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40"/>
  </p:notesMasterIdLst>
  <p:sldIdLst>
    <p:sldId id="1343" r:id="rId2"/>
    <p:sldId id="1339" r:id="rId3"/>
    <p:sldId id="257" r:id="rId4"/>
    <p:sldId id="1340" r:id="rId5"/>
    <p:sldId id="353" r:id="rId6"/>
    <p:sldId id="397" r:id="rId7"/>
    <p:sldId id="433" r:id="rId8"/>
    <p:sldId id="434" r:id="rId9"/>
    <p:sldId id="448" r:id="rId10"/>
    <p:sldId id="449" r:id="rId11"/>
    <p:sldId id="393" r:id="rId12"/>
    <p:sldId id="357" r:id="rId13"/>
    <p:sldId id="1341" r:id="rId14"/>
    <p:sldId id="402" r:id="rId15"/>
    <p:sldId id="452" r:id="rId16"/>
    <p:sldId id="453" r:id="rId17"/>
    <p:sldId id="472" r:id="rId18"/>
    <p:sldId id="428" r:id="rId19"/>
    <p:sldId id="455" r:id="rId20"/>
    <p:sldId id="457" r:id="rId21"/>
    <p:sldId id="458" r:id="rId22"/>
    <p:sldId id="1353" r:id="rId23"/>
    <p:sldId id="1347" r:id="rId24"/>
    <p:sldId id="446" r:id="rId25"/>
    <p:sldId id="447" r:id="rId26"/>
    <p:sldId id="1342" r:id="rId27"/>
    <p:sldId id="459" r:id="rId28"/>
    <p:sldId id="414" r:id="rId29"/>
    <p:sldId id="401" r:id="rId30"/>
    <p:sldId id="464" r:id="rId31"/>
    <p:sldId id="467" r:id="rId32"/>
    <p:sldId id="469" r:id="rId33"/>
    <p:sldId id="468" r:id="rId34"/>
    <p:sldId id="470" r:id="rId35"/>
    <p:sldId id="1346" r:id="rId36"/>
    <p:sldId id="411" r:id="rId37"/>
    <p:sldId id="474" r:id="rId38"/>
    <p:sldId id="1348" r:id="rId3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1343"/>
            <p14:sldId id="1339"/>
            <p14:sldId id="257"/>
            <p14:sldId id="1340"/>
            <p14:sldId id="353"/>
            <p14:sldId id="397"/>
            <p14:sldId id="433"/>
            <p14:sldId id="434"/>
            <p14:sldId id="448"/>
            <p14:sldId id="449"/>
            <p14:sldId id="393"/>
            <p14:sldId id="357"/>
            <p14:sldId id="1341"/>
            <p14:sldId id="402"/>
            <p14:sldId id="452"/>
            <p14:sldId id="453"/>
            <p14:sldId id="472"/>
            <p14:sldId id="428"/>
            <p14:sldId id="455"/>
            <p14:sldId id="457"/>
            <p14:sldId id="458"/>
            <p14:sldId id="1353"/>
            <p14:sldId id="1347"/>
            <p14:sldId id="446"/>
            <p14:sldId id="447"/>
            <p14:sldId id="1342"/>
            <p14:sldId id="459"/>
            <p14:sldId id="414"/>
            <p14:sldId id="401"/>
            <p14:sldId id="464"/>
            <p14:sldId id="467"/>
            <p14:sldId id="469"/>
            <p14:sldId id="468"/>
            <p14:sldId id="470"/>
            <p14:sldId id="1346"/>
            <p14:sldId id="411"/>
            <p14:sldId id="474"/>
            <p14:sldId id="1348"/>
          </p14:sldIdLst>
        </p14:section>
        <p14:section name="Section sans titre" id="{254791B9-0333-EB48-8435-5CBCE9E793F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08" clrIdx="0"/>
  <p:cmAuthor id="1" name="Yannick Darrats" initials="YD" lastIdx="1" clrIdx="1"/>
  <p:cmAuthor id="2" name="charles dufrene" initials="c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FF6600"/>
    <a:srgbClr val="0070C0"/>
    <a:srgbClr val="00FF00"/>
    <a:srgbClr val="0099CC"/>
    <a:srgbClr val="000066"/>
    <a:srgbClr val="00FFFF"/>
    <a:srgbClr val="000000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88875" autoAdjust="0"/>
  </p:normalViewPr>
  <p:slideViewPr>
    <p:cSldViewPr snapToGrid="0" snapToObjects="1">
      <p:cViewPr varScale="1">
        <p:scale>
          <a:sx n="73" d="100"/>
          <a:sy n="73" d="100"/>
        </p:scale>
        <p:origin x="1205" y="67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27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850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i="1" dirty="0">
              <a:solidFill>
                <a:srgbClr val="CDCDC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2738" indent="-27028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1135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3590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6044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78498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0952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43406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75860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D91BA6-CFE5-4A1C-A0DD-96E2CC189F42}" type="slidenum">
              <a:rPr lang="en-US" altLang="en-US" b="0" smtClean="0">
                <a:solidFill>
                  <a:srgbClr val="000000"/>
                </a:solidFill>
              </a:rPr>
              <a:pPr/>
              <a:t>12</a:t>
            </a:fld>
            <a:endParaRPr lang="en-US" alt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68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730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CDCDC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2738" indent="-27028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1135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3590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6044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78498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0952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43406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75860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B701C6-CCFF-432A-84AF-4E834A74F1FE}" type="slidenum">
              <a:rPr lang="en-US" altLang="en-US" b="0" smtClean="0"/>
              <a:pPr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98559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18734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793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4488" y="661988"/>
            <a:ext cx="5880100" cy="33083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57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5441-AB89-684C-9CF3-AD7EB8A5D8E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6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50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81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2FE4300-F071-4610-AAC5-B3F1EEFBF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58235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678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00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5441-AB89-684C-9CF3-AD7EB8A5D8E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80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057" indent="-28040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62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27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927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6E87AE-21D2-411A-917C-6CAF2A2DCAA2}" type="slidenum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29</a:t>
            </a:fld>
            <a:endParaRPr lang="en-US" altLang="en-US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820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C778A2-FA17-394C-8045-D0E705319B87}" type="slidenum">
              <a:rPr lang="fr-FR">
                <a:solidFill>
                  <a:prstClr val="black"/>
                </a:solidFill>
                <a:latin typeface="Calibri"/>
              </a:rPr>
              <a:pPr>
                <a:defRPr/>
              </a:pPr>
              <a:t>35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4343400"/>
            <a:ext cx="586105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6213" indent="-176213">
              <a:lnSpc>
                <a:spcPct val="85000"/>
              </a:lnSpc>
              <a:spcBef>
                <a:spcPct val="20000"/>
              </a:spcBef>
              <a:defRPr/>
            </a:pPr>
            <a:endParaRPr lang="en-US" sz="1100" dirty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057" indent="-280406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626" indent="-224325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276" indent="-224325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927" indent="-224325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7B67AF-B46D-4690-89A2-9C127DBD9CBD}" type="slidenum">
              <a:rPr lang="en-US" altLang="en-US" b="0" smtClean="0"/>
              <a:pPr/>
              <a:t>36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279979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34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i="1" dirty="0">
              <a:solidFill>
                <a:srgbClr val="CDCDC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2738" indent="-27028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1135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3590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6044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78498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0952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43406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75860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722548-82B1-471A-BFE4-5E17B296C26A}" type="slidenum">
              <a:rPr lang="en-US" altLang="en-US" b="0" smtClean="0">
                <a:solidFill>
                  <a:srgbClr val="000000"/>
                </a:solidFill>
              </a:rPr>
              <a:pPr/>
              <a:t>5</a:t>
            </a:fld>
            <a:endParaRPr lang="en-US" alt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5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CDCDC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2738" indent="-27028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1135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3590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6044" indent="-21622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78498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0952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43406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75860" indent="-21622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613615-E95D-43A2-860A-AD653EC38C96}" type="slidenum">
              <a:rPr lang="en-US" altLang="en-US" b="0" smtClean="0"/>
              <a:pPr/>
              <a:t>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58896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interquartile range</a:t>
            </a:r>
          </a:p>
          <a:p>
            <a:r>
              <a:rPr lang="en-US" baseline="0" dirty="0" err="1"/>
              <a:t>pVL</a:t>
            </a:r>
            <a:r>
              <a:rPr lang="en-US" baseline="0" dirty="0"/>
              <a:t> = plasma viral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8695F-0953-435F-9D2F-D3A7525DCE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0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8695F-0953-435F-9D2F-D3A7525DCE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633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4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938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46" y="6646663"/>
            <a:ext cx="1011833" cy="211339"/>
          </a:xfrm>
          <a:prstGeom prst="rect">
            <a:avLst/>
          </a:prstGeom>
        </p:spPr>
        <p:txBody>
          <a:bodyPr/>
          <a:lstStyle/>
          <a:p>
            <a:fld id="{E10189AC-4389-4A73-97F5-D7C36531EF56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0187" y="6646663"/>
            <a:ext cx="9353781" cy="211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6476" y="6646663"/>
            <a:ext cx="469680" cy="211339"/>
          </a:xfrm>
          <a:prstGeom prst="rect">
            <a:avLst/>
          </a:prstGeom>
        </p:spPr>
        <p:txBody>
          <a:bodyPr/>
          <a:lstStyle/>
          <a:p>
            <a:fld id="{4F90343F-D056-4E24-BE3D-A305BDC1A23E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86B4D5-F585-4327-9BBC-BE18FFDD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79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5846" y="6646663"/>
            <a:ext cx="1011833" cy="211339"/>
          </a:xfrm>
          <a:prstGeom prst="rect">
            <a:avLst/>
          </a:prstGeom>
        </p:spPr>
        <p:txBody>
          <a:bodyPr/>
          <a:lstStyle/>
          <a:p>
            <a:fld id="{3FE87185-58CB-4668-B887-642F5100AC7F}" type="datetime1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0187" y="6646663"/>
            <a:ext cx="9353781" cy="211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46476" y="6646663"/>
            <a:ext cx="469680" cy="211339"/>
          </a:xfrm>
          <a:prstGeom prst="rect">
            <a:avLst/>
          </a:prstGeom>
        </p:spPr>
        <p:txBody>
          <a:bodyPr/>
          <a:lstStyle/>
          <a:p>
            <a:fld id="{4F90343F-D056-4E24-BE3D-A305BDC1A23E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7AFFE3-20B5-4A86-A1FF-D260A623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17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7E0C-4CFA-F749-9A50-16D68490B7CB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37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14528" y="6161088"/>
            <a:ext cx="11362944" cy="69691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384048"/>
            <a:ext cx="11362944" cy="868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13808" y="1609344"/>
            <a:ext cx="11364384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rgbClr val="067A80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384048"/>
            <a:ext cx="11362944" cy="868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14528" y="6161088"/>
            <a:ext cx="11362944" cy="69691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14529" y="1609344"/>
            <a:ext cx="5579872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6239227" y="1609344"/>
            <a:ext cx="5579872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986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7E0C-4CFA-F749-9A50-16D68490B7CB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C7EE-53D6-9247-998A-733491EEA1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58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273" y="258820"/>
            <a:ext cx="112591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53309"/>
            <a:ext cx="10972800" cy="490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3004" y="250548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New drugs for individuals </a:t>
            </a:r>
            <a:br>
              <a:rPr lang="en-US" sz="4400" dirty="0">
                <a:solidFill>
                  <a:srgbClr val="1E3C91"/>
                </a:solidFill>
              </a:rPr>
            </a:br>
            <a:r>
              <a:rPr lang="en-US" sz="4400" dirty="0">
                <a:solidFill>
                  <a:srgbClr val="1E3C91"/>
                </a:solidFill>
              </a:rPr>
              <a:t>with multi-resistant virus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804" y="3975506"/>
            <a:ext cx="6400800" cy="2405822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>
                <a:solidFill>
                  <a:srgbClr val="FF6600"/>
                </a:solidFill>
              </a:rPr>
              <a:t>6 APRIL 2020</a:t>
            </a:r>
            <a:endParaRPr lang="en-US" sz="2800" dirty="0">
              <a:solidFill>
                <a:srgbClr val="FF6600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sz="3000" b="1" dirty="0" err="1">
                <a:solidFill>
                  <a:schemeClr val="tx1"/>
                </a:solidFill>
              </a:rPr>
              <a:t>Faculty</a:t>
            </a:r>
            <a:endParaRPr lang="fr-FR" sz="30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Pedro </a:t>
            </a:r>
            <a:r>
              <a:rPr lang="fr-FR" sz="2600" b="1" dirty="0" err="1">
                <a:solidFill>
                  <a:schemeClr val="tx1"/>
                </a:solidFill>
              </a:rPr>
              <a:t>Cahn</a:t>
            </a:r>
            <a:r>
              <a:rPr lang="fr-FR" sz="2600" b="1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Anton </a:t>
            </a:r>
            <a:r>
              <a:rPr lang="fr-FR" sz="2600" b="1" dirty="0" err="1">
                <a:solidFill>
                  <a:schemeClr val="tx1"/>
                </a:solidFill>
              </a:rPr>
              <a:t>Pozniak</a:t>
            </a:r>
            <a:r>
              <a:rPr lang="fr-FR" sz="2600" b="1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François </a:t>
            </a:r>
            <a:r>
              <a:rPr lang="fr-FR" sz="2600" b="1" dirty="0" err="1">
                <a:solidFill>
                  <a:schemeClr val="tx1"/>
                </a:solidFill>
              </a:rPr>
              <a:t>Raffi</a:t>
            </a:r>
            <a:r>
              <a:rPr lang="fr-FR" sz="2600" b="1" dirty="0">
                <a:solidFill>
                  <a:schemeClr val="tx1"/>
                </a:solidFill>
              </a:rPr>
              <a:t>, Nantes, France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7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Multiresistance</a:t>
            </a:r>
            <a:r>
              <a:rPr lang="fr-FR" dirty="0"/>
              <a:t> on ART in Europe </a:t>
            </a:r>
            <a:r>
              <a:rPr lang="mr-IN" dirty="0"/>
              <a:t>–</a:t>
            </a:r>
            <a:r>
              <a:rPr lang="fr-FR" dirty="0"/>
              <a:t> 2019 data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768513"/>
            <a:ext cx="10888980" cy="1411491"/>
          </a:xfrm>
        </p:spPr>
        <p:txBody>
          <a:bodyPr>
            <a:normAutofit/>
          </a:bodyPr>
          <a:lstStyle/>
          <a:p>
            <a:r>
              <a:rPr lang="en-US" sz="2000" dirty="0" err="1"/>
              <a:t>EuResist</a:t>
            </a:r>
            <a:r>
              <a:rPr lang="en-US" sz="2000" dirty="0"/>
              <a:t> data base, 2008-2019</a:t>
            </a:r>
          </a:p>
          <a:p>
            <a:r>
              <a:rPr lang="en-US" sz="2000" dirty="0"/>
              <a:t>6 European countries (Belgium, Germany, Italy, Luxembourg,  Portugal, Sweden)</a:t>
            </a:r>
          </a:p>
          <a:p>
            <a:r>
              <a:rPr lang="en-US" sz="2000" dirty="0"/>
              <a:t>4594 genotypes in 3414 patients: cumulative genotype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3CA5A44D-F9CD-1C42-8D1B-9AC66380D3A0}"/>
              </a:ext>
            </a:extLst>
          </p:cNvPr>
          <p:cNvGrpSpPr/>
          <p:nvPr/>
        </p:nvGrpSpPr>
        <p:grpSpPr>
          <a:xfrm>
            <a:off x="2389110" y="2959374"/>
            <a:ext cx="7631069" cy="3670382"/>
            <a:chOff x="2389110" y="2959374"/>
            <a:chExt cx="7631069" cy="367038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CB25E4-B387-42BC-B379-4F64698F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307" y="3780467"/>
              <a:ext cx="6024051" cy="2444772"/>
            </a:xfrm>
            <a:custGeom>
              <a:avLst/>
              <a:gdLst>
                <a:gd name="T0" fmla="*/ 0 w 2968"/>
                <a:gd name="T1" fmla="*/ 0 h 1344"/>
                <a:gd name="T2" fmla="*/ 0 w 2968"/>
                <a:gd name="T3" fmla="*/ 1344 h 1344"/>
                <a:gd name="T4" fmla="*/ 2968 w 2968"/>
                <a:gd name="T5" fmla="*/ 1344 h 1344"/>
                <a:gd name="T6" fmla="*/ 2968 w 2968"/>
                <a:gd name="T7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8" h="1344">
                  <a:moveTo>
                    <a:pt x="0" y="0"/>
                  </a:moveTo>
                  <a:lnTo>
                    <a:pt x="0" y="1344"/>
                  </a:lnTo>
                  <a:lnTo>
                    <a:pt x="2968" y="1344"/>
                  </a:lnTo>
                  <a:lnTo>
                    <a:pt x="2968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989CE341-0D7C-554A-94AA-372DDBFA1039}"/>
                </a:ext>
              </a:extLst>
            </p:cNvPr>
            <p:cNvGrpSpPr/>
            <p:nvPr/>
          </p:nvGrpSpPr>
          <p:grpSpPr>
            <a:xfrm>
              <a:off x="2751292" y="3805934"/>
              <a:ext cx="86015" cy="2419306"/>
              <a:chOff x="2705378" y="3805934"/>
              <a:chExt cx="131929" cy="2419306"/>
            </a:xfrm>
          </p:grpSpPr>
          <p:sp>
            <p:nvSpPr>
              <p:cNvPr id="6" name="Line 6">
                <a:extLst>
                  <a:ext uri="{FF2B5EF4-FFF2-40B4-BE49-F238E27FC236}">
                    <a16:creationId xmlns:a16="http://schemas.microsoft.com/office/drawing/2014/main" id="{F91D0FAA-143E-4FF3-8934-03EE194FD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378" y="4411670"/>
                <a:ext cx="131929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F6D507AF-5A7F-434A-8579-D826DFAB6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378" y="5013768"/>
                <a:ext cx="131929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135B5533-FABF-4AF1-8558-C84F8D069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378" y="5619504"/>
                <a:ext cx="131929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31793409-0C4B-4871-9792-5D32A349F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378" y="6225240"/>
                <a:ext cx="131929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C76B7C36-F0D4-468B-AAC4-9011C13F3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378" y="3805934"/>
                <a:ext cx="131929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</p:grp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F8301F54-8F63-CC44-AFAF-26662E2C33D8}"/>
                </a:ext>
              </a:extLst>
            </p:cNvPr>
            <p:cNvGrpSpPr/>
            <p:nvPr/>
          </p:nvGrpSpPr>
          <p:grpSpPr>
            <a:xfrm>
              <a:off x="8861359" y="3805934"/>
              <a:ext cx="80340" cy="2419306"/>
              <a:chOff x="8861359" y="3805934"/>
              <a:chExt cx="123810" cy="2419306"/>
            </a:xfrm>
          </p:grpSpPr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7D2B3137-25BE-4B77-9D34-0EFA97C1F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1359" y="4611763"/>
                <a:ext cx="12381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0D299065-1B01-4845-9933-9EFC13130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1359" y="5419411"/>
                <a:ext cx="12381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33A6EA9C-E776-469E-A0AE-283F90EEA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1359" y="6225240"/>
                <a:ext cx="12381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92A0E1C9-14B8-4A79-BD08-811BCB8DC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1359" y="3805934"/>
                <a:ext cx="12381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</p:grp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D998D47-56B5-4EA5-9331-9D62E98E4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057" y="5179300"/>
              <a:ext cx="150195" cy="1045940"/>
            </a:xfrm>
            <a:custGeom>
              <a:avLst/>
              <a:gdLst>
                <a:gd name="T0" fmla="*/ 74 w 74"/>
                <a:gd name="T1" fmla="*/ 0 h 575"/>
                <a:gd name="T2" fmla="*/ 0 w 74"/>
                <a:gd name="T3" fmla="*/ 0 h 575"/>
                <a:gd name="T4" fmla="*/ 0 w 74"/>
                <a:gd name="T5" fmla="*/ 575 h 575"/>
                <a:gd name="T6" fmla="*/ 74 w 74"/>
                <a:gd name="T7" fmla="*/ 575 h 575"/>
                <a:gd name="T8" fmla="*/ 74 w 74"/>
                <a:gd name="T9" fmla="*/ 0 h 575"/>
                <a:gd name="T10" fmla="*/ 74 w 74"/>
                <a:gd name="T11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75">
                  <a:moveTo>
                    <a:pt x="74" y="0"/>
                  </a:moveTo>
                  <a:lnTo>
                    <a:pt x="0" y="0"/>
                  </a:lnTo>
                  <a:lnTo>
                    <a:pt x="0" y="575"/>
                  </a:lnTo>
                  <a:lnTo>
                    <a:pt x="74" y="575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F57B7DC-43E2-4302-B9E2-607A50C5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887" y="3889609"/>
              <a:ext cx="150195" cy="2335631"/>
            </a:xfrm>
            <a:custGeom>
              <a:avLst/>
              <a:gdLst>
                <a:gd name="T0" fmla="*/ 74 w 74"/>
                <a:gd name="T1" fmla="*/ 0 h 1284"/>
                <a:gd name="T2" fmla="*/ 0 w 74"/>
                <a:gd name="T3" fmla="*/ 0 h 1284"/>
                <a:gd name="T4" fmla="*/ 0 w 74"/>
                <a:gd name="T5" fmla="*/ 1284 h 1284"/>
                <a:gd name="T6" fmla="*/ 74 w 74"/>
                <a:gd name="T7" fmla="*/ 1284 h 1284"/>
                <a:gd name="T8" fmla="*/ 74 w 74"/>
                <a:gd name="T9" fmla="*/ 0 h 1284"/>
                <a:gd name="T10" fmla="*/ 74 w 74"/>
                <a:gd name="T11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284">
                  <a:moveTo>
                    <a:pt x="74" y="0"/>
                  </a:moveTo>
                  <a:lnTo>
                    <a:pt x="0" y="0"/>
                  </a:lnTo>
                  <a:lnTo>
                    <a:pt x="0" y="1284"/>
                  </a:lnTo>
                  <a:lnTo>
                    <a:pt x="74" y="128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B155BDC-093A-4FFC-9EA3-830F1D9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951" y="5892358"/>
              <a:ext cx="148166" cy="332881"/>
            </a:xfrm>
            <a:custGeom>
              <a:avLst/>
              <a:gdLst>
                <a:gd name="T0" fmla="*/ 73 w 73"/>
                <a:gd name="T1" fmla="*/ 183 h 183"/>
                <a:gd name="T2" fmla="*/ 73 w 73"/>
                <a:gd name="T3" fmla="*/ 0 h 183"/>
                <a:gd name="T4" fmla="*/ 0 w 73"/>
                <a:gd name="T5" fmla="*/ 0 h 183"/>
                <a:gd name="T6" fmla="*/ 0 w 73"/>
                <a:gd name="T7" fmla="*/ 183 h 183"/>
                <a:gd name="T8" fmla="*/ 73 w 73"/>
                <a:gd name="T9" fmla="*/ 183 h 183"/>
                <a:gd name="T10" fmla="*/ 73 w 73"/>
                <a:gd name="T11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83">
                  <a:moveTo>
                    <a:pt x="73" y="183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83"/>
                  </a:lnTo>
                  <a:lnTo>
                    <a:pt x="73" y="183"/>
                  </a:lnTo>
                  <a:lnTo>
                    <a:pt x="73" y="183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2E356E9-C1A9-4CFB-A37E-E0D9AB9F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708" y="4100616"/>
              <a:ext cx="152226" cy="2124624"/>
            </a:xfrm>
            <a:custGeom>
              <a:avLst/>
              <a:gdLst>
                <a:gd name="T0" fmla="*/ 75 w 75"/>
                <a:gd name="T1" fmla="*/ 0 h 1168"/>
                <a:gd name="T2" fmla="*/ 0 w 75"/>
                <a:gd name="T3" fmla="*/ 0 h 1168"/>
                <a:gd name="T4" fmla="*/ 0 w 75"/>
                <a:gd name="T5" fmla="*/ 1168 h 1168"/>
                <a:gd name="T6" fmla="*/ 75 w 75"/>
                <a:gd name="T7" fmla="*/ 1168 h 1168"/>
                <a:gd name="T8" fmla="*/ 75 w 75"/>
                <a:gd name="T9" fmla="*/ 0 h 1168"/>
                <a:gd name="T10" fmla="*/ 75 w 75"/>
                <a:gd name="T11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168">
                  <a:moveTo>
                    <a:pt x="75" y="0"/>
                  </a:moveTo>
                  <a:lnTo>
                    <a:pt x="0" y="0"/>
                  </a:lnTo>
                  <a:lnTo>
                    <a:pt x="0" y="1168"/>
                  </a:lnTo>
                  <a:lnTo>
                    <a:pt x="75" y="1168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FEA439F-33C7-4656-9653-91EFE6D2B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3800" y="5877806"/>
              <a:ext cx="148166" cy="347434"/>
            </a:xfrm>
            <a:custGeom>
              <a:avLst/>
              <a:gdLst>
                <a:gd name="T0" fmla="*/ 0 w 73"/>
                <a:gd name="T1" fmla="*/ 0 h 191"/>
                <a:gd name="T2" fmla="*/ 0 w 73"/>
                <a:gd name="T3" fmla="*/ 191 h 191"/>
                <a:gd name="T4" fmla="*/ 73 w 73"/>
                <a:gd name="T5" fmla="*/ 191 h 191"/>
                <a:gd name="T6" fmla="*/ 73 w 73"/>
                <a:gd name="T7" fmla="*/ 0 h 191"/>
                <a:gd name="T8" fmla="*/ 0 w 73"/>
                <a:gd name="T9" fmla="*/ 0 h 191"/>
                <a:gd name="T10" fmla="*/ 0 w 73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91">
                  <a:moveTo>
                    <a:pt x="0" y="0"/>
                  </a:moveTo>
                  <a:lnTo>
                    <a:pt x="0" y="191"/>
                  </a:lnTo>
                  <a:lnTo>
                    <a:pt x="73" y="191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78F6B20-7B15-4017-AA8E-B398BD583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350" y="4415308"/>
              <a:ext cx="148166" cy="1809931"/>
            </a:xfrm>
            <a:custGeom>
              <a:avLst/>
              <a:gdLst>
                <a:gd name="T0" fmla="*/ 73 w 73"/>
                <a:gd name="T1" fmla="*/ 0 h 995"/>
                <a:gd name="T2" fmla="*/ 0 w 73"/>
                <a:gd name="T3" fmla="*/ 0 h 995"/>
                <a:gd name="T4" fmla="*/ 0 w 73"/>
                <a:gd name="T5" fmla="*/ 995 h 995"/>
                <a:gd name="T6" fmla="*/ 73 w 73"/>
                <a:gd name="T7" fmla="*/ 995 h 995"/>
                <a:gd name="T8" fmla="*/ 73 w 73"/>
                <a:gd name="T9" fmla="*/ 0 h 995"/>
                <a:gd name="T10" fmla="*/ 73 w 73"/>
                <a:gd name="T11" fmla="*/ 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95">
                  <a:moveTo>
                    <a:pt x="73" y="0"/>
                  </a:moveTo>
                  <a:lnTo>
                    <a:pt x="0" y="0"/>
                  </a:lnTo>
                  <a:lnTo>
                    <a:pt x="0" y="995"/>
                  </a:lnTo>
                  <a:lnTo>
                    <a:pt x="73" y="995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593F705-48CA-4EA0-96F0-46A54BF4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84" y="5830512"/>
              <a:ext cx="150195" cy="394728"/>
            </a:xfrm>
            <a:custGeom>
              <a:avLst/>
              <a:gdLst>
                <a:gd name="T0" fmla="*/ 74 w 74"/>
                <a:gd name="T1" fmla="*/ 0 h 217"/>
                <a:gd name="T2" fmla="*/ 0 w 74"/>
                <a:gd name="T3" fmla="*/ 0 h 217"/>
                <a:gd name="T4" fmla="*/ 0 w 74"/>
                <a:gd name="T5" fmla="*/ 217 h 217"/>
                <a:gd name="T6" fmla="*/ 74 w 74"/>
                <a:gd name="T7" fmla="*/ 217 h 217"/>
                <a:gd name="T8" fmla="*/ 74 w 74"/>
                <a:gd name="T9" fmla="*/ 0 h 217"/>
                <a:gd name="T10" fmla="*/ 74 w 74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17">
                  <a:moveTo>
                    <a:pt x="74" y="0"/>
                  </a:moveTo>
                  <a:lnTo>
                    <a:pt x="0" y="0"/>
                  </a:lnTo>
                  <a:lnTo>
                    <a:pt x="0" y="217"/>
                  </a:lnTo>
                  <a:lnTo>
                    <a:pt x="74" y="2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B87DCAF-8895-4BD5-9A3A-AC733952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171" y="4799123"/>
              <a:ext cx="150195" cy="1426117"/>
            </a:xfrm>
            <a:custGeom>
              <a:avLst/>
              <a:gdLst>
                <a:gd name="T0" fmla="*/ 74 w 74"/>
                <a:gd name="T1" fmla="*/ 0 h 784"/>
                <a:gd name="T2" fmla="*/ 0 w 74"/>
                <a:gd name="T3" fmla="*/ 0 h 784"/>
                <a:gd name="T4" fmla="*/ 0 w 74"/>
                <a:gd name="T5" fmla="*/ 784 h 784"/>
                <a:gd name="T6" fmla="*/ 74 w 74"/>
                <a:gd name="T7" fmla="*/ 784 h 784"/>
                <a:gd name="T8" fmla="*/ 74 w 74"/>
                <a:gd name="T9" fmla="*/ 0 h 784"/>
                <a:gd name="T10" fmla="*/ 74 w 74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84">
                  <a:moveTo>
                    <a:pt x="74" y="0"/>
                  </a:moveTo>
                  <a:lnTo>
                    <a:pt x="0" y="0"/>
                  </a:lnTo>
                  <a:lnTo>
                    <a:pt x="0" y="784"/>
                  </a:lnTo>
                  <a:lnTo>
                    <a:pt x="74" y="78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9862559-2531-471A-82B0-29FF27F7E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235" y="5785035"/>
              <a:ext cx="148166" cy="440205"/>
            </a:xfrm>
            <a:custGeom>
              <a:avLst/>
              <a:gdLst>
                <a:gd name="T0" fmla="*/ 73 w 73"/>
                <a:gd name="T1" fmla="*/ 0 h 242"/>
                <a:gd name="T2" fmla="*/ 0 w 73"/>
                <a:gd name="T3" fmla="*/ 0 h 242"/>
                <a:gd name="T4" fmla="*/ 0 w 73"/>
                <a:gd name="T5" fmla="*/ 242 h 242"/>
                <a:gd name="T6" fmla="*/ 73 w 73"/>
                <a:gd name="T7" fmla="*/ 242 h 242"/>
                <a:gd name="T8" fmla="*/ 73 w 73"/>
                <a:gd name="T9" fmla="*/ 0 h 242"/>
                <a:gd name="T10" fmla="*/ 73 w 73"/>
                <a:gd name="T1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42">
                  <a:moveTo>
                    <a:pt x="73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73" y="242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7FA5436-CA34-4BB7-A5C9-4D4FC2431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754" y="5108357"/>
              <a:ext cx="152226" cy="1116883"/>
            </a:xfrm>
            <a:custGeom>
              <a:avLst/>
              <a:gdLst>
                <a:gd name="T0" fmla="*/ 75 w 75"/>
                <a:gd name="T1" fmla="*/ 0 h 614"/>
                <a:gd name="T2" fmla="*/ 0 w 75"/>
                <a:gd name="T3" fmla="*/ 0 h 614"/>
                <a:gd name="T4" fmla="*/ 0 w 75"/>
                <a:gd name="T5" fmla="*/ 614 h 614"/>
                <a:gd name="T6" fmla="*/ 75 w 75"/>
                <a:gd name="T7" fmla="*/ 614 h 614"/>
                <a:gd name="T8" fmla="*/ 75 w 75"/>
                <a:gd name="T9" fmla="*/ 0 h 614"/>
                <a:gd name="T10" fmla="*/ 75 w 75"/>
                <a:gd name="T1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14">
                  <a:moveTo>
                    <a:pt x="75" y="0"/>
                  </a:moveTo>
                  <a:lnTo>
                    <a:pt x="0" y="0"/>
                  </a:lnTo>
                  <a:lnTo>
                    <a:pt x="0" y="614"/>
                  </a:lnTo>
                  <a:lnTo>
                    <a:pt x="75" y="614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E2DED7A-D867-4A82-9830-53C073CD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818" y="5726826"/>
              <a:ext cx="150195" cy="498413"/>
            </a:xfrm>
            <a:custGeom>
              <a:avLst/>
              <a:gdLst>
                <a:gd name="T0" fmla="*/ 74 w 74"/>
                <a:gd name="T1" fmla="*/ 274 h 274"/>
                <a:gd name="T2" fmla="*/ 74 w 74"/>
                <a:gd name="T3" fmla="*/ 0 h 274"/>
                <a:gd name="T4" fmla="*/ 0 w 74"/>
                <a:gd name="T5" fmla="*/ 0 h 274"/>
                <a:gd name="T6" fmla="*/ 0 w 74"/>
                <a:gd name="T7" fmla="*/ 274 h 274"/>
                <a:gd name="T8" fmla="*/ 74 w 74"/>
                <a:gd name="T9" fmla="*/ 274 h 274"/>
                <a:gd name="T10" fmla="*/ 74 w 74"/>
                <a:gd name="T1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74">
                  <a:moveTo>
                    <a:pt x="74" y="274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74" y="274"/>
                  </a:lnTo>
                  <a:lnTo>
                    <a:pt x="74" y="274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3A5ED1E-8F90-4800-A443-DC5C8451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575" y="5350288"/>
              <a:ext cx="152226" cy="874951"/>
            </a:xfrm>
            <a:custGeom>
              <a:avLst/>
              <a:gdLst>
                <a:gd name="T0" fmla="*/ 75 w 75"/>
                <a:gd name="T1" fmla="*/ 0 h 481"/>
                <a:gd name="T2" fmla="*/ 0 w 75"/>
                <a:gd name="T3" fmla="*/ 0 h 481"/>
                <a:gd name="T4" fmla="*/ 0 w 75"/>
                <a:gd name="T5" fmla="*/ 481 h 481"/>
                <a:gd name="T6" fmla="*/ 75 w 75"/>
                <a:gd name="T7" fmla="*/ 481 h 481"/>
                <a:gd name="T8" fmla="*/ 75 w 75"/>
                <a:gd name="T9" fmla="*/ 0 h 481"/>
                <a:gd name="T10" fmla="*/ 75 w 75"/>
                <a:gd name="T1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481">
                  <a:moveTo>
                    <a:pt x="75" y="0"/>
                  </a:moveTo>
                  <a:lnTo>
                    <a:pt x="0" y="0"/>
                  </a:lnTo>
                  <a:lnTo>
                    <a:pt x="0" y="481"/>
                  </a:lnTo>
                  <a:lnTo>
                    <a:pt x="75" y="481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9CC179-E150-49FC-B570-FEA93873A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667" y="5619504"/>
              <a:ext cx="148166" cy="605735"/>
            </a:xfrm>
            <a:custGeom>
              <a:avLst/>
              <a:gdLst>
                <a:gd name="T0" fmla="*/ 73 w 73"/>
                <a:gd name="T1" fmla="*/ 0 h 333"/>
                <a:gd name="T2" fmla="*/ 0 w 73"/>
                <a:gd name="T3" fmla="*/ 0 h 333"/>
                <a:gd name="T4" fmla="*/ 0 w 73"/>
                <a:gd name="T5" fmla="*/ 333 h 333"/>
                <a:gd name="T6" fmla="*/ 73 w 73"/>
                <a:gd name="T7" fmla="*/ 333 h 333"/>
                <a:gd name="T8" fmla="*/ 73 w 73"/>
                <a:gd name="T9" fmla="*/ 0 h 333"/>
                <a:gd name="T10" fmla="*/ 73 w 73"/>
                <a:gd name="T1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33">
                  <a:moveTo>
                    <a:pt x="73" y="0"/>
                  </a:moveTo>
                  <a:lnTo>
                    <a:pt x="0" y="0"/>
                  </a:lnTo>
                  <a:lnTo>
                    <a:pt x="0" y="333"/>
                  </a:lnTo>
                  <a:lnTo>
                    <a:pt x="73" y="33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1918ADE-C2BB-44F1-9365-3B1C48415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6217" y="5579486"/>
              <a:ext cx="148166" cy="645754"/>
            </a:xfrm>
            <a:custGeom>
              <a:avLst/>
              <a:gdLst>
                <a:gd name="T0" fmla="*/ 73 w 73"/>
                <a:gd name="T1" fmla="*/ 0 h 355"/>
                <a:gd name="T2" fmla="*/ 0 w 73"/>
                <a:gd name="T3" fmla="*/ 0 h 355"/>
                <a:gd name="T4" fmla="*/ 0 w 73"/>
                <a:gd name="T5" fmla="*/ 355 h 355"/>
                <a:gd name="T6" fmla="*/ 73 w 73"/>
                <a:gd name="T7" fmla="*/ 355 h 355"/>
                <a:gd name="T8" fmla="*/ 73 w 73"/>
                <a:gd name="T9" fmla="*/ 0 h 355"/>
                <a:gd name="T10" fmla="*/ 73 w 7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55">
                  <a:moveTo>
                    <a:pt x="73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73" y="355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42A935A-43CE-4200-BE53-2B0DE94D6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251" y="5450334"/>
              <a:ext cx="150195" cy="774906"/>
            </a:xfrm>
            <a:custGeom>
              <a:avLst/>
              <a:gdLst>
                <a:gd name="T0" fmla="*/ 74 w 74"/>
                <a:gd name="T1" fmla="*/ 0 h 426"/>
                <a:gd name="T2" fmla="*/ 0 w 74"/>
                <a:gd name="T3" fmla="*/ 0 h 426"/>
                <a:gd name="T4" fmla="*/ 0 w 74"/>
                <a:gd name="T5" fmla="*/ 426 h 426"/>
                <a:gd name="T6" fmla="*/ 74 w 74"/>
                <a:gd name="T7" fmla="*/ 426 h 426"/>
                <a:gd name="T8" fmla="*/ 74 w 74"/>
                <a:gd name="T9" fmla="*/ 0 h 426"/>
                <a:gd name="T10" fmla="*/ 74 w 74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426">
                  <a:moveTo>
                    <a:pt x="74" y="0"/>
                  </a:moveTo>
                  <a:lnTo>
                    <a:pt x="0" y="0"/>
                  </a:lnTo>
                  <a:lnTo>
                    <a:pt x="0" y="426"/>
                  </a:lnTo>
                  <a:lnTo>
                    <a:pt x="74" y="426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C12F45E-4D7D-43D1-9BBC-26EB4463B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038" y="5726826"/>
              <a:ext cx="150195" cy="498413"/>
            </a:xfrm>
            <a:custGeom>
              <a:avLst/>
              <a:gdLst>
                <a:gd name="T0" fmla="*/ 74 w 74"/>
                <a:gd name="T1" fmla="*/ 0 h 274"/>
                <a:gd name="T2" fmla="*/ 0 w 74"/>
                <a:gd name="T3" fmla="*/ 0 h 274"/>
                <a:gd name="T4" fmla="*/ 0 w 74"/>
                <a:gd name="T5" fmla="*/ 274 h 274"/>
                <a:gd name="T6" fmla="*/ 74 w 74"/>
                <a:gd name="T7" fmla="*/ 274 h 274"/>
                <a:gd name="T8" fmla="*/ 74 w 74"/>
                <a:gd name="T9" fmla="*/ 0 h 274"/>
                <a:gd name="T10" fmla="*/ 74 w 74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74">
                  <a:moveTo>
                    <a:pt x="74" y="0"/>
                  </a:moveTo>
                  <a:lnTo>
                    <a:pt x="0" y="0"/>
                  </a:lnTo>
                  <a:lnTo>
                    <a:pt x="0" y="274"/>
                  </a:lnTo>
                  <a:lnTo>
                    <a:pt x="74" y="27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1C9C808-231C-4893-9D09-A6F688782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102" y="5486715"/>
              <a:ext cx="150195" cy="738525"/>
            </a:xfrm>
            <a:custGeom>
              <a:avLst/>
              <a:gdLst>
                <a:gd name="T0" fmla="*/ 74 w 74"/>
                <a:gd name="T1" fmla="*/ 406 h 406"/>
                <a:gd name="T2" fmla="*/ 74 w 74"/>
                <a:gd name="T3" fmla="*/ 0 h 406"/>
                <a:gd name="T4" fmla="*/ 0 w 74"/>
                <a:gd name="T5" fmla="*/ 0 h 406"/>
                <a:gd name="T6" fmla="*/ 0 w 74"/>
                <a:gd name="T7" fmla="*/ 406 h 406"/>
                <a:gd name="T8" fmla="*/ 74 w 74"/>
                <a:gd name="T9" fmla="*/ 406 h 406"/>
                <a:gd name="T10" fmla="*/ 74 w 74"/>
                <a:gd name="T1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406">
                  <a:moveTo>
                    <a:pt x="74" y="406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74" y="406"/>
                  </a:lnTo>
                  <a:lnTo>
                    <a:pt x="74" y="40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FE424AB-D3F6-4A9A-B9EB-ECC795C2F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740" y="5863254"/>
              <a:ext cx="148166" cy="361986"/>
            </a:xfrm>
            <a:custGeom>
              <a:avLst/>
              <a:gdLst>
                <a:gd name="T0" fmla="*/ 73 w 73"/>
                <a:gd name="T1" fmla="*/ 0 h 199"/>
                <a:gd name="T2" fmla="*/ 0 w 73"/>
                <a:gd name="T3" fmla="*/ 0 h 199"/>
                <a:gd name="T4" fmla="*/ 0 w 73"/>
                <a:gd name="T5" fmla="*/ 199 h 199"/>
                <a:gd name="T6" fmla="*/ 73 w 73"/>
                <a:gd name="T7" fmla="*/ 199 h 199"/>
                <a:gd name="T8" fmla="*/ 73 w 73"/>
                <a:gd name="T9" fmla="*/ 0 h 199"/>
                <a:gd name="T10" fmla="*/ 73 w 73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99">
                  <a:moveTo>
                    <a:pt x="73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73" y="199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DA954E2-57EF-408D-A0F0-13C42CC9E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773" y="5443058"/>
              <a:ext cx="150195" cy="782182"/>
            </a:xfrm>
            <a:custGeom>
              <a:avLst/>
              <a:gdLst>
                <a:gd name="T0" fmla="*/ 74 w 74"/>
                <a:gd name="T1" fmla="*/ 0 h 430"/>
                <a:gd name="T2" fmla="*/ 0 w 74"/>
                <a:gd name="T3" fmla="*/ 0 h 430"/>
                <a:gd name="T4" fmla="*/ 0 w 74"/>
                <a:gd name="T5" fmla="*/ 430 h 430"/>
                <a:gd name="T6" fmla="*/ 74 w 74"/>
                <a:gd name="T7" fmla="*/ 430 h 430"/>
                <a:gd name="T8" fmla="*/ 74 w 74"/>
                <a:gd name="T9" fmla="*/ 0 h 430"/>
                <a:gd name="T10" fmla="*/ 74 w 74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430">
                  <a:moveTo>
                    <a:pt x="74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74" y="430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16B1ACF-4072-4FC4-BE83-D8B1B7B50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561" y="5996042"/>
              <a:ext cx="148166" cy="229197"/>
            </a:xfrm>
            <a:custGeom>
              <a:avLst/>
              <a:gdLst>
                <a:gd name="T0" fmla="*/ 0 w 73"/>
                <a:gd name="T1" fmla="*/ 0 h 126"/>
                <a:gd name="T2" fmla="*/ 0 w 73"/>
                <a:gd name="T3" fmla="*/ 126 h 126"/>
                <a:gd name="T4" fmla="*/ 73 w 73"/>
                <a:gd name="T5" fmla="*/ 126 h 126"/>
                <a:gd name="T6" fmla="*/ 73 w 73"/>
                <a:gd name="T7" fmla="*/ 0 h 126"/>
                <a:gd name="T8" fmla="*/ 0 w 73"/>
                <a:gd name="T9" fmla="*/ 0 h 126"/>
                <a:gd name="T10" fmla="*/ 0 w 73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26">
                  <a:moveTo>
                    <a:pt x="0" y="0"/>
                  </a:moveTo>
                  <a:lnTo>
                    <a:pt x="0" y="126"/>
                  </a:lnTo>
                  <a:lnTo>
                    <a:pt x="73" y="126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495678C-9740-447E-AD3F-C645C07BB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594" y="5304812"/>
              <a:ext cx="152226" cy="920428"/>
            </a:xfrm>
            <a:custGeom>
              <a:avLst/>
              <a:gdLst>
                <a:gd name="T0" fmla="*/ 75 w 75"/>
                <a:gd name="T1" fmla="*/ 0 h 506"/>
                <a:gd name="T2" fmla="*/ 0 w 75"/>
                <a:gd name="T3" fmla="*/ 0 h 506"/>
                <a:gd name="T4" fmla="*/ 0 w 75"/>
                <a:gd name="T5" fmla="*/ 506 h 506"/>
                <a:gd name="T6" fmla="*/ 75 w 75"/>
                <a:gd name="T7" fmla="*/ 506 h 506"/>
                <a:gd name="T8" fmla="*/ 75 w 75"/>
                <a:gd name="T9" fmla="*/ 0 h 506"/>
                <a:gd name="T10" fmla="*/ 75 w 75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06">
                  <a:moveTo>
                    <a:pt x="75" y="0"/>
                  </a:moveTo>
                  <a:lnTo>
                    <a:pt x="0" y="0"/>
                  </a:lnTo>
                  <a:lnTo>
                    <a:pt x="0" y="506"/>
                  </a:lnTo>
                  <a:lnTo>
                    <a:pt x="75" y="506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866072D-142F-476D-B0B4-5B62908D8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144" y="6099728"/>
              <a:ext cx="152226" cy="125512"/>
            </a:xfrm>
            <a:custGeom>
              <a:avLst/>
              <a:gdLst>
                <a:gd name="T0" fmla="*/ 75 w 75"/>
                <a:gd name="T1" fmla="*/ 0 h 69"/>
                <a:gd name="T2" fmla="*/ 0 w 75"/>
                <a:gd name="T3" fmla="*/ 0 h 69"/>
                <a:gd name="T4" fmla="*/ 0 w 75"/>
                <a:gd name="T5" fmla="*/ 69 h 69"/>
                <a:gd name="T6" fmla="*/ 75 w 75"/>
                <a:gd name="T7" fmla="*/ 69 h 69"/>
                <a:gd name="T8" fmla="*/ 75 w 75"/>
                <a:gd name="T9" fmla="*/ 0 h 69"/>
                <a:gd name="T10" fmla="*/ 75 w 75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5" y="69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6E06A4F-3A44-4C53-9DDE-96372F97A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236" y="5346650"/>
              <a:ext cx="148166" cy="878590"/>
            </a:xfrm>
            <a:custGeom>
              <a:avLst/>
              <a:gdLst>
                <a:gd name="T0" fmla="*/ 73 w 73"/>
                <a:gd name="T1" fmla="*/ 483 h 483"/>
                <a:gd name="T2" fmla="*/ 73 w 73"/>
                <a:gd name="T3" fmla="*/ 0 h 483"/>
                <a:gd name="T4" fmla="*/ 0 w 73"/>
                <a:gd name="T5" fmla="*/ 0 h 483"/>
                <a:gd name="T6" fmla="*/ 0 w 73"/>
                <a:gd name="T7" fmla="*/ 483 h 483"/>
                <a:gd name="T8" fmla="*/ 73 w 73"/>
                <a:gd name="T9" fmla="*/ 483 h 483"/>
                <a:gd name="T10" fmla="*/ 73 w 73"/>
                <a:gd name="T1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483">
                  <a:moveTo>
                    <a:pt x="73" y="483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483"/>
                  </a:lnTo>
                  <a:lnTo>
                    <a:pt x="73" y="483"/>
                  </a:lnTo>
                  <a:lnTo>
                    <a:pt x="73" y="483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1B5275-DF07-46F1-8A6C-4A3320DB6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024" y="6172489"/>
              <a:ext cx="148166" cy="52751"/>
            </a:xfrm>
            <a:custGeom>
              <a:avLst/>
              <a:gdLst>
                <a:gd name="T0" fmla="*/ 73 w 73"/>
                <a:gd name="T1" fmla="*/ 0 h 29"/>
                <a:gd name="T2" fmla="*/ 0 w 73"/>
                <a:gd name="T3" fmla="*/ 0 h 29"/>
                <a:gd name="T4" fmla="*/ 0 w 73"/>
                <a:gd name="T5" fmla="*/ 29 h 29"/>
                <a:gd name="T6" fmla="*/ 73 w 73"/>
                <a:gd name="T7" fmla="*/ 29 h 29"/>
                <a:gd name="T8" fmla="*/ 73 w 73"/>
                <a:gd name="T9" fmla="*/ 0 h 29"/>
                <a:gd name="T10" fmla="*/ 73 w 73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9">
                  <a:moveTo>
                    <a:pt x="73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73" y="29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147EF2F9-0C77-42F0-A80A-03CF49764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866" y="3469258"/>
              <a:ext cx="121780" cy="110960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61 h 61"/>
                <a:gd name="T4" fmla="*/ 60 w 60"/>
                <a:gd name="T5" fmla="*/ 61 h 61"/>
                <a:gd name="T6" fmla="*/ 60 w 60"/>
                <a:gd name="T7" fmla="*/ 0 h 61"/>
                <a:gd name="T8" fmla="*/ 0 w 60"/>
                <a:gd name="T9" fmla="*/ 0 h 61"/>
                <a:gd name="T10" fmla="*/ 0 w 60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1">
                  <a:moveTo>
                    <a:pt x="0" y="0"/>
                  </a:moveTo>
                  <a:lnTo>
                    <a:pt x="0" y="61"/>
                  </a:lnTo>
                  <a:lnTo>
                    <a:pt x="60" y="61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A27103C5-D4C4-46A1-993B-C7B09BE6F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6629" y="3448740"/>
              <a:ext cx="121780" cy="110960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61 h 61"/>
                <a:gd name="T4" fmla="*/ 60 w 60"/>
                <a:gd name="T5" fmla="*/ 61 h 61"/>
                <a:gd name="T6" fmla="*/ 60 w 60"/>
                <a:gd name="T7" fmla="*/ 0 h 61"/>
                <a:gd name="T8" fmla="*/ 0 w 60"/>
                <a:gd name="T9" fmla="*/ 0 h 61"/>
                <a:gd name="T10" fmla="*/ 0 w 60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1">
                  <a:moveTo>
                    <a:pt x="0" y="0"/>
                  </a:moveTo>
                  <a:lnTo>
                    <a:pt x="0" y="61"/>
                  </a:lnTo>
                  <a:lnTo>
                    <a:pt x="60" y="61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6E1EF2E7-4FB0-494C-98F7-CA58ABD64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766" y="5419411"/>
              <a:ext cx="0" cy="20009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F32F44EF-B261-461E-AC6F-A2411F629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2886" y="5541286"/>
              <a:ext cx="0" cy="18554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7848ABA1-7A4B-4E3A-A090-3150CD2F6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303" y="5644971"/>
              <a:ext cx="0" cy="14006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2B35A587-0979-4DD0-84F7-A83D9CCFF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8899" y="5770483"/>
              <a:ext cx="0" cy="10732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FC069F9E-F857-4ECB-A39C-B34AB1F43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6019" y="5795949"/>
              <a:ext cx="0" cy="9640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5196A697-9B16-4B68-BB8B-C658FA360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1482" y="5723188"/>
              <a:ext cx="0" cy="10732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5D272342-DD51-4222-9B59-4C563EB05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8349" y="5195671"/>
              <a:ext cx="0" cy="254664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0EF8D396-A58D-4F75-8946-8A043C56A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170" y="5161110"/>
              <a:ext cx="0" cy="32560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AF4C914F-DB5D-463A-906C-28B40AF7D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7872" y="5066520"/>
              <a:ext cx="0" cy="37653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807962A0-CC78-4158-92CF-1ACD689B2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6692" y="4799123"/>
              <a:ext cx="0" cy="50569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B98A0235-A1C6-4EC8-9F05-0EFA7AC38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1304" y="4644506"/>
              <a:ext cx="0" cy="702144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91D40F55-1470-4BE9-A22A-E5799D4A2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155" y="3871419"/>
              <a:ext cx="0" cy="130788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2949E86-1448-466B-BAFC-20A8D203D40E}"/>
                </a:ext>
              </a:extLst>
            </p:cNvPr>
            <p:cNvSpPr txBox="1"/>
            <p:nvPr/>
          </p:nvSpPr>
          <p:spPr>
            <a:xfrm>
              <a:off x="2843065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2008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FE8F5053-E4DB-49C5-8C14-D36458CA4186}"/>
                </a:ext>
              </a:extLst>
            </p:cNvPr>
            <p:cNvSpPr txBox="1"/>
            <p:nvPr/>
          </p:nvSpPr>
          <p:spPr>
            <a:xfrm>
              <a:off x="2493304" y="6023143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17CE42A-55D1-4452-816C-408A40B03D2C}"/>
                </a:ext>
              </a:extLst>
            </p:cNvPr>
            <p:cNvSpPr txBox="1"/>
            <p:nvPr/>
          </p:nvSpPr>
          <p:spPr>
            <a:xfrm>
              <a:off x="2493304" y="5419377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4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63D55E9B-7E3B-4519-BBFB-1A0ED28B6210}"/>
                </a:ext>
              </a:extLst>
            </p:cNvPr>
            <p:cNvSpPr txBox="1"/>
            <p:nvPr/>
          </p:nvSpPr>
          <p:spPr>
            <a:xfrm>
              <a:off x="2493304" y="4815612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8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772BC9B-D395-4C67-B033-F2A3D6E5693F}"/>
                </a:ext>
              </a:extLst>
            </p:cNvPr>
            <p:cNvSpPr txBox="1"/>
            <p:nvPr/>
          </p:nvSpPr>
          <p:spPr>
            <a:xfrm>
              <a:off x="2389110" y="421184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12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BAFB78B2-15C2-4A5F-90C9-4444EEBDA4B5}"/>
                </a:ext>
              </a:extLst>
            </p:cNvPr>
            <p:cNvSpPr txBox="1"/>
            <p:nvPr/>
          </p:nvSpPr>
          <p:spPr>
            <a:xfrm>
              <a:off x="2389110" y="360808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16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0AF98E3-A69E-4B59-AE91-63BEDCE47FF9}"/>
                </a:ext>
              </a:extLst>
            </p:cNvPr>
            <p:cNvSpPr txBox="1"/>
            <p:nvPr/>
          </p:nvSpPr>
          <p:spPr>
            <a:xfrm>
              <a:off x="3328557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2009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7AA84A7-96EC-4A1F-8D02-E4EE48B606DC}"/>
                </a:ext>
              </a:extLst>
            </p:cNvPr>
            <p:cNvSpPr txBox="1"/>
            <p:nvPr/>
          </p:nvSpPr>
          <p:spPr>
            <a:xfrm>
              <a:off x="3833020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A531FF10-9101-4F62-AC23-772CB3DA583E}"/>
                </a:ext>
              </a:extLst>
            </p:cNvPr>
            <p:cNvSpPr txBox="1"/>
            <p:nvPr/>
          </p:nvSpPr>
          <p:spPr>
            <a:xfrm>
              <a:off x="4318514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2011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FC8094F7-33A5-44F3-9FAE-836A18728177}"/>
                </a:ext>
              </a:extLst>
            </p:cNvPr>
            <p:cNvSpPr txBox="1"/>
            <p:nvPr/>
          </p:nvSpPr>
          <p:spPr>
            <a:xfrm>
              <a:off x="4823252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2012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9DC0071C-56AC-4113-B4E2-F96CD4057386}"/>
                </a:ext>
              </a:extLst>
            </p:cNvPr>
            <p:cNvSpPr txBox="1"/>
            <p:nvPr/>
          </p:nvSpPr>
          <p:spPr>
            <a:xfrm>
              <a:off x="5308744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2013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98C1981C-1FD1-49F4-892E-F715A13D8F04}"/>
                </a:ext>
              </a:extLst>
            </p:cNvPr>
            <p:cNvSpPr txBox="1"/>
            <p:nvPr/>
          </p:nvSpPr>
          <p:spPr>
            <a:xfrm>
              <a:off x="5813209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2014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CF5E69D6-54A9-4553-ADE5-5C117CD785F4}"/>
                </a:ext>
              </a:extLst>
            </p:cNvPr>
            <p:cNvSpPr txBox="1"/>
            <p:nvPr/>
          </p:nvSpPr>
          <p:spPr>
            <a:xfrm>
              <a:off x="6298702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2015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C22DAC8E-E4FB-4A69-ABF6-B5CBA584404A}"/>
                </a:ext>
              </a:extLst>
            </p:cNvPr>
            <p:cNvSpPr txBox="1"/>
            <p:nvPr/>
          </p:nvSpPr>
          <p:spPr>
            <a:xfrm>
              <a:off x="6816116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2016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558C91E0-0BA8-4745-A065-1697B6937451}"/>
                </a:ext>
              </a:extLst>
            </p:cNvPr>
            <p:cNvSpPr txBox="1"/>
            <p:nvPr/>
          </p:nvSpPr>
          <p:spPr>
            <a:xfrm>
              <a:off x="7301605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2017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E603EA51-34D6-41DC-A306-65957533EBF5}"/>
                </a:ext>
              </a:extLst>
            </p:cNvPr>
            <p:cNvSpPr txBox="1"/>
            <p:nvPr/>
          </p:nvSpPr>
          <p:spPr>
            <a:xfrm>
              <a:off x="7806073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2018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97BA4F9F-D171-47F1-BD32-766C084177F0}"/>
                </a:ext>
              </a:extLst>
            </p:cNvPr>
            <p:cNvSpPr txBox="1"/>
            <p:nvPr/>
          </p:nvSpPr>
          <p:spPr>
            <a:xfrm>
              <a:off x="8291566" y="6291202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2019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CC2C7861-A702-464F-80AC-BB7D92D74ED6}"/>
                </a:ext>
              </a:extLst>
            </p:cNvPr>
            <p:cNvSpPr txBox="1"/>
            <p:nvPr/>
          </p:nvSpPr>
          <p:spPr>
            <a:xfrm>
              <a:off x="2496574" y="3330509"/>
              <a:ext cx="1225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% 4-class R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93AC8C42-F557-4081-B6EA-7A4627584FB0}"/>
                </a:ext>
              </a:extLst>
            </p:cNvPr>
            <p:cNvSpPr txBox="1"/>
            <p:nvPr/>
          </p:nvSpPr>
          <p:spPr>
            <a:xfrm>
              <a:off x="8642173" y="3339237"/>
              <a:ext cx="1378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N </a:t>
              </a:r>
              <a:r>
                <a:rPr lang="fr-FR" b="1" dirty="0" err="1"/>
                <a:t>genotypes</a:t>
              </a:r>
              <a:endParaRPr lang="fr-FR" b="1" dirty="0"/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BEBF4C56-0D77-4C8F-9576-5C388DDA8419}"/>
                </a:ext>
              </a:extLst>
            </p:cNvPr>
            <p:cNvSpPr txBox="1"/>
            <p:nvPr/>
          </p:nvSpPr>
          <p:spPr>
            <a:xfrm>
              <a:off x="8913915" y="601909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B17DD30-9456-4FDF-9A8C-7CC220AB02E1}"/>
                </a:ext>
              </a:extLst>
            </p:cNvPr>
            <p:cNvSpPr txBox="1"/>
            <p:nvPr/>
          </p:nvSpPr>
          <p:spPr>
            <a:xfrm>
              <a:off x="8913915" y="5231761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1 000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0C279482-8E06-42EB-B70D-46ED0FD89AB6}"/>
                </a:ext>
              </a:extLst>
            </p:cNvPr>
            <p:cNvSpPr txBox="1"/>
            <p:nvPr/>
          </p:nvSpPr>
          <p:spPr>
            <a:xfrm>
              <a:off x="8913915" y="4419368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2 000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0C153D2-D326-46EE-AEA8-E6F4694AD38B}"/>
                </a:ext>
              </a:extLst>
            </p:cNvPr>
            <p:cNvSpPr txBox="1"/>
            <p:nvPr/>
          </p:nvSpPr>
          <p:spPr>
            <a:xfrm>
              <a:off x="8913915" y="3616465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3 000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72B54968-DFF1-4710-B9AB-4653EBCD27C3}"/>
                </a:ext>
              </a:extLst>
            </p:cNvPr>
            <p:cNvSpPr txBox="1"/>
            <p:nvPr/>
          </p:nvSpPr>
          <p:spPr>
            <a:xfrm>
              <a:off x="5106116" y="3968436"/>
              <a:ext cx="1231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X</a:t>
              </a:r>
              <a:r>
                <a:rPr lang="fr-FR" sz="1600" baseline="30000" dirty="0"/>
                <a:t>2</a:t>
              </a:r>
              <a:r>
                <a:rPr lang="fr-FR" sz="1600" dirty="0"/>
                <a:t>: p &lt; 0.001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E5BE8FC9-0CD6-4864-AAF7-4907399BE318}"/>
                </a:ext>
              </a:extLst>
            </p:cNvPr>
            <p:cNvSpPr txBox="1"/>
            <p:nvPr/>
          </p:nvSpPr>
          <p:spPr>
            <a:xfrm>
              <a:off x="4122824" y="2959374"/>
              <a:ext cx="3523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Prevalence of 4-class resistance</a:t>
              </a: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8003198" y="5160442"/>
              <a:ext cx="979843" cy="646332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2.4% </a:t>
              </a:r>
            </a:p>
            <a:p>
              <a:pPr algn="ctr"/>
              <a:r>
                <a:rPr lang="fr-FR" dirty="0"/>
                <a:t>(1.8-3.1)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2681567" y="4733560"/>
              <a:ext cx="684000" cy="369332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5.6%</a:t>
              </a:r>
            </a:p>
          </p:txBody>
        </p:sp>
      </p:grpSp>
      <p:sp>
        <p:nvSpPr>
          <p:cNvPr id="82" name="Text Box 3">
            <a:extLst>
              <a:ext uri="{FF2B5EF4-FFF2-40B4-BE49-F238E27FC236}">
                <a16:creationId xmlns:a16="http://schemas.microsoft.com/office/drawing/2014/main" id="{A58B649C-8F25-481D-B412-44D4965B0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6617" y="6494075"/>
            <a:ext cx="24053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Zazzi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M, CROI 2020, Abs. 523</a:t>
            </a:r>
          </a:p>
        </p:txBody>
      </p:sp>
    </p:spTree>
    <p:extLst>
      <p:ext uri="{BB962C8B-B14F-4D97-AF65-F5344CB8AC3E}">
        <p14:creationId xmlns:p14="http://schemas.microsoft.com/office/powerpoint/2010/main" val="137657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B544-743C-443D-AE0E-25F41CF2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err="1"/>
              <a:t>Multiresistance</a:t>
            </a:r>
            <a:r>
              <a:rPr lang="fr-FR" sz="2800" dirty="0"/>
              <a:t> on ART in Europe </a:t>
            </a:r>
            <a:r>
              <a:rPr lang="mr-IN" sz="2800" dirty="0"/>
              <a:t>–</a:t>
            </a:r>
            <a:r>
              <a:rPr lang="fr-FR" sz="2800" dirty="0"/>
              <a:t> 2019 data</a:t>
            </a:r>
            <a:br>
              <a:rPr lang="en-US" sz="2800" dirty="0"/>
            </a:br>
            <a:r>
              <a:rPr lang="en-US" sz="2800" dirty="0"/>
              <a:t>4-Class Resistance </a:t>
            </a:r>
          </a:p>
        </p:txBody>
      </p:sp>
      <p:graphicFrame>
        <p:nvGraphicFramePr>
          <p:cNvPr id="14" name="Group 3">
            <a:extLst>
              <a:ext uri="{FF2B5EF4-FFF2-40B4-BE49-F238E27FC236}">
                <a16:creationId xmlns:a16="http://schemas.microsoft.com/office/drawing/2014/main" id="{280F4096-0B5C-46B6-815F-E163DA6575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181356"/>
              </p:ext>
            </p:extLst>
          </p:nvPr>
        </p:nvGraphicFramePr>
        <p:xfrm>
          <a:off x="767408" y="2480724"/>
          <a:ext cx="10995659" cy="39006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01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856">
                  <a:extLst>
                    <a:ext uri="{9D8B030D-6E8A-4147-A177-3AD203B41FA5}">
                      <a16:colId xmlns:a16="http://schemas.microsoft.com/office/drawing/2014/main" val="3542904971"/>
                    </a:ext>
                  </a:extLst>
                </a:gridCol>
                <a:gridCol w="1824403">
                  <a:extLst>
                    <a:ext uri="{9D8B030D-6E8A-4147-A177-3AD203B41FA5}">
                      <a16:colId xmlns:a16="http://schemas.microsoft.com/office/drawing/2014/main" val="3282591432"/>
                    </a:ext>
                  </a:extLst>
                </a:gridCol>
                <a:gridCol w="1045835">
                  <a:extLst>
                    <a:ext uri="{9D8B030D-6E8A-4147-A177-3AD203B41FA5}">
                      <a16:colId xmlns:a16="http://schemas.microsoft.com/office/drawing/2014/main" val="3311374941"/>
                    </a:ext>
                  </a:extLst>
                </a:gridCol>
              </a:tblGrid>
              <a:tr h="975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Variable*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4CR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 = 85)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 4CR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 = 3329)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Multivariate OR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Median nadir CD4+ cell count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0.99 (0.99-1.00)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5560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0.005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5560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33806"/>
                  </a:ext>
                </a:extLst>
              </a:tr>
              <a:tr h="975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Prior mono-dual NRTI therapy, 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69.4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32.1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2.23 (0.94-5.58)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0.075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468276"/>
                  </a:ext>
                </a:extLst>
              </a:tr>
              <a:tr h="975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Mean no. prior virologic failures (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pVL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&gt; 50 c/mL),</a:t>
                      </a:r>
                      <a:br>
                        <a:rPr kumimoji="0" lang="en-US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 (± SD)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4.1 (3.3)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1.3 (1.7)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1.29 (1.13-1.47)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 .001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094431"/>
                  </a:ext>
                </a:extLst>
              </a:tr>
            </a:tbl>
          </a:graphicData>
        </a:graphic>
      </p:graphicFrame>
      <p:sp>
        <p:nvSpPr>
          <p:cNvPr id="15" name="Text Box 3">
            <a:extLst>
              <a:ext uri="{FF2B5EF4-FFF2-40B4-BE49-F238E27FC236}">
                <a16:creationId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6617" y="6494075"/>
            <a:ext cx="24053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Zazzi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M, CROI 2020, Abs. 523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4163391" y="274638"/>
            <a:ext cx="6172200" cy="1076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343472" y="1957504"/>
            <a:ext cx="10057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a typeface="+mj-ea"/>
                <a:cs typeface="+mj-cs"/>
              </a:rPr>
              <a:t>Multivariate Analysis of Factors Associated With 4-class resistance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5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MDR Still a Significant Concern in HIV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>
                <a:solidFill>
                  <a:srgbClr val="000000"/>
                </a:solidFill>
              </a:rPr>
              <a:t>Despite modern ARV combination regimens changing the face of the HIV infection, </a:t>
            </a:r>
            <a:r>
              <a:rPr lang="en-US" altLang="en-US" sz="2200" b="1" dirty="0">
                <a:solidFill>
                  <a:srgbClr val="000000"/>
                </a:solidFill>
              </a:rPr>
              <a:t>MDR HIV remains relevant</a:t>
            </a:r>
            <a:endParaRPr lang="en-US" altLang="en-US" sz="2200" b="1" baseline="30000" dirty="0">
              <a:solidFill>
                <a:srgbClr val="000000"/>
              </a:solidFill>
            </a:endParaRPr>
          </a:p>
          <a:p>
            <a:r>
              <a:rPr lang="en-US" altLang="en-US" sz="2200" dirty="0">
                <a:solidFill>
                  <a:srgbClr val="000000"/>
                </a:solidFill>
              </a:rPr>
              <a:t>Contributions to MDR HIV in today’s patients include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Nonadherence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Inadequate past treatment in pre- and early-HAART eras 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Transmission of harbored MDR HIV variants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Pharmacokinetic factors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Due to cross-resistance within a drug class, fully active ARV options diminish with each successive viral failure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Patients harboring </a:t>
            </a:r>
            <a:r>
              <a:rPr lang="en-US" altLang="en-US" sz="2200" b="1" dirty="0">
                <a:solidFill>
                  <a:srgbClr val="000000"/>
                </a:solidFill>
              </a:rPr>
              <a:t>MDR HIV pose increased risk</a:t>
            </a: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of drug-resistant virus transmission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of HIV disease progression (AIDS)</a:t>
            </a:r>
          </a:p>
        </p:txBody>
      </p:sp>
    </p:spTree>
    <p:extLst>
      <p:ext uri="{BB962C8B-B14F-4D97-AF65-F5344CB8AC3E}">
        <p14:creationId xmlns:p14="http://schemas.microsoft.com/office/powerpoint/2010/main" val="301706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352" y="258820"/>
            <a:ext cx="1171558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New Drugs for individuals </a:t>
            </a:r>
            <a:br>
              <a:rPr lang="en-US" sz="3600" dirty="0"/>
            </a:br>
            <a:r>
              <a:rPr lang="en-US" sz="3600" dirty="0"/>
              <a:t>with multi-resistant virus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/>
              <a:t>Epidemiological data</a:t>
            </a:r>
          </a:p>
          <a:p>
            <a:pPr marL="457200" indent="-457200">
              <a:buFont typeface="+mj-lt"/>
              <a:buAutoNum type="arabicPeriod"/>
            </a:pPr>
            <a:endParaRPr lang="en-US" sz="2800"/>
          </a:p>
          <a:p>
            <a:pPr marL="457200" indent="-457200">
              <a:buFont typeface="+mj-lt"/>
              <a:buAutoNum type="arabicPeriod"/>
            </a:pPr>
            <a:r>
              <a:rPr lang="en-US" sz="3600" b="1">
                <a:solidFill>
                  <a:srgbClr val="0070C0"/>
                </a:solidFill>
              </a:rPr>
              <a:t>News drug for multi-resistant HIV</a:t>
            </a:r>
            <a:br>
              <a:rPr lang="en-US" sz="2800"/>
            </a:br>
            <a:endParaRPr lang="en-US" sz="2800"/>
          </a:p>
          <a:p>
            <a:pPr marL="457200" indent="-457200">
              <a:buFont typeface="+mj-lt"/>
              <a:buAutoNum type="arabicPeriod"/>
            </a:pPr>
            <a:r>
              <a:rPr lang="en-US" sz="2800"/>
              <a:t>Practical management</a:t>
            </a:r>
          </a:p>
          <a:p>
            <a:pPr lvl="1"/>
            <a:r>
              <a:rPr lang="en-US" sz="2400"/>
              <a:t>Patient’s assessment</a:t>
            </a:r>
          </a:p>
          <a:p>
            <a:pPr lvl="1"/>
            <a:r>
              <a:rPr lang="en-US" sz="2400"/>
              <a:t>Constructing a new active ART</a:t>
            </a:r>
          </a:p>
          <a:p>
            <a:pPr lvl="1"/>
            <a:r>
              <a:rPr lang="en-US" sz="240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226939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New Agents for Patients With MDR HIV</a:t>
            </a:r>
          </a:p>
        </p:txBody>
      </p:sp>
      <p:graphicFrame>
        <p:nvGraphicFramePr>
          <p:cNvPr id="9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24167"/>
              </p:ext>
            </p:extLst>
          </p:nvPr>
        </p:nvGraphicFramePr>
        <p:xfrm>
          <a:off x="422910" y="2023674"/>
          <a:ext cx="11487150" cy="4319973"/>
        </p:xfrm>
        <a:graphic>
          <a:graphicData uri="http://schemas.openxmlformats.org/drawingml/2006/table">
            <a:tbl>
              <a:tblPr/>
              <a:tblGrid>
                <a:gridCol w="2948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730">
                  <a:extLst>
                    <a:ext uri="{9D8B030D-6E8A-4147-A177-3AD203B41FA5}">
                      <a16:colId xmlns:a16="http://schemas.microsoft.com/office/drawing/2014/main" val="795294037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Agent</a:t>
                      </a:r>
                    </a:p>
                  </a:txBody>
                  <a:tcPr marL="68604" marR="68604" marT="45701" marB="457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68604" marR="68604" marT="45701" marB="457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Mechanism of Action</a:t>
                      </a:r>
                    </a:p>
                  </a:txBody>
                  <a:tcPr marL="68604" marR="68604" marT="45701" marB="457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Mode of administration</a:t>
                      </a:r>
                    </a:p>
                  </a:txBody>
                  <a:tcPr marL="68604" marR="68604" marT="45701" marB="457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Ibalizumab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/>
                      </a:endParaRP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Approved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Humanized anti-CD4 receptor mAb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IV Q2W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1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Fostemsavir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/>
                      </a:endParaRPr>
                    </a:p>
                  </a:txBody>
                  <a:tcPr marL="68599" marR="68599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Phase 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(under review FDA/EMA)</a:t>
                      </a:r>
                    </a:p>
                  </a:txBody>
                  <a:tcPr marL="68599" marR="68599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Prodrug of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temsavir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; binds gp120 to prevent CD4+ cell attachment and HIV entry</a:t>
                      </a:r>
                    </a:p>
                  </a:txBody>
                  <a:tcPr marL="68599" marR="68599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po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 bid</a:t>
                      </a:r>
                    </a:p>
                  </a:txBody>
                  <a:tcPr marL="68599" marR="68599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139">
                <a:tc>
                  <a:txBody>
                    <a:bodyPr/>
                    <a:lstStyle/>
                    <a:p>
                      <a:r>
                        <a:rPr lang="en-US" sz="1600" b="1" baseline="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Islatravir</a:t>
                      </a:r>
                      <a:endParaRPr lang="en-US" sz="1600" b="1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Phase III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NRTTI (</a:t>
                      </a:r>
                      <a:r>
                        <a:rPr lang="fr-FR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nucleoside</a:t>
                      </a: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reverse transcriptase translocation </a:t>
                      </a:r>
                      <a:r>
                        <a:rPr lang="fr-FR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inhibitor</a:t>
                      </a: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po </a:t>
                      </a:r>
                      <a:r>
                        <a:rPr lang="fr-FR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qd</a:t>
                      </a: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/ po once </a:t>
                      </a:r>
                      <a:r>
                        <a:rPr lang="fr-FR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weekly</a:t>
                      </a: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?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565678"/>
                  </a:ext>
                </a:extLst>
              </a:tr>
              <a:tr h="6171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chemeClr val="accent2"/>
                        </a:buClr>
                        <a:buFont typeface="Arial" pitchFamily="34" charset="0"/>
                        <a:defRPr sz="1400">
                          <a:solidFill>
                            <a:srgbClr val="FEFDDE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 140 (</a:t>
                      </a:r>
                      <a:r>
                        <a:rPr lang="en-US" sz="1600" b="1" baseline="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leronlimab</a:t>
                      </a:r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Phase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IIb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/III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Humanized anti-CCR5 mAb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SC once weekly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139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GS-6207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Phase II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Capsid inhibitor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po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 3/week then SC Q6M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139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Anti-CD4 </a:t>
                      </a:r>
                      <a:r>
                        <a:rPr lang="en-US" sz="1600" b="1" baseline="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adnectin</a:t>
                      </a:r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(</a:t>
                      </a:r>
                      <a:r>
                        <a:rPr lang="fr-FR" sz="1600" b="1" dirty="0">
                          <a:latin typeface="+mn-lt"/>
                        </a:rPr>
                        <a:t>GSK3732394)</a:t>
                      </a:r>
                      <a:endParaRPr lang="en-US" sz="1600" b="1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Phase I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0" dirty="0">
                          <a:latin typeface="+mn-lt"/>
                        </a:rPr>
                        <a:t>M</a:t>
                      </a:r>
                      <a:r>
                        <a:rPr lang="fr-FR" sz="1600" dirty="0">
                          <a:latin typeface="+mn-lt"/>
                        </a:rPr>
                        <a:t>ulti-</a:t>
                      </a:r>
                      <a:r>
                        <a:rPr lang="fr-FR" sz="1600" dirty="0" err="1">
                          <a:latin typeface="+mn-lt"/>
                        </a:rPr>
                        <a:t>specific</a:t>
                      </a:r>
                      <a:r>
                        <a:rPr lang="fr-FR" sz="1600" dirty="0">
                          <a:latin typeface="+mn-lt"/>
                        </a:rPr>
                        <a:t> </a:t>
                      </a:r>
                      <a:r>
                        <a:rPr lang="fr-FR" sz="1600" dirty="0" err="1">
                          <a:latin typeface="+mn-lt"/>
                        </a:rPr>
                        <a:t>inhibitor</a:t>
                      </a:r>
                      <a:r>
                        <a:rPr lang="fr-FR" sz="1600" dirty="0">
                          <a:latin typeface="+mn-lt"/>
                        </a:rPr>
                        <a:t> of HIV entry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/>
                      </a:endParaRP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/>
                        </a:rPr>
                        <a:t>Long acting ?</a:t>
                      </a:r>
                    </a:p>
                  </a:txBody>
                  <a:tcPr marL="68599" marR="68599"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12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1"/>
          <p:cNvSpPr txBox="1">
            <a:spLocks/>
          </p:cNvSpPr>
          <p:nvPr/>
        </p:nvSpPr>
        <p:spPr bwMode="auto">
          <a:xfrm>
            <a:off x="1708062" y="1546284"/>
            <a:ext cx="8772975" cy="13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>
              <a:defRPr/>
            </a:pPr>
            <a:endParaRPr lang="fr-FR" sz="1600" dirty="0">
              <a:latin typeface="Arial"/>
            </a:endParaRPr>
          </a:p>
        </p:txBody>
      </p:sp>
      <p:sp>
        <p:nvSpPr>
          <p:cNvPr id="41" name="Titre 2">
            <a:extLst>
              <a:ext uri="{FF2B5EF4-FFF2-40B4-BE49-F238E27FC236}">
                <a16:creationId xmlns:a16="http://schemas.microsoft.com/office/drawing/2014/main" id="{CC999555-A738-46AB-A81A-D4CB3F98B0E8}"/>
              </a:ext>
            </a:extLst>
          </p:cNvPr>
          <p:cNvSpPr txBox="1">
            <a:spLocks/>
          </p:cNvSpPr>
          <p:nvPr/>
        </p:nvSpPr>
        <p:spPr>
          <a:xfrm>
            <a:off x="3071100" y="115202"/>
            <a:ext cx="7522200" cy="9366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defRPr/>
            </a:pPr>
            <a:endParaRPr lang="fr-FR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9CB6B6-36E2-4BDE-A756-B4786958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Ibalizumab</a:t>
            </a:r>
            <a:r>
              <a:rPr lang="fr-FR" sz="3200" dirty="0"/>
              <a:t> </a:t>
            </a:r>
            <a:r>
              <a:rPr lang="en-US" altLang="en-US" sz="3200" dirty="0"/>
              <a:t>in Pretreated Patients Infected With Multidrug-Resistant HIV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B4AF6B-0431-4F40-9A96-32FDB185AE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7285" y="1717700"/>
            <a:ext cx="9886009" cy="839788"/>
          </a:xfrm>
        </p:spPr>
        <p:txBody>
          <a:bodyPr>
            <a:noAutofit/>
          </a:bodyPr>
          <a:lstStyle/>
          <a:p>
            <a:r>
              <a:rPr lang="en-US" sz="1800" b="1">
                <a:cs typeface="Arial"/>
              </a:rPr>
              <a:t>Inclusion criteria</a:t>
            </a:r>
          </a:p>
          <a:p>
            <a:pPr lvl="1"/>
            <a:r>
              <a:rPr lang="en-US" sz="1800">
                <a:cs typeface="Arial"/>
              </a:rPr>
              <a:t>On stable ARV &gt; 6 months, pVL &gt; 1 000 c/mL (mean baseline CD4: 150/mm</a:t>
            </a:r>
            <a:r>
              <a:rPr lang="en-US" sz="1800" baseline="30000">
                <a:cs typeface="Arial"/>
              </a:rPr>
              <a:t>3</a:t>
            </a:r>
            <a:r>
              <a:rPr lang="en-US" sz="1800">
                <a:cs typeface="Arial"/>
              </a:rPr>
              <a:t>)</a:t>
            </a:r>
          </a:p>
          <a:p>
            <a:pPr lvl="1"/>
            <a:r>
              <a:rPr lang="en-US" sz="1800">
                <a:cs typeface="Arial"/>
              </a:rPr>
              <a:t>Documented resistance ≥ 3 classes of ARV, with susceptibility to ≥ 1 ARV</a:t>
            </a:r>
          </a:p>
        </p:txBody>
      </p: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2ACAAA2A-ED97-4DED-BA29-DA2ACEBE99D5}"/>
              </a:ext>
            </a:extLst>
          </p:cNvPr>
          <p:cNvSpPr txBox="1">
            <a:spLocks/>
          </p:cNvSpPr>
          <p:nvPr/>
        </p:nvSpPr>
        <p:spPr bwMode="auto">
          <a:xfrm>
            <a:off x="707286" y="4419974"/>
            <a:ext cx="10299804" cy="220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85750" indent="-285750" defTabSz="9144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sym typeface="Wingdings"/>
              </a:rPr>
              <a:t>Primary endpoint: 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% of patients with </a:t>
            </a:r>
            <a:r>
              <a:rPr lang="en-US" sz="18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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/>
              </a:rPr>
              <a:t>pVL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  ≥</a:t>
            </a:r>
            <a:r>
              <a:rPr lang="en-US" sz="1800" dirty="0">
                <a:solidFill>
                  <a:schemeClr val="tx1"/>
                </a:solidFill>
              </a:rPr>
              <a:t>0.5 log</a:t>
            </a:r>
            <a:r>
              <a:rPr lang="en-US" sz="1800" baseline="-25000" dirty="0">
                <a:solidFill>
                  <a:schemeClr val="tx1"/>
                </a:solidFill>
              </a:rPr>
              <a:t>10</a:t>
            </a:r>
            <a:r>
              <a:rPr lang="en-US" sz="1800" dirty="0">
                <a:solidFill>
                  <a:schemeClr val="tx1"/>
                </a:solidFill>
              </a:rPr>
              <a:t> c/mL at D7 of IBA add-on</a:t>
            </a:r>
          </a:p>
          <a:p>
            <a:pPr marL="0" indent="0" defTabSz="268288">
              <a:buNone/>
              <a:defRPr/>
            </a:pPr>
            <a:r>
              <a:rPr lang="en-US" sz="1800" dirty="0">
                <a:solidFill>
                  <a:schemeClr val="tx1"/>
                </a:solidFill>
                <a:sym typeface="Wingdings"/>
              </a:rPr>
              <a:t>	 33/40 (83%) achieved response (median </a:t>
            </a:r>
            <a:r>
              <a:rPr lang="en-US" sz="1800" dirty="0" err="1">
                <a:solidFill>
                  <a:schemeClr val="tx1"/>
                </a:solidFill>
                <a:sym typeface="Wingdings"/>
              </a:rPr>
              <a:t>pVL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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: 1.1 </a:t>
            </a:r>
            <a:r>
              <a:rPr lang="en-US" sz="1800" dirty="0">
                <a:solidFill>
                  <a:schemeClr val="tx1"/>
                </a:solidFill>
              </a:rPr>
              <a:t>log</a:t>
            </a:r>
            <a:r>
              <a:rPr lang="en-US" sz="1800" baseline="-25000" dirty="0">
                <a:solidFill>
                  <a:schemeClr val="tx1"/>
                </a:solidFill>
              </a:rPr>
              <a:t>10</a:t>
            </a:r>
            <a:r>
              <a:rPr lang="en-US" sz="1800" dirty="0">
                <a:solidFill>
                  <a:schemeClr val="tx1"/>
                </a:solidFill>
              </a:rPr>
              <a:t> c/mL) 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(</a:t>
            </a:r>
            <a:r>
              <a:rPr lang="en-US" sz="1800" i="1" dirty="0">
                <a:solidFill>
                  <a:schemeClr val="tx1"/>
                </a:solidFill>
                <a:sym typeface="Wingdings"/>
              </a:rPr>
              <a:t>Emu B et al., NEJM, 2018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) </a:t>
            </a:r>
            <a:br>
              <a:rPr lang="en-US" sz="1800" dirty="0">
                <a:solidFill>
                  <a:schemeClr val="tx1"/>
                </a:solidFill>
                <a:sym typeface="Wingdings"/>
              </a:rPr>
            </a:br>
            <a:endParaRPr lang="en-US" sz="1800" dirty="0">
              <a:solidFill>
                <a:schemeClr val="tx1"/>
              </a:solidFill>
              <a:sym typeface="Wingdings"/>
            </a:endParaRPr>
          </a:p>
          <a:p>
            <a:pPr marL="285750" indent="-285750" defTabSz="9144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sym typeface="Wingdings"/>
              </a:rPr>
              <a:t>W96 results (N = 22)</a:t>
            </a:r>
          </a:p>
          <a:p>
            <a:pPr lvl="1" defTabSz="914400">
              <a:buClr>
                <a:schemeClr val="tx2"/>
              </a:buClr>
              <a:buFont typeface="Arial" panose="020B0604020202020204" pitchFamily="34" charset="0"/>
              <a:buChar char="‒"/>
              <a:defRPr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Median CD4 increase: + 45/mm</a:t>
            </a:r>
            <a:r>
              <a:rPr lang="en-US" sz="1800" baseline="30000" dirty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</a:p>
          <a:p>
            <a:pPr lvl="1" defTabSz="914400">
              <a:buClr>
                <a:schemeClr val="tx2"/>
              </a:buClr>
              <a:buFont typeface="Arial" panose="020B0604020202020204" pitchFamily="34" charset="0"/>
              <a:buChar char="‒"/>
              <a:defRPr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% with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pVL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&lt; 50 c/mL at W25 maintained up to W96: 56%</a:t>
            </a:r>
          </a:p>
          <a:p>
            <a:pPr lvl="1" defTabSz="914400">
              <a:buClr>
                <a:schemeClr val="tx2"/>
              </a:buClr>
              <a:buFont typeface="Arial" panose="020B0604020202020204" pitchFamily="34" charset="0"/>
              <a:buChar char="‒"/>
              <a:defRPr/>
            </a:pPr>
            <a:r>
              <a:rPr lang="en-US" sz="18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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  <a:sym typeface="Wingdings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  <a:sym typeface="Wingdings"/>
              </a:rPr>
              <a:t>pVL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from IBA + OT D0 : - 2.5 log</a:t>
            </a:r>
            <a:r>
              <a:rPr lang="en-US" sz="1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10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c/mL at W25 ; - 2.8 log</a:t>
            </a:r>
            <a:r>
              <a:rPr lang="en-US" sz="1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10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c/mL at W96</a:t>
            </a:r>
          </a:p>
          <a:p>
            <a:pPr lvl="1" defTabSz="914400">
              <a:buClr>
                <a:schemeClr val="tx2"/>
              </a:buClr>
              <a:buFont typeface="Arial" panose="020B0604020202020204" pitchFamily="34" charset="0"/>
              <a:buChar char="‒"/>
              <a:defRPr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Good safety profile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0F7DBFF1-DB25-40AA-98F5-EB900E5C90EB}"/>
              </a:ext>
            </a:extLst>
          </p:cNvPr>
          <p:cNvSpPr txBox="1"/>
          <p:nvPr/>
        </p:nvSpPr>
        <p:spPr>
          <a:xfrm>
            <a:off x="10281492" y="32577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b="1" dirty="0">
                <a:solidFill>
                  <a:schemeClr val="bg1"/>
                </a:solidFill>
              </a:rPr>
              <a:t>146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84C83CE-3721-4A4B-9CBF-F88676A46A6A}"/>
              </a:ext>
            </a:extLst>
          </p:cNvPr>
          <p:cNvGrpSpPr/>
          <p:nvPr/>
        </p:nvGrpSpPr>
        <p:grpSpPr>
          <a:xfrm>
            <a:off x="1232031" y="2823761"/>
            <a:ext cx="8999768" cy="1507067"/>
            <a:chOff x="246206" y="3004138"/>
            <a:chExt cx="8999768" cy="1507067"/>
          </a:xfrm>
        </p:grpSpPr>
        <p:sp>
          <p:nvSpPr>
            <p:cNvPr id="13" name="Rectangle à coins arrondis 12"/>
            <p:cNvSpPr/>
            <p:nvPr/>
          </p:nvSpPr>
          <p:spPr bwMode="auto">
            <a:xfrm>
              <a:off x="1171855" y="3731825"/>
              <a:ext cx="1543933" cy="348622"/>
            </a:xfrm>
            <a:prstGeom prst="roundRect">
              <a:avLst/>
            </a:prstGeom>
            <a:solidFill>
              <a:srgbClr val="A2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  <a:cs typeface="Arial" charset="0"/>
                </a:rPr>
                <a:t>IBA 2000 mg </a:t>
              </a:r>
              <a:r>
                <a:rPr lang="en-US" sz="1600" b="1">
                  <a:solidFill>
                    <a:srgbClr val="FFFFFF"/>
                  </a:solidFill>
                  <a:cs typeface="Arial" panose="020B0604020202020204" pitchFamily="34" charset="0"/>
                </a:rPr>
                <a:t>iv</a:t>
              </a:r>
            </a:p>
          </p:txBody>
        </p:sp>
        <p:sp>
          <p:nvSpPr>
            <p:cNvPr id="14" name="Rectangle à coins arrondis 13"/>
            <p:cNvSpPr/>
            <p:nvPr/>
          </p:nvSpPr>
          <p:spPr bwMode="auto">
            <a:xfrm>
              <a:off x="3453447" y="3004139"/>
              <a:ext cx="5474454" cy="440474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21217A"/>
                  </a:solidFill>
                  <a:cs typeface="Arial" charset="0"/>
                </a:rPr>
                <a:t>Optimised ARV therapy</a:t>
              </a:r>
            </a:p>
          </p:txBody>
        </p:sp>
        <p:sp>
          <p:nvSpPr>
            <p:cNvPr id="15" name="Rectangle à coins arrondis 14"/>
            <p:cNvSpPr/>
            <p:nvPr/>
          </p:nvSpPr>
          <p:spPr bwMode="auto">
            <a:xfrm>
              <a:off x="4893271" y="3731824"/>
              <a:ext cx="4039060" cy="348622"/>
            </a:xfrm>
            <a:prstGeom prst="roundRect">
              <a:avLst/>
            </a:prstGeom>
            <a:solidFill>
              <a:srgbClr val="A2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  <a:cs typeface="Arial" charset="0"/>
                </a:rPr>
                <a:t>IBA 800 mg </a:t>
              </a:r>
              <a:r>
                <a:rPr lang="en-US" sz="1600" b="1">
                  <a:solidFill>
                    <a:srgbClr val="FFFFFF"/>
                  </a:solidFill>
                  <a:cs typeface="Arial" panose="020B0604020202020204" pitchFamily="34" charset="0"/>
                </a:rPr>
                <a:t>iv</a:t>
              </a:r>
              <a:r>
                <a:rPr lang="en-US" sz="1600" b="1">
                  <a:solidFill>
                    <a:srgbClr val="FFFFFF"/>
                  </a:solidFill>
                  <a:cs typeface="Arial" charset="0"/>
                </a:rPr>
                <a:t> every 2 weeks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246206" y="417265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66"/>
                  </a:solidFill>
                  <a:cs typeface="Arial" panose="020B0604020202020204" pitchFamily="34" charset="0"/>
                </a:rPr>
                <a:t>D0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783546" y="417265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66"/>
                  </a:solidFill>
                  <a:cs typeface="Arial" panose="020B0604020202020204" pitchFamily="34" charset="0"/>
                </a:rPr>
                <a:t>D7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233039" y="4172651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66"/>
                  </a:solidFill>
                  <a:cs typeface="Arial" panose="020B0604020202020204" pitchFamily="34" charset="0"/>
                </a:rPr>
                <a:t>D14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674357" y="4172651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66"/>
                  </a:solidFill>
                  <a:cs typeface="Arial" panose="020B0604020202020204" pitchFamily="34" charset="0"/>
                </a:rPr>
                <a:t>D21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66969" y="4172651"/>
              <a:ext cx="579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66"/>
                  </a:solidFill>
                  <a:cs typeface="Arial" panose="020B0604020202020204" pitchFamily="34" charset="0"/>
                </a:rPr>
                <a:t>W25</a:t>
              </a:r>
            </a:p>
          </p:txBody>
        </p:sp>
        <p:sp>
          <p:nvSpPr>
            <p:cNvPr id="35" name="Rectangle à coins arrondis 34"/>
            <p:cNvSpPr/>
            <p:nvPr/>
          </p:nvSpPr>
          <p:spPr bwMode="auto">
            <a:xfrm>
              <a:off x="411291" y="3004138"/>
              <a:ext cx="3017774" cy="440473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21217A"/>
                  </a:solidFill>
                  <a:cs typeface="Arial" charset="0"/>
                </a:rPr>
                <a:t>Continuation on ongoing ART</a:t>
              </a:r>
            </a:p>
          </p:txBody>
        </p:sp>
        <p:cxnSp>
          <p:nvCxnSpPr>
            <p:cNvPr id="7" name="Connecteur droit avec flèche 6"/>
            <p:cNvCxnSpPr/>
            <p:nvPr/>
          </p:nvCxnSpPr>
          <p:spPr bwMode="auto">
            <a:xfrm flipV="1">
              <a:off x="1953346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Connecteur droit avec flèche 21"/>
            <p:cNvCxnSpPr/>
            <p:nvPr/>
          </p:nvCxnSpPr>
          <p:spPr bwMode="auto">
            <a:xfrm flipV="1">
              <a:off x="4952849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Connecteur droit avec flèche 22"/>
            <p:cNvCxnSpPr/>
            <p:nvPr/>
          </p:nvCxnSpPr>
          <p:spPr bwMode="auto">
            <a:xfrm flipV="1">
              <a:off x="5346781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Connecteur droit avec flèche 23"/>
            <p:cNvCxnSpPr/>
            <p:nvPr/>
          </p:nvCxnSpPr>
          <p:spPr bwMode="auto">
            <a:xfrm flipV="1">
              <a:off x="5740713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onnecteur droit avec flèche 24"/>
            <p:cNvCxnSpPr/>
            <p:nvPr/>
          </p:nvCxnSpPr>
          <p:spPr bwMode="auto">
            <a:xfrm flipV="1">
              <a:off x="6134645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Connecteur droit avec flèche 25"/>
            <p:cNvCxnSpPr/>
            <p:nvPr/>
          </p:nvCxnSpPr>
          <p:spPr bwMode="auto">
            <a:xfrm flipV="1">
              <a:off x="6528577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Connecteur droit avec flèche 35"/>
            <p:cNvCxnSpPr/>
            <p:nvPr/>
          </p:nvCxnSpPr>
          <p:spPr bwMode="auto">
            <a:xfrm flipV="1">
              <a:off x="6922509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Connecteur droit avec flèche 36"/>
            <p:cNvCxnSpPr/>
            <p:nvPr/>
          </p:nvCxnSpPr>
          <p:spPr bwMode="auto">
            <a:xfrm flipV="1">
              <a:off x="7316441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Connecteur droit avec flèche 37"/>
            <p:cNvCxnSpPr/>
            <p:nvPr/>
          </p:nvCxnSpPr>
          <p:spPr bwMode="auto">
            <a:xfrm flipV="1">
              <a:off x="7710373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Connecteur droit avec flèche 38"/>
            <p:cNvCxnSpPr/>
            <p:nvPr/>
          </p:nvCxnSpPr>
          <p:spPr bwMode="auto">
            <a:xfrm flipV="1">
              <a:off x="8104305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Connecteur droit avec flèche 39"/>
            <p:cNvCxnSpPr/>
            <p:nvPr/>
          </p:nvCxnSpPr>
          <p:spPr bwMode="auto">
            <a:xfrm flipV="1">
              <a:off x="8498237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Connecteur droit avec flèche 42"/>
            <p:cNvCxnSpPr/>
            <p:nvPr/>
          </p:nvCxnSpPr>
          <p:spPr bwMode="auto">
            <a:xfrm flipV="1">
              <a:off x="8892167" y="3444612"/>
              <a:ext cx="0" cy="2579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Connecteur droit 44"/>
            <p:cNvCxnSpPr/>
            <p:nvPr/>
          </p:nvCxnSpPr>
          <p:spPr bwMode="auto">
            <a:xfrm>
              <a:off x="8883511" y="4085072"/>
              <a:ext cx="0" cy="82177"/>
            </a:xfrm>
            <a:prstGeom prst="line">
              <a:avLst/>
            </a:prstGeom>
            <a:ln w="12700">
              <a:solidFill>
                <a:srgbClr val="000066"/>
              </a:solidFill>
              <a:prstDash val="soli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 bwMode="auto">
            <a:xfrm>
              <a:off x="4895612" y="4093950"/>
              <a:ext cx="0" cy="82177"/>
            </a:xfrm>
            <a:prstGeom prst="line">
              <a:avLst/>
            </a:prstGeom>
            <a:ln w="12700">
              <a:solidFill>
                <a:srgbClr val="000066"/>
              </a:solidFill>
              <a:prstDash val="soli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 bwMode="auto">
            <a:xfrm>
              <a:off x="3453447" y="4093950"/>
              <a:ext cx="0" cy="82177"/>
            </a:xfrm>
            <a:prstGeom prst="line">
              <a:avLst/>
            </a:prstGeom>
            <a:ln w="12700">
              <a:solidFill>
                <a:srgbClr val="000066"/>
              </a:solidFill>
              <a:prstDash val="soli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 bwMode="auto">
            <a:xfrm>
              <a:off x="1953346" y="4093950"/>
              <a:ext cx="0" cy="82177"/>
            </a:xfrm>
            <a:prstGeom prst="line">
              <a:avLst/>
            </a:prstGeom>
            <a:ln w="12700">
              <a:solidFill>
                <a:srgbClr val="000066"/>
              </a:solidFill>
              <a:prstDash val="soli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 bwMode="auto">
            <a:xfrm>
              <a:off x="411291" y="4093950"/>
              <a:ext cx="0" cy="82177"/>
            </a:xfrm>
            <a:prstGeom prst="line">
              <a:avLst/>
            </a:prstGeom>
            <a:ln w="12700">
              <a:solidFill>
                <a:srgbClr val="000066"/>
              </a:solidFill>
              <a:prstDash val="soli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3FBA5D66-D860-4013-B7BF-46882AA28FC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1291" y="4089323"/>
              <a:ext cx="848087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Text Box 3">
            <a:extLst>
              <a:ext uri="{FF2B5EF4-FFF2-40B4-BE49-F238E27FC236}">
                <a16:creationId xmlns:a16="http://schemas.microsoft.com/office/drawing/2014/main" id="{700F04D7-1123-453B-8AE0-543B7208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260" y="6494075"/>
            <a:ext cx="2455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Emu B, CROI 2019, Abs. 485</a:t>
            </a:r>
          </a:p>
        </p:txBody>
      </p:sp>
    </p:spTree>
    <p:extLst>
      <p:ext uri="{BB962C8B-B14F-4D97-AF65-F5344CB8AC3E}">
        <p14:creationId xmlns:p14="http://schemas.microsoft.com/office/powerpoint/2010/main" val="123361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C2A4CE3B-9E65-43F8-98BD-4B54BE5E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260" y="6494075"/>
            <a:ext cx="2455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Emu B, CROI 2019, Abs. 485</a:t>
            </a: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CC999555-A738-46AB-A81A-D4CB3F98B0E8}"/>
              </a:ext>
            </a:extLst>
          </p:cNvPr>
          <p:cNvSpPr txBox="1">
            <a:spLocks/>
          </p:cNvSpPr>
          <p:nvPr/>
        </p:nvSpPr>
        <p:spPr>
          <a:xfrm>
            <a:off x="3071100" y="115202"/>
            <a:ext cx="7522200" cy="9366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defRPr/>
            </a:pPr>
            <a:endParaRPr lang="fr-FR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99CB6B6-36E2-4BDE-A756-B4786958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Ibalizumab</a:t>
            </a:r>
            <a:r>
              <a:rPr lang="fr-FR" sz="3200" dirty="0"/>
              <a:t> </a:t>
            </a:r>
            <a:r>
              <a:rPr lang="en-US" altLang="en-US" sz="3200" dirty="0"/>
              <a:t>in Pretreated Patients Infected With Multidrug-Resistant HIV</a:t>
            </a:r>
            <a:endParaRPr lang="fr-FR" sz="32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EB6743-A9B1-4AE8-B361-77EBF2C004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Virologic response at W25 according to OT component</a:t>
            </a:r>
          </a:p>
          <a:p>
            <a:pPr marL="814387" lvl="1" indent="-342900">
              <a:buFont typeface="Arial" panose="020B0604020202020204" pitchFamily="34" charset="0"/>
              <a:buChar char="‒"/>
            </a:pPr>
            <a:r>
              <a:rPr lang="en-US" sz="2400" dirty="0">
                <a:cs typeface="Arial"/>
              </a:rPr>
              <a:t>Patients with genotypic susceptibility to DTG (N = 22)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DTG in OT: </a:t>
            </a:r>
            <a:r>
              <a:rPr lang="en-US" sz="2400" dirty="0" err="1">
                <a:cs typeface="Arial"/>
              </a:rPr>
              <a:t>pVL</a:t>
            </a:r>
            <a:r>
              <a:rPr lang="en-US" sz="2400" dirty="0">
                <a:cs typeface="Arial"/>
              </a:rPr>
              <a:t> &lt; 50 c/ml at W25: 11/16 (69%)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No DTG in OT: </a:t>
            </a:r>
            <a:r>
              <a:rPr lang="en-US" sz="2400" dirty="0" err="1">
                <a:cs typeface="Arial"/>
              </a:rPr>
              <a:t>pVL</a:t>
            </a:r>
            <a:r>
              <a:rPr lang="en-US" sz="2400" dirty="0">
                <a:cs typeface="Arial"/>
              </a:rPr>
              <a:t> &lt; 50 c/ml at W25: 2/6 (33%)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2400" dirty="0">
              <a:cs typeface="Arial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Patients with genotypic susceptibility to DRV/r (N = 13)</a:t>
            </a:r>
          </a:p>
          <a:p>
            <a:pPr marL="1257300" lvl="2" indent="-342900">
              <a:buFont typeface="Arial" panose="020B0604020202020204" pitchFamily="34" charset="0"/>
              <a:buChar char="‒"/>
            </a:pPr>
            <a:r>
              <a:rPr lang="en-US" sz="2400" dirty="0">
                <a:cs typeface="Arial"/>
              </a:rPr>
              <a:t>DRV/r in OT: </a:t>
            </a:r>
            <a:r>
              <a:rPr lang="en-US" sz="2400" dirty="0" err="1">
                <a:cs typeface="Arial"/>
              </a:rPr>
              <a:t>pVL</a:t>
            </a:r>
            <a:r>
              <a:rPr lang="en-US" sz="2400" dirty="0">
                <a:cs typeface="Arial"/>
              </a:rPr>
              <a:t> &lt; 50 c/ml at W25: 3/8 (38%)</a:t>
            </a:r>
          </a:p>
          <a:p>
            <a:pPr marL="1257300" lvl="2" indent="-342900">
              <a:buFont typeface="Arial" panose="020B0604020202020204" pitchFamily="34" charset="0"/>
              <a:buChar char="‒"/>
            </a:pPr>
            <a:r>
              <a:rPr lang="en-US" sz="2400" dirty="0">
                <a:cs typeface="Arial"/>
              </a:rPr>
              <a:t>No DRV/r in OT: </a:t>
            </a:r>
            <a:r>
              <a:rPr lang="en-US" sz="2400" dirty="0" err="1">
                <a:cs typeface="Arial"/>
              </a:rPr>
              <a:t>pVL</a:t>
            </a:r>
            <a:r>
              <a:rPr lang="en-US" sz="2400" dirty="0">
                <a:cs typeface="Arial"/>
              </a:rPr>
              <a:t> &lt; 50 c/ml at W25: 2/5 (40%)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2400" dirty="0">
              <a:cs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EE24D26-4DB8-41B8-9671-07321A1DE9F9}"/>
              </a:ext>
            </a:extLst>
          </p:cNvPr>
          <p:cNvSpPr txBox="1"/>
          <p:nvPr/>
        </p:nvSpPr>
        <p:spPr>
          <a:xfrm>
            <a:off x="10281492" y="32577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b="1" dirty="0">
                <a:solidFill>
                  <a:schemeClr val="bg1"/>
                </a:solidFill>
              </a:rPr>
              <a:t>147</a:t>
            </a:r>
          </a:p>
        </p:txBody>
      </p:sp>
    </p:spTree>
    <p:extLst>
      <p:ext uri="{BB962C8B-B14F-4D97-AF65-F5344CB8AC3E}">
        <p14:creationId xmlns:p14="http://schemas.microsoft.com/office/powerpoint/2010/main" val="250959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9791809" y="6494075"/>
            <a:ext cx="2400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Arial"/>
                <a:cs typeface="Arial"/>
              </a:rPr>
              <a:t>Emu B. NEJM 2018; 379:645-54</a:t>
            </a:r>
          </a:p>
        </p:txBody>
      </p:sp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94A996AC-6109-497A-A1FF-11D09C5B9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514134"/>
              </p:ext>
            </p:extLst>
          </p:nvPr>
        </p:nvGraphicFramePr>
        <p:xfrm>
          <a:off x="118754" y="2113511"/>
          <a:ext cx="6190876" cy="38405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7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Adverse Event at W25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patients (%)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Any adverse event</a:t>
                      </a: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 (80)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33806"/>
                  </a:ext>
                </a:extLst>
              </a:tr>
              <a:tr h="640096"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Assessed as related to ibalizumab</a:t>
                      </a: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(18)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468276"/>
                  </a:ext>
                </a:extLst>
              </a:tr>
              <a:tr h="640096"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Leading to discontinuation of ibalizumab</a:t>
                      </a: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(13)</a:t>
                      </a: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919255"/>
                  </a:ext>
                </a:extLst>
              </a:tr>
              <a:tr h="640096"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Occurring in patients who died</a:t>
                      </a: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(10)</a:t>
                      </a: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74084"/>
                  </a:ext>
                </a:extLst>
              </a:tr>
              <a:tr h="640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Serious adverse event</a:t>
                      </a: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 (23)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09443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FD0EE4F-3FDC-48EB-9B74-DE4318E43698}"/>
              </a:ext>
            </a:extLst>
          </p:cNvPr>
          <p:cNvSpPr txBox="1"/>
          <p:nvPr/>
        </p:nvSpPr>
        <p:spPr>
          <a:xfrm>
            <a:off x="7846149" y="165000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% HIV RNA at W25, according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to CD4 subgroup at baseline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635029B-CCF8-4B0C-8B47-31EB73557B85}"/>
              </a:ext>
            </a:extLst>
          </p:cNvPr>
          <p:cNvCxnSpPr>
            <a:cxnSpLocks/>
          </p:cNvCxnSpPr>
          <p:nvPr/>
        </p:nvCxnSpPr>
        <p:spPr>
          <a:xfrm>
            <a:off x="7203004" y="2664663"/>
            <a:ext cx="0" cy="24122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B1B4EA7-DB3C-414B-80ED-A6E4C9DFD147}"/>
              </a:ext>
            </a:extLst>
          </p:cNvPr>
          <p:cNvCxnSpPr/>
          <p:nvPr/>
        </p:nvCxnSpPr>
        <p:spPr>
          <a:xfrm>
            <a:off x="7135686" y="5076883"/>
            <a:ext cx="4795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701B84-FF2F-4BBD-85C4-0F74D7547F88}"/>
              </a:ext>
            </a:extLst>
          </p:cNvPr>
          <p:cNvSpPr/>
          <p:nvPr/>
        </p:nvSpPr>
        <p:spPr>
          <a:xfrm>
            <a:off x="7629349" y="3786626"/>
            <a:ext cx="288000" cy="12902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D64C4D-E7C8-4F21-8A0A-499E5B8250BE}"/>
              </a:ext>
            </a:extLst>
          </p:cNvPr>
          <p:cNvSpPr/>
          <p:nvPr/>
        </p:nvSpPr>
        <p:spPr>
          <a:xfrm>
            <a:off x="7916457" y="3556623"/>
            <a:ext cx="288000" cy="15202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CEAD2-61BE-41F6-9FDC-49320DC055C2}"/>
              </a:ext>
            </a:extLst>
          </p:cNvPr>
          <p:cNvSpPr/>
          <p:nvPr/>
        </p:nvSpPr>
        <p:spPr>
          <a:xfrm>
            <a:off x="9242760" y="4527480"/>
            <a:ext cx="288000" cy="5494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FAA281-B56D-45BC-9D7B-6440FA0E55FC}"/>
              </a:ext>
            </a:extLst>
          </p:cNvPr>
          <p:cNvSpPr/>
          <p:nvPr/>
        </p:nvSpPr>
        <p:spPr>
          <a:xfrm>
            <a:off x="10851155" y="3242651"/>
            <a:ext cx="288000" cy="18342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7CA9A7-F3AC-4597-880E-5C21CAEDC213}"/>
              </a:ext>
            </a:extLst>
          </p:cNvPr>
          <p:cNvSpPr/>
          <p:nvPr/>
        </p:nvSpPr>
        <p:spPr>
          <a:xfrm>
            <a:off x="9528082" y="4371794"/>
            <a:ext cx="288000" cy="70508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ACBA05-8953-4192-A536-20F0DCCD1B51}"/>
              </a:ext>
            </a:extLst>
          </p:cNvPr>
          <p:cNvSpPr/>
          <p:nvPr/>
        </p:nvSpPr>
        <p:spPr>
          <a:xfrm>
            <a:off x="11135458" y="2973207"/>
            <a:ext cx="288000" cy="210367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83B6CF0-3EE5-48AD-BAC0-81D1227724C6}"/>
              </a:ext>
            </a:extLst>
          </p:cNvPr>
          <p:cNvCxnSpPr/>
          <p:nvPr/>
        </p:nvCxnSpPr>
        <p:spPr>
          <a:xfrm>
            <a:off x="7142229" y="2659053"/>
            <a:ext cx="67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D89C587-42F7-4331-B66F-DC218BCD33B7}"/>
              </a:ext>
            </a:extLst>
          </p:cNvPr>
          <p:cNvCxnSpPr/>
          <p:nvPr/>
        </p:nvCxnSpPr>
        <p:spPr>
          <a:xfrm>
            <a:off x="7142229" y="2951702"/>
            <a:ext cx="67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0BD4CCD-DE72-48DA-BBAF-F812EA7932C9}"/>
              </a:ext>
            </a:extLst>
          </p:cNvPr>
          <p:cNvCxnSpPr/>
          <p:nvPr/>
        </p:nvCxnSpPr>
        <p:spPr>
          <a:xfrm>
            <a:off x="7142229" y="3260238"/>
            <a:ext cx="67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245AD2E-2EA4-402C-8F29-CC2701708744}"/>
              </a:ext>
            </a:extLst>
          </p:cNvPr>
          <p:cNvCxnSpPr/>
          <p:nvPr/>
        </p:nvCxnSpPr>
        <p:spPr>
          <a:xfrm>
            <a:off x="7142229" y="3557559"/>
            <a:ext cx="67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587C6FB-98DF-47F5-BC8A-2F4B76E57B9A}"/>
              </a:ext>
            </a:extLst>
          </p:cNvPr>
          <p:cNvCxnSpPr/>
          <p:nvPr/>
        </p:nvCxnSpPr>
        <p:spPr>
          <a:xfrm>
            <a:off x="7142229" y="3860486"/>
            <a:ext cx="67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8F45CA6-0486-4FDE-883B-EB9AAB39FA24}"/>
              </a:ext>
            </a:extLst>
          </p:cNvPr>
          <p:cNvCxnSpPr/>
          <p:nvPr/>
        </p:nvCxnSpPr>
        <p:spPr>
          <a:xfrm>
            <a:off x="7142229" y="4157809"/>
            <a:ext cx="67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8DFBD1F-0CBC-47D5-A640-231197C4B613}"/>
              </a:ext>
            </a:extLst>
          </p:cNvPr>
          <p:cNvCxnSpPr/>
          <p:nvPr/>
        </p:nvCxnSpPr>
        <p:spPr>
          <a:xfrm>
            <a:off x="7142229" y="4460738"/>
            <a:ext cx="67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D7E79AC-CD42-4CC0-93A5-E9FF42CF0DAD}"/>
              </a:ext>
            </a:extLst>
          </p:cNvPr>
          <p:cNvCxnSpPr/>
          <p:nvPr/>
        </p:nvCxnSpPr>
        <p:spPr>
          <a:xfrm>
            <a:off x="7142229" y="4758059"/>
            <a:ext cx="67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B71226E-C324-4B76-A932-10E7FDAA4B97}"/>
              </a:ext>
            </a:extLst>
          </p:cNvPr>
          <p:cNvCxnSpPr/>
          <p:nvPr/>
        </p:nvCxnSpPr>
        <p:spPr>
          <a:xfrm flipV="1">
            <a:off x="7135686" y="2737590"/>
            <a:ext cx="157075" cy="785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124CFE2-F784-429D-B951-10CB6C47EA2D}"/>
              </a:ext>
            </a:extLst>
          </p:cNvPr>
          <p:cNvCxnSpPr/>
          <p:nvPr/>
        </p:nvCxnSpPr>
        <p:spPr>
          <a:xfrm flipV="1">
            <a:off x="7148774" y="2776979"/>
            <a:ext cx="157075" cy="785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5B54F491-9882-4B1F-AF3D-32C7284AE59C}"/>
              </a:ext>
            </a:extLst>
          </p:cNvPr>
          <p:cNvSpPr txBox="1"/>
          <p:nvPr/>
        </p:nvSpPr>
        <p:spPr>
          <a:xfrm>
            <a:off x="7443915" y="5063916"/>
            <a:ext cx="109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ITT Patients </a:t>
            </a:r>
            <a:br>
              <a:rPr lang="fr-FR" sz="1400" b="1" dirty="0"/>
            </a:br>
            <a:r>
              <a:rPr lang="fr-FR" sz="1400" b="1" dirty="0"/>
              <a:t>(N = 40)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D9AB2E2-B51F-427B-BE59-AFF0AB443D8C}"/>
              </a:ext>
            </a:extLst>
          </p:cNvPr>
          <p:cNvSpPr txBox="1"/>
          <p:nvPr/>
        </p:nvSpPr>
        <p:spPr>
          <a:xfrm>
            <a:off x="8781728" y="5063916"/>
            <a:ext cx="16151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Baseline CD4 count</a:t>
            </a:r>
            <a:br>
              <a:rPr lang="fr-FR" sz="1400" b="1" dirty="0"/>
            </a:br>
            <a:r>
              <a:rPr lang="fr-FR" sz="1400" b="1" dirty="0"/>
              <a:t>&lt; 50 </a:t>
            </a:r>
            <a:r>
              <a:rPr lang="fr-FR" sz="1400" b="1" dirty="0" err="1"/>
              <a:t>cells</a:t>
            </a:r>
            <a:r>
              <a:rPr lang="fr-FR" sz="1400" b="1" dirty="0"/>
              <a:t>/mm</a:t>
            </a:r>
            <a:r>
              <a:rPr lang="fr-FR" sz="1400" b="1" baseline="30000" dirty="0"/>
              <a:t>3</a:t>
            </a:r>
            <a:br>
              <a:rPr lang="fr-FR" sz="1400" b="1" dirty="0"/>
            </a:br>
            <a:r>
              <a:rPr lang="fr-FR" sz="1400" b="1" dirty="0"/>
              <a:t>(N = 17)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E87B78F-D9F3-4A3B-90EB-A476DD2677EC}"/>
              </a:ext>
            </a:extLst>
          </p:cNvPr>
          <p:cNvSpPr txBox="1"/>
          <p:nvPr/>
        </p:nvSpPr>
        <p:spPr>
          <a:xfrm>
            <a:off x="10313287" y="5063916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Baseline CD4 count</a:t>
            </a:r>
            <a:br>
              <a:rPr lang="fr-FR" sz="1400" b="1" dirty="0"/>
            </a:br>
            <a:r>
              <a:rPr lang="fr-FR" sz="1400" b="1" u="sng" dirty="0"/>
              <a:t>&gt;</a:t>
            </a:r>
            <a:r>
              <a:rPr lang="fr-FR" sz="1400" b="1" dirty="0"/>
              <a:t> 50 </a:t>
            </a:r>
            <a:r>
              <a:rPr lang="fr-FR" sz="1400" b="1" dirty="0" err="1"/>
              <a:t>cells</a:t>
            </a:r>
            <a:r>
              <a:rPr lang="fr-FR" sz="1400" b="1" dirty="0"/>
              <a:t>/mm</a:t>
            </a:r>
            <a:r>
              <a:rPr lang="fr-FR" sz="1400" b="1" baseline="30000" dirty="0"/>
              <a:t>3</a:t>
            </a:r>
            <a:br>
              <a:rPr lang="fr-FR" sz="1400" b="1" dirty="0"/>
            </a:br>
            <a:r>
              <a:rPr lang="fr-FR" sz="1400" b="1" dirty="0"/>
              <a:t>(N = 23)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CF17A28-BB7C-46A4-9CE6-3AD52DC1844F}"/>
              </a:ext>
            </a:extLst>
          </p:cNvPr>
          <p:cNvSpPr txBox="1"/>
          <p:nvPr/>
        </p:nvSpPr>
        <p:spPr>
          <a:xfrm>
            <a:off x="8472682" y="2559539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&lt; 50 c/</a:t>
            </a:r>
            <a:r>
              <a:rPr lang="fr-FR" sz="1400" b="1" dirty="0" err="1"/>
              <a:t>mL</a:t>
            </a:r>
            <a:endParaRPr lang="fr-FR" sz="1400" b="1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0F1DE45-0B4A-4FCB-A91A-1D4D529829A6}"/>
              </a:ext>
            </a:extLst>
          </p:cNvPr>
          <p:cNvSpPr txBox="1"/>
          <p:nvPr/>
        </p:nvSpPr>
        <p:spPr>
          <a:xfrm>
            <a:off x="9791809" y="2559539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&lt; 200 c/</a:t>
            </a:r>
            <a:r>
              <a:rPr lang="fr-FR" sz="1400" b="1" dirty="0" err="1"/>
              <a:t>mL</a:t>
            </a:r>
            <a:endParaRPr lang="fr-FR" sz="1400" b="1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2FB2A50-7608-4D3B-AC31-71AC3B71F4E7}"/>
              </a:ext>
            </a:extLst>
          </p:cNvPr>
          <p:cNvSpPr txBox="1"/>
          <p:nvPr/>
        </p:nvSpPr>
        <p:spPr>
          <a:xfrm>
            <a:off x="6803150" y="252043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4A3DA16-D28D-4BB0-ADC9-B99D012511A6}"/>
              </a:ext>
            </a:extLst>
          </p:cNvPr>
          <p:cNvSpPr txBox="1"/>
          <p:nvPr/>
        </p:nvSpPr>
        <p:spPr>
          <a:xfrm>
            <a:off x="6881698" y="280162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70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322F8A5-6C84-4FB1-B181-C197071F8A73}"/>
              </a:ext>
            </a:extLst>
          </p:cNvPr>
          <p:cNvSpPr txBox="1"/>
          <p:nvPr/>
        </p:nvSpPr>
        <p:spPr>
          <a:xfrm>
            <a:off x="6881698" y="312746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60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1F0EAD9-7974-43D3-9FC6-C85E2F1782FC}"/>
              </a:ext>
            </a:extLst>
          </p:cNvPr>
          <p:cNvSpPr txBox="1"/>
          <p:nvPr/>
        </p:nvSpPr>
        <p:spPr>
          <a:xfrm>
            <a:off x="6881698" y="34191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50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8D8D171-A3F2-4285-93F3-40019A7D1AD8}"/>
              </a:ext>
            </a:extLst>
          </p:cNvPr>
          <p:cNvSpPr txBox="1"/>
          <p:nvPr/>
        </p:nvSpPr>
        <p:spPr>
          <a:xfrm>
            <a:off x="6881698" y="371704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40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4B8D635-F611-4B22-B9D7-8D55EA0AA360}"/>
              </a:ext>
            </a:extLst>
          </p:cNvPr>
          <p:cNvSpPr txBox="1"/>
          <p:nvPr/>
        </p:nvSpPr>
        <p:spPr>
          <a:xfrm>
            <a:off x="6881698" y="40194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30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DA25D9C-6D40-4722-A947-B509E3F87CA2}"/>
              </a:ext>
            </a:extLst>
          </p:cNvPr>
          <p:cNvSpPr txBox="1"/>
          <p:nvPr/>
        </p:nvSpPr>
        <p:spPr>
          <a:xfrm>
            <a:off x="6881698" y="431675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E495B86-1E43-45EF-9796-C5D60D9616B2}"/>
              </a:ext>
            </a:extLst>
          </p:cNvPr>
          <p:cNvSpPr txBox="1"/>
          <p:nvPr/>
        </p:nvSpPr>
        <p:spPr>
          <a:xfrm>
            <a:off x="6881698" y="461468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0B29AC5-5696-4F0D-8C32-B2E4490CF9A9}"/>
              </a:ext>
            </a:extLst>
          </p:cNvPr>
          <p:cNvSpPr txBox="1"/>
          <p:nvPr/>
        </p:nvSpPr>
        <p:spPr>
          <a:xfrm>
            <a:off x="6960245" y="4925415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5E2862C-1B96-4220-8C77-C757C6F0583B}"/>
              </a:ext>
            </a:extLst>
          </p:cNvPr>
          <p:cNvSpPr/>
          <p:nvPr/>
        </p:nvSpPr>
        <p:spPr>
          <a:xfrm>
            <a:off x="8346877" y="2642299"/>
            <a:ext cx="157075" cy="1422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D78373-A680-4A65-B92D-8D6B401A3608}"/>
              </a:ext>
            </a:extLst>
          </p:cNvPr>
          <p:cNvSpPr/>
          <p:nvPr/>
        </p:nvSpPr>
        <p:spPr>
          <a:xfrm>
            <a:off x="9668790" y="2642299"/>
            <a:ext cx="157075" cy="1422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699CB6B6-36E2-4BDE-A756-B4786958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" y="258820"/>
            <a:ext cx="11463646" cy="1143000"/>
          </a:xfrm>
        </p:spPr>
        <p:txBody>
          <a:bodyPr>
            <a:noAutofit/>
          </a:bodyPr>
          <a:lstStyle/>
          <a:p>
            <a:r>
              <a:rPr lang="fr-FR" sz="3200" dirty="0" err="1"/>
              <a:t>Ibalizumab</a:t>
            </a:r>
            <a:r>
              <a:rPr lang="fr-FR" sz="3200" dirty="0"/>
              <a:t> </a:t>
            </a:r>
            <a:r>
              <a:rPr lang="en-US" altLang="en-US" sz="3200" dirty="0"/>
              <a:t>in Pretreated Patients Infected With Multidrug-Resistant HIV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7046986" y="2244112"/>
            <a:ext cx="334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/>
              <a:t>%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41355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7D3E-6C6B-45A2-A8A2-390C0DD1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Ibalizumab</a:t>
            </a:r>
            <a:r>
              <a:rPr lang="en-US" dirty="0"/>
              <a:t> (</a:t>
            </a:r>
            <a:r>
              <a:rPr lang="en-US" dirty="0" err="1"/>
              <a:t>Trogarzo</a:t>
            </a:r>
            <a:r>
              <a:rPr lang="en-US" dirty="0"/>
              <a:t>®)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B9299F-D55A-4C8C-8267-B6389F4A5E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253"/>
            <a:ext cx="11582400" cy="465832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cs typeface="Arial"/>
              </a:rPr>
              <a:t>March 2018: FDA approved as IV injection for heavily treatment–experienced adults with multidrug-resistant HIV infection and virologic failure</a:t>
            </a:r>
            <a:r>
              <a:rPr lang="en-US" altLang="en-US" sz="2000" baseline="30000" dirty="0">
                <a:cs typeface="Arial"/>
              </a:rPr>
              <a:t> 1</a:t>
            </a:r>
            <a:br>
              <a:rPr lang="en-US" altLang="en-US" sz="2000" baseline="30000" dirty="0">
                <a:cs typeface="Arial"/>
              </a:rPr>
            </a:br>
            <a:endParaRPr lang="en-US" altLang="en-US" sz="2000" baseline="3000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altLang="en-US" sz="2000" dirty="0">
                <a:cs typeface="Arial"/>
              </a:rPr>
              <a:t>Recommendations from guidelines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>
                <a:cs typeface="Arial"/>
              </a:rPr>
              <a:t>DHHS</a:t>
            </a:r>
            <a:r>
              <a:rPr lang="en-US" altLang="en-US" sz="2000" dirty="0">
                <a:solidFill>
                  <a:srgbClr val="000000"/>
                </a:solidFill>
                <a:cs typeface="Arial"/>
              </a:rPr>
              <a:t>: </a:t>
            </a:r>
            <a:r>
              <a:rPr lang="en-US" altLang="en-US" sz="2000" i="1" dirty="0">
                <a:solidFill>
                  <a:srgbClr val="000000"/>
                </a:solidFill>
                <a:cs typeface="Arial"/>
              </a:rPr>
              <a:t>“Patients with ongoing detectable viremia who lack sufficient treatment options to construct a fully suppressive regimen may be candidates for the recently approved CD4 postattachment inhibitor </a:t>
            </a:r>
            <a:r>
              <a:rPr lang="en-US" altLang="en-US" sz="2000" i="1" dirty="0" err="1">
                <a:solidFill>
                  <a:srgbClr val="000000"/>
                </a:solidFill>
                <a:cs typeface="Arial"/>
              </a:rPr>
              <a:t>ibalizumab</a:t>
            </a:r>
            <a:r>
              <a:rPr lang="en-US" altLang="en-US" sz="2000" i="1" dirty="0">
                <a:solidFill>
                  <a:srgbClr val="000000"/>
                </a:solidFill>
                <a:cs typeface="Arial"/>
              </a:rPr>
              <a:t>”</a:t>
            </a:r>
            <a:r>
              <a:rPr lang="en-US" altLang="en-US" sz="2000" baseline="30000" dirty="0">
                <a:solidFill>
                  <a:srgbClr val="000000"/>
                </a:solidFill>
                <a:cs typeface="Arial"/>
              </a:rPr>
              <a:t> 2</a:t>
            </a:r>
            <a:r>
              <a:rPr lang="en-US" altLang="en-US" sz="2000" dirty="0">
                <a:solidFill>
                  <a:srgbClr val="000000"/>
                </a:solidFill>
                <a:cs typeface="Arial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/>
              </a:rPr>
              <a:t>IAS-USA: </a:t>
            </a:r>
            <a:r>
              <a:rPr lang="en-US" altLang="en-US" sz="2000" i="1" dirty="0">
                <a:solidFill>
                  <a:srgbClr val="000000"/>
                </a:solidFill>
                <a:cs typeface="Arial"/>
              </a:rPr>
              <a:t>“Ibalizumab… may be useful as a fully active agent for patients with multiclass-resistant virus” </a:t>
            </a:r>
            <a:r>
              <a:rPr lang="en-US" altLang="en-US" sz="2000" baseline="30000" dirty="0">
                <a:cs typeface="Arial"/>
              </a:rPr>
              <a:t>3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>
                <a:cs typeface="Arial"/>
              </a:rPr>
              <a:t>EACS Guidelines (Nov 2019) ; </a:t>
            </a:r>
            <a:r>
              <a:rPr lang="en-US" altLang="en-US" sz="2000" i="1" dirty="0">
                <a:cs typeface="Arial"/>
              </a:rPr>
              <a:t>“If limited options, consider experimental and new drugs (avoid functional monotherapy). New drugs with promising results include </a:t>
            </a:r>
            <a:r>
              <a:rPr lang="en-US" altLang="en-US" sz="2000" i="1" dirty="0" err="1">
                <a:cs typeface="Arial"/>
              </a:rPr>
              <a:t>humanised</a:t>
            </a:r>
            <a:r>
              <a:rPr lang="en-US" altLang="en-US" sz="2000" i="1" dirty="0">
                <a:cs typeface="Arial"/>
              </a:rPr>
              <a:t> CD4+-binding antibody ibalizumab and attachment inhibitor fostemsavir (currently not licensed by the EMA)”</a:t>
            </a:r>
            <a:br>
              <a:rPr lang="en-US" altLang="en-US" sz="2000" i="1" dirty="0">
                <a:cs typeface="Arial"/>
              </a:rPr>
            </a:br>
            <a:endParaRPr lang="en-US" altLang="en-US" sz="2000" i="1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altLang="en-US" sz="2000" dirty="0">
                <a:cs typeface="Arial"/>
              </a:rPr>
              <a:t>Needs to be combined with other active agents to achieve viral suppression</a:t>
            </a:r>
            <a:br>
              <a:rPr lang="en-US" altLang="en-US" sz="2000" dirty="0">
                <a:cs typeface="Arial"/>
              </a:rPr>
            </a:br>
            <a:endParaRPr lang="en-US" altLang="en-US" sz="200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altLang="en-US" sz="2000" dirty="0">
                <a:cs typeface="Arial"/>
              </a:rPr>
              <a:t>Take advantage of the IV infusion every 2 weeks to intensify adherence to other components of the salvage regimen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5312332C-3648-44F5-A0BB-AFC4AF6FC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952" y="6494838"/>
            <a:ext cx="6539478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i="1" dirty="0">
                <a:solidFill>
                  <a:srgbClr val="000000"/>
                </a:solidFill>
                <a:latin typeface="Arial"/>
                <a:cs typeface="Arial"/>
              </a:rPr>
              <a:t>1. Ibalizumab PI. 2. DHHS guidelines. October 2018. 3. Saag. JAMA. 2018;320:379-96.</a:t>
            </a:r>
          </a:p>
        </p:txBody>
      </p:sp>
    </p:spTree>
    <p:extLst>
      <p:ext uri="{BB962C8B-B14F-4D97-AF65-F5344CB8AC3E}">
        <p14:creationId xmlns:p14="http://schemas.microsoft.com/office/powerpoint/2010/main" val="53329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15510" y="6496516"/>
            <a:ext cx="55153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Kozal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M. NEJM 2020: 382: 1232-43 ;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Lataillade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M. IAS 2019, Abs. MOAB0102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BRIGHTE: </a:t>
            </a:r>
            <a:r>
              <a:rPr lang="fr-FR" sz="3200" dirty="0" err="1"/>
              <a:t>Fostemsavir</a:t>
            </a:r>
            <a:r>
              <a:rPr lang="fr-FR" sz="3200" dirty="0"/>
              <a:t> </a:t>
            </a:r>
            <a:r>
              <a:rPr lang="en-US" altLang="en-US" sz="3200" dirty="0"/>
              <a:t>in Heavily Pretreated Patients Infected With Multidrug-Resistant HIV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C019D-F6B7-4E19-BD20-F4CFFD22E9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910" y="1664715"/>
            <a:ext cx="10972800" cy="1042014"/>
          </a:xfrm>
        </p:spPr>
        <p:txBody>
          <a:bodyPr>
            <a:noAutofit/>
          </a:bodyPr>
          <a:lstStyle/>
          <a:p>
            <a:r>
              <a:rPr lang="en-US" sz="2000" b="1" dirty="0"/>
              <a:t>Baseline characteristics</a:t>
            </a:r>
          </a:p>
          <a:p>
            <a:pPr lvl="1"/>
            <a:r>
              <a:rPr lang="en-US" sz="2000" dirty="0">
                <a:cs typeface="Arial"/>
              </a:rPr>
              <a:t>Median CD4: 80/mm</a:t>
            </a:r>
            <a:r>
              <a:rPr lang="en-US" sz="2000" baseline="30000" dirty="0">
                <a:cs typeface="Arial"/>
              </a:rPr>
              <a:t>3</a:t>
            </a:r>
            <a:r>
              <a:rPr lang="en-US" sz="2000" dirty="0">
                <a:cs typeface="Arial"/>
              </a:rPr>
              <a:t> (IQR: 11-202)</a:t>
            </a:r>
          </a:p>
          <a:p>
            <a:pPr lvl="1"/>
            <a:r>
              <a:rPr lang="en-US" sz="2000" dirty="0">
                <a:cs typeface="Arial"/>
              </a:rPr>
              <a:t>Median </a:t>
            </a:r>
            <a:r>
              <a:rPr lang="en-US" sz="2000" dirty="0" err="1">
                <a:cs typeface="Arial"/>
              </a:rPr>
              <a:t>pVL</a:t>
            </a:r>
            <a:r>
              <a:rPr lang="en-US" sz="2000" dirty="0">
                <a:cs typeface="Arial"/>
              </a:rPr>
              <a:t>: 4.6 log</a:t>
            </a:r>
            <a:r>
              <a:rPr lang="en-US" sz="2000" baseline="-25000" dirty="0">
                <a:cs typeface="Arial"/>
              </a:rPr>
              <a:t>10 </a:t>
            </a:r>
            <a:r>
              <a:rPr lang="en-US" sz="2000" dirty="0">
                <a:cs typeface="Arial"/>
              </a:rPr>
              <a:t>c/mL (IQR : 3.9-5.0)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05D0C15-E0C6-4814-AA2C-418F5774D886}"/>
              </a:ext>
            </a:extLst>
          </p:cNvPr>
          <p:cNvSpPr txBox="1"/>
          <p:nvPr/>
        </p:nvSpPr>
        <p:spPr>
          <a:xfrm>
            <a:off x="515021" y="2723973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Calibri" panose="020F0502020204030204" pitchFamily="34" charset="0"/>
              </a:rPr>
              <a:t>Prior exposure to different classes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C6D15F1-AF52-4103-9048-6F044A3691B7}"/>
              </a:ext>
            </a:extLst>
          </p:cNvPr>
          <p:cNvSpPr txBox="1"/>
          <p:nvPr/>
        </p:nvSpPr>
        <p:spPr>
          <a:xfrm>
            <a:off x="2912905" y="2723973"/>
            <a:ext cx="536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Calibri" panose="020F0502020204030204" pitchFamily="34" charset="0"/>
              </a:rPr>
              <a:t>Classes with no ARV fully active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76F13B35-A49F-4723-8846-C14F581CE976}"/>
              </a:ext>
            </a:extLst>
          </p:cNvPr>
          <p:cNvSpPr txBox="1"/>
          <p:nvPr/>
        </p:nvSpPr>
        <p:spPr>
          <a:xfrm>
            <a:off x="7580965" y="2723973"/>
            <a:ext cx="446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Fully active ARV in Optimize ARV Treatment</a:t>
            </a:r>
          </a:p>
        </p:txBody>
      </p:sp>
      <p:sp>
        <p:nvSpPr>
          <p:cNvPr id="164" name="Rectangle 35">
            <a:extLst>
              <a:ext uri="{FF2B5EF4-FFF2-40B4-BE49-F238E27FC236}">
                <a16:creationId xmlns:a16="http://schemas.microsoft.com/office/drawing/2014/main" id="{D7AEC85C-EA6C-EC4A-9545-67D174DFC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39" y="6398954"/>
            <a:ext cx="2729695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/>
          <a:p>
            <a:r>
              <a:rPr lang="fr-FR" alt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15/19 : </a:t>
            </a:r>
            <a:r>
              <a:rPr lang="fr-FR" altLang="fr-FR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fr-FR" alt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altLang="fr-FR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ibalizumab</a:t>
            </a:r>
            <a:r>
              <a:rPr lang="fr-FR" alt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7429068" y="3272148"/>
            <a:ext cx="4356149" cy="3062792"/>
            <a:chOff x="5895694" y="2952060"/>
            <a:chExt cx="2957052" cy="3062792"/>
          </a:xfrm>
        </p:grpSpPr>
        <p:sp>
          <p:nvSpPr>
            <p:cNvPr id="141" name="Line 8"/>
            <p:cNvSpPr>
              <a:spLocks noChangeShapeType="1"/>
            </p:cNvSpPr>
            <p:nvPr/>
          </p:nvSpPr>
          <p:spPr bwMode="auto">
            <a:xfrm>
              <a:off x="6242550" y="3045406"/>
              <a:ext cx="0" cy="2431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6210431" y="5476580"/>
              <a:ext cx="32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6210431" y="4991792"/>
              <a:ext cx="32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6210431" y="4507005"/>
              <a:ext cx="32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6210431" y="4014981"/>
              <a:ext cx="32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6210431" y="3530194"/>
              <a:ext cx="32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6210431" y="3045406"/>
              <a:ext cx="32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 flipV="1">
              <a:off x="6242550" y="5476580"/>
              <a:ext cx="0" cy="43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49" name="Line 22"/>
            <p:cNvSpPr>
              <a:spLocks noChangeShapeType="1"/>
            </p:cNvSpPr>
            <p:nvPr/>
          </p:nvSpPr>
          <p:spPr bwMode="auto">
            <a:xfrm flipV="1">
              <a:off x="7456716" y="5476580"/>
              <a:ext cx="0" cy="43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50" name="Rectangle 27"/>
            <p:cNvSpPr>
              <a:spLocks noChangeArrowheads="1"/>
            </p:cNvSpPr>
            <p:nvPr/>
          </p:nvSpPr>
          <p:spPr bwMode="auto">
            <a:xfrm>
              <a:off x="6039965" y="5381288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>
                  <a:latin typeface="+mj-lt"/>
                </a:rPr>
                <a:t>0</a:t>
              </a:r>
            </a:p>
          </p:txBody>
        </p:sp>
        <p:sp>
          <p:nvSpPr>
            <p:cNvPr id="151" name="Rectangle 29"/>
            <p:cNvSpPr>
              <a:spLocks noChangeArrowheads="1"/>
            </p:cNvSpPr>
            <p:nvPr/>
          </p:nvSpPr>
          <p:spPr bwMode="auto">
            <a:xfrm>
              <a:off x="5967831" y="4896500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20</a:t>
              </a:r>
            </a:p>
          </p:txBody>
        </p:sp>
        <p:sp>
          <p:nvSpPr>
            <p:cNvPr id="152" name="Rectangle 31"/>
            <p:cNvSpPr>
              <a:spLocks noChangeArrowheads="1"/>
            </p:cNvSpPr>
            <p:nvPr/>
          </p:nvSpPr>
          <p:spPr bwMode="auto">
            <a:xfrm>
              <a:off x="5967831" y="4411713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>
                  <a:latin typeface="+mj-lt"/>
                </a:rPr>
                <a:t>40</a:t>
              </a:r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5967831" y="3919690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>
                  <a:latin typeface="+mj-lt"/>
                </a:rPr>
                <a:t>60</a:t>
              </a:r>
            </a:p>
          </p:txBody>
        </p:sp>
        <p:sp>
          <p:nvSpPr>
            <p:cNvPr id="154" name="Rectangle 35"/>
            <p:cNvSpPr>
              <a:spLocks noChangeArrowheads="1"/>
            </p:cNvSpPr>
            <p:nvPr/>
          </p:nvSpPr>
          <p:spPr bwMode="auto">
            <a:xfrm>
              <a:off x="5967831" y="3434903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80</a:t>
              </a:r>
            </a:p>
          </p:txBody>
        </p:sp>
        <p:sp>
          <p:nvSpPr>
            <p:cNvPr id="155" name="Rectangle 37"/>
            <p:cNvSpPr>
              <a:spLocks noChangeArrowheads="1"/>
            </p:cNvSpPr>
            <p:nvPr/>
          </p:nvSpPr>
          <p:spPr bwMode="auto">
            <a:xfrm>
              <a:off x="5895694" y="2952069"/>
              <a:ext cx="28910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100</a:t>
              </a:r>
            </a:p>
          </p:txBody>
        </p:sp>
        <p:sp>
          <p:nvSpPr>
            <p:cNvPr id="156" name="Rectangle 38"/>
            <p:cNvSpPr>
              <a:spLocks noChangeArrowheads="1"/>
            </p:cNvSpPr>
            <p:nvPr/>
          </p:nvSpPr>
          <p:spPr bwMode="auto">
            <a:xfrm>
              <a:off x="6230464" y="5511262"/>
              <a:ext cx="1169676" cy="50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ctr"/>
              <a:r>
                <a:rPr lang="en-US" sz="1400" b="1"/>
                <a:t>Randomized cohort</a:t>
              </a:r>
              <a:endParaRPr lang="en-US" sz="1400"/>
            </a:p>
            <a:p>
              <a:pPr algn="ctr"/>
              <a:r>
                <a:rPr lang="en-US" altLang="fr-FR" sz="1400" b="1"/>
                <a:t>(N = 272)</a:t>
              </a:r>
            </a:p>
          </p:txBody>
        </p:sp>
        <p:sp>
          <p:nvSpPr>
            <p:cNvPr id="158" name="Rectangle 38"/>
            <p:cNvSpPr>
              <a:spLocks noChangeArrowheads="1"/>
            </p:cNvSpPr>
            <p:nvPr/>
          </p:nvSpPr>
          <p:spPr bwMode="auto">
            <a:xfrm>
              <a:off x="7538666" y="5499942"/>
              <a:ext cx="1246191" cy="50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en-US" sz="1400" b="1"/>
                <a:t>Non randomized cohort</a:t>
              </a:r>
              <a:endParaRPr lang="en-US" sz="1400"/>
            </a:p>
            <a:p>
              <a:pPr algn="ctr"/>
              <a:r>
                <a:rPr lang="en-US" altLang="fr-FR" sz="1400" b="1"/>
                <a:t>(N = 99)</a:t>
              </a:r>
            </a:p>
          </p:txBody>
        </p:sp>
        <p:sp>
          <p:nvSpPr>
            <p:cNvPr id="159" name="Line 20"/>
            <p:cNvSpPr>
              <a:spLocks noChangeShapeType="1"/>
            </p:cNvSpPr>
            <p:nvPr/>
          </p:nvSpPr>
          <p:spPr bwMode="auto">
            <a:xfrm>
              <a:off x="6242550" y="5476580"/>
              <a:ext cx="2610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60" name="Line 22"/>
            <p:cNvSpPr>
              <a:spLocks noChangeShapeType="1"/>
            </p:cNvSpPr>
            <p:nvPr/>
          </p:nvSpPr>
          <p:spPr bwMode="auto">
            <a:xfrm flipV="1">
              <a:off x="8852746" y="5476580"/>
              <a:ext cx="0" cy="43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6289157" y="5334285"/>
              <a:ext cx="317825" cy="142293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6596123" y="4211957"/>
              <a:ext cx="317825" cy="12646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916347" y="4455259"/>
              <a:ext cx="317825" cy="1021319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65" name="Rectangle 35"/>
            <p:cNvSpPr>
              <a:spLocks noChangeArrowheads="1"/>
            </p:cNvSpPr>
            <p:nvPr/>
          </p:nvSpPr>
          <p:spPr bwMode="auto">
            <a:xfrm>
              <a:off x="6392082" y="5062693"/>
              <a:ext cx="111378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6</a:t>
              </a:r>
            </a:p>
          </p:txBody>
        </p:sp>
        <p:sp>
          <p:nvSpPr>
            <p:cNvPr id="166" name="Rectangle 35"/>
            <p:cNvSpPr>
              <a:spLocks noChangeArrowheads="1"/>
            </p:cNvSpPr>
            <p:nvPr/>
          </p:nvSpPr>
          <p:spPr bwMode="auto">
            <a:xfrm>
              <a:off x="6669227" y="3942496"/>
              <a:ext cx="17340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52</a:t>
              </a:r>
            </a:p>
          </p:txBody>
        </p:sp>
        <p:sp>
          <p:nvSpPr>
            <p:cNvPr id="167" name="Rectangle 35"/>
            <p:cNvSpPr>
              <a:spLocks noChangeArrowheads="1"/>
            </p:cNvSpPr>
            <p:nvPr/>
          </p:nvSpPr>
          <p:spPr bwMode="auto">
            <a:xfrm>
              <a:off x="6984300" y="4190668"/>
              <a:ext cx="17340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42</a:t>
              </a: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7717258" y="3505597"/>
              <a:ext cx="317825" cy="19709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8024224" y="5016423"/>
              <a:ext cx="317825" cy="46015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70" name="Rectangle 35"/>
            <p:cNvSpPr>
              <a:spLocks noChangeArrowheads="1"/>
            </p:cNvSpPr>
            <p:nvPr/>
          </p:nvSpPr>
          <p:spPr bwMode="auto">
            <a:xfrm>
              <a:off x="7781320" y="3236825"/>
              <a:ext cx="17340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81</a:t>
              </a:r>
            </a:p>
          </p:txBody>
        </p:sp>
        <p:sp>
          <p:nvSpPr>
            <p:cNvPr id="171" name="Rectangle 35"/>
            <p:cNvSpPr>
              <a:spLocks noChangeArrowheads="1"/>
            </p:cNvSpPr>
            <p:nvPr/>
          </p:nvSpPr>
          <p:spPr bwMode="auto">
            <a:xfrm>
              <a:off x="8066470" y="4725763"/>
              <a:ext cx="236516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en-US" altLang="fr-FR" sz="1600" b="1" dirty="0"/>
                <a:t>19</a:t>
              </a:r>
              <a:r>
                <a:rPr lang="en-US" altLang="fr-FR" sz="1600" b="1" baseline="30000" dirty="0">
                  <a:cs typeface="Arial" panose="020B0604020202020204" pitchFamily="34" charset="0"/>
                </a:rPr>
                <a:t>†</a:t>
              </a:r>
              <a:endParaRPr lang="en-US" altLang="fr-FR" sz="1600" b="1" baseline="30000" dirty="0"/>
            </a:p>
          </p:txBody>
        </p:sp>
        <p:sp>
          <p:nvSpPr>
            <p:cNvPr id="172" name="Rectangle 35"/>
            <p:cNvSpPr>
              <a:spLocks noChangeArrowheads="1"/>
            </p:cNvSpPr>
            <p:nvPr/>
          </p:nvSpPr>
          <p:spPr bwMode="auto">
            <a:xfrm>
              <a:off x="8445198" y="5246422"/>
              <a:ext cx="111378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0</a:t>
              </a:r>
              <a:endParaRPr lang="fr-FR" altLang="fr-FR" sz="1400" b="1" baseline="30000" dirty="0">
                <a:latin typeface="+mj-lt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6892684" y="3015808"/>
              <a:ext cx="122188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7199650" y="3015808"/>
              <a:ext cx="122188" cy="180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7519874" y="3015808"/>
              <a:ext cx="122188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76" name="Rectangle 37"/>
            <p:cNvSpPr>
              <a:spLocks noChangeArrowheads="1"/>
            </p:cNvSpPr>
            <p:nvPr/>
          </p:nvSpPr>
          <p:spPr bwMode="auto">
            <a:xfrm>
              <a:off x="7030041" y="2952060"/>
              <a:ext cx="120083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en-US" altLang="fr-FR" sz="1600" b="1"/>
                <a:t>0</a:t>
              </a:r>
            </a:p>
          </p:txBody>
        </p:sp>
        <p:sp>
          <p:nvSpPr>
            <p:cNvPr id="177" name="Rectangle 37"/>
            <p:cNvSpPr>
              <a:spLocks noChangeArrowheads="1"/>
            </p:cNvSpPr>
            <p:nvPr/>
          </p:nvSpPr>
          <p:spPr bwMode="auto">
            <a:xfrm>
              <a:off x="7353566" y="2952060"/>
              <a:ext cx="120083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en-US" altLang="fr-FR" sz="1600" b="1"/>
                <a:t>1</a:t>
              </a:r>
            </a:p>
          </p:txBody>
        </p:sp>
        <p:sp>
          <p:nvSpPr>
            <p:cNvPr id="178" name="Rectangle 37"/>
            <p:cNvSpPr>
              <a:spLocks noChangeArrowheads="1"/>
            </p:cNvSpPr>
            <p:nvPr/>
          </p:nvSpPr>
          <p:spPr bwMode="auto">
            <a:xfrm>
              <a:off x="7657231" y="2952060"/>
              <a:ext cx="120083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en-US" altLang="fr-FR" sz="1600" b="1"/>
                <a:t>2</a:t>
              </a:r>
            </a:p>
          </p:txBody>
        </p:sp>
      </p:grpSp>
      <p:sp>
        <p:nvSpPr>
          <p:cNvPr id="181" name="ZoneTexte 180"/>
          <p:cNvSpPr txBox="1"/>
          <p:nvPr/>
        </p:nvSpPr>
        <p:spPr>
          <a:xfrm>
            <a:off x="7537178" y="3025337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%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BFB83E62-AF21-425C-87E8-6161B5449ADB}"/>
              </a:ext>
            </a:extLst>
          </p:cNvPr>
          <p:cNvSpPr txBox="1"/>
          <p:nvPr/>
        </p:nvSpPr>
        <p:spPr>
          <a:xfrm>
            <a:off x="10281492" y="32577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b="1" dirty="0">
                <a:solidFill>
                  <a:schemeClr val="bg1"/>
                </a:solidFill>
              </a:rPr>
              <a:t>149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96E2F47-9E13-41DD-A872-17912F9830ED}"/>
              </a:ext>
            </a:extLst>
          </p:cNvPr>
          <p:cNvGrpSpPr/>
          <p:nvPr/>
        </p:nvGrpSpPr>
        <p:grpSpPr>
          <a:xfrm>
            <a:off x="477413" y="3203283"/>
            <a:ext cx="3092038" cy="3101687"/>
            <a:chOff x="317901" y="2792906"/>
            <a:chExt cx="3683717" cy="3593321"/>
          </a:xfrm>
        </p:grpSpPr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766903" y="3149995"/>
              <a:ext cx="0" cy="2950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730150" y="6100505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730150" y="5512159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730150" y="4923814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30150" y="4326687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730150" y="3738341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730150" y="3149995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766903" y="6100505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300183" y="6100505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508557" y="5970569"/>
              <a:ext cx="192267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>
                  <a:latin typeface="+mj-lt"/>
                </a:rPr>
                <a:t>0</a:t>
              </a: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413229" y="5382223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>
                  <a:latin typeface="+mj-lt"/>
                </a:rPr>
                <a:t>20</a:t>
              </a: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413229" y="4793877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>
                  <a:latin typeface="+mj-lt"/>
                </a:rPr>
                <a:t>40</a:t>
              </a: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413229" y="4196751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>
                  <a:latin typeface="+mj-lt"/>
                </a:rPr>
                <a:t>60</a:t>
              </a: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413229" y="3608406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80</a:t>
              </a: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317901" y="3036720"/>
              <a:ext cx="38292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100</a:t>
              </a: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785336" y="6128858"/>
              <a:ext cx="49247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NRTI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837746" y="3179853"/>
              <a:ext cx="198078" cy="292065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034825" y="3217953"/>
              <a:ext cx="198078" cy="288255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 rot="16200000">
              <a:off x="817505" y="3134598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99</a:t>
              </a:r>
            </a:p>
          </p:txBody>
        </p:sp>
        <p:sp>
          <p:nvSpPr>
            <p:cNvPr id="46" name="Rectangle 38"/>
            <p:cNvSpPr>
              <a:spLocks noChangeArrowheads="1"/>
            </p:cNvSpPr>
            <p:nvPr/>
          </p:nvSpPr>
          <p:spPr bwMode="auto">
            <a:xfrm rot="16200000">
              <a:off x="1024693" y="3173180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98</a:t>
              </a:r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V="1">
              <a:off x="1827287" y="6100505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49" name="Rectangle 38"/>
            <p:cNvSpPr>
              <a:spLocks noChangeArrowheads="1"/>
            </p:cNvSpPr>
            <p:nvPr/>
          </p:nvSpPr>
          <p:spPr bwMode="auto">
            <a:xfrm>
              <a:off x="1250978" y="6128858"/>
              <a:ext cx="62492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NNRTI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369614" y="3413215"/>
              <a:ext cx="198078" cy="2687289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566693" y="3332253"/>
              <a:ext cx="198078" cy="276825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6" name="Rectangle 38"/>
            <p:cNvSpPr>
              <a:spLocks noChangeArrowheads="1"/>
            </p:cNvSpPr>
            <p:nvPr/>
          </p:nvSpPr>
          <p:spPr bwMode="auto">
            <a:xfrm rot="16200000">
              <a:off x="1349372" y="3368755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91</a:t>
              </a:r>
            </a:p>
          </p:txBody>
        </p:sp>
        <p:sp>
          <p:nvSpPr>
            <p:cNvPr id="57" name="Rectangle 38"/>
            <p:cNvSpPr>
              <a:spLocks noChangeArrowheads="1"/>
            </p:cNvSpPr>
            <p:nvPr/>
          </p:nvSpPr>
          <p:spPr bwMode="auto">
            <a:xfrm rot="16200000">
              <a:off x="1555922" y="3282014"/>
              <a:ext cx="216973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94</a:t>
              </a:r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 flipV="1">
              <a:off x="2354037" y="6100505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59" name="Rectangle 38"/>
            <p:cNvSpPr>
              <a:spLocks noChangeArrowheads="1"/>
            </p:cNvSpPr>
            <p:nvPr/>
          </p:nvSpPr>
          <p:spPr bwMode="auto">
            <a:xfrm>
              <a:off x="1962876" y="6128858"/>
              <a:ext cx="254633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PI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899220" y="3332253"/>
              <a:ext cx="198078" cy="276825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093442" y="3208427"/>
              <a:ext cx="198078" cy="289207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2" name="Rectangle 38"/>
            <p:cNvSpPr>
              <a:spLocks noChangeArrowheads="1"/>
            </p:cNvSpPr>
            <p:nvPr/>
          </p:nvSpPr>
          <p:spPr bwMode="auto">
            <a:xfrm rot="16200000">
              <a:off x="1878340" y="3282014"/>
              <a:ext cx="216973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94</a:t>
              </a:r>
            </a:p>
          </p:txBody>
        </p:sp>
        <p:sp>
          <p:nvSpPr>
            <p:cNvPr id="63" name="Rectangle 38"/>
            <p:cNvSpPr>
              <a:spLocks noChangeArrowheads="1"/>
            </p:cNvSpPr>
            <p:nvPr/>
          </p:nvSpPr>
          <p:spPr bwMode="auto">
            <a:xfrm rot="16200000">
              <a:off x="2083310" y="3163054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98</a:t>
              </a:r>
            </a:p>
          </p:txBody>
        </p:sp>
        <p:sp>
          <p:nvSpPr>
            <p:cNvPr id="64" name="Line 22"/>
            <p:cNvSpPr>
              <a:spLocks noChangeShapeType="1"/>
            </p:cNvSpPr>
            <p:nvPr/>
          </p:nvSpPr>
          <p:spPr bwMode="auto">
            <a:xfrm flipV="1">
              <a:off x="2878205" y="6100505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65" name="Rectangle 38"/>
            <p:cNvSpPr>
              <a:spLocks noChangeArrowheads="1"/>
            </p:cNvSpPr>
            <p:nvPr/>
          </p:nvSpPr>
          <p:spPr bwMode="auto">
            <a:xfrm>
              <a:off x="2346077" y="6128858"/>
              <a:ext cx="527043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INSTI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419473" y="3894227"/>
              <a:ext cx="198078" cy="220627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612848" y="3303677"/>
              <a:ext cx="198078" cy="279682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 rot="16200000">
              <a:off x="2399231" y="3849125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75</a:t>
              </a:r>
            </a:p>
          </p:txBody>
        </p:sp>
        <p:sp>
          <p:nvSpPr>
            <p:cNvPr id="69" name="Rectangle 38"/>
            <p:cNvSpPr>
              <a:spLocks noChangeArrowheads="1"/>
            </p:cNvSpPr>
            <p:nvPr/>
          </p:nvSpPr>
          <p:spPr bwMode="auto">
            <a:xfrm rot="16200000">
              <a:off x="2602715" y="3257849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95</a:t>
              </a:r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V="1">
              <a:off x="3406316" y="6100505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71" name="Rectangle 38"/>
            <p:cNvSpPr>
              <a:spLocks noChangeArrowheads="1"/>
            </p:cNvSpPr>
            <p:nvPr/>
          </p:nvSpPr>
          <p:spPr bwMode="auto">
            <a:xfrm>
              <a:off x="2893375" y="6128858"/>
              <a:ext cx="49818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MVC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951499" y="5337265"/>
              <a:ext cx="198078" cy="763239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3145721" y="4927690"/>
              <a:ext cx="198078" cy="117281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4" name="Rectangle 38"/>
            <p:cNvSpPr>
              <a:spLocks noChangeArrowheads="1"/>
            </p:cNvSpPr>
            <p:nvPr/>
          </p:nvSpPr>
          <p:spPr bwMode="auto">
            <a:xfrm rot="16200000">
              <a:off x="2931257" y="5297256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26</a:t>
              </a:r>
            </a:p>
          </p:txBody>
        </p:sp>
        <p:sp>
          <p:nvSpPr>
            <p:cNvPr id="75" name="Rectangle 38"/>
            <p:cNvSpPr>
              <a:spLocks noChangeArrowheads="1"/>
            </p:cNvSpPr>
            <p:nvPr/>
          </p:nvSpPr>
          <p:spPr bwMode="auto">
            <a:xfrm rot="16200000">
              <a:off x="3135587" y="4883336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40</a:t>
              </a:r>
            </a:p>
          </p:txBody>
        </p:sp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V="1">
              <a:off x="3928590" y="6100505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77" name="Rectangle 38"/>
            <p:cNvSpPr>
              <a:spLocks noChangeArrowheads="1"/>
            </p:cNvSpPr>
            <p:nvPr/>
          </p:nvSpPr>
          <p:spPr bwMode="auto">
            <a:xfrm>
              <a:off x="3449963" y="6128858"/>
              <a:ext cx="42384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ENF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470916" y="4956265"/>
              <a:ext cx="198078" cy="1144239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667996" y="4099015"/>
              <a:ext cx="198078" cy="200148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0" name="Rectangle 38"/>
            <p:cNvSpPr>
              <a:spLocks noChangeArrowheads="1"/>
            </p:cNvSpPr>
            <p:nvPr/>
          </p:nvSpPr>
          <p:spPr bwMode="auto">
            <a:xfrm rot="16200000">
              <a:off x="3445935" y="4916793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39</a:t>
              </a:r>
            </a:p>
          </p:txBody>
        </p:sp>
        <p:sp>
          <p:nvSpPr>
            <p:cNvPr id="81" name="Rectangle 38"/>
            <p:cNvSpPr>
              <a:spLocks noChangeArrowheads="1"/>
            </p:cNvSpPr>
            <p:nvPr/>
          </p:nvSpPr>
          <p:spPr bwMode="auto">
            <a:xfrm rot="16200000">
              <a:off x="3657863" y="4059245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68</a:t>
              </a:r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766903" y="6100505"/>
              <a:ext cx="32347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79" name="ZoneTexte 178"/>
            <p:cNvSpPr txBox="1"/>
            <p:nvPr/>
          </p:nvSpPr>
          <p:spPr>
            <a:xfrm>
              <a:off x="594752" y="2792906"/>
              <a:ext cx="417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%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BBC330F8-C23F-4297-8995-4B066DF0946D}"/>
              </a:ext>
            </a:extLst>
          </p:cNvPr>
          <p:cNvGrpSpPr/>
          <p:nvPr/>
        </p:nvGrpSpPr>
        <p:grpSpPr>
          <a:xfrm>
            <a:off x="4054482" y="3247277"/>
            <a:ext cx="3092038" cy="3084860"/>
            <a:chOff x="4350707" y="2843873"/>
            <a:chExt cx="3683717" cy="3573827"/>
          </a:xfrm>
        </p:grpSpPr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4799709" y="3181468"/>
              <a:ext cx="0" cy="2950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84" name="Line 9"/>
            <p:cNvSpPr>
              <a:spLocks noChangeShapeType="1"/>
            </p:cNvSpPr>
            <p:nvPr/>
          </p:nvSpPr>
          <p:spPr bwMode="auto">
            <a:xfrm>
              <a:off x="4762956" y="6131978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85" name="Line 11"/>
            <p:cNvSpPr>
              <a:spLocks noChangeShapeType="1"/>
            </p:cNvSpPr>
            <p:nvPr/>
          </p:nvSpPr>
          <p:spPr bwMode="auto">
            <a:xfrm>
              <a:off x="4762956" y="5543632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4762956" y="4955287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>
              <a:off x="4762956" y="4358160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>
              <a:off x="4762956" y="3769814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89" name="Line 19"/>
            <p:cNvSpPr>
              <a:spLocks noChangeShapeType="1"/>
            </p:cNvSpPr>
            <p:nvPr/>
          </p:nvSpPr>
          <p:spPr bwMode="auto">
            <a:xfrm>
              <a:off x="4762956" y="3181468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 flipV="1">
              <a:off x="4799709" y="6131978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V="1">
              <a:off x="5332989" y="6131978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92" name="Rectangle 27"/>
            <p:cNvSpPr>
              <a:spLocks noChangeArrowheads="1"/>
            </p:cNvSpPr>
            <p:nvPr/>
          </p:nvSpPr>
          <p:spPr bwMode="auto">
            <a:xfrm>
              <a:off x="4541363" y="6016331"/>
              <a:ext cx="192267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>
                  <a:latin typeface="+mj-lt"/>
                </a:rPr>
                <a:t>0</a:t>
              </a:r>
            </a:p>
          </p:txBody>
        </p:sp>
        <p:sp>
          <p:nvSpPr>
            <p:cNvPr id="93" name="Rectangle 29"/>
            <p:cNvSpPr>
              <a:spLocks noChangeArrowheads="1"/>
            </p:cNvSpPr>
            <p:nvPr/>
          </p:nvSpPr>
          <p:spPr bwMode="auto">
            <a:xfrm>
              <a:off x="4446035" y="5427985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>
                  <a:latin typeface="+mj-lt"/>
                </a:rPr>
                <a:t>20</a:t>
              </a:r>
            </a:p>
          </p:txBody>
        </p:sp>
        <p:sp>
          <p:nvSpPr>
            <p:cNvPr id="94" name="Rectangle 31"/>
            <p:cNvSpPr>
              <a:spLocks noChangeArrowheads="1"/>
            </p:cNvSpPr>
            <p:nvPr/>
          </p:nvSpPr>
          <p:spPr bwMode="auto">
            <a:xfrm>
              <a:off x="4446035" y="4839639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>
                  <a:latin typeface="+mj-lt"/>
                </a:rPr>
                <a:t>40</a:t>
              </a:r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4446035" y="4242513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>
                  <a:latin typeface="+mj-lt"/>
                </a:rPr>
                <a:t>60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4446035" y="3654168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80</a:t>
              </a:r>
            </a:p>
          </p:txBody>
        </p:sp>
        <p:sp>
          <p:nvSpPr>
            <p:cNvPr id="97" name="Rectangle 37"/>
            <p:cNvSpPr>
              <a:spLocks noChangeArrowheads="1"/>
            </p:cNvSpPr>
            <p:nvPr/>
          </p:nvSpPr>
          <p:spPr bwMode="auto">
            <a:xfrm>
              <a:off x="4350707" y="3068193"/>
              <a:ext cx="38292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100</a:t>
              </a:r>
            </a:p>
          </p:txBody>
        </p:sp>
        <p:sp>
          <p:nvSpPr>
            <p:cNvPr id="98" name="Rectangle 38"/>
            <p:cNvSpPr>
              <a:spLocks noChangeArrowheads="1"/>
            </p:cNvSpPr>
            <p:nvPr/>
          </p:nvSpPr>
          <p:spPr bwMode="auto">
            <a:xfrm>
              <a:off x="4818142" y="6160331"/>
              <a:ext cx="49247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NRTI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4870552" y="3535174"/>
              <a:ext cx="198078" cy="2596803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067631" y="3181468"/>
              <a:ext cx="198078" cy="29505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2" name="Rectangle 38"/>
            <p:cNvSpPr>
              <a:spLocks noChangeArrowheads="1"/>
            </p:cNvSpPr>
            <p:nvPr/>
          </p:nvSpPr>
          <p:spPr bwMode="auto">
            <a:xfrm rot="16200000">
              <a:off x="4850312" y="3485157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88</a:t>
              </a:r>
            </a:p>
          </p:txBody>
        </p:sp>
        <p:sp>
          <p:nvSpPr>
            <p:cNvPr id="103" name="Rectangle 38"/>
            <p:cNvSpPr>
              <a:spLocks noChangeArrowheads="1"/>
            </p:cNvSpPr>
            <p:nvPr/>
          </p:nvSpPr>
          <p:spPr bwMode="auto">
            <a:xfrm rot="16200000">
              <a:off x="5021752" y="3176075"/>
              <a:ext cx="287192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100</a:t>
              </a:r>
            </a:p>
          </p:txBody>
        </p:sp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V="1">
              <a:off x="5860093" y="6131978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05" name="Rectangle 38"/>
            <p:cNvSpPr>
              <a:spLocks noChangeArrowheads="1"/>
            </p:cNvSpPr>
            <p:nvPr/>
          </p:nvSpPr>
          <p:spPr bwMode="auto">
            <a:xfrm>
              <a:off x="5283786" y="6160331"/>
              <a:ext cx="62492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NNRTI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402420" y="3744725"/>
              <a:ext cx="198078" cy="238725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5599499" y="3211325"/>
              <a:ext cx="198078" cy="292065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8" name="Rectangle 38"/>
            <p:cNvSpPr>
              <a:spLocks noChangeArrowheads="1"/>
            </p:cNvSpPr>
            <p:nvPr/>
          </p:nvSpPr>
          <p:spPr bwMode="auto">
            <a:xfrm rot="16200000">
              <a:off x="5382180" y="3694331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81</a:t>
              </a:r>
            </a:p>
          </p:txBody>
        </p:sp>
        <p:sp>
          <p:nvSpPr>
            <p:cNvPr id="109" name="Rectangle 38"/>
            <p:cNvSpPr>
              <a:spLocks noChangeArrowheads="1"/>
            </p:cNvSpPr>
            <p:nvPr/>
          </p:nvSpPr>
          <p:spPr bwMode="auto">
            <a:xfrm rot="16200000">
              <a:off x="5589367" y="3165848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99</a:t>
              </a:r>
            </a:p>
          </p:txBody>
        </p:sp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V="1">
              <a:off x="6386843" y="6131978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11" name="Rectangle 38"/>
            <p:cNvSpPr>
              <a:spLocks noChangeArrowheads="1"/>
            </p:cNvSpPr>
            <p:nvPr/>
          </p:nvSpPr>
          <p:spPr bwMode="auto">
            <a:xfrm>
              <a:off x="5995682" y="6160331"/>
              <a:ext cx="254633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PI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932026" y="3944750"/>
              <a:ext cx="198078" cy="218722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126248" y="3183222"/>
              <a:ext cx="198078" cy="294875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4" name="Rectangle 38"/>
            <p:cNvSpPr>
              <a:spLocks noChangeArrowheads="1"/>
            </p:cNvSpPr>
            <p:nvPr/>
          </p:nvSpPr>
          <p:spPr bwMode="auto">
            <a:xfrm rot="16200000">
              <a:off x="5911146" y="3906282"/>
              <a:ext cx="216973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74</a:t>
              </a:r>
            </a:p>
          </p:txBody>
        </p:sp>
        <p:sp>
          <p:nvSpPr>
            <p:cNvPr id="116" name="Line 22"/>
            <p:cNvSpPr>
              <a:spLocks noChangeShapeType="1"/>
            </p:cNvSpPr>
            <p:nvPr/>
          </p:nvSpPr>
          <p:spPr bwMode="auto">
            <a:xfrm flipV="1">
              <a:off x="6911011" y="6131978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17" name="Rectangle 38"/>
            <p:cNvSpPr>
              <a:spLocks noChangeArrowheads="1"/>
            </p:cNvSpPr>
            <p:nvPr/>
          </p:nvSpPr>
          <p:spPr bwMode="auto">
            <a:xfrm>
              <a:off x="6378883" y="6160331"/>
              <a:ext cx="527043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INSTI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448575" y="5278250"/>
              <a:ext cx="198078" cy="8537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6645654" y="3211326"/>
              <a:ext cx="198078" cy="292065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0" name="Rectangle 38"/>
            <p:cNvSpPr>
              <a:spLocks noChangeArrowheads="1"/>
            </p:cNvSpPr>
            <p:nvPr/>
          </p:nvSpPr>
          <p:spPr bwMode="auto">
            <a:xfrm rot="16200000">
              <a:off x="6428333" y="5237437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29</a:t>
              </a:r>
            </a:p>
          </p:txBody>
        </p:sp>
        <p:sp>
          <p:nvSpPr>
            <p:cNvPr id="121" name="Rectangle 38"/>
            <p:cNvSpPr>
              <a:spLocks noChangeArrowheads="1"/>
            </p:cNvSpPr>
            <p:nvPr/>
          </p:nvSpPr>
          <p:spPr bwMode="auto">
            <a:xfrm rot="16200000">
              <a:off x="6635521" y="3170430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99</a:t>
              </a:r>
            </a:p>
          </p:txBody>
        </p:sp>
        <p:sp>
          <p:nvSpPr>
            <p:cNvPr id="122" name="Line 22"/>
            <p:cNvSpPr>
              <a:spLocks noChangeShapeType="1"/>
            </p:cNvSpPr>
            <p:nvPr/>
          </p:nvSpPr>
          <p:spPr bwMode="auto">
            <a:xfrm flipV="1">
              <a:off x="7439122" y="6131978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23" name="Rectangle 38"/>
            <p:cNvSpPr>
              <a:spLocks noChangeArrowheads="1"/>
            </p:cNvSpPr>
            <p:nvPr/>
          </p:nvSpPr>
          <p:spPr bwMode="auto">
            <a:xfrm>
              <a:off x="6926184" y="6160331"/>
              <a:ext cx="49818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MVC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984305" y="3830450"/>
              <a:ext cx="198078" cy="23015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6" name="Rectangle 38"/>
            <p:cNvSpPr>
              <a:spLocks noChangeArrowheads="1"/>
            </p:cNvSpPr>
            <p:nvPr/>
          </p:nvSpPr>
          <p:spPr bwMode="auto">
            <a:xfrm rot="16200000">
              <a:off x="6964064" y="3819177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78</a:t>
              </a:r>
            </a:p>
          </p:txBody>
        </p:sp>
        <p:sp>
          <p:nvSpPr>
            <p:cNvPr id="128" name="Line 22"/>
            <p:cNvSpPr>
              <a:spLocks noChangeShapeType="1"/>
            </p:cNvSpPr>
            <p:nvPr/>
          </p:nvSpPr>
          <p:spPr bwMode="auto">
            <a:xfrm flipV="1">
              <a:off x="7961396" y="6131978"/>
              <a:ext cx="0" cy="52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29" name="Rectangle 38"/>
            <p:cNvSpPr>
              <a:spLocks noChangeArrowheads="1"/>
            </p:cNvSpPr>
            <p:nvPr/>
          </p:nvSpPr>
          <p:spPr bwMode="auto">
            <a:xfrm>
              <a:off x="7482771" y="6160331"/>
              <a:ext cx="42384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ENF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7503722" y="3620900"/>
              <a:ext cx="198078" cy="251107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7700802" y="3235138"/>
              <a:ext cx="198078" cy="289683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2" name="Rectangle 38"/>
            <p:cNvSpPr>
              <a:spLocks noChangeArrowheads="1"/>
            </p:cNvSpPr>
            <p:nvPr/>
          </p:nvSpPr>
          <p:spPr bwMode="auto">
            <a:xfrm rot="16200000">
              <a:off x="7478744" y="3617137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solidFill>
                    <a:schemeClr val="bg1"/>
                  </a:solidFill>
                  <a:latin typeface="+mj-lt"/>
                </a:rPr>
                <a:t>85</a:t>
              </a:r>
            </a:p>
          </p:txBody>
        </p:sp>
        <p:sp>
          <p:nvSpPr>
            <p:cNvPr id="133" name="Rectangle 38"/>
            <p:cNvSpPr>
              <a:spLocks noChangeArrowheads="1"/>
            </p:cNvSpPr>
            <p:nvPr/>
          </p:nvSpPr>
          <p:spPr bwMode="auto">
            <a:xfrm rot="16200000">
              <a:off x="7690669" y="3190726"/>
              <a:ext cx="215696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98</a:t>
              </a: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4799709" y="6131978"/>
              <a:ext cx="32347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36" name="Rectangle 38"/>
            <p:cNvSpPr>
              <a:spLocks noChangeArrowheads="1"/>
            </p:cNvSpPr>
            <p:nvPr/>
          </p:nvSpPr>
          <p:spPr bwMode="auto">
            <a:xfrm rot="16200000">
              <a:off x="6082008" y="3176075"/>
              <a:ext cx="287192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100</a:t>
              </a: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7178048" y="3183222"/>
              <a:ext cx="198078" cy="294875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8" name="Rectangle 38"/>
            <p:cNvSpPr>
              <a:spLocks noChangeArrowheads="1"/>
            </p:cNvSpPr>
            <p:nvPr/>
          </p:nvSpPr>
          <p:spPr bwMode="auto">
            <a:xfrm rot="16200000">
              <a:off x="7133808" y="3176075"/>
              <a:ext cx="287192" cy="3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fr-FR" altLang="fr-FR" sz="1100" dirty="0">
                  <a:latin typeface="+mj-lt"/>
                </a:rPr>
                <a:t>100</a:t>
              </a:r>
            </a:p>
          </p:txBody>
        </p:sp>
        <p:sp>
          <p:nvSpPr>
            <p:cNvPr id="180" name="ZoneTexte 179"/>
            <p:cNvSpPr txBox="1"/>
            <p:nvPr/>
          </p:nvSpPr>
          <p:spPr>
            <a:xfrm>
              <a:off x="4627558" y="2843873"/>
              <a:ext cx="417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%</a:t>
              </a:r>
            </a:p>
          </p:txBody>
        </p:sp>
      </p:grpSp>
      <p:sp>
        <p:nvSpPr>
          <p:cNvPr id="182" name="ZoneTexte 181">
            <a:extLst>
              <a:ext uri="{FF2B5EF4-FFF2-40B4-BE49-F238E27FC236}">
                <a16:creationId xmlns:a16="http://schemas.microsoft.com/office/drawing/2014/main" id="{80587488-EEEA-4885-A2A2-018E1CEB0AD5}"/>
              </a:ext>
            </a:extLst>
          </p:cNvPr>
          <p:cNvSpPr txBox="1"/>
          <p:nvPr/>
        </p:nvSpPr>
        <p:spPr>
          <a:xfrm>
            <a:off x="2165072" y="3068590"/>
            <a:ext cx="184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Randomized cohort</a:t>
            </a:r>
            <a:endParaRPr lang="en-US" sz="1600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7421667-73AD-4CCC-810D-2E5F07997911}"/>
              </a:ext>
            </a:extLst>
          </p:cNvPr>
          <p:cNvSpPr/>
          <p:nvPr/>
        </p:nvSpPr>
        <p:spPr>
          <a:xfrm>
            <a:off x="2002386" y="3175159"/>
            <a:ext cx="151087" cy="14768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EDD9769-7E47-4E4C-99A0-4ED989F67138}"/>
              </a:ext>
            </a:extLst>
          </p:cNvPr>
          <p:cNvSpPr/>
          <p:nvPr/>
        </p:nvSpPr>
        <p:spPr>
          <a:xfrm>
            <a:off x="4689214" y="3176264"/>
            <a:ext cx="151087" cy="14768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80587488-EEEA-4885-A2A2-018E1CEB0AD5}"/>
              </a:ext>
            </a:extLst>
          </p:cNvPr>
          <p:cNvSpPr txBox="1"/>
          <p:nvPr/>
        </p:nvSpPr>
        <p:spPr>
          <a:xfrm>
            <a:off x="4870931" y="3068590"/>
            <a:ext cx="2204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Non randomized cohort</a:t>
            </a:r>
            <a:endParaRPr lang="en-US" sz="1600"/>
          </a:p>
        </p:txBody>
      </p:sp>
      <p:sp>
        <p:nvSpPr>
          <p:cNvPr id="188" name="Rectangle 35">
            <a:extLst>
              <a:ext uri="{FF2B5EF4-FFF2-40B4-BE49-F238E27FC236}">
                <a16:creationId xmlns:a16="http://schemas.microsoft.com/office/drawing/2014/main" id="{62E0793D-84A2-4A58-B551-6B5C90670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162" y="6223353"/>
            <a:ext cx="3224463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altLang="fr-FR" sz="1600" baseline="30000" dirty="0">
                <a:cs typeface="Arial" panose="020B0604020202020204" pitchFamily="34" charset="0"/>
              </a:rPr>
              <a:t>†</a:t>
            </a:r>
            <a:r>
              <a:rPr lang="en-US" altLang="fr-FR" sz="1600" dirty="0">
                <a:cs typeface="Arial" panose="020B0604020202020204" pitchFamily="34" charset="0"/>
              </a:rPr>
              <a:t> 15/19 combination with Ibalizumab</a:t>
            </a:r>
            <a:endParaRPr lang="en-US" altLang="fr-FR" sz="1600" dirty="0"/>
          </a:p>
        </p:txBody>
      </p:sp>
    </p:spTree>
    <p:extLst>
      <p:ext uri="{BB962C8B-B14F-4D97-AF65-F5344CB8AC3E}">
        <p14:creationId xmlns:p14="http://schemas.microsoft.com/office/powerpoint/2010/main" val="6201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Faculty Disclosures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9422"/>
            <a:ext cx="10972800" cy="4684667"/>
          </a:xfrm>
        </p:spPr>
        <p:txBody>
          <a:bodyPr>
            <a:normAutofit/>
          </a:bodyPr>
          <a:lstStyle/>
          <a:p>
            <a:r>
              <a:rPr lang="en-US" sz="2800" b="1" dirty="0"/>
              <a:t>Pedro Cahn</a:t>
            </a:r>
            <a:r>
              <a:rPr lang="en-US" sz="2800" dirty="0"/>
              <a:t> has received research support for research grants: </a:t>
            </a:r>
            <a:r>
              <a:rPr lang="en-US" sz="2800" dirty="0" err="1"/>
              <a:t>ViiV</a:t>
            </a:r>
            <a:r>
              <a:rPr lang="en-US" sz="2800" dirty="0"/>
              <a:t>-Merck-</a:t>
            </a:r>
            <a:r>
              <a:rPr lang="en-US" sz="2800" dirty="0" err="1"/>
              <a:t>Abbvie</a:t>
            </a:r>
            <a:r>
              <a:rPr lang="en-US" sz="2800" dirty="0"/>
              <a:t> and for ad boards: </a:t>
            </a:r>
            <a:r>
              <a:rPr lang="en-US" sz="2800" dirty="0" err="1"/>
              <a:t>ViiV</a:t>
            </a:r>
            <a:r>
              <a:rPr lang="en-US" sz="2800" dirty="0"/>
              <a:t> - Merck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Anton </a:t>
            </a:r>
            <a:r>
              <a:rPr lang="en-US" sz="2800" b="1" dirty="0" err="1"/>
              <a:t>Pozniak</a:t>
            </a:r>
            <a:r>
              <a:rPr lang="en-US" sz="2800" dirty="0"/>
              <a:t> has received research support and/or honoraria for consulting and/or advisory boards from </a:t>
            </a:r>
            <a:r>
              <a:rPr lang="en-US" sz="2800" dirty="0" err="1"/>
              <a:t>ViiV</a:t>
            </a:r>
            <a:r>
              <a:rPr lang="en-US" sz="2800" dirty="0"/>
              <a:t>, Merck, Gilead, Janssen, </a:t>
            </a:r>
            <a:r>
              <a:rPr lang="en-US" sz="2800" dirty="0" err="1"/>
              <a:t>Theratechnologies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François Raffi</a:t>
            </a:r>
            <a:r>
              <a:rPr lang="en-US" sz="2800" dirty="0"/>
              <a:t> has received research support and/or honoraria for consulting and/or advisory boards from </a:t>
            </a:r>
            <a:r>
              <a:rPr lang="en-US" sz="2800" dirty="0" err="1"/>
              <a:t>Correvio</a:t>
            </a:r>
            <a:r>
              <a:rPr lang="en-US" sz="2800" dirty="0"/>
              <a:t>, Gilead Sciences, Janssen, Merck, MSD, Pfizer, </a:t>
            </a:r>
            <a:r>
              <a:rPr lang="en-US" sz="2800" dirty="0" err="1"/>
              <a:t>Theratechnologies</a:t>
            </a:r>
            <a:r>
              <a:rPr lang="en-US" sz="2800" dirty="0"/>
              <a:t> and </a:t>
            </a:r>
            <a:r>
              <a:rPr lang="en-US" sz="2800" dirty="0" err="1"/>
              <a:t>ViiV</a:t>
            </a:r>
            <a:r>
              <a:rPr lang="en-US" sz="2800" dirty="0"/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218646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DF35028-5829-4B30-BCB7-D6705C2B3CA4}"/>
              </a:ext>
            </a:extLst>
          </p:cNvPr>
          <p:cNvSpPr txBox="1"/>
          <p:nvPr/>
        </p:nvSpPr>
        <p:spPr>
          <a:xfrm>
            <a:off x="3605479" y="1351155"/>
            <a:ext cx="498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pVL &lt; 40 c/mL at W96, ITT-E snapshot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ADA6CF1-E40D-4DBC-99AA-A47B05E1DA0E}"/>
              </a:ext>
            </a:extLst>
          </p:cNvPr>
          <p:cNvSpPr txBox="1"/>
          <p:nvPr/>
        </p:nvSpPr>
        <p:spPr>
          <a:xfrm>
            <a:off x="1116314" y="1888198"/>
            <a:ext cx="3719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Calibri" panose="020F0502020204030204" pitchFamily="34" charset="0"/>
              </a:rPr>
              <a:t>Change in OT for lack of efficacy = failure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FC68774-C145-47EC-B4D1-8BBFA1612B98}"/>
              </a:ext>
            </a:extLst>
          </p:cNvPr>
          <p:cNvSpPr txBox="1"/>
          <p:nvPr/>
        </p:nvSpPr>
        <p:spPr>
          <a:xfrm>
            <a:off x="6484635" y="1888197"/>
            <a:ext cx="384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Change in OT for lack of efficacy permitted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7A6EA3B-891C-4494-8EB4-6DEAF2FDABFF}"/>
              </a:ext>
            </a:extLst>
          </p:cNvPr>
          <p:cNvGrpSpPr/>
          <p:nvPr/>
        </p:nvGrpSpPr>
        <p:grpSpPr>
          <a:xfrm>
            <a:off x="1413652" y="2394774"/>
            <a:ext cx="3184537" cy="2055918"/>
            <a:chOff x="965387" y="2394774"/>
            <a:chExt cx="4246049" cy="2055918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394EB7F-86B2-4274-8255-6F83C2C1E272}"/>
                </a:ext>
              </a:extLst>
            </p:cNvPr>
            <p:cNvSpPr txBox="1"/>
            <p:nvPr/>
          </p:nvSpPr>
          <p:spPr>
            <a:xfrm>
              <a:off x="1655180" y="2402970"/>
              <a:ext cx="3113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Randomized cohort (N = 272)</a:t>
              </a: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339812" y="2749278"/>
              <a:ext cx="0" cy="1398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1303059" y="4148131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1303059" y="3869193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303059" y="3590255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1303059" y="3307154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303059" y="3028216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1303059" y="2749278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V="1">
              <a:off x="1339812" y="4148131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 flipV="1">
              <a:off x="2122861" y="4148131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1122482" y="4038903"/>
              <a:ext cx="192267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0</a:t>
              </a: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043935" y="3759964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20</a:t>
              </a: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043935" y="3481026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40</a:t>
              </a: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043935" y="3197926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60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043935" y="2918988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80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65387" y="2647949"/>
              <a:ext cx="38292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100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564430" y="4193323"/>
              <a:ext cx="3271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D0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>
              <a:off x="1339812" y="4148131"/>
              <a:ext cx="3871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882550" y="4148131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242602" y="4193323"/>
              <a:ext cx="49020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W24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V="1">
              <a:off x="3642582" y="4148131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004003" y="4193323"/>
              <a:ext cx="4874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W48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 flipV="1">
              <a:off x="4402614" y="4148131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762665" y="4193323"/>
              <a:ext cx="49020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W72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V="1">
              <a:off x="5162646" y="4148131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536767" y="4193323"/>
              <a:ext cx="4874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W96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4610705" y="2936187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60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837972" y="3037787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53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104647" y="3018737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54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331914" y="3037787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53</a:t>
              </a:r>
              <a:endParaRPr lang="fr-FR" altLang="fr-FR" sz="1200" b="1" dirty="0">
                <a:latin typeface="+mj-lt"/>
              </a:endParaRPr>
            </a:p>
          </p:txBody>
        </p:sp>
        <p:sp>
          <p:nvSpPr>
            <p:cNvPr id="3" name="Ellipse 2"/>
            <p:cNvSpPr/>
            <p:nvPr/>
          </p:nvSpPr>
          <p:spPr bwMode="auto">
            <a:xfrm>
              <a:off x="4717001" y="3253459"/>
              <a:ext cx="127000" cy="127000"/>
            </a:xfrm>
            <a:prstGeom prst="ellips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3955001" y="3348709"/>
              <a:ext cx="127000" cy="127000"/>
            </a:xfrm>
            <a:prstGeom prst="ellips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5" name="Ellipse 54"/>
            <p:cNvSpPr/>
            <p:nvPr/>
          </p:nvSpPr>
          <p:spPr bwMode="auto">
            <a:xfrm>
              <a:off x="3193001" y="3329659"/>
              <a:ext cx="127000" cy="127000"/>
            </a:xfrm>
            <a:prstGeom prst="ellips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6" name="Ellipse 55"/>
            <p:cNvSpPr/>
            <p:nvPr/>
          </p:nvSpPr>
          <p:spPr bwMode="auto">
            <a:xfrm>
              <a:off x="2431001" y="3348709"/>
              <a:ext cx="127000" cy="127000"/>
            </a:xfrm>
            <a:prstGeom prst="ellips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7" name="Ellipse 56"/>
            <p:cNvSpPr/>
            <p:nvPr/>
          </p:nvSpPr>
          <p:spPr bwMode="auto">
            <a:xfrm>
              <a:off x="1662651" y="4085309"/>
              <a:ext cx="127000" cy="127000"/>
            </a:xfrm>
            <a:prstGeom prst="ellips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" name="Forme libre 3"/>
            <p:cNvSpPr/>
            <p:nvPr/>
          </p:nvSpPr>
          <p:spPr bwMode="auto">
            <a:xfrm>
              <a:off x="1728461" y="3416300"/>
              <a:ext cx="768350" cy="736600"/>
            </a:xfrm>
            <a:custGeom>
              <a:avLst/>
              <a:gdLst>
                <a:gd name="connsiteX0" fmla="*/ 0 w 768350"/>
                <a:gd name="connsiteY0" fmla="*/ 736600 h 736600"/>
                <a:gd name="connsiteX1" fmla="*/ 768350 w 768350"/>
                <a:gd name="connsiteY1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8350" h="736600">
                  <a:moveTo>
                    <a:pt x="0" y="736600"/>
                  </a:moveTo>
                  <a:lnTo>
                    <a:pt x="768350" y="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" name="Forme libre 7"/>
            <p:cNvSpPr/>
            <p:nvPr/>
          </p:nvSpPr>
          <p:spPr bwMode="auto">
            <a:xfrm>
              <a:off x="2503161" y="3308350"/>
              <a:ext cx="2279650" cy="107950"/>
            </a:xfrm>
            <a:custGeom>
              <a:avLst/>
              <a:gdLst>
                <a:gd name="connsiteX0" fmla="*/ 2279650 w 2279650"/>
                <a:gd name="connsiteY0" fmla="*/ 0 h 114300"/>
                <a:gd name="connsiteX1" fmla="*/ 1530350 w 2279650"/>
                <a:gd name="connsiteY1" fmla="*/ 107950 h 114300"/>
                <a:gd name="connsiteX2" fmla="*/ 755650 w 2279650"/>
                <a:gd name="connsiteY2" fmla="*/ 88900 h 114300"/>
                <a:gd name="connsiteX3" fmla="*/ 0 w 2279650"/>
                <a:gd name="connsiteY3" fmla="*/ 114300 h 114300"/>
                <a:gd name="connsiteX0" fmla="*/ 2279650 w 2279650"/>
                <a:gd name="connsiteY0" fmla="*/ 0 h 107950"/>
                <a:gd name="connsiteX1" fmla="*/ 1530350 w 2279650"/>
                <a:gd name="connsiteY1" fmla="*/ 107950 h 107950"/>
                <a:gd name="connsiteX2" fmla="*/ 755650 w 2279650"/>
                <a:gd name="connsiteY2" fmla="*/ 88900 h 107950"/>
                <a:gd name="connsiteX3" fmla="*/ 0 w 2279650"/>
                <a:gd name="connsiteY3" fmla="*/ 1079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9650" h="107950">
                  <a:moveTo>
                    <a:pt x="2279650" y="0"/>
                  </a:moveTo>
                  <a:lnTo>
                    <a:pt x="1530350" y="107950"/>
                  </a:lnTo>
                  <a:lnTo>
                    <a:pt x="755650" y="88900"/>
                  </a:lnTo>
                  <a:lnTo>
                    <a:pt x="0" y="10795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90" name="ZoneTexte 189"/>
            <p:cNvSpPr txBox="1"/>
            <p:nvPr/>
          </p:nvSpPr>
          <p:spPr>
            <a:xfrm>
              <a:off x="1156376" y="2394774"/>
              <a:ext cx="417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%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81ADE1D-8CC4-4983-9E0C-DE5A8FF56E3D}"/>
              </a:ext>
            </a:extLst>
          </p:cNvPr>
          <p:cNvGrpSpPr/>
          <p:nvPr/>
        </p:nvGrpSpPr>
        <p:grpSpPr>
          <a:xfrm>
            <a:off x="6506136" y="2370313"/>
            <a:ext cx="3876504" cy="2122165"/>
            <a:chOff x="6642842" y="2370312"/>
            <a:chExt cx="5168667" cy="2122165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366E3E4-AC8A-4D61-BE08-5DD5828EA7F9}"/>
                </a:ext>
              </a:extLst>
            </p:cNvPr>
            <p:cNvSpPr txBox="1"/>
            <p:nvPr/>
          </p:nvSpPr>
          <p:spPr>
            <a:xfrm>
              <a:off x="8038521" y="2370312"/>
              <a:ext cx="22809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70C0"/>
                  </a:solidFill>
                  <a:latin typeface="Calibri" panose="020F0502020204030204" pitchFamily="34" charset="0"/>
                </a:rPr>
                <a:t>Randomized cohort </a:t>
              </a:r>
            </a:p>
          </p:txBody>
        </p:sp>
        <p:sp>
          <p:nvSpPr>
            <p:cNvPr id="97" name="Line 8"/>
            <p:cNvSpPr>
              <a:spLocks noChangeShapeType="1"/>
            </p:cNvSpPr>
            <p:nvPr/>
          </p:nvSpPr>
          <p:spPr bwMode="auto">
            <a:xfrm>
              <a:off x="7070499" y="2733098"/>
              <a:ext cx="0" cy="14550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98" name="Line 9"/>
            <p:cNvSpPr>
              <a:spLocks noChangeShapeType="1"/>
            </p:cNvSpPr>
            <p:nvPr/>
          </p:nvSpPr>
          <p:spPr bwMode="auto">
            <a:xfrm>
              <a:off x="7028521" y="4188102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>
              <a:off x="7028521" y="3897967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00" name="Line 13"/>
            <p:cNvSpPr>
              <a:spLocks noChangeShapeType="1"/>
            </p:cNvSpPr>
            <p:nvPr/>
          </p:nvSpPr>
          <p:spPr bwMode="auto">
            <a:xfrm>
              <a:off x="7028521" y="3607832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01" name="Line 15"/>
            <p:cNvSpPr>
              <a:spLocks noChangeShapeType="1"/>
            </p:cNvSpPr>
            <p:nvPr/>
          </p:nvSpPr>
          <p:spPr bwMode="auto">
            <a:xfrm>
              <a:off x="7028521" y="3313368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>
              <a:off x="7028521" y="3023233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03" name="Line 19"/>
            <p:cNvSpPr>
              <a:spLocks noChangeShapeType="1"/>
            </p:cNvSpPr>
            <p:nvPr/>
          </p:nvSpPr>
          <p:spPr bwMode="auto">
            <a:xfrm>
              <a:off x="7028521" y="2733098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04" name="Line 21"/>
            <p:cNvSpPr>
              <a:spLocks noChangeShapeType="1"/>
            </p:cNvSpPr>
            <p:nvPr/>
          </p:nvSpPr>
          <p:spPr bwMode="auto">
            <a:xfrm flipV="1">
              <a:off x="7070499" y="418810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05" name="Line 22"/>
            <p:cNvSpPr>
              <a:spLocks noChangeShapeType="1"/>
            </p:cNvSpPr>
            <p:nvPr/>
          </p:nvSpPr>
          <p:spPr bwMode="auto">
            <a:xfrm flipV="1">
              <a:off x="7964876" y="418810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6822270" y="4074489"/>
              <a:ext cx="192267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0</a:t>
              </a:r>
            </a:p>
          </p:txBody>
        </p:sp>
        <p:sp>
          <p:nvSpPr>
            <p:cNvPr id="107" name="Rectangle 29"/>
            <p:cNvSpPr>
              <a:spLocks noChangeArrowheads="1"/>
            </p:cNvSpPr>
            <p:nvPr/>
          </p:nvSpPr>
          <p:spPr bwMode="auto">
            <a:xfrm>
              <a:off x="6732557" y="3784354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20</a:t>
              </a:r>
            </a:p>
          </p:txBody>
        </p:sp>
        <p:sp>
          <p:nvSpPr>
            <p:cNvPr id="108" name="Rectangle 31"/>
            <p:cNvSpPr>
              <a:spLocks noChangeArrowheads="1"/>
            </p:cNvSpPr>
            <p:nvPr/>
          </p:nvSpPr>
          <p:spPr bwMode="auto">
            <a:xfrm>
              <a:off x="6732557" y="3494219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40</a:t>
              </a:r>
            </a:p>
          </p:txBody>
        </p:sp>
        <p:sp>
          <p:nvSpPr>
            <p:cNvPr id="109" name="Rectangle 33"/>
            <p:cNvSpPr>
              <a:spLocks noChangeArrowheads="1"/>
            </p:cNvSpPr>
            <p:nvPr/>
          </p:nvSpPr>
          <p:spPr bwMode="auto">
            <a:xfrm>
              <a:off x="6732557" y="3199755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60</a:t>
              </a:r>
            </a:p>
          </p:txBody>
        </p:sp>
        <p:sp>
          <p:nvSpPr>
            <p:cNvPr id="110" name="Rectangle 35"/>
            <p:cNvSpPr>
              <a:spLocks noChangeArrowheads="1"/>
            </p:cNvSpPr>
            <p:nvPr/>
          </p:nvSpPr>
          <p:spPr bwMode="auto">
            <a:xfrm>
              <a:off x="6732557" y="2909621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80</a:t>
              </a: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6642842" y="2627702"/>
              <a:ext cx="38292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100</a:t>
              </a: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7350309" y="4235108"/>
              <a:ext cx="3271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D0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114" name="Line 20"/>
            <p:cNvSpPr>
              <a:spLocks noChangeShapeType="1"/>
            </p:cNvSpPr>
            <p:nvPr/>
          </p:nvSpPr>
          <p:spPr bwMode="auto">
            <a:xfrm>
              <a:off x="7070499" y="4188102"/>
              <a:ext cx="44220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V="1">
              <a:off x="8832571" y="418810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8136490" y="4235108"/>
              <a:ext cx="49020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W24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117" name="Line 22"/>
            <p:cNvSpPr>
              <a:spLocks noChangeShapeType="1"/>
            </p:cNvSpPr>
            <p:nvPr/>
          </p:nvSpPr>
          <p:spPr bwMode="auto">
            <a:xfrm flipV="1">
              <a:off x="9700658" y="418810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9005945" y="4235108"/>
              <a:ext cx="4874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W48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119" name="Line 22"/>
            <p:cNvSpPr>
              <a:spLocks noChangeShapeType="1"/>
            </p:cNvSpPr>
            <p:nvPr/>
          </p:nvSpPr>
          <p:spPr bwMode="auto">
            <a:xfrm flipV="1">
              <a:off x="10568745" y="418810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9872664" y="4235108"/>
              <a:ext cx="49020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W72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 flipV="1">
              <a:off x="11436831" y="418810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10756623" y="4235108"/>
              <a:ext cx="4874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W96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10849798" y="3051336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79</a:t>
              </a:r>
              <a:endParaRPr lang="fr-FR" altLang="fr-FR" sz="1200" b="1" dirty="0">
                <a:latin typeface="+mj-lt"/>
              </a:endParaRPr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10043222" y="3223694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67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9144109" y="3326169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62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127" name="Ellipse 126"/>
            <p:cNvSpPr/>
            <p:nvPr/>
          </p:nvSpPr>
          <p:spPr bwMode="auto">
            <a:xfrm>
              <a:off x="10951847" y="2972783"/>
              <a:ext cx="130563" cy="130790"/>
            </a:xfrm>
            <a:prstGeom prst="ellips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8" name="Ellipse 127"/>
            <p:cNvSpPr/>
            <p:nvPr/>
          </p:nvSpPr>
          <p:spPr bwMode="auto">
            <a:xfrm>
              <a:off x="10076444" y="3148561"/>
              <a:ext cx="130563" cy="130790"/>
            </a:xfrm>
            <a:prstGeom prst="ellips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9" name="Ellipse 128"/>
            <p:cNvSpPr/>
            <p:nvPr/>
          </p:nvSpPr>
          <p:spPr bwMode="auto">
            <a:xfrm>
              <a:off x="9194406" y="3223073"/>
              <a:ext cx="130563" cy="130790"/>
            </a:xfrm>
            <a:prstGeom prst="ellips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0" name="Ellipse 129"/>
            <p:cNvSpPr/>
            <p:nvPr/>
          </p:nvSpPr>
          <p:spPr bwMode="auto">
            <a:xfrm>
              <a:off x="8324071" y="3290563"/>
              <a:ext cx="130563" cy="130790"/>
            </a:xfrm>
            <a:prstGeom prst="ellips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1" name="Ellipse 130"/>
            <p:cNvSpPr/>
            <p:nvPr/>
          </p:nvSpPr>
          <p:spPr bwMode="auto">
            <a:xfrm>
              <a:off x="7446484" y="4109123"/>
              <a:ext cx="130563" cy="130790"/>
            </a:xfrm>
            <a:prstGeom prst="ellips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8300102" y="3390808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57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8124801" y="2674577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85</a:t>
              </a:r>
              <a:endParaRPr lang="fr-FR" altLang="fr-FR" sz="1200" b="1" dirty="0">
                <a:latin typeface="+mj-lt"/>
              </a:endParaRPr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9034997" y="2638988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86</a:t>
              </a:r>
              <a:endParaRPr lang="fr-FR" altLang="fr-FR" sz="1200" b="1" dirty="0">
                <a:latin typeface="+mj-lt"/>
              </a:endParaRPr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10835526" y="2587880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88</a:t>
              </a:r>
              <a:endParaRPr lang="fr-FR" altLang="fr-FR" sz="1200" b="1" dirty="0">
                <a:latin typeface="+mj-lt"/>
              </a:endParaRPr>
            </a:p>
          </p:txBody>
        </p:sp>
        <p:sp>
          <p:nvSpPr>
            <p:cNvPr id="180" name="Rectangle 179"/>
            <p:cNvSpPr>
              <a:spLocks noChangeArrowheads="1"/>
            </p:cNvSpPr>
            <p:nvPr/>
          </p:nvSpPr>
          <p:spPr bwMode="auto">
            <a:xfrm>
              <a:off x="9958865" y="2576240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90</a:t>
              </a:r>
              <a:endParaRPr lang="fr-FR" altLang="fr-FR" sz="1200" b="1" dirty="0">
                <a:latin typeface="+mj-lt"/>
              </a:endParaRPr>
            </a:p>
          </p:txBody>
        </p:sp>
        <p:sp>
          <p:nvSpPr>
            <p:cNvPr id="11" name="Forme libre 10"/>
            <p:cNvSpPr/>
            <p:nvPr/>
          </p:nvSpPr>
          <p:spPr bwMode="auto">
            <a:xfrm>
              <a:off x="7509521" y="3038867"/>
              <a:ext cx="3509962" cy="1133475"/>
            </a:xfrm>
            <a:custGeom>
              <a:avLst/>
              <a:gdLst>
                <a:gd name="connsiteX0" fmla="*/ 0 w 3509962"/>
                <a:gd name="connsiteY0" fmla="*/ 1133475 h 1133475"/>
                <a:gd name="connsiteX1" fmla="*/ 871537 w 3509962"/>
                <a:gd name="connsiteY1" fmla="*/ 319087 h 1133475"/>
                <a:gd name="connsiteX2" fmla="*/ 1752600 w 3509962"/>
                <a:gd name="connsiteY2" fmla="*/ 247650 h 1133475"/>
                <a:gd name="connsiteX3" fmla="*/ 2624137 w 3509962"/>
                <a:gd name="connsiteY3" fmla="*/ 171450 h 1133475"/>
                <a:gd name="connsiteX4" fmla="*/ 3509962 w 3509962"/>
                <a:gd name="connsiteY4" fmla="*/ 0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962" h="1133475">
                  <a:moveTo>
                    <a:pt x="0" y="1133475"/>
                  </a:moveTo>
                  <a:lnTo>
                    <a:pt x="871537" y="319087"/>
                  </a:lnTo>
                  <a:lnTo>
                    <a:pt x="1752600" y="247650"/>
                  </a:lnTo>
                  <a:lnTo>
                    <a:pt x="2624137" y="171450"/>
                  </a:lnTo>
                  <a:lnTo>
                    <a:pt x="3509962" y="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82" name="Triangle isocèle 181"/>
            <p:cNvSpPr/>
            <p:nvPr/>
          </p:nvSpPr>
          <p:spPr bwMode="auto">
            <a:xfrm>
              <a:off x="10947084" y="2832366"/>
              <a:ext cx="130563" cy="143869"/>
            </a:xfrm>
            <a:prstGeom prst="triangl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83" name="Triangle isocèle 182"/>
            <p:cNvSpPr/>
            <p:nvPr/>
          </p:nvSpPr>
          <p:spPr bwMode="auto">
            <a:xfrm>
              <a:off x="10076285" y="2798864"/>
              <a:ext cx="130563" cy="143869"/>
            </a:xfrm>
            <a:prstGeom prst="triangl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84" name="Triangle isocèle 183"/>
            <p:cNvSpPr/>
            <p:nvPr/>
          </p:nvSpPr>
          <p:spPr bwMode="auto">
            <a:xfrm>
              <a:off x="9203619" y="2864805"/>
              <a:ext cx="130563" cy="143869"/>
            </a:xfrm>
            <a:prstGeom prst="triangl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85" name="Triangle isocèle 184"/>
            <p:cNvSpPr/>
            <p:nvPr/>
          </p:nvSpPr>
          <p:spPr bwMode="auto">
            <a:xfrm>
              <a:off x="8327740" y="2879014"/>
              <a:ext cx="130563" cy="143869"/>
            </a:xfrm>
            <a:prstGeom prst="triangl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86" name="Triangle isocèle 185"/>
            <p:cNvSpPr/>
            <p:nvPr/>
          </p:nvSpPr>
          <p:spPr bwMode="auto">
            <a:xfrm>
              <a:off x="7443947" y="4002591"/>
              <a:ext cx="130563" cy="143869"/>
            </a:xfrm>
            <a:prstGeom prst="triangl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7449438" y="4051344"/>
              <a:ext cx="107904" cy="118900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93" name="Triangle isocèle 192"/>
            <p:cNvSpPr/>
            <p:nvPr/>
          </p:nvSpPr>
          <p:spPr bwMode="auto">
            <a:xfrm>
              <a:off x="10203766" y="3909284"/>
              <a:ext cx="130563" cy="143869"/>
            </a:xfrm>
            <a:prstGeom prst="triangle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10415072" y="3831171"/>
              <a:ext cx="139643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b="1" dirty="0" err="1">
                  <a:latin typeface="+mj-lt"/>
                </a:rPr>
                <a:t>pVL</a:t>
              </a:r>
              <a:r>
                <a:rPr lang="fr-FR" altLang="fr-FR" sz="1200" b="1" dirty="0">
                  <a:latin typeface="+mj-lt"/>
                </a:rPr>
                <a:t> &lt; 400 c/</a:t>
              </a:r>
              <a:r>
                <a:rPr lang="fr-FR" altLang="fr-FR" sz="1200" b="1" dirty="0" err="1">
                  <a:latin typeface="+mj-lt"/>
                </a:rPr>
                <a:t>mL</a:t>
              </a:r>
              <a:endParaRPr lang="fr-FR" altLang="fr-FR" sz="1100" b="1" dirty="0">
                <a:latin typeface="+mj-lt"/>
              </a:endParaRPr>
            </a:p>
          </p:txBody>
        </p:sp>
        <p:cxnSp>
          <p:nvCxnSpPr>
            <p:cNvPr id="195" name="Connecteur droit 194"/>
            <p:cNvCxnSpPr/>
            <p:nvPr/>
          </p:nvCxnSpPr>
          <p:spPr bwMode="auto">
            <a:xfrm>
              <a:off x="10098688" y="3996228"/>
              <a:ext cx="32518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6" name="Forme libre 195"/>
            <p:cNvSpPr/>
            <p:nvPr/>
          </p:nvSpPr>
          <p:spPr bwMode="auto">
            <a:xfrm>
              <a:off x="7499996" y="2876942"/>
              <a:ext cx="3509962" cy="1204912"/>
            </a:xfrm>
            <a:custGeom>
              <a:avLst/>
              <a:gdLst>
                <a:gd name="connsiteX0" fmla="*/ 0 w 3509962"/>
                <a:gd name="connsiteY0" fmla="*/ 1204912 h 1204912"/>
                <a:gd name="connsiteX1" fmla="*/ 890587 w 3509962"/>
                <a:gd name="connsiteY1" fmla="*/ 61912 h 1204912"/>
                <a:gd name="connsiteX2" fmla="*/ 1771650 w 3509962"/>
                <a:gd name="connsiteY2" fmla="*/ 57150 h 1204912"/>
                <a:gd name="connsiteX3" fmla="*/ 2638425 w 3509962"/>
                <a:gd name="connsiteY3" fmla="*/ 0 h 1204912"/>
                <a:gd name="connsiteX4" fmla="*/ 3509962 w 3509962"/>
                <a:gd name="connsiteY4" fmla="*/ 33337 h 120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962" h="1204912">
                  <a:moveTo>
                    <a:pt x="0" y="1204912"/>
                  </a:moveTo>
                  <a:lnTo>
                    <a:pt x="890587" y="61912"/>
                  </a:lnTo>
                  <a:lnTo>
                    <a:pt x="1771650" y="57150"/>
                  </a:lnTo>
                  <a:lnTo>
                    <a:pt x="2638425" y="0"/>
                  </a:lnTo>
                  <a:lnTo>
                    <a:pt x="3509962" y="33337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91" name="ZoneTexte 190"/>
            <p:cNvSpPr txBox="1"/>
            <p:nvPr/>
          </p:nvSpPr>
          <p:spPr>
            <a:xfrm>
              <a:off x="6879641" y="2384193"/>
              <a:ext cx="417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%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AB705D0-EA54-4B55-A1A0-42C6C59200B6}"/>
              </a:ext>
            </a:extLst>
          </p:cNvPr>
          <p:cNvGrpSpPr/>
          <p:nvPr/>
        </p:nvGrpSpPr>
        <p:grpSpPr>
          <a:xfrm>
            <a:off x="1413652" y="4480593"/>
            <a:ext cx="3184537" cy="2020339"/>
            <a:chOff x="965387" y="4480591"/>
            <a:chExt cx="4246049" cy="2020339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CCFDE5C-F58D-4FA4-A42E-505D957E1041}"/>
                </a:ext>
              </a:extLst>
            </p:cNvPr>
            <p:cNvSpPr txBox="1"/>
            <p:nvPr/>
          </p:nvSpPr>
          <p:spPr>
            <a:xfrm>
              <a:off x="1506220" y="4607659"/>
              <a:ext cx="3411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Non randomized cohort (N = 99)</a:t>
              </a: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1339812" y="4799516"/>
              <a:ext cx="0" cy="1398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303059" y="6198369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303059" y="5919431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1303059" y="5640493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1303059" y="5357392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64" name="Line 17"/>
            <p:cNvSpPr>
              <a:spLocks noChangeShapeType="1"/>
            </p:cNvSpPr>
            <p:nvPr/>
          </p:nvSpPr>
          <p:spPr bwMode="auto">
            <a:xfrm>
              <a:off x="1303059" y="5078454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65" name="Line 19"/>
            <p:cNvSpPr>
              <a:spLocks noChangeShapeType="1"/>
            </p:cNvSpPr>
            <p:nvPr/>
          </p:nvSpPr>
          <p:spPr bwMode="auto">
            <a:xfrm>
              <a:off x="1303059" y="4799516"/>
              <a:ext cx="36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 flipV="1">
              <a:off x="1339812" y="6198369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 flipV="1">
              <a:off x="2122861" y="6198369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68" name="Rectangle 27"/>
            <p:cNvSpPr>
              <a:spLocks noChangeArrowheads="1"/>
            </p:cNvSpPr>
            <p:nvPr/>
          </p:nvSpPr>
          <p:spPr bwMode="auto">
            <a:xfrm>
              <a:off x="1122482" y="6089141"/>
              <a:ext cx="192267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0</a:t>
              </a:r>
            </a:p>
          </p:txBody>
        </p:sp>
        <p:sp>
          <p:nvSpPr>
            <p:cNvPr id="69" name="Rectangle 29"/>
            <p:cNvSpPr>
              <a:spLocks noChangeArrowheads="1"/>
            </p:cNvSpPr>
            <p:nvPr/>
          </p:nvSpPr>
          <p:spPr bwMode="auto">
            <a:xfrm>
              <a:off x="1043935" y="5810202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20</a:t>
              </a:r>
            </a:p>
          </p:txBody>
        </p:sp>
        <p:sp>
          <p:nvSpPr>
            <p:cNvPr id="70" name="Rectangle 31"/>
            <p:cNvSpPr>
              <a:spLocks noChangeArrowheads="1"/>
            </p:cNvSpPr>
            <p:nvPr/>
          </p:nvSpPr>
          <p:spPr bwMode="auto">
            <a:xfrm>
              <a:off x="1043935" y="5531264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40</a:t>
              </a:r>
            </a:p>
          </p:txBody>
        </p:sp>
        <p:sp>
          <p:nvSpPr>
            <p:cNvPr id="71" name="Rectangle 33"/>
            <p:cNvSpPr>
              <a:spLocks noChangeArrowheads="1"/>
            </p:cNvSpPr>
            <p:nvPr/>
          </p:nvSpPr>
          <p:spPr bwMode="auto">
            <a:xfrm>
              <a:off x="1043935" y="5248164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60</a:t>
              </a:r>
            </a:p>
          </p:txBody>
        </p:sp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1043935" y="4969226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80</a:t>
              </a: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965387" y="4698187"/>
              <a:ext cx="38292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100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564430" y="6243561"/>
              <a:ext cx="3271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D0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>
              <a:off x="1339812" y="6198369"/>
              <a:ext cx="3871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 flipV="1">
              <a:off x="2882550" y="6198369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242602" y="6243561"/>
              <a:ext cx="49020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W24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 flipV="1">
              <a:off x="3642582" y="6198369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04003" y="6243561"/>
              <a:ext cx="4874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W48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81" name="Line 22"/>
            <p:cNvSpPr>
              <a:spLocks noChangeShapeType="1"/>
            </p:cNvSpPr>
            <p:nvPr/>
          </p:nvSpPr>
          <p:spPr bwMode="auto">
            <a:xfrm flipV="1">
              <a:off x="4402614" y="6198369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762665" y="6243561"/>
              <a:ext cx="49020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W72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 flipV="1">
              <a:off x="5162646" y="6198369"/>
              <a:ext cx="0" cy="24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536767" y="6243561"/>
              <a:ext cx="4874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W96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10705" y="5297575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37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44323" y="5326150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35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104647" y="5278525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38</a:t>
              </a:r>
              <a:endParaRPr lang="fr-FR" altLang="fr-FR" sz="1200" b="1" dirty="0">
                <a:latin typeface="+mj-lt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2331914" y="5297575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37</a:t>
              </a:r>
              <a:endParaRPr lang="fr-FR" altLang="fr-FR" sz="1200" b="1" dirty="0">
                <a:latin typeface="+mj-lt"/>
              </a:endParaRPr>
            </a:p>
          </p:txBody>
        </p:sp>
        <p:sp>
          <p:nvSpPr>
            <p:cNvPr id="89" name="Ellipse 88"/>
            <p:cNvSpPr/>
            <p:nvPr/>
          </p:nvSpPr>
          <p:spPr bwMode="auto">
            <a:xfrm>
              <a:off x="4717001" y="5607848"/>
              <a:ext cx="127000" cy="127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0" name="Ellipse 89"/>
            <p:cNvSpPr/>
            <p:nvPr/>
          </p:nvSpPr>
          <p:spPr bwMode="auto">
            <a:xfrm>
              <a:off x="3955001" y="5631050"/>
              <a:ext cx="127000" cy="127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1" name="Ellipse 90"/>
            <p:cNvSpPr/>
            <p:nvPr/>
          </p:nvSpPr>
          <p:spPr bwMode="auto">
            <a:xfrm>
              <a:off x="3193001" y="5589447"/>
              <a:ext cx="127000" cy="127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" name="Ellipse 91"/>
            <p:cNvSpPr/>
            <p:nvPr/>
          </p:nvSpPr>
          <p:spPr bwMode="auto">
            <a:xfrm>
              <a:off x="2431001" y="5605322"/>
              <a:ext cx="127000" cy="127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3" name="Ellipse 92"/>
            <p:cNvSpPr/>
            <p:nvPr/>
          </p:nvSpPr>
          <p:spPr bwMode="auto">
            <a:xfrm>
              <a:off x="1662651" y="6129197"/>
              <a:ext cx="127000" cy="127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718935" y="5650688"/>
              <a:ext cx="3073401" cy="546100"/>
              <a:chOff x="1298574" y="5650688"/>
              <a:chExt cx="3073401" cy="546100"/>
            </a:xfrm>
          </p:grpSpPr>
          <p:sp>
            <p:nvSpPr>
              <p:cNvPr id="94" name="Forme libre 93"/>
              <p:cNvSpPr/>
              <p:nvPr/>
            </p:nvSpPr>
            <p:spPr bwMode="auto">
              <a:xfrm>
                <a:off x="1298574" y="5666563"/>
                <a:ext cx="774700" cy="530225"/>
              </a:xfrm>
              <a:custGeom>
                <a:avLst/>
                <a:gdLst>
                  <a:gd name="connsiteX0" fmla="*/ 0 w 768350"/>
                  <a:gd name="connsiteY0" fmla="*/ 736600 h 736600"/>
                  <a:gd name="connsiteX1" fmla="*/ 768350 w 768350"/>
                  <a:gd name="connsiteY1" fmla="*/ 0 h 736600"/>
                  <a:gd name="connsiteX0" fmla="*/ 0 w 765175"/>
                  <a:gd name="connsiteY0" fmla="*/ 536575 h 536575"/>
                  <a:gd name="connsiteX1" fmla="*/ 765175 w 765175"/>
                  <a:gd name="connsiteY1" fmla="*/ 0 h 536575"/>
                  <a:gd name="connsiteX0" fmla="*/ 0 w 774700"/>
                  <a:gd name="connsiteY0" fmla="*/ 530225 h 530225"/>
                  <a:gd name="connsiteX1" fmla="*/ 774700 w 774700"/>
                  <a:gd name="connsiteY1" fmla="*/ 0 h 53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4700" h="530225">
                    <a:moveTo>
                      <a:pt x="0" y="530225"/>
                    </a:moveTo>
                    <a:lnTo>
                      <a:pt x="77470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92D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5" name="Forme libre 94"/>
              <p:cNvSpPr/>
              <p:nvPr/>
            </p:nvSpPr>
            <p:spPr bwMode="auto">
              <a:xfrm>
                <a:off x="2082800" y="5650688"/>
                <a:ext cx="2289175" cy="47625"/>
              </a:xfrm>
              <a:custGeom>
                <a:avLst/>
                <a:gdLst>
                  <a:gd name="connsiteX0" fmla="*/ 2279650 w 2279650"/>
                  <a:gd name="connsiteY0" fmla="*/ 0 h 114300"/>
                  <a:gd name="connsiteX1" fmla="*/ 1530350 w 2279650"/>
                  <a:gd name="connsiteY1" fmla="*/ 107950 h 114300"/>
                  <a:gd name="connsiteX2" fmla="*/ 755650 w 2279650"/>
                  <a:gd name="connsiteY2" fmla="*/ 88900 h 114300"/>
                  <a:gd name="connsiteX3" fmla="*/ 0 w 2279650"/>
                  <a:gd name="connsiteY3" fmla="*/ 114300 h 114300"/>
                  <a:gd name="connsiteX0" fmla="*/ 2279650 w 2279650"/>
                  <a:gd name="connsiteY0" fmla="*/ 0 h 107950"/>
                  <a:gd name="connsiteX1" fmla="*/ 1530350 w 2279650"/>
                  <a:gd name="connsiteY1" fmla="*/ 107950 h 107950"/>
                  <a:gd name="connsiteX2" fmla="*/ 755650 w 2279650"/>
                  <a:gd name="connsiteY2" fmla="*/ 88900 h 107950"/>
                  <a:gd name="connsiteX3" fmla="*/ 0 w 2279650"/>
                  <a:gd name="connsiteY3" fmla="*/ 107950 h 107950"/>
                  <a:gd name="connsiteX0" fmla="*/ 2279650 w 2279650"/>
                  <a:gd name="connsiteY0" fmla="*/ 0 h 142875"/>
                  <a:gd name="connsiteX1" fmla="*/ 1520825 w 2279650"/>
                  <a:gd name="connsiteY1" fmla="*/ 142875 h 142875"/>
                  <a:gd name="connsiteX2" fmla="*/ 755650 w 2279650"/>
                  <a:gd name="connsiteY2" fmla="*/ 88900 h 142875"/>
                  <a:gd name="connsiteX3" fmla="*/ 0 w 2279650"/>
                  <a:gd name="connsiteY3" fmla="*/ 107950 h 142875"/>
                  <a:gd name="connsiteX0" fmla="*/ 2279650 w 2279650"/>
                  <a:gd name="connsiteY0" fmla="*/ 0 h 136525"/>
                  <a:gd name="connsiteX1" fmla="*/ 1517650 w 2279650"/>
                  <a:gd name="connsiteY1" fmla="*/ 136525 h 136525"/>
                  <a:gd name="connsiteX2" fmla="*/ 755650 w 2279650"/>
                  <a:gd name="connsiteY2" fmla="*/ 88900 h 136525"/>
                  <a:gd name="connsiteX3" fmla="*/ 0 w 2279650"/>
                  <a:gd name="connsiteY3" fmla="*/ 107950 h 136525"/>
                  <a:gd name="connsiteX0" fmla="*/ 2279650 w 2279650"/>
                  <a:gd name="connsiteY0" fmla="*/ 0 h 136525"/>
                  <a:gd name="connsiteX1" fmla="*/ 1517650 w 2279650"/>
                  <a:gd name="connsiteY1" fmla="*/ 136525 h 136525"/>
                  <a:gd name="connsiteX2" fmla="*/ 752475 w 2279650"/>
                  <a:gd name="connsiteY2" fmla="*/ 98425 h 136525"/>
                  <a:gd name="connsiteX3" fmla="*/ 0 w 2279650"/>
                  <a:gd name="connsiteY3" fmla="*/ 107950 h 136525"/>
                  <a:gd name="connsiteX0" fmla="*/ 2279650 w 2279650"/>
                  <a:gd name="connsiteY0" fmla="*/ 0 h 136525"/>
                  <a:gd name="connsiteX1" fmla="*/ 1517650 w 2279650"/>
                  <a:gd name="connsiteY1" fmla="*/ 136525 h 136525"/>
                  <a:gd name="connsiteX2" fmla="*/ 752475 w 2279650"/>
                  <a:gd name="connsiteY2" fmla="*/ 88900 h 136525"/>
                  <a:gd name="connsiteX3" fmla="*/ 0 w 2279650"/>
                  <a:gd name="connsiteY3" fmla="*/ 107950 h 136525"/>
                  <a:gd name="connsiteX0" fmla="*/ 2289175 w 2289175"/>
                  <a:gd name="connsiteY0" fmla="*/ 19050 h 47625"/>
                  <a:gd name="connsiteX1" fmla="*/ 1517650 w 2289175"/>
                  <a:gd name="connsiteY1" fmla="*/ 47625 h 47625"/>
                  <a:gd name="connsiteX2" fmla="*/ 752475 w 2289175"/>
                  <a:gd name="connsiteY2" fmla="*/ 0 h 47625"/>
                  <a:gd name="connsiteX3" fmla="*/ 0 w 2289175"/>
                  <a:gd name="connsiteY3" fmla="*/ 1905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9175" h="47625">
                    <a:moveTo>
                      <a:pt x="2289175" y="19050"/>
                    </a:moveTo>
                    <a:lnTo>
                      <a:pt x="1517650" y="47625"/>
                    </a:lnTo>
                    <a:lnTo>
                      <a:pt x="752475" y="0"/>
                    </a:lnTo>
                    <a:lnTo>
                      <a:pt x="0" y="19050"/>
                    </a:lnTo>
                  </a:path>
                </a:pathLst>
              </a:custGeom>
              <a:noFill/>
              <a:ln w="2857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197" name="ZoneTexte 196"/>
            <p:cNvSpPr txBox="1"/>
            <p:nvPr/>
          </p:nvSpPr>
          <p:spPr>
            <a:xfrm>
              <a:off x="1167662" y="4480591"/>
              <a:ext cx="417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%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CE4F47A-171A-411D-9A93-4E409A1BD081}"/>
              </a:ext>
            </a:extLst>
          </p:cNvPr>
          <p:cNvGrpSpPr/>
          <p:nvPr/>
        </p:nvGrpSpPr>
        <p:grpSpPr>
          <a:xfrm>
            <a:off x="6500454" y="4399441"/>
            <a:ext cx="3867218" cy="2067156"/>
            <a:chOff x="6635267" y="4399441"/>
            <a:chExt cx="5156287" cy="2067156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74B4215-0CF0-46B5-A9D0-A3620EF69750}"/>
                </a:ext>
              </a:extLst>
            </p:cNvPr>
            <p:cNvSpPr txBox="1"/>
            <p:nvPr/>
          </p:nvSpPr>
          <p:spPr>
            <a:xfrm>
              <a:off x="7995283" y="4491181"/>
              <a:ext cx="2650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70C0"/>
                  </a:solidFill>
                  <a:latin typeface="Calibri" panose="020F0502020204030204" pitchFamily="34" charset="0"/>
                </a:rPr>
                <a:t>Non randomized cohort </a:t>
              </a:r>
            </a:p>
          </p:txBody>
        </p:sp>
        <p:sp>
          <p:nvSpPr>
            <p:cNvPr id="200" name="Line 8"/>
            <p:cNvSpPr>
              <a:spLocks noChangeShapeType="1"/>
            </p:cNvSpPr>
            <p:nvPr/>
          </p:nvSpPr>
          <p:spPr bwMode="auto">
            <a:xfrm>
              <a:off x="7062924" y="4707218"/>
              <a:ext cx="0" cy="14550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01" name="Line 9"/>
            <p:cNvSpPr>
              <a:spLocks noChangeShapeType="1"/>
            </p:cNvSpPr>
            <p:nvPr/>
          </p:nvSpPr>
          <p:spPr bwMode="auto">
            <a:xfrm>
              <a:off x="7020946" y="6162222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02" name="Line 11"/>
            <p:cNvSpPr>
              <a:spLocks noChangeShapeType="1"/>
            </p:cNvSpPr>
            <p:nvPr/>
          </p:nvSpPr>
          <p:spPr bwMode="auto">
            <a:xfrm>
              <a:off x="7020946" y="5872087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03" name="Line 13"/>
            <p:cNvSpPr>
              <a:spLocks noChangeShapeType="1"/>
            </p:cNvSpPr>
            <p:nvPr/>
          </p:nvSpPr>
          <p:spPr bwMode="auto">
            <a:xfrm>
              <a:off x="7020946" y="5581952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04" name="Line 15"/>
            <p:cNvSpPr>
              <a:spLocks noChangeShapeType="1"/>
            </p:cNvSpPr>
            <p:nvPr/>
          </p:nvSpPr>
          <p:spPr bwMode="auto">
            <a:xfrm>
              <a:off x="7020946" y="5287488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05" name="Line 17"/>
            <p:cNvSpPr>
              <a:spLocks noChangeShapeType="1"/>
            </p:cNvSpPr>
            <p:nvPr/>
          </p:nvSpPr>
          <p:spPr bwMode="auto">
            <a:xfrm>
              <a:off x="7020946" y="4997353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06" name="Line 19"/>
            <p:cNvSpPr>
              <a:spLocks noChangeShapeType="1"/>
            </p:cNvSpPr>
            <p:nvPr/>
          </p:nvSpPr>
          <p:spPr bwMode="auto">
            <a:xfrm>
              <a:off x="7020946" y="4707218"/>
              <a:ext cx="4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07" name="Line 21"/>
            <p:cNvSpPr>
              <a:spLocks noChangeShapeType="1"/>
            </p:cNvSpPr>
            <p:nvPr/>
          </p:nvSpPr>
          <p:spPr bwMode="auto">
            <a:xfrm flipV="1">
              <a:off x="7062924" y="616222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08" name="Line 22"/>
            <p:cNvSpPr>
              <a:spLocks noChangeShapeType="1"/>
            </p:cNvSpPr>
            <p:nvPr/>
          </p:nvSpPr>
          <p:spPr bwMode="auto">
            <a:xfrm flipV="1">
              <a:off x="7957301" y="616222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09" name="Rectangle 27"/>
            <p:cNvSpPr>
              <a:spLocks noChangeArrowheads="1"/>
            </p:cNvSpPr>
            <p:nvPr/>
          </p:nvSpPr>
          <p:spPr bwMode="auto">
            <a:xfrm>
              <a:off x="6814695" y="6048609"/>
              <a:ext cx="192267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0</a:t>
              </a:r>
            </a:p>
          </p:txBody>
        </p:sp>
        <p:sp>
          <p:nvSpPr>
            <p:cNvPr id="210" name="Rectangle 29"/>
            <p:cNvSpPr>
              <a:spLocks noChangeArrowheads="1"/>
            </p:cNvSpPr>
            <p:nvPr/>
          </p:nvSpPr>
          <p:spPr bwMode="auto">
            <a:xfrm>
              <a:off x="6724982" y="5758474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20</a:t>
              </a:r>
            </a:p>
          </p:txBody>
        </p:sp>
        <p:sp>
          <p:nvSpPr>
            <p:cNvPr id="211" name="Rectangle 31"/>
            <p:cNvSpPr>
              <a:spLocks noChangeArrowheads="1"/>
            </p:cNvSpPr>
            <p:nvPr/>
          </p:nvSpPr>
          <p:spPr bwMode="auto">
            <a:xfrm>
              <a:off x="6724982" y="5468339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40</a:t>
              </a:r>
            </a:p>
          </p:txBody>
        </p:sp>
        <p:sp>
          <p:nvSpPr>
            <p:cNvPr id="212" name="Rectangle 33"/>
            <p:cNvSpPr>
              <a:spLocks noChangeArrowheads="1"/>
            </p:cNvSpPr>
            <p:nvPr/>
          </p:nvSpPr>
          <p:spPr bwMode="auto">
            <a:xfrm>
              <a:off x="6724982" y="5173875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60</a:t>
              </a:r>
            </a:p>
          </p:txBody>
        </p:sp>
        <p:sp>
          <p:nvSpPr>
            <p:cNvPr id="213" name="Rectangle 35"/>
            <p:cNvSpPr>
              <a:spLocks noChangeArrowheads="1"/>
            </p:cNvSpPr>
            <p:nvPr/>
          </p:nvSpPr>
          <p:spPr bwMode="auto">
            <a:xfrm>
              <a:off x="6724982" y="4883741"/>
              <a:ext cx="28759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80</a:t>
              </a:r>
            </a:p>
          </p:txBody>
        </p:sp>
        <p:sp>
          <p:nvSpPr>
            <p:cNvPr id="214" name="Rectangle 213"/>
            <p:cNvSpPr>
              <a:spLocks noChangeArrowheads="1"/>
            </p:cNvSpPr>
            <p:nvPr/>
          </p:nvSpPr>
          <p:spPr bwMode="auto">
            <a:xfrm>
              <a:off x="6635267" y="4601822"/>
              <a:ext cx="38292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fr-FR" altLang="fr-FR" sz="1100">
                  <a:latin typeface="+mj-lt"/>
                </a:rPr>
                <a:t>100</a:t>
              </a:r>
            </a:p>
          </p:txBody>
        </p:sp>
        <p:sp>
          <p:nvSpPr>
            <p:cNvPr id="215" name="Rectangle 214"/>
            <p:cNvSpPr>
              <a:spLocks noChangeArrowheads="1"/>
            </p:cNvSpPr>
            <p:nvPr/>
          </p:nvSpPr>
          <p:spPr bwMode="auto">
            <a:xfrm>
              <a:off x="7342734" y="6209228"/>
              <a:ext cx="3271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D0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217" name="Line 20"/>
            <p:cNvSpPr>
              <a:spLocks noChangeShapeType="1"/>
            </p:cNvSpPr>
            <p:nvPr/>
          </p:nvSpPr>
          <p:spPr bwMode="auto">
            <a:xfrm>
              <a:off x="7062924" y="6162222"/>
              <a:ext cx="44220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18" name="Line 22"/>
            <p:cNvSpPr>
              <a:spLocks noChangeShapeType="1"/>
            </p:cNvSpPr>
            <p:nvPr/>
          </p:nvSpPr>
          <p:spPr bwMode="auto">
            <a:xfrm flipV="1">
              <a:off x="8824996" y="616222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>
              <a:off x="8128914" y="6209228"/>
              <a:ext cx="49020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W24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220" name="Line 22"/>
            <p:cNvSpPr>
              <a:spLocks noChangeShapeType="1"/>
            </p:cNvSpPr>
            <p:nvPr/>
          </p:nvSpPr>
          <p:spPr bwMode="auto">
            <a:xfrm flipV="1">
              <a:off x="9693083" y="616222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21" name="Rectangle 220"/>
            <p:cNvSpPr>
              <a:spLocks noChangeArrowheads="1"/>
            </p:cNvSpPr>
            <p:nvPr/>
          </p:nvSpPr>
          <p:spPr bwMode="auto">
            <a:xfrm>
              <a:off x="8998370" y="6209228"/>
              <a:ext cx="4874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W48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222" name="Line 22"/>
            <p:cNvSpPr>
              <a:spLocks noChangeShapeType="1"/>
            </p:cNvSpPr>
            <p:nvPr/>
          </p:nvSpPr>
          <p:spPr bwMode="auto">
            <a:xfrm flipV="1">
              <a:off x="10561170" y="616222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23" name="Rectangle 222"/>
            <p:cNvSpPr>
              <a:spLocks noChangeArrowheads="1"/>
            </p:cNvSpPr>
            <p:nvPr/>
          </p:nvSpPr>
          <p:spPr bwMode="auto">
            <a:xfrm>
              <a:off x="9865087" y="6209228"/>
              <a:ext cx="49020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W72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224" name="Line 22"/>
            <p:cNvSpPr>
              <a:spLocks noChangeShapeType="1"/>
            </p:cNvSpPr>
            <p:nvPr/>
          </p:nvSpPr>
          <p:spPr bwMode="auto">
            <a:xfrm flipV="1">
              <a:off x="11429256" y="6162222"/>
              <a:ext cx="0" cy="25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000" tIns="36000" rIns="36000" bIns="36000"/>
            <a:lstStyle/>
            <a:p>
              <a:endParaRPr lang="fr-FR" sz="1200">
                <a:latin typeface="+mj-lt"/>
              </a:endParaRPr>
            </a:p>
          </p:txBody>
        </p:sp>
        <p:sp>
          <p:nvSpPr>
            <p:cNvPr id="225" name="Rectangle 224"/>
            <p:cNvSpPr>
              <a:spLocks noChangeArrowheads="1"/>
            </p:cNvSpPr>
            <p:nvPr/>
          </p:nvSpPr>
          <p:spPr bwMode="auto">
            <a:xfrm>
              <a:off x="10749049" y="6209228"/>
              <a:ext cx="4874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dirty="0">
                  <a:latin typeface="+mj-lt"/>
                </a:rPr>
                <a:t>W96</a:t>
              </a:r>
              <a:endParaRPr lang="fr-FR" altLang="fr-FR" sz="1100" dirty="0">
                <a:latin typeface="+mj-lt"/>
              </a:endParaRPr>
            </a:p>
          </p:txBody>
        </p:sp>
        <p:sp>
          <p:nvSpPr>
            <p:cNvPr id="226" name="Rectangle 225"/>
            <p:cNvSpPr>
              <a:spLocks noChangeArrowheads="1"/>
            </p:cNvSpPr>
            <p:nvPr/>
          </p:nvSpPr>
          <p:spPr bwMode="auto">
            <a:xfrm>
              <a:off x="10796588" y="4901768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68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227" name="Rectangle 226"/>
            <p:cNvSpPr>
              <a:spLocks noChangeArrowheads="1"/>
            </p:cNvSpPr>
            <p:nvPr/>
          </p:nvSpPr>
          <p:spPr bwMode="auto">
            <a:xfrm>
              <a:off x="9914336" y="5008047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61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229" name="Ellipse 228"/>
            <p:cNvSpPr/>
            <p:nvPr/>
          </p:nvSpPr>
          <p:spPr bwMode="auto">
            <a:xfrm>
              <a:off x="10903338" y="5248140"/>
              <a:ext cx="130563" cy="13079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0" name="Ellipse 229"/>
            <p:cNvSpPr/>
            <p:nvPr/>
          </p:nvSpPr>
          <p:spPr bwMode="auto">
            <a:xfrm>
              <a:off x="10038786" y="5393225"/>
              <a:ext cx="130563" cy="13079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1" name="Ellipse 230"/>
            <p:cNvSpPr/>
            <p:nvPr/>
          </p:nvSpPr>
          <p:spPr bwMode="auto">
            <a:xfrm>
              <a:off x="9174920" y="5406743"/>
              <a:ext cx="130563" cy="13079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2" name="Ellipse 231"/>
            <p:cNvSpPr/>
            <p:nvPr/>
          </p:nvSpPr>
          <p:spPr bwMode="auto">
            <a:xfrm>
              <a:off x="8305527" y="5499165"/>
              <a:ext cx="130563" cy="13079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3" name="Ellipse 232"/>
            <p:cNvSpPr/>
            <p:nvPr/>
          </p:nvSpPr>
          <p:spPr bwMode="auto">
            <a:xfrm>
              <a:off x="7429979" y="6083243"/>
              <a:ext cx="130563" cy="13079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5" name="Rectangle 234"/>
            <p:cNvSpPr>
              <a:spLocks noChangeArrowheads="1"/>
            </p:cNvSpPr>
            <p:nvPr/>
          </p:nvSpPr>
          <p:spPr bwMode="auto">
            <a:xfrm>
              <a:off x="8036818" y="5189814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 dirty="0">
                  <a:latin typeface="+mj-lt"/>
                </a:rPr>
                <a:t>53</a:t>
              </a:r>
              <a:endParaRPr lang="fr-FR" altLang="fr-FR" sz="1200" b="1" dirty="0">
                <a:latin typeface="+mj-lt"/>
              </a:endParaRPr>
            </a:p>
          </p:txBody>
        </p:sp>
        <p:sp>
          <p:nvSpPr>
            <p:cNvPr id="243" name="Forme libre 242"/>
            <p:cNvSpPr/>
            <p:nvPr/>
          </p:nvSpPr>
          <p:spPr bwMode="auto">
            <a:xfrm>
              <a:off x="7482820" y="5306281"/>
              <a:ext cx="3484562" cy="860425"/>
            </a:xfrm>
            <a:custGeom>
              <a:avLst/>
              <a:gdLst>
                <a:gd name="connsiteX0" fmla="*/ 0 w 3509962"/>
                <a:gd name="connsiteY0" fmla="*/ 1133475 h 1133475"/>
                <a:gd name="connsiteX1" fmla="*/ 871537 w 3509962"/>
                <a:gd name="connsiteY1" fmla="*/ 319087 h 1133475"/>
                <a:gd name="connsiteX2" fmla="*/ 1752600 w 3509962"/>
                <a:gd name="connsiteY2" fmla="*/ 247650 h 1133475"/>
                <a:gd name="connsiteX3" fmla="*/ 2624137 w 3509962"/>
                <a:gd name="connsiteY3" fmla="*/ 171450 h 1133475"/>
                <a:gd name="connsiteX4" fmla="*/ 3509962 w 3509962"/>
                <a:gd name="connsiteY4" fmla="*/ 0 h 1133475"/>
                <a:gd name="connsiteX0" fmla="*/ 0 w 3509962"/>
                <a:gd name="connsiteY0" fmla="*/ 1133475 h 1133475"/>
                <a:gd name="connsiteX1" fmla="*/ 887412 w 3509962"/>
                <a:gd name="connsiteY1" fmla="*/ 519112 h 1133475"/>
                <a:gd name="connsiteX2" fmla="*/ 1752600 w 3509962"/>
                <a:gd name="connsiteY2" fmla="*/ 247650 h 1133475"/>
                <a:gd name="connsiteX3" fmla="*/ 2624137 w 3509962"/>
                <a:gd name="connsiteY3" fmla="*/ 171450 h 1133475"/>
                <a:gd name="connsiteX4" fmla="*/ 3509962 w 3509962"/>
                <a:gd name="connsiteY4" fmla="*/ 0 h 1133475"/>
                <a:gd name="connsiteX0" fmla="*/ 0 w 3509962"/>
                <a:gd name="connsiteY0" fmla="*/ 1133475 h 1133475"/>
                <a:gd name="connsiteX1" fmla="*/ 887412 w 3509962"/>
                <a:gd name="connsiteY1" fmla="*/ 519112 h 1133475"/>
                <a:gd name="connsiteX2" fmla="*/ 1758950 w 3509962"/>
                <a:gd name="connsiteY2" fmla="*/ 431800 h 1133475"/>
                <a:gd name="connsiteX3" fmla="*/ 2624137 w 3509962"/>
                <a:gd name="connsiteY3" fmla="*/ 171450 h 1133475"/>
                <a:gd name="connsiteX4" fmla="*/ 3509962 w 3509962"/>
                <a:gd name="connsiteY4" fmla="*/ 0 h 1133475"/>
                <a:gd name="connsiteX0" fmla="*/ 0 w 3509962"/>
                <a:gd name="connsiteY0" fmla="*/ 1133475 h 1133475"/>
                <a:gd name="connsiteX1" fmla="*/ 887412 w 3509962"/>
                <a:gd name="connsiteY1" fmla="*/ 519112 h 1133475"/>
                <a:gd name="connsiteX2" fmla="*/ 1758950 w 3509962"/>
                <a:gd name="connsiteY2" fmla="*/ 431800 h 1133475"/>
                <a:gd name="connsiteX3" fmla="*/ 2624137 w 3509962"/>
                <a:gd name="connsiteY3" fmla="*/ 171450 h 1133475"/>
                <a:gd name="connsiteX4" fmla="*/ 3509962 w 3509962"/>
                <a:gd name="connsiteY4" fmla="*/ 0 h 1133475"/>
                <a:gd name="connsiteX0" fmla="*/ 0 w 3509962"/>
                <a:gd name="connsiteY0" fmla="*/ 1133475 h 1133475"/>
                <a:gd name="connsiteX1" fmla="*/ 887412 w 3509962"/>
                <a:gd name="connsiteY1" fmla="*/ 519112 h 1133475"/>
                <a:gd name="connsiteX2" fmla="*/ 1758950 w 3509962"/>
                <a:gd name="connsiteY2" fmla="*/ 431800 h 1133475"/>
                <a:gd name="connsiteX3" fmla="*/ 2624137 w 3509962"/>
                <a:gd name="connsiteY3" fmla="*/ 171450 h 1133475"/>
                <a:gd name="connsiteX4" fmla="*/ 3509962 w 3509962"/>
                <a:gd name="connsiteY4" fmla="*/ 0 h 1133475"/>
                <a:gd name="connsiteX0" fmla="*/ 0 w 3509962"/>
                <a:gd name="connsiteY0" fmla="*/ 1133475 h 1133475"/>
                <a:gd name="connsiteX1" fmla="*/ 887412 w 3509962"/>
                <a:gd name="connsiteY1" fmla="*/ 519112 h 1133475"/>
                <a:gd name="connsiteX2" fmla="*/ 1762125 w 3509962"/>
                <a:gd name="connsiteY2" fmla="*/ 428625 h 1133475"/>
                <a:gd name="connsiteX3" fmla="*/ 2624137 w 3509962"/>
                <a:gd name="connsiteY3" fmla="*/ 171450 h 1133475"/>
                <a:gd name="connsiteX4" fmla="*/ 3509962 w 3509962"/>
                <a:gd name="connsiteY4" fmla="*/ 0 h 1133475"/>
                <a:gd name="connsiteX0" fmla="*/ 0 w 3509962"/>
                <a:gd name="connsiteY0" fmla="*/ 1133475 h 1133475"/>
                <a:gd name="connsiteX1" fmla="*/ 887412 w 3509962"/>
                <a:gd name="connsiteY1" fmla="*/ 519112 h 1133475"/>
                <a:gd name="connsiteX2" fmla="*/ 1762125 w 3509962"/>
                <a:gd name="connsiteY2" fmla="*/ 428625 h 1133475"/>
                <a:gd name="connsiteX3" fmla="*/ 2633662 w 3509962"/>
                <a:gd name="connsiteY3" fmla="*/ 419100 h 1133475"/>
                <a:gd name="connsiteX4" fmla="*/ 3509962 w 3509962"/>
                <a:gd name="connsiteY4" fmla="*/ 0 h 1133475"/>
                <a:gd name="connsiteX0" fmla="*/ 0 w 3509962"/>
                <a:gd name="connsiteY0" fmla="*/ 1133475 h 1133475"/>
                <a:gd name="connsiteX1" fmla="*/ 887412 w 3509962"/>
                <a:gd name="connsiteY1" fmla="*/ 519112 h 1133475"/>
                <a:gd name="connsiteX2" fmla="*/ 1762125 w 3509962"/>
                <a:gd name="connsiteY2" fmla="*/ 428625 h 1133475"/>
                <a:gd name="connsiteX3" fmla="*/ 2633662 w 3509962"/>
                <a:gd name="connsiteY3" fmla="*/ 419100 h 1133475"/>
                <a:gd name="connsiteX4" fmla="*/ 3509962 w 3509962"/>
                <a:gd name="connsiteY4" fmla="*/ 0 h 1133475"/>
                <a:gd name="connsiteX0" fmla="*/ 0 w 3509962"/>
                <a:gd name="connsiteY0" fmla="*/ 1133475 h 1133475"/>
                <a:gd name="connsiteX1" fmla="*/ 887412 w 3509962"/>
                <a:gd name="connsiteY1" fmla="*/ 519112 h 1133475"/>
                <a:gd name="connsiteX2" fmla="*/ 1762125 w 3509962"/>
                <a:gd name="connsiteY2" fmla="*/ 428625 h 1133475"/>
                <a:gd name="connsiteX3" fmla="*/ 2633662 w 3509962"/>
                <a:gd name="connsiteY3" fmla="*/ 419100 h 1133475"/>
                <a:gd name="connsiteX4" fmla="*/ 3509962 w 3509962"/>
                <a:gd name="connsiteY4" fmla="*/ 0 h 1133475"/>
                <a:gd name="connsiteX0" fmla="*/ 0 w 3484562"/>
                <a:gd name="connsiteY0" fmla="*/ 860425 h 860425"/>
                <a:gd name="connsiteX1" fmla="*/ 887412 w 3484562"/>
                <a:gd name="connsiteY1" fmla="*/ 246062 h 860425"/>
                <a:gd name="connsiteX2" fmla="*/ 1762125 w 3484562"/>
                <a:gd name="connsiteY2" fmla="*/ 155575 h 860425"/>
                <a:gd name="connsiteX3" fmla="*/ 2633662 w 3484562"/>
                <a:gd name="connsiteY3" fmla="*/ 146050 h 860425"/>
                <a:gd name="connsiteX4" fmla="*/ 3484562 w 3484562"/>
                <a:gd name="connsiteY4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562" h="860425">
                  <a:moveTo>
                    <a:pt x="0" y="860425"/>
                  </a:moveTo>
                  <a:lnTo>
                    <a:pt x="887412" y="246062"/>
                  </a:lnTo>
                  <a:lnTo>
                    <a:pt x="1762125" y="155575"/>
                  </a:lnTo>
                  <a:lnTo>
                    <a:pt x="2633662" y="146050"/>
                  </a:lnTo>
                  <a:lnTo>
                    <a:pt x="3484562" y="0"/>
                  </a:lnTo>
                </a:path>
              </a:pathLst>
            </a:cu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45" name="Triangle isocèle 244"/>
            <p:cNvSpPr/>
            <p:nvPr/>
          </p:nvSpPr>
          <p:spPr bwMode="auto">
            <a:xfrm>
              <a:off x="10907636" y="5105128"/>
              <a:ext cx="130563" cy="143869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46" name="Triangle isocèle 245"/>
            <p:cNvSpPr/>
            <p:nvPr/>
          </p:nvSpPr>
          <p:spPr bwMode="auto">
            <a:xfrm>
              <a:off x="10040634" y="5201987"/>
              <a:ext cx="130563" cy="143869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47" name="Triangle isocèle 246"/>
            <p:cNvSpPr/>
            <p:nvPr/>
          </p:nvSpPr>
          <p:spPr bwMode="auto">
            <a:xfrm>
              <a:off x="9170607" y="5280524"/>
              <a:ext cx="130563" cy="143869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48" name="Triangle isocèle 247"/>
            <p:cNvSpPr/>
            <p:nvPr/>
          </p:nvSpPr>
          <p:spPr bwMode="auto">
            <a:xfrm>
              <a:off x="8310640" y="5317098"/>
              <a:ext cx="130563" cy="143869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7438469" y="6055173"/>
              <a:ext cx="107904" cy="1189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54" name="Triangle isocèle 253"/>
            <p:cNvSpPr/>
            <p:nvPr/>
          </p:nvSpPr>
          <p:spPr bwMode="auto">
            <a:xfrm>
              <a:off x="10196191" y="5883404"/>
              <a:ext cx="130563" cy="143869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55" name="Rectangle 254"/>
            <p:cNvSpPr>
              <a:spLocks noChangeArrowheads="1"/>
            </p:cNvSpPr>
            <p:nvPr/>
          </p:nvSpPr>
          <p:spPr bwMode="auto">
            <a:xfrm>
              <a:off x="10395116" y="5841663"/>
              <a:ext cx="139643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200" b="1" dirty="0" err="1">
                  <a:latin typeface="+mj-lt"/>
                </a:rPr>
                <a:t>pVL</a:t>
              </a:r>
              <a:r>
                <a:rPr lang="fr-FR" altLang="fr-FR" sz="1200" b="1" dirty="0">
                  <a:latin typeface="+mj-lt"/>
                </a:rPr>
                <a:t> &lt; 400 c/</a:t>
              </a:r>
              <a:r>
                <a:rPr lang="fr-FR" altLang="fr-FR" sz="1200" b="1" dirty="0" err="1">
                  <a:latin typeface="+mj-lt"/>
                </a:rPr>
                <a:t>mL</a:t>
              </a:r>
              <a:endParaRPr lang="fr-FR" altLang="fr-FR" sz="1100" b="1" dirty="0">
                <a:latin typeface="+mj-lt"/>
              </a:endParaRPr>
            </a:p>
          </p:txBody>
        </p:sp>
        <p:cxnSp>
          <p:nvCxnSpPr>
            <p:cNvPr id="256" name="Connecteur droit 255"/>
            <p:cNvCxnSpPr/>
            <p:nvPr/>
          </p:nvCxnSpPr>
          <p:spPr bwMode="auto">
            <a:xfrm>
              <a:off x="10091113" y="5970348"/>
              <a:ext cx="32518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7" name="Forme libre 256"/>
            <p:cNvSpPr/>
            <p:nvPr/>
          </p:nvSpPr>
          <p:spPr bwMode="auto">
            <a:xfrm>
              <a:off x="7505120" y="5176499"/>
              <a:ext cx="3468687" cy="911225"/>
            </a:xfrm>
            <a:custGeom>
              <a:avLst/>
              <a:gdLst>
                <a:gd name="connsiteX0" fmla="*/ 0 w 3509962"/>
                <a:gd name="connsiteY0" fmla="*/ 1204912 h 1204912"/>
                <a:gd name="connsiteX1" fmla="*/ 890587 w 3509962"/>
                <a:gd name="connsiteY1" fmla="*/ 61912 h 1204912"/>
                <a:gd name="connsiteX2" fmla="*/ 1771650 w 3509962"/>
                <a:gd name="connsiteY2" fmla="*/ 57150 h 1204912"/>
                <a:gd name="connsiteX3" fmla="*/ 2638425 w 3509962"/>
                <a:gd name="connsiteY3" fmla="*/ 0 h 1204912"/>
                <a:gd name="connsiteX4" fmla="*/ 3509962 w 3509962"/>
                <a:gd name="connsiteY4" fmla="*/ 33337 h 1204912"/>
                <a:gd name="connsiteX0" fmla="*/ 0 w 3481387"/>
                <a:gd name="connsiteY0" fmla="*/ 1204912 h 1204912"/>
                <a:gd name="connsiteX1" fmla="*/ 890587 w 3481387"/>
                <a:gd name="connsiteY1" fmla="*/ 61912 h 1204912"/>
                <a:gd name="connsiteX2" fmla="*/ 1771650 w 3481387"/>
                <a:gd name="connsiteY2" fmla="*/ 57150 h 1204912"/>
                <a:gd name="connsiteX3" fmla="*/ 2638425 w 3481387"/>
                <a:gd name="connsiteY3" fmla="*/ 0 h 1204912"/>
                <a:gd name="connsiteX4" fmla="*/ 3481387 w 3481387"/>
                <a:gd name="connsiteY4" fmla="*/ 325437 h 1204912"/>
                <a:gd name="connsiteX0" fmla="*/ 0 w 3481387"/>
                <a:gd name="connsiteY0" fmla="*/ 1147762 h 1147762"/>
                <a:gd name="connsiteX1" fmla="*/ 890587 w 3481387"/>
                <a:gd name="connsiteY1" fmla="*/ 4762 h 1147762"/>
                <a:gd name="connsiteX2" fmla="*/ 1771650 w 3481387"/>
                <a:gd name="connsiteY2" fmla="*/ 0 h 1147762"/>
                <a:gd name="connsiteX3" fmla="*/ 2619375 w 3481387"/>
                <a:gd name="connsiteY3" fmla="*/ 368300 h 1147762"/>
                <a:gd name="connsiteX4" fmla="*/ 3481387 w 3481387"/>
                <a:gd name="connsiteY4" fmla="*/ 268287 h 1147762"/>
                <a:gd name="connsiteX0" fmla="*/ 0 w 3481387"/>
                <a:gd name="connsiteY0" fmla="*/ 1143000 h 1143000"/>
                <a:gd name="connsiteX1" fmla="*/ 890587 w 3481387"/>
                <a:gd name="connsiteY1" fmla="*/ 0 h 1143000"/>
                <a:gd name="connsiteX2" fmla="*/ 1752600 w 3481387"/>
                <a:gd name="connsiteY2" fmla="*/ 449263 h 1143000"/>
                <a:gd name="connsiteX3" fmla="*/ 2619375 w 3481387"/>
                <a:gd name="connsiteY3" fmla="*/ 363538 h 1143000"/>
                <a:gd name="connsiteX4" fmla="*/ 3481387 w 3481387"/>
                <a:gd name="connsiteY4" fmla="*/ 263525 h 1143000"/>
                <a:gd name="connsiteX0" fmla="*/ 0 w 3481387"/>
                <a:gd name="connsiteY0" fmla="*/ 879475 h 879475"/>
                <a:gd name="connsiteX1" fmla="*/ 881062 w 3481387"/>
                <a:gd name="connsiteY1" fmla="*/ 215900 h 879475"/>
                <a:gd name="connsiteX2" fmla="*/ 1752600 w 3481387"/>
                <a:gd name="connsiteY2" fmla="*/ 185738 h 879475"/>
                <a:gd name="connsiteX3" fmla="*/ 2619375 w 3481387"/>
                <a:gd name="connsiteY3" fmla="*/ 100013 h 879475"/>
                <a:gd name="connsiteX4" fmla="*/ 3481387 w 3481387"/>
                <a:gd name="connsiteY4" fmla="*/ 0 h 879475"/>
                <a:gd name="connsiteX0" fmla="*/ 0 w 3468687"/>
                <a:gd name="connsiteY0" fmla="*/ 911225 h 911225"/>
                <a:gd name="connsiteX1" fmla="*/ 868362 w 3468687"/>
                <a:gd name="connsiteY1" fmla="*/ 215900 h 911225"/>
                <a:gd name="connsiteX2" fmla="*/ 1739900 w 3468687"/>
                <a:gd name="connsiteY2" fmla="*/ 185738 h 911225"/>
                <a:gd name="connsiteX3" fmla="*/ 2606675 w 3468687"/>
                <a:gd name="connsiteY3" fmla="*/ 100013 h 911225"/>
                <a:gd name="connsiteX4" fmla="*/ 3468687 w 3468687"/>
                <a:gd name="connsiteY4" fmla="*/ 0 h 9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687" h="911225">
                  <a:moveTo>
                    <a:pt x="0" y="911225"/>
                  </a:moveTo>
                  <a:lnTo>
                    <a:pt x="868362" y="215900"/>
                  </a:lnTo>
                  <a:lnTo>
                    <a:pt x="1739900" y="185738"/>
                  </a:lnTo>
                  <a:lnTo>
                    <a:pt x="2606675" y="100013"/>
                  </a:lnTo>
                  <a:lnTo>
                    <a:pt x="3468687" y="0"/>
                  </a:lnTo>
                </a:path>
              </a:pathLst>
            </a:custGeom>
            <a:noFill/>
            <a:ln w="28575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59" name="Rectangle 258"/>
            <p:cNvSpPr>
              <a:spLocks noChangeArrowheads="1"/>
            </p:cNvSpPr>
            <p:nvPr/>
          </p:nvSpPr>
          <p:spPr bwMode="auto">
            <a:xfrm>
              <a:off x="8334619" y="5540741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42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261" name="Rectangle 260"/>
            <p:cNvSpPr>
              <a:spLocks noChangeArrowheads="1"/>
            </p:cNvSpPr>
            <p:nvPr/>
          </p:nvSpPr>
          <p:spPr bwMode="auto">
            <a:xfrm>
              <a:off x="10789422" y="5356330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59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263" name="Rectangle 262"/>
            <p:cNvSpPr>
              <a:spLocks noChangeArrowheads="1"/>
            </p:cNvSpPr>
            <p:nvPr/>
          </p:nvSpPr>
          <p:spPr bwMode="auto">
            <a:xfrm>
              <a:off x="9921259" y="5498313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49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264" name="Triangle isocèle 263"/>
            <p:cNvSpPr/>
            <p:nvPr/>
          </p:nvSpPr>
          <p:spPr bwMode="auto">
            <a:xfrm>
              <a:off x="7439838" y="6034737"/>
              <a:ext cx="130563" cy="143869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6" name="Rectangle 235"/>
            <p:cNvSpPr>
              <a:spLocks noChangeArrowheads="1"/>
            </p:cNvSpPr>
            <p:nvPr/>
          </p:nvSpPr>
          <p:spPr bwMode="auto">
            <a:xfrm>
              <a:off x="9065711" y="5507035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48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238" name="Rectangle 237"/>
            <p:cNvSpPr>
              <a:spLocks noChangeArrowheads="1"/>
            </p:cNvSpPr>
            <p:nvPr/>
          </p:nvSpPr>
          <p:spPr bwMode="auto">
            <a:xfrm>
              <a:off x="9072306" y="5095943"/>
              <a:ext cx="33959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fr-FR" altLang="fr-FR" sz="1400" b="1">
                  <a:latin typeface="+mj-lt"/>
                </a:rPr>
                <a:t>55</a:t>
              </a:r>
              <a:endParaRPr lang="fr-FR" altLang="fr-FR" sz="1200" b="1">
                <a:latin typeface="+mj-lt"/>
              </a:endParaRPr>
            </a:p>
          </p:txBody>
        </p:sp>
        <p:sp>
          <p:nvSpPr>
            <p:cNvPr id="199" name="ZoneTexte 198"/>
            <p:cNvSpPr txBox="1"/>
            <p:nvPr/>
          </p:nvSpPr>
          <p:spPr>
            <a:xfrm>
              <a:off x="6905824" y="4399441"/>
              <a:ext cx="417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%</a:t>
              </a:r>
            </a:p>
          </p:txBody>
        </p:sp>
      </p:grpSp>
      <p:sp>
        <p:nvSpPr>
          <p:cNvPr id="216" name="ZoneTexte 215">
            <a:extLst>
              <a:ext uri="{FF2B5EF4-FFF2-40B4-BE49-F238E27FC236}">
                <a16:creationId xmlns:a16="http://schemas.microsoft.com/office/drawing/2014/main" id="{CADDD7D0-B378-4C2F-A2B6-5C98B27EAF8E}"/>
              </a:ext>
            </a:extLst>
          </p:cNvPr>
          <p:cNvSpPr txBox="1"/>
          <p:nvPr/>
        </p:nvSpPr>
        <p:spPr>
          <a:xfrm>
            <a:off x="10281492" y="32577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b="1" dirty="0">
                <a:solidFill>
                  <a:schemeClr val="bg1"/>
                </a:solidFill>
              </a:rPr>
              <a:t>151</a:t>
            </a:r>
          </a:p>
        </p:txBody>
      </p:sp>
      <p:sp>
        <p:nvSpPr>
          <p:cNvPr id="228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BRIGHTE: </a:t>
            </a:r>
            <a:r>
              <a:rPr lang="fr-FR" sz="3200" dirty="0" err="1"/>
              <a:t>Fostemsavir</a:t>
            </a:r>
            <a:r>
              <a:rPr lang="fr-FR" sz="3200" dirty="0"/>
              <a:t> </a:t>
            </a:r>
            <a:r>
              <a:rPr lang="en-US" altLang="en-US" sz="3200" dirty="0"/>
              <a:t>in Heavily Pretreated Patients Infected With Multidrug-Resistant HIV</a:t>
            </a:r>
            <a:endParaRPr lang="fr-FR" sz="3200" dirty="0"/>
          </a:p>
        </p:txBody>
      </p:sp>
      <p:sp>
        <p:nvSpPr>
          <p:cNvPr id="234" name="Text Box 3">
            <a:extLst>
              <a:ext uri="{FF2B5EF4-FFF2-40B4-BE49-F238E27FC236}">
                <a16:creationId xmlns:a16="http://schemas.microsoft.com/office/drawing/2014/main" id="{E9D6925D-2CAE-46AA-922E-7E7B5893A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123" y="6494075"/>
            <a:ext cx="29537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Lataillade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M. IAS 2019, Abs. MOAB0102</a:t>
            </a:r>
          </a:p>
        </p:txBody>
      </p:sp>
    </p:spTree>
    <p:extLst>
      <p:ext uri="{BB962C8B-B14F-4D97-AF65-F5344CB8AC3E}">
        <p14:creationId xmlns:p14="http://schemas.microsoft.com/office/powerpoint/2010/main" val="382681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BRIGHTE: </a:t>
            </a:r>
            <a:r>
              <a:rPr lang="fr-FR" sz="3200" dirty="0" err="1"/>
              <a:t>Fostemsavir</a:t>
            </a:r>
            <a:r>
              <a:rPr lang="fr-FR" sz="3200" dirty="0"/>
              <a:t> </a:t>
            </a:r>
            <a:r>
              <a:rPr lang="en-US" altLang="en-US" sz="3200" dirty="0"/>
              <a:t>in Heavily Pretreated Patients Infected With Multidrug-Resistant HIV</a:t>
            </a:r>
            <a:endParaRPr lang="fr-FR" sz="3200" dirty="0"/>
          </a:p>
        </p:txBody>
      </p:sp>
      <p:sp>
        <p:nvSpPr>
          <p:cNvPr id="4" name="Espace réservé du contenu 36">
            <a:extLst>
              <a:ext uri="{FF2B5EF4-FFF2-40B4-BE49-F238E27FC236}">
                <a16:creationId xmlns:a16="http://schemas.microsoft.com/office/drawing/2014/main" id="{95D20A59-F4FD-4C17-BC04-B9F69BC007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951826"/>
          </a:xfrm>
        </p:spPr>
        <p:txBody>
          <a:bodyPr>
            <a:normAutofit/>
          </a:bodyPr>
          <a:lstStyle/>
          <a:p>
            <a:r>
              <a:rPr lang="en-US" dirty="0">
                <a:cs typeface="Arial"/>
              </a:rPr>
              <a:t>Among the 71 participants randomized with CD4 &lt; 50/mm</a:t>
            </a:r>
            <a:r>
              <a:rPr lang="en-US" baseline="30000" dirty="0">
                <a:cs typeface="Arial"/>
              </a:rPr>
              <a:t>3</a:t>
            </a:r>
            <a:r>
              <a:rPr lang="en-US" dirty="0">
                <a:cs typeface="Arial"/>
              </a:rPr>
              <a:t>,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56% achieved CD4 </a:t>
            </a:r>
            <a:r>
              <a:rPr lang="en-US" u="sng" dirty="0">
                <a:cs typeface="Arial"/>
              </a:rPr>
              <a:t>&gt;</a:t>
            </a:r>
            <a:r>
              <a:rPr lang="en-US" dirty="0">
                <a:cs typeface="Arial"/>
              </a:rPr>
              <a:t> 200/mm</a:t>
            </a:r>
            <a:r>
              <a:rPr lang="en-US" baseline="30000" dirty="0">
                <a:cs typeface="Arial"/>
              </a:rPr>
              <a:t>3</a:t>
            </a:r>
            <a:r>
              <a:rPr lang="en-US" dirty="0">
                <a:cs typeface="Arial"/>
              </a:rPr>
              <a:t> at W96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AFD513-A607-4032-A492-AD6C176CA9EA}"/>
              </a:ext>
            </a:extLst>
          </p:cNvPr>
          <p:cNvSpPr txBox="1"/>
          <p:nvPr/>
        </p:nvSpPr>
        <p:spPr>
          <a:xfrm>
            <a:off x="4910631" y="2824627"/>
            <a:ext cx="196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Safety at W96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D4BD47D-B6A0-4957-A114-77B92BB97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457012"/>
              </p:ext>
            </p:extLst>
          </p:nvPr>
        </p:nvGraphicFramePr>
        <p:xfrm>
          <a:off x="878206" y="3332795"/>
          <a:ext cx="10435588" cy="185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7118">
                  <a:extLst>
                    <a:ext uri="{9D8B030D-6E8A-4147-A177-3AD203B41FA5}">
                      <a16:colId xmlns:a16="http://schemas.microsoft.com/office/drawing/2014/main" val="3064375389"/>
                    </a:ext>
                  </a:extLst>
                </a:gridCol>
                <a:gridCol w="2166626">
                  <a:extLst>
                    <a:ext uri="{9D8B030D-6E8A-4147-A177-3AD203B41FA5}">
                      <a16:colId xmlns:a16="http://schemas.microsoft.com/office/drawing/2014/main" val="879128498"/>
                    </a:ext>
                  </a:extLst>
                </a:gridCol>
                <a:gridCol w="2941844">
                  <a:extLst>
                    <a:ext uri="{9D8B030D-6E8A-4147-A177-3AD203B41FA5}">
                      <a16:colId xmlns:a16="http://schemas.microsoft.com/office/drawing/2014/main" val="2527144857"/>
                    </a:ext>
                  </a:extLst>
                </a:gridCol>
              </a:tblGrid>
              <a:tr h="754947">
                <a:tc>
                  <a:txBody>
                    <a:bodyPr/>
                    <a:lstStyle/>
                    <a:p>
                      <a:endParaRPr lang="en-US" sz="1800" noProof="0" dirty="0">
                        <a:solidFill>
                          <a:srgbClr val="FFFFFF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Randomized cohort</a:t>
                      </a:r>
                    </a:p>
                    <a:p>
                      <a:pPr algn="ctr"/>
                      <a:r>
                        <a:rPr lang="en-US" sz="1800" b="1" kern="1200" noProof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(N = 272)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Non randomized cohort</a:t>
                      </a:r>
                      <a:br>
                        <a:rPr lang="en-US" sz="1800" b="1" kern="1200" noProof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US" sz="1800" b="1" kern="1200" noProof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(N = 99)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702181"/>
                  </a:ext>
                </a:extLst>
              </a:tr>
              <a:tr h="301979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Grade 2-4 adverse</a:t>
                      </a: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event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treatment-related, 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263"/>
                  </a:ext>
                </a:extLst>
              </a:tr>
              <a:tr h="301979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Discontinuation for adverse event, %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911735"/>
                  </a:ext>
                </a:extLst>
              </a:tr>
              <a:tr h="301979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Death *, 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0500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3B82DAB-9477-4A3C-B069-62A741DE391F}"/>
              </a:ext>
            </a:extLst>
          </p:cNvPr>
          <p:cNvSpPr txBox="1"/>
          <p:nvPr/>
        </p:nvSpPr>
        <p:spPr>
          <a:xfrm>
            <a:off x="609600" y="5233992"/>
            <a:ext cx="4245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cs typeface="Arial"/>
              </a:rPr>
              <a:t>* 18/29 deaths due to AIDS event of acute sepsis</a:t>
            </a:r>
          </a:p>
        </p:txBody>
      </p:sp>
      <p:sp>
        <p:nvSpPr>
          <p:cNvPr id="8" name="Espace réservé du contenu 36">
            <a:extLst>
              <a:ext uri="{FF2B5EF4-FFF2-40B4-BE49-F238E27FC236}">
                <a16:creationId xmlns:a16="http://schemas.microsoft.com/office/drawing/2014/main" id="{95D20A59-F4FD-4C17-BC04-B9F69BC0078B}"/>
              </a:ext>
            </a:extLst>
          </p:cNvPr>
          <p:cNvSpPr txBox="1">
            <a:spLocks/>
          </p:cNvSpPr>
          <p:nvPr/>
        </p:nvSpPr>
        <p:spPr>
          <a:xfrm>
            <a:off x="609600" y="5940284"/>
            <a:ext cx="7572620" cy="456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Clr>
                <a:schemeClr val="tx2"/>
              </a:buClr>
            </a:pPr>
            <a:r>
              <a:rPr lang="en-US" altLang="en-US" sz="2400" dirty="0"/>
              <a:t>No cases of anti-</a:t>
            </a:r>
            <a:r>
              <a:rPr lang="en-US" altLang="en-US" sz="2400" dirty="0" err="1"/>
              <a:t>ibalizumab</a:t>
            </a:r>
            <a:r>
              <a:rPr lang="en-US" altLang="en-US" sz="2400" dirty="0"/>
              <a:t> antibodies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191123" y="6494075"/>
            <a:ext cx="29537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Lataillade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M. IAS 2019, Abs. MOAB0102</a:t>
            </a:r>
          </a:p>
        </p:txBody>
      </p:sp>
    </p:spTree>
    <p:extLst>
      <p:ext uri="{BB962C8B-B14F-4D97-AF65-F5344CB8AC3E}">
        <p14:creationId xmlns:p14="http://schemas.microsoft.com/office/powerpoint/2010/main" val="428940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47CBC-FE7D-49BA-B56F-C81266C0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MK-8591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potent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resistant</a:t>
            </a:r>
            <a:r>
              <a:rPr lang="fr-FR" dirty="0"/>
              <a:t> mutants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approved</a:t>
            </a:r>
            <a:r>
              <a:rPr lang="fr-FR" dirty="0"/>
              <a:t> </a:t>
            </a:r>
            <a:r>
              <a:rPr lang="fr-FR" dirty="0" err="1"/>
              <a:t>NRTIs</a:t>
            </a:r>
            <a:endParaRPr lang="fr-FR" dirty="0"/>
          </a:p>
        </p:txBody>
      </p:sp>
      <p:sp>
        <p:nvSpPr>
          <p:cNvPr id="431" name="Freeform 18">
            <a:extLst>
              <a:ext uri="{FF2B5EF4-FFF2-40B4-BE49-F238E27FC236}">
                <a16:creationId xmlns:a16="http://schemas.microsoft.com/office/drawing/2014/main" id="{DCC50D23-F3A0-4A21-B9D8-616936B42141}"/>
              </a:ext>
            </a:extLst>
          </p:cNvPr>
          <p:cNvSpPr>
            <a:spLocks/>
          </p:cNvSpPr>
          <p:nvPr/>
        </p:nvSpPr>
        <p:spPr bwMode="auto">
          <a:xfrm>
            <a:off x="9563349" y="2409999"/>
            <a:ext cx="93663" cy="93663"/>
          </a:xfrm>
          <a:custGeom>
            <a:avLst/>
            <a:gdLst>
              <a:gd name="T0" fmla="*/ 22 w 25"/>
              <a:gd name="T1" fmla="*/ 22 h 25"/>
              <a:gd name="T2" fmla="*/ 25 w 25"/>
              <a:gd name="T3" fmla="*/ 13 h 25"/>
              <a:gd name="T4" fmla="*/ 22 w 25"/>
              <a:gd name="T5" fmla="*/ 3 h 25"/>
              <a:gd name="T6" fmla="*/ 13 w 25"/>
              <a:gd name="T7" fmla="*/ 0 h 25"/>
              <a:gd name="T8" fmla="*/ 3 w 25"/>
              <a:gd name="T9" fmla="*/ 3 h 25"/>
              <a:gd name="T10" fmla="*/ 0 w 25"/>
              <a:gd name="T11" fmla="*/ 13 h 25"/>
              <a:gd name="T12" fmla="*/ 3 w 25"/>
              <a:gd name="T13" fmla="*/ 22 h 25"/>
              <a:gd name="T14" fmla="*/ 13 w 25"/>
              <a:gd name="T15" fmla="*/ 25 h 25"/>
              <a:gd name="T16" fmla="*/ 22 w 25"/>
              <a:gd name="T17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5">
                <a:moveTo>
                  <a:pt x="22" y="22"/>
                </a:moveTo>
                <a:cubicBezTo>
                  <a:pt x="24" y="19"/>
                  <a:pt x="25" y="16"/>
                  <a:pt x="25" y="13"/>
                </a:cubicBezTo>
                <a:cubicBezTo>
                  <a:pt x="25" y="9"/>
                  <a:pt x="24" y="6"/>
                  <a:pt x="22" y="3"/>
                </a:cubicBezTo>
                <a:cubicBezTo>
                  <a:pt x="19" y="1"/>
                  <a:pt x="16" y="0"/>
                  <a:pt x="13" y="0"/>
                </a:cubicBezTo>
                <a:cubicBezTo>
                  <a:pt x="9" y="0"/>
                  <a:pt x="6" y="1"/>
                  <a:pt x="3" y="3"/>
                </a:cubicBezTo>
                <a:cubicBezTo>
                  <a:pt x="1" y="6"/>
                  <a:pt x="0" y="9"/>
                  <a:pt x="0" y="13"/>
                </a:cubicBezTo>
                <a:cubicBezTo>
                  <a:pt x="0" y="16"/>
                  <a:pt x="1" y="19"/>
                  <a:pt x="3" y="22"/>
                </a:cubicBezTo>
                <a:cubicBezTo>
                  <a:pt x="6" y="24"/>
                  <a:pt x="9" y="25"/>
                  <a:pt x="13" y="25"/>
                </a:cubicBezTo>
                <a:cubicBezTo>
                  <a:pt x="16" y="25"/>
                  <a:pt x="19" y="24"/>
                  <a:pt x="22" y="22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2" name="Freeform 19">
            <a:extLst>
              <a:ext uri="{FF2B5EF4-FFF2-40B4-BE49-F238E27FC236}">
                <a16:creationId xmlns:a16="http://schemas.microsoft.com/office/drawing/2014/main" id="{41B7AA6A-4C66-47CE-A7D9-F9602065DCE1}"/>
              </a:ext>
            </a:extLst>
          </p:cNvPr>
          <p:cNvSpPr>
            <a:spLocks/>
          </p:cNvSpPr>
          <p:nvPr/>
        </p:nvSpPr>
        <p:spPr bwMode="auto">
          <a:xfrm>
            <a:off x="9563349" y="2710791"/>
            <a:ext cx="93663" cy="93663"/>
          </a:xfrm>
          <a:custGeom>
            <a:avLst/>
            <a:gdLst>
              <a:gd name="T0" fmla="*/ 22 w 25"/>
              <a:gd name="T1" fmla="*/ 22 h 25"/>
              <a:gd name="T2" fmla="*/ 25 w 25"/>
              <a:gd name="T3" fmla="*/ 13 h 25"/>
              <a:gd name="T4" fmla="*/ 22 w 25"/>
              <a:gd name="T5" fmla="*/ 3 h 25"/>
              <a:gd name="T6" fmla="*/ 13 w 25"/>
              <a:gd name="T7" fmla="*/ 0 h 25"/>
              <a:gd name="T8" fmla="*/ 3 w 25"/>
              <a:gd name="T9" fmla="*/ 3 h 25"/>
              <a:gd name="T10" fmla="*/ 0 w 25"/>
              <a:gd name="T11" fmla="*/ 13 h 25"/>
              <a:gd name="T12" fmla="*/ 3 w 25"/>
              <a:gd name="T13" fmla="*/ 22 h 25"/>
              <a:gd name="T14" fmla="*/ 13 w 25"/>
              <a:gd name="T15" fmla="*/ 25 h 25"/>
              <a:gd name="T16" fmla="*/ 22 w 25"/>
              <a:gd name="T17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5">
                <a:moveTo>
                  <a:pt x="22" y="22"/>
                </a:moveTo>
                <a:cubicBezTo>
                  <a:pt x="24" y="19"/>
                  <a:pt x="25" y="16"/>
                  <a:pt x="25" y="13"/>
                </a:cubicBezTo>
                <a:cubicBezTo>
                  <a:pt x="25" y="9"/>
                  <a:pt x="24" y="6"/>
                  <a:pt x="22" y="3"/>
                </a:cubicBezTo>
                <a:cubicBezTo>
                  <a:pt x="19" y="1"/>
                  <a:pt x="16" y="0"/>
                  <a:pt x="13" y="0"/>
                </a:cubicBezTo>
                <a:cubicBezTo>
                  <a:pt x="9" y="0"/>
                  <a:pt x="6" y="1"/>
                  <a:pt x="3" y="3"/>
                </a:cubicBezTo>
                <a:cubicBezTo>
                  <a:pt x="1" y="6"/>
                  <a:pt x="0" y="9"/>
                  <a:pt x="0" y="13"/>
                </a:cubicBezTo>
                <a:cubicBezTo>
                  <a:pt x="0" y="16"/>
                  <a:pt x="1" y="19"/>
                  <a:pt x="3" y="22"/>
                </a:cubicBezTo>
                <a:cubicBezTo>
                  <a:pt x="6" y="24"/>
                  <a:pt x="9" y="25"/>
                  <a:pt x="13" y="25"/>
                </a:cubicBezTo>
                <a:cubicBezTo>
                  <a:pt x="16" y="25"/>
                  <a:pt x="19" y="24"/>
                  <a:pt x="22" y="22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3" name="Freeform 20">
            <a:extLst>
              <a:ext uri="{FF2B5EF4-FFF2-40B4-BE49-F238E27FC236}">
                <a16:creationId xmlns:a16="http://schemas.microsoft.com/office/drawing/2014/main" id="{6FD6EF5D-90A2-4C00-83F3-2834562F46D9}"/>
              </a:ext>
            </a:extLst>
          </p:cNvPr>
          <p:cNvSpPr>
            <a:spLocks/>
          </p:cNvSpPr>
          <p:nvPr/>
        </p:nvSpPr>
        <p:spPr bwMode="auto">
          <a:xfrm>
            <a:off x="9563349" y="2108413"/>
            <a:ext cx="93663" cy="95250"/>
          </a:xfrm>
          <a:custGeom>
            <a:avLst/>
            <a:gdLst>
              <a:gd name="T0" fmla="*/ 22 w 25"/>
              <a:gd name="T1" fmla="*/ 22 h 25"/>
              <a:gd name="T2" fmla="*/ 25 w 25"/>
              <a:gd name="T3" fmla="*/ 13 h 25"/>
              <a:gd name="T4" fmla="*/ 22 w 25"/>
              <a:gd name="T5" fmla="*/ 3 h 25"/>
              <a:gd name="T6" fmla="*/ 13 w 25"/>
              <a:gd name="T7" fmla="*/ 0 h 25"/>
              <a:gd name="T8" fmla="*/ 3 w 25"/>
              <a:gd name="T9" fmla="*/ 3 h 25"/>
              <a:gd name="T10" fmla="*/ 0 w 25"/>
              <a:gd name="T11" fmla="*/ 13 h 25"/>
              <a:gd name="T12" fmla="*/ 3 w 25"/>
              <a:gd name="T13" fmla="*/ 22 h 25"/>
              <a:gd name="T14" fmla="*/ 13 w 25"/>
              <a:gd name="T15" fmla="*/ 25 h 25"/>
              <a:gd name="T16" fmla="*/ 22 w 25"/>
              <a:gd name="T17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5">
                <a:moveTo>
                  <a:pt x="22" y="22"/>
                </a:moveTo>
                <a:cubicBezTo>
                  <a:pt x="24" y="19"/>
                  <a:pt x="25" y="16"/>
                  <a:pt x="25" y="13"/>
                </a:cubicBezTo>
                <a:cubicBezTo>
                  <a:pt x="25" y="9"/>
                  <a:pt x="24" y="6"/>
                  <a:pt x="22" y="3"/>
                </a:cubicBezTo>
                <a:cubicBezTo>
                  <a:pt x="19" y="1"/>
                  <a:pt x="16" y="0"/>
                  <a:pt x="13" y="0"/>
                </a:cubicBezTo>
                <a:cubicBezTo>
                  <a:pt x="9" y="0"/>
                  <a:pt x="6" y="1"/>
                  <a:pt x="3" y="3"/>
                </a:cubicBezTo>
                <a:cubicBezTo>
                  <a:pt x="1" y="6"/>
                  <a:pt x="0" y="9"/>
                  <a:pt x="0" y="13"/>
                </a:cubicBezTo>
                <a:cubicBezTo>
                  <a:pt x="0" y="16"/>
                  <a:pt x="1" y="19"/>
                  <a:pt x="3" y="22"/>
                </a:cubicBezTo>
                <a:cubicBezTo>
                  <a:pt x="6" y="24"/>
                  <a:pt x="9" y="25"/>
                  <a:pt x="13" y="25"/>
                </a:cubicBezTo>
                <a:cubicBezTo>
                  <a:pt x="16" y="25"/>
                  <a:pt x="19" y="24"/>
                  <a:pt x="22" y="22"/>
                </a:cubicBez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4" name="Freeform 21">
            <a:extLst>
              <a:ext uri="{FF2B5EF4-FFF2-40B4-BE49-F238E27FC236}">
                <a16:creationId xmlns:a16="http://schemas.microsoft.com/office/drawing/2014/main" id="{F0406255-1C56-4F32-A662-15CCB1716948}"/>
              </a:ext>
            </a:extLst>
          </p:cNvPr>
          <p:cNvSpPr>
            <a:spLocks/>
          </p:cNvSpPr>
          <p:nvPr/>
        </p:nvSpPr>
        <p:spPr bwMode="auto">
          <a:xfrm>
            <a:off x="9563349" y="3009201"/>
            <a:ext cx="93663" cy="98425"/>
          </a:xfrm>
          <a:custGeom>
            <a:avLst/>
            <a:gdLst>
              <a:gd name="T0" fmla="*/ 22 w 25"/>
              <a:gd name="T1" fmla="*/ 22 h 26"/>
              <a:gd name="T2" fmla="*/ 25 w 25"/>
              <a:gd name="T3" fmla="*/ 13 h 26"/>
              <a:gd name="T4" fmla="*/ 22 w 25"/>
              <a:gd name="T5" fmla="*/ 4 h 26"/>
              <a:gd name="T6" fmla="*/ 13 w 25"/>
              <a:gd name="T7" fmla="*/ 0 h 26"/>
              <a:gd name="T8" fmla="*/ 3 w 25"/>
              <a:gd name="T9" fmla="*/ 4 h 26"/>
              <a:gd name="T10" fmla="*/ 0 w 25"/>
              <a:gd name="T11" fmla="*/ 13 h 26"/>
              <a:gd name="T12" fmla="*/ 3 w 25"/>
              <a:gd name="T13" fmla="*/ 22 h 26"/>
              <a:gd name="T14" fmla="*/ 13 w 25"/>
              <a:gd name="T15" fmla="*/ 26 h 26"/>
              <a:gd name="T16" fmla="*/ 22 w 25"/>
              <a:gd name="T17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6">
                <a:moveTo>
                  <a:pt x="22" y="22"/>
                </a:moveTo>
                <a:cubicBezTo>
                  <a:pt x="24" y="19"/>
                  <a:pt x="25" y="16"/>
                  <a:pt x="25" y="13"/>
                </a:cubicBezTo>
                <a:cubicBezTo>
                  <a:pt x="25" y="9"/>
                  <a:pt x="24" y="6"/>
                  <a:pt x="22" y="4"/>
                </a:cubicBezTo>
                <a:cubicBezTo>
                  <a:pt x="19" y="1"/>
                  <a:pt x="16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6"/>
                  <a:pt x="1" y="19"/>
                  <a:pt x="3" y="22"/>
                </a:cubicBezTo>
                <a:cubicBezTo>
                  <a:pt x="6" y="24"/>
                  <a:pt x="9" y="26"/>
                  <a:pt x="13" y="26"/>
                </a:cubicBezTo>
                <a:cubicBezTo>
                  <a:pt x="16" y="26"/>
                  <a:pt x="19" y="24"/>
                  <a:pt x="22" y="22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CE77BD1-98C9-4B19-827B-00C8CC508168}"/>
              </a:ext>
            </a:extLst>
          </p:cNvPr>
          <p:cNvGrpSpPr/>
          <p:nvPr/>
        </p:nvGrpSpPr>
        <p:grpSpPr>
          <a:xfrm>
            <a:off x="4037197" y="1699803"/>
            <a:ext cx="3890571" cy="4546048"/>
            <a:chOff x="4037197" y="1699803"/>
            <a:chExt cx="3890571" cy="4546048"/>
          </a:xfrm>
        </p:grpSpPr>
        <p:sp>
          <p:nvSpPr>
            <p:cNvPr id="418" name="Line 5">
              <a:extLst>
                <a:ext uri="{FF2B5EF4-FFF2-40B4-BE49-F238E27FC236}">
                  <a16:creationId xmlns:a16="http://schemas.microsoft.com/office/drawing/2014/main" id="{E8E53A05-41CD-4B9E-90BC-3A6863572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197" y="6121473"/>
              <a:ext cx="387655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" name="Line 12">
              <a:extLst>
                <a:ext uri="{FF2B5EF4-FFF2-40B4-BE49-F238E27FC236}">
                  <a16:creationId xmlns:a16="http://schemas.microsoft.com/office/drawing/2014/main" id="{F34E1058-DDA8-4716-8CD6-1A1F728C0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6061" y="1699803"/>
              <a:ext cx="0" cy="454604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" name="Line 13">
              <a:extLst>
                <a:ext uri="{FF2B5EF4-FFF2-40B4-BE49-F238E27FC236}">
                  <a16:creationId xmlns:a16="http://schemas.microsoft.com/office/drawing/2014/main" id="{33DEAE07-3048-4ACA-8A7E-46B026ECF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0293" y="1699803"/>
              <a:ext cx="0" cy="454604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" name="Line 14">
              <a:extLst>
                <a:ext uri="{FF2B5EF4-FFF2-40B4-BE49-F238E27FC236}">
                  <a16:creationId xmlns:a16="http://schemas.microsoft.com/office/drawing/2014/main" id="{FA568798-C63A-4F61-B083-FA4D94423E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84526" y="1699803"/>
              <a:ext cx="0" cy="454604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" name="Line 15">
              <a:extLst>
                <a:ext uri="{FF2B5EF4-FFF2-40B4-BE49-F238E27FC236}">
                  <a16:creationId xmlns:a16="http://schemas.microsoft.com/office/drawing/2014/main" id="{D3FA9922-50F3-4B18-A2CF-00B0BF223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2965" y="1699803"/>
              <a:ext cx="0" cy="454604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" name="Line 16">
              <a:extLst>
                <a:ext uri="{FF2B5EF4-FFF2-40B4-BE49-F238E27FC236}">
                  <a16:creationId xmlns:a16="http://schemas.microsoft.com/office/drawing/2014/main" id="{956F2D1B-45C1-4354-923B-5BFCA7C35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7197" y="1699803"/>
              <a:ext cx="0" cy="454604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" name="Line 17">
              <a:extLst>
                <a:ext uri="{FF2B5EF4-FFF2-40B4-BE49-F238E27FC236}">
                  <a16:creationId xmlns:a16="http://schemas.microsoft.com/office/drawing/2014/main" id="{1B52247B-442D-420F-9A04-3C909F8E0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1828" y="1699803"/>
              <a:ext cx="0" cy="454604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" name="Freeform 22">
              <a:extLst>
                <a:ext uri="{FF2B5EF4-FFF2-40B4-BE49-F238E27FC236}">
                  <a16:creationId xmlns:a16="http://schemas.microsoft.com/office/drawing/2014/main" id="{14B48D79-5D9F-46D5-8517-F5EC8C6FA23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41979" y="5771734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7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" name="Freeform 23">
              <a:extLst>
                <a:ext uri="{FF2B5EF4-FFF2-40B4-BE49-F238E27FC236}">
                  <a16:creationId xmlns:a16="http://schemas.microsoft.com/office/drawing/2014/main" id="{563092F3-1E77-48F9-BD66-27D0928BE54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21893" y="5771734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" name="Freeform 24">
              <a:extLst>
                <a:ext uri="{FF2B5EF4-FFF2-40B4-BE49-F238E27FC236}">
                  <a16:creationId xmlns:a16="http://schemas.microsoft.com/office/drawing/2014/main" id="{002F5518-2D36-4F60-B061-F31495C17B0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18632" y="5771734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" name="Freeform 25">
              <a:extLst>
                <a:ext uri="{FF2B5EF4-FFF2-40B4-BE49-F238E27FC236}">
                  <a16:creationId xmlns:a16="http://schemas.microsoft.com/office/drawing/2014/main" id="{DC99313F-A401-42B7-BE3B-867199D1B13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57888" y="5771734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" name="Freeform 26">
              <a:extLst>
                <a:ext uri="{FF2B5EF4-FFF2-40B4-BE49-F238E27FC236}">
                  <a16:creationId xmlns:a16="http://schemas.microsoft.com/office/drawing/2014/main" id="{AA5978E0-4730-43D8-BC30-09EBC494381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48103" y="5920073"/>
              <a:ext cx="85523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" name="Freeform 27">
              <a:extLst>
                <a:ext uri="{FF2B5EF4-FFF2-40B4-BE49-F238E27FC236}">
                  <a16:creationId xmlns:a16="http://schemas.microsoft.com/office/drawing/2014/main" id="{A7900C42-7A59-4133-9E90-EFE1F6AB725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15798" y="5626817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7" y="25"/>
                    <a:pt x="10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" name="Freeform 28">
              <a:extLst>
                <a:ext uri="{FF2B5EF4-FFF2-40B4-BE49-F238E27FC236}">
                  <a16:creationId xmlns:a16="http://schemas.microsoft.com/office/drawing/2014/main" id="{4265C846-14D5-43C7-8D7E-F69AF5999A3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61607" y="5626817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4 w 25"/>
                <a:gd name="T9" fmla="*/ 4 h 26"/>
                <a:gd name="T10" fmla="*/ 0 w 25"/>
                <a:gd name="T11" fmla="*/ 13 h 26"/>
                <a:gd name="T12" fmla="*/ 4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" name="Freeform 29">
              <a:extLst>
                <a:ext uri="{FF2B5EF4-FFF2-40B4-BE49-F238E27FC236}">
                  <a16:creationId xmlns:a16="http://schemas.microsoft.com/office/drawing/2014/main" id="{9B509420-3454-4E11-BC8A-753FFD7295F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78003" y="5477906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" name="Freeform 30">
              <a:extLst>
                <a:ext uri="{FF2B5EF4-FFF2-40B4-BE49-F238E27FC236}">
                  <a16:creationId xmlns:a16="http://schemas.microsoft.com/office/drawing/2014/main" id="{A2C770F0-1DEA-456E-8A36-A70E127A28B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84555" y="5477906"/>
              <a:ext cx="82719" cy="67324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" name="Freeform 31">
              <a:extLst>
                <a:ext uri="{FF2B5EF4-FFF2-40B4-BE49-F238E27FC236}">
                  <a16:creationId xmlns:a16="http://schemas.microsoft.com/office/drawing/2014/main" id="{8BA11D37-33DB-4F28-93F0-FADD47F2730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21436" y="5333560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10" y="0"/>
                    <a:pt x="7" y="2"/>
                    <a:pt x="4" y="4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7" y="25"/>
                    <a:pt x="10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" name="Freeform 32">
              <a:extLst>
                <a:ext uri="{FF2B5EF4-FFF2-40B4-BE49-F238E27FC236}">
                  <a16:creationId xmlns:a16="http://schemas.microsoft.com/office/drawing/2014/main" id="{7795A031-E6E5-44A9-8798-F450DAE530E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84954" y="5183509"/>
              <a:ext cx="86924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" name="Freeform 33">
              <a:extLst>
                <a:ext uri="{FF2B5EF4-FFF2-40B4-BE49-F238E27FC236}">
                  <a16:creationId xmlns:a16="http://schemas.microsoft.com/office/drawing/2014/main" id="{6C16D927-4B92-4D82-B146-E45B5B30070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76054" y="4887399"/>
              <a:ext cx="85523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4" y="19"/>
                    <a:pt x="26" y="16"/>
                    <a:pt x="26" y="12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" name="Freeform 34">
              <a:extLst>
                <a:ext uri="{FF2B5EF4-FFF2-40B4-BE49-F238E27FC236}">
                  <a16:creationId xmlns:a16="http://schemas.microsoft.com/office/drawing/2014/main" id="{3B7963D2-D6EF-430B-A091-645A1DE6B6C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84526" y="5035739"/>
              <a:ext cx="86924" cy="68465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" name="Freeform 35">
              <a:extLst>
                <a:ext uri="{FF2B5EF4-FFF2-40B4-BE49-F238E27FC236}">
                  <a16:creationId xmlns:a16="http://schemas.microsoft.com/office/drawing/2014/main" id="{A8544EB7-7701-4E62-B567-426F993869A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27988" y="5036309"/>
              <a:ext cx="82719" cy="67324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" name="Freeform 36">
              <a:extLst>
                <a:ext uri="{FF2B5EF4-FFF2-40B4-BE49-F238E27FC236}">
                  <a16:creationId xmlns:a16="http://schemas.microsoft.com/office/drawing/2014/main" id="{4E944410-AECE-4EA4-BD29-5AB3FD1DC93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54169" y="5036309"/>
              <a:ext cx="84120" cy="67324"/>
            </a:xfrm>
            <a:custGeom>
              <a:avLst/>
              <a:gdLst>
                <a:gd name="T0" fmla="*/ 21 w 25"/>
                <a:gd name="T1" fmla="*/ 21 h 25"/>
                <a:gd name="T2" fmla="*/ 25 w 25"/>
                <a:gd name="T3" fmla="*/ 12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2 w 25"/>
                <a:gd name="T15" fmla="*/ 25 h 25"/>
                <a:gd name="T16" fmla="*/ 21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" name="Freeform 37">
              <a:extLst>
                <a:ext uri="{FF2B5EF4-FFF2-40B4-BE49-F238E27FC236}">
                  <a16:creationId xmlns:a16="http://schemas.microsoft.com/office/drawing/2014/main" id="{721BE991-9BCE-488B-9989-DF9B5B4413F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14853" y="4887399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4" y="19"/>
                    <a:pt x="26" y="16"/>
                    <a:pt x="26" y="12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" name="Freeform 38">
              <a:extLst>
                <a:ext uri="{FF2B5EF4-FFF2-40B4-BE49-F238E27FC236}">
                  <a16:creationId xmlns:a16="http://schemas.microsoft.com/office/drawing/2014/main" id="{49F50F1F-9F65-41E9-857A-2A3451A0C5B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04582" y="4887399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" name="Freeform 39">
              <a:extLst>
                <a:ext uri="{FF2B5EF4-FFF2-40B4-BE49-F238E27FC236}">
                  <a16:creationId xmlns:a16="http://schemas.microsoft.com/office/drawing/2014/main" id="{A2530185-91C8-406F-8D9D-D29238A7C65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41979" y="4740201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" name="Freeform 40">
              <a:extLst>
                <a:ext uri="{FF2B5EF4-FFF2-40B4-BE49-F238E27FC236}">
                  <a16:creationId xmlns:a16="http://schemas.microsoft.com/office/drawing/2014/main" id="{1FFC1CE1-C597-4041-A961-4AA2EC9C4B5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1707" y="4740201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" name="Freeform 41">
              <a:extLst>
                <a:ext uri="{FF2B5EF4-FFF2-40B4-BE49-F238E27FC236}">
                  <a16:creationId xmlns:a16="http://schemas.microsoft.com/office/drawing/2014/main" id="{1F22C020-3D26-4991-9AC8-0EECE674584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42436" y="4445803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" name="Freeform 42">
              <a:extLst>
                <a:ext uri="{FF2B5EF4-FFF2-40B4-BE49-F238E27FC236}">
                  <a16:creationId xmlns:a16="http://schemas.microsoft.com/office/drawing/2014/main" id="{285ED0AF-ED26-4FCA-93C4-59A4368A9C7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07873" y="4295181"/>
              <a:ext cx="84120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2" y="26"/>
                  </a:cubicBezTo>
                  <a:cubicBezTo>
                    <a:pt x="16" y="26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" name="Freeform 43">
              <a:extLst>
                <a:ext uri="{FF2B5EF4-FFF2-40B4-BE49-F238E27FC236}">
                  <a16:creationId xmlns:a16="http://schemas.microsoft.com/office/drawing/2014/main" id="{2930306E-174F-49B9-9A89-FAE5C8A679F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68130" y="4151405"/>
              <a:ext cx="84120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" name="Freeform 44">
              <a:extLst>
                <a:ext uri="{FF2B5EF4-FFF2-40B4-BE49-F238E27FC236}">
                  <a16:creationId xmlns:a16="http://schemas.microsoft.com/office/drawing/2014/main" id="{E49834C8-F4BA-4119-923B-0C7A10ACC6A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28416" y="4151405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" name="Freeform 45">
              <a:extLst>
                <a:ext uri="{FF2B5EF4-FFF2-40B4-BE49-F238E27FC236}">
                  <a16:creationId xmlns:a16="http://schemas.microsoft.com/office/drawing/2014/main" id="{77866AE9-45E0-4BA8-A57B-A3CB963880B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78829" y="3852443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C621AFB4-1BE9-4E3E-9373-A192E3AD3C9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78431" y="4005347"/>
              <a:ext cx="82719" cy="67324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Freeform 47">
              <a:extLst>
                <a:ext uri="{FF2B5EF4-FFF2-40B4-BE49-F238E27FC236}">
                  <a16:creationId xmlns:a16="http://schemas.microsoft.com/office/drawing/2014/main" id="{14DFBD7B-2CAC-4711-8E78-2D198DCB30B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82607" y="3708668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1" name="Freeform 48">
              <a:extLst>
                <a:ext uri="{FF2B5EF4-FFF2-40B4-BE49-F238E27FC236}">
                  <a16:creationId xmlns:a16="http://schemas.microsoft.com/office/drawing/2014/main" id="{4BB512C9-AA98-41E8-BF63-C458CDB7810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72335" y="3708668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" name="Freeform 49">
              <a:extLst>
                <a:ext uri="{FF2B5EF4-FFF2-40B4-BE49-F238E27FC236}">
                  <a16:creationId xmlns:a16="http://schemas.microsoft.com/office/drawing/2014/main" id="{698A563D-56F1-4AED-888B-577F3DE9C12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37772" y="3560898"/>
              <a:ext cx="84120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1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" name="Freeform 50">
              <a:extLst>
                <a:ext uri="{FF2B5EF4-FFF2-40B4-BE49-F238E27FC236}">
                  <a16:creationId xmlns:a16="http://schemas.microsoft.com/office/drawing/2014/main" id="{63A03917-8DE2-4DB0-8711-92AFDD4072D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09643" y="3268212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" name="Freeform 51">
              <a:extLst>
                <a:ext uri="{FF2B5EF4-FFF2-40B4-BE49-F238E27FC236}">
                  <a16:creationId xmlns:a16="http://schemas.microsoft.com/office/drawing/2014/main" id="{8CDB5F2F-D3D9-4E79-AE58-9D7DD369295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79744" y="3268212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" name="Freeform 52">
              <a:extLst>
                <a:ext uri="{FF2B5EF4-FFF2-40B4-BE49-F238E27FC236}">
                  <a16:creationId xmlns:a16="http://schemas.microsoft.com/office/drawing/2014/main" id="{C51646C6-1CC8-476D-8DDF-15A13EF5E33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42834" y="3268212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" name="Freeform 53">
              <a:extLst>
                <a:ext uri="{FF2B5EF4-FFF2-40B4-BE49-F238E27FC236}">
                  <a16:creationId xmlns:a16="http://schemas.microsoft.com/office/drawing/2014/main" id="{6414B102-DF7C-44BC-BB59-DCFADFC4393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22748" y="3268212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7" y="25"/>
                    <a:pt x="10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7" name="Freeform 54">
              <a:extLst>
                <a:ext uri="{FF2B5EF4-FFF2-40B4-BE49-F238E27FC236}">
                  <a16:creationId xmlns:a16="http://schemas.microsoft.com/office/drawing/2014/main" id="{EBA2ED3F-1735-496F-BA7F-0002BFB9CF3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42436" y="3416552"/>
              <a:ext cx="85523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8" name="Freeform 55">
              <a:extLst>
                <a:ext uri="{FF2B5EF4-FFF2-40B4-BE49-F238E27FC236}">
                  <a16:creationId xmlns:a16="http://schemas.microsoft.com/office/drawing/2014/main" id="{387FE74F-74F5-4086-A1F8-9B04E1E0A8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84496" y="3415982"/>
              <a:ext cx="84120" cy="68465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9" name="Freeform 56">
              <a:extLst>
                <a:ext uri="{FF2B5EF4-FFF2-40B4-BE49-F238E27FC236}">
                  <a16:creationId xmlns:a16="http://schemas.microsoft.com/office/drawing/2014/main" id="{CA46B382-8D58-415D-B3B4-3FA0B00338C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54596" y="3415982"/>
              <a:ext cx="84120" cy="68465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4 w 25"/>
                <a:gd name="T9" fmla="*/ 3 h 25"/>
                <a:gd name="T10" fmla="*/ 0 w 25"/>
                <a:gd name="T11" fmla="*/ 12 h 25"/>
                <a:gd name="T12" fmla="*/ 4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0" name="Freeform 57">
              <a:extLst>
                <a:ext uri="{FF2B5EF4-FFF2-40B4-BE49-F238E27FC236}">
                  <a16:creationId xmlns:a16="http://schemas.microsoft.com/office/drawing/2014/main" id="{5619DA5F-BA74-4865-A141-128A5165044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18203" y="3121013"/>
              <a:ext cx="82719" cy="67324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1" name="Freeform 58">
              <a:extLst>
                <a:ext uri="{FF2B5EF4-FFF2-40B4-BE49-F238E27FC236}">
                  <a16:creationId xmlns:a16="http://schemas.microsoft.com/office/drawing/2014/main" id="{D77871B1-10DF-48E0-8F6D-9DCA9196335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81294" y="3121013"/>
              <a:ext cx="85523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2" name="Freeform 59">
              <a:extLst>
                <a:ext uri="{FF2B5EF4-FFF2-40B4-BE49-F238E27FC236}">
                  <a16:creationId xmlns:a16="http://schemas.microsoft.com/office/drawing/2014/main" id="{799DD84D-CC35-457E-8D69-3ED04EA4D2B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41064" y="2970961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3" name="Freeform 60">
              <a:extLst>
                <a:ext uri="{FF2B5EF4-FFF2-40B4-BE49-F238E27FC236}">
                  <a16:creationId xmlns:a16="http://schemas.microsoft.com/office/drawing/2014/main" id="{62CF5D26-E493-4819-A3C4-32F483CCE60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64440" y="2970961"/>
              <a:ext cx="82719" cy="69606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2" y="26"/>
                  </a:cubicBezTo>
                  <a:cubicBezTo>
                    <a:pt x="16" y="26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4" name="Freeform 61">
              <a:extLst>
                <a:ext uri="{FF2B5EF4-FFF2-40B4-BE49-F238E27FC236}">
                  <a16:creationId xmlns:a16="http://schemas.microsoft.com/office/drawing/2014/main" id="{515FE208-A7B0-4BB4-BC2D-ACAC4B41577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44354" y="2970961"/>
              <a:ext cx="82719" cy="69606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5" name="Freeform 62">
              <a:extLst>
                <a:ext uri="{FF2B5EF4-FFF2-40B4-BE49-F238E27FC236}">
                  <a16:creationId xmlns:a16="http://schemas.microsoft.com/office/drawing/2014/main" id="{5660BF3C-906D-4EE3-B054-BEAFD8B9A9B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53711" y="2970961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6" name="Freeform 63">
              <a:extLst>
                <a:ext uri="{FF2B5EF4-FFF2-40B4-BE49-F238E27FC236}">
                  <a16:creationId xmlns:a16="http://schemas.microsoft.com/office/drawing/2014/main" id="{9C916F47-1343-4D2E-98F2-44ED4FE5B64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82607" y="2821481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Freeform 64">
              <a:extLst>
                <a:ext uri="{FF2B5EF4-FFF2-40B4-BE49-F238E27FC236}">
                  <a16:creationId xmlns:a16="http://schemas.microsoft.com/office/drawing/2014/main" id="{19A6AB76-EE43-4E31-BB27-D6C4B435FC4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91963" y="2821481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8" name="Freeform 65">
              <a:extLst>
                <a:ext uri="{FF2B5EF4-FFF2-40B4-BE49-F238E27FC236}">
                  <a16:creationId xmlns:a16="http://schemas.microsoft.com/office/drawing/2014/main" id="{4415B85F-61AB-4508-AF33-91514EA771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35426" y="2823192"/>
              <a:ext cx="82719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9" name="Freeform 66">
              <a:extLst>
                <a:ext uri="{FF2B5EF4-FFF2-40B4-BE49-F238E27FC236}">
                  <a16:creationId xmlns:a16="http://schemas.microsoft.com/office/drawing/2014/main" id="{C98D1620-F576-40F4-8785-5AA2AB830AC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18144" y="2823192"/>
              <a:ext cx="86924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0" name="Freeform 67">
              <a:extLst>
                <a:ext uri="{FF2B5EF4-FFF2-40B4-BE49-F238E27FC236}">
                  <a16:creationId xmlns:a16="http://schemas.microsoft.com/office/drawing/2014/main" id="{92C20265-9518-476C-A324-42332B08DFC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71908" y="2823192"/>
              <a:ext cx="82719" cy="67324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" name="Freeform 68">
              <a:extLst>
                <a:ext uri="{FF2B5EF4-FFF2-40B4-BE49-F238E27FC236}">
                  <a16:creationId xmlns:a16="http://schemas.microsoft.com/office/drawing/2014/main" id="{06FDA747-833B-4D5A-AE28-B86D6043006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61636" y="2823192"/>
              <a:ext cx="82719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" name="Freeform 69">
              <a:extLst>
                <a:ext uri="{FF2B5EF4-FFF2-40B4-BE49-F238E27FC236}">
                  <a16:creationId xmlns:a16="http://schemas.microsoft.com/office/drawing/2014/main" id="{59B55E68-B60C-405D-91FA-757B4CF724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70387" y="2678275"/>
              <a:ext cx="85523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" name="Freeform 70">
              <a:extLst>
                <a:ext uri="{FF2B5EF4-FFF2-40B4-BE49-F238E27FC236}">
                  <a16:creationId xmlns:a16="http://schemas.microsoft.com/office/drawing/2014/main" id="{2F70FF15-6021-4419-97EF-D47A13A2847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98915" y="2678275"/>
              <a:ext cx="86924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4" name="Freeform 71">
              <a:extLst>
                <a:ext uri="{FF2B5EF4-FFF2-40B4-BE49-F238E27FC236}">
                  <a16:creationId xmlns:a16="http://schemas.microsoft.com/office/drawing/2014/main" id="{507E875C-ECE4-441C-B9E9-73CB43448BC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02663" y="2678275"/>
              <a:ext cx="82719" cy="67324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5" name="Freeform 72">
              <a:extLst>
                <a:ext uri="{FF2B5EF4-FFF2-40B4-BE49-F238E27FC236}">
                  <a16:creationId xmlns:a16="http://schemas.microsoft.com/office/drawing/2014/main" id="{799C121C-5718-48D9-836D-98EE83F51CF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82577" y="2678275"/>
              <a:ext cx="82719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6" name="Freeform 73">
              <a:extLst>
                <a:ext uri="{FF2B5EF4-FFF2-40B4-BE49-F238E27FC236}">
                  <a16:creationId xmlns:a16="http://schemas.microsoft.com/office/drawing/2014/main" id="{18185692-1BB1-4CE7-94F8-52F12DCAA91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57858" y="2528795"/>
              <a:ext cx="84120" cy="67324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7" name="Freeform 74">
              <a:extLst>
                <a:ext uri="{FF2B5EF4-FFF2-40B4-BE49-F238E27FC236}">
                  <a16:creationId xmlns:a16="http://schemas.microsoft.com/office/drawing/2014/main" id="{CC0E3B5E-6555-467F-8394-24C71F227EE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44783" y="2528795"/>
              <a:ext cx="84120" cy="67324"/>
            </a:xfrm>
            <a:custGeom>
              <a:avLst/>
              <a:gdLst>
                <a:gd name="T0" fmla="*/ 21 w 25"/>
                <a:gd name="T1" fmla="*/ 21 h 25"/>
                <a:gd name="T2" fmla="*/ 25 w 25"/>
                <a:gd name="T3" fmla="*/ 12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2 w 25"/>
                <a:gd name="T15" fmla="*/ 25 h 25"/>
                <a:gd name="T16" fmla="*/ 21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8" name="Freeform 75">
              <a:extLst>
                <a:ext uri="{FF2B5EF4-FFF2-40B4-BE49-F238E27FC236}">
                  <a16:creationId xmlns:a16="http://schemas.microsoft.com/office/drawing/2014/main" id="{838B247B-3F58-49BB-B347-30584925DDB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16196" y="2381025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9" name="Freeform 76">
              <a:extLst>
                <a:ext uri="{FF2B5EF4-FFF2-40B4-BE49-F238E27FC236}">
                  <a16:creationId xmlns:a16="http://schemas.microsoft.com/office/drawing/2014/main" id="{82BA0538-485F-4FF0-88CE-407B292E830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05924" y="2381025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0" name="Freeform 77">
              <a:extLst>
                <a:ext uri="{FF2B5EF4-FFF2-40B4-BE49-F238E27FC236}">
                  <a16:creationId xmlns:a16="http://schemas.microsoft.com/office/drawing/2014/main" id="{F9CDE104-224E-4099-A039-6EA676C3FA1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95653" y="2381025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" name="Freeform 78">
              <a:extLst>
                <a:ext uri="{FF2B5EF4-FFF2-40B4-BE49-F238E27FC236}">
                  <a16:creationId xmlns:a16="http://schemas.microsoft.com/office/drawing/2014/main" id="{5EAB6B89-169A-4C85-9066-818D1351E23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08817" y="2233256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" name="Freeform 79">
              <a:extLst>
                <a:ext uri="{FF2B5EF4-FFF2-40B4-BE49-F238E27FC236}">
                  <a16:creationId xmlns:a16="http://schemas.microsoft.com/office/drawing/2014/main" id="{9D4C13C8-DAE3-45B8-9645-4D3D2FBB05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28903" y="2090050"/>
              <a:ext cx="82719" cy="67324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3" name="Freeform 80">
              <a:extLst>
                <a:ext uri="{FF2B5EF4-FFF2-40B4-BE49-F238E27FC236}">
                  <a16:creationId xmlns:a16="http://schemas.microsoft.com/office/drawing/2014/main" id="{CD6C343D-2CAD-4C8F-B221-49102697B96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82607" y="1781389"/>
              <a:ext cx="85523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4" name="Freeform 81">
              <a:extLst>
                <a:ext uri="{FF2B5EF4-FFF2-40B4-BE49-F238E27FC236}">
                  <a16:creationId xmlns:a16="http://schemas.microsoft.com/office/drawing/2014/main" id="{F9018F81-3ACC-4072-AF4F-7323E3B1EBD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54198" y="5918932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5" name="Freeform 82">
              <a:extLst>
                <a:ext uri="{FF2B5EF4-FFF2-40B4-BE49-F238E27FC236}">
                  <a16:creationId xmlns:a16="http://schemas.microsoft.com/office/drawing/2014/main" id="{BD8BEB4D-9EB5-4F04-BC11-61FAB9AC7B1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97660" y="5920073"/>
              <a:ext cx="85523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4 h 25"/>
                <a:gd name="T6" fmla="*/ 13 w 26"/>
                <a:gd name="T7" fmla="*/ 0 h 25"/>
                <a:gd name="T8" fmla="*/ 4 w 26"/>
                <a:gd name="T9" fmla="*/ 4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6" name="Freeform 83">
              <a:extLst>
                <a:ext uri="{FF2B5EF4-FFF2-40B4-BE49-F238E27FC236}">
                  <a16:creationId xmlns:a16="http://schemas.microsoft.com/office/drawing/2014/main" id="{E33E0ED2-3448-44BE-B1A2-C578BCE6366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64042" y="5920073"/>
              <a:ext cx="85523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4 h 25"/>
                <a:gd name="T6" fmla="*/ 13 w 26"/>
                <a:gd name="T7" fmla="*/ 0 h 25"/>
                <a:gd name="T8" fmla="*/ 4 w 26"/>
                <a:gd name="T9" fmla="*/ 4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7" name="Freeform 84">
              <a:extLst>
                <a:ext uri="{FF2B5EF4-FFF2-40B4-BE49-F238E27FC236}">
                  <a16:creationId xmlns:a16="http://schemas.microsoft.com/office/drawing/2014/main" id="{6D313BBB-38D9-48B7-931E-540051BB2FF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54198" y="5773445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8" name="Freeform 85">
              <a:extLst>
                <a:ext uri="{FF2B5EF4-FFF2-40B4-BE49-F238E27FC236}">
                  <a16:creationId xmlns:a16="http://schemas.microsoft.com/office/drawing/2014/main" id="{0E947DC5-4CE2-40EA-8DF6-C2DDD8B277B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90193" y="5773445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4" y="19"/>
                    <a:pt x="26" y="16"/>
                    <a:pt x="26" y="12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9" name="Freeform 86">
              <a:extLst>
                <a:ext uri="{FF2B5EF4-FFF2-40B4-BE49-F238E27FC236}">
                  <a16:creationId xmlns:a16="http://schemas.microsoft.com/office/drawing/2014/main" id="{6C9E0BBD-CD58-4BBC-805C-4793CE90844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057489" y="5773445"/>
              <a:ext cx="82719" cy="67324"/>
            </a:xfrm>
            <a:custGeom>
              <a:avLst/>
              <a:gdLst>
                <a:gd name="T0" fmla="*/ 21 w 25"/>
                <a:gd name="T1" fmla="*/ 21 h 25"/>
                <a:gd name="T2" fmla="*/ 25 w 25"/>
                <a:gd name="T3" fmla="*/ 12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2 w 25"/>
                <a:gd name="T15" fmla="*/ 25 h 25"/>
                <a:gd name="T16" fmla="*/ 21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0" name="Freeform 87">
              <a:extLst>
                <a:ext uri="{FF2B5EF4-FFF2-40B4-BE49-F238E27FC236}">
                  <a16:creationId xmlns:a16="http://schemas.microsoft.com/office/drawing/2014/main" id="{2CDD24C7-9410-44B8-BE4D-B13BF9A5A93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096745" y="5771734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10" y="0"/>
                    <a:pt x="7" y="2"/>
                    <a:pt x="4" y="4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7" y="25"/>
                    <a:pt x="10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1" name="Freeform 88">
              <a:extLst>
                <a:ext uri="{FF2B5EF4-FFF2-40B4-BE49-F238E27FC236}">
                  <a16:creationId xmlns:a16="http://schemas.microsoft.com/office/drawing/2014/main" id="{977DB5E5-DE1F-451B-BC0B-63C6E93ED06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30822" y="5626817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2" name="Freeform 89">
              <a:extLst>
                <a:ext uri="{FF2B5EF4-FFF2-40B4-BE49-F238E27FC236}">
                  <a16:creationId xmlns:a16="http://schemas.microsoft.com/office/drawing/2014/main" id="{B9B67617-05B2-4EDF-ABFF-EB4E82CB1C7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74284" y="5627958"/>
              <a:ext cx="86924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3" name="Freeform 90">
              <a:extLst>
                <a:ext uri="{FF2B5EF4-FFF2-40B4-BE49-F238E27FC236}">
                  <a16:creationId xmlns:a16="http://schemas.microsoft.com/office/drawing/2014/main" id="{08599084-F564-4FC3-BB42-ECF54A2E5AB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18203" y="5477336"/>
              <a:ext cx="85523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4" name="Freeform 91">
              <a:extLst>
                <a:ext uri="{FF2B5EF4-FFF2-40B4-BE49-F238E27FC236}">
                  <a16:creationId xmlns:a16="http://schemas.microsoft.com/office/drawing/2014/main" id="{04FB0459-D75B-4B0C-BFB7-E25AE44B2B1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80836" y="5477336"/>
              <a:ext cx="82719" cy="68465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5" name="Freeform 92">
              <a:extLst>
                <a:ext uri="{FF2B5EF4-FFF2-40B4-BE49-F238E27FC236}">
                  <a16:creationId xmlns:a16="http://schemas.microsoft.com/office/drawing/2014/main" id="{E9BB05E3-66BB-4C1A-9856-8309C5650F9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67731" y="5334701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6" name="Freeform 93">
              <a:extLst>
                <a:ext uri="{FF2B5EF4-FFF2-40B4-BE49-F238E27FC236}">
                  <a16:creationId xmlns:a16="http://schemas.microsoft.com/office/drawing/2014/main" id="{A1DB8F50-5F6B-4AA4-B7C3-DB7E6004F84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44842" y="5182368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7" name="Freeform 94">
              <a:extLst>
                <a:ext uri="{FF2B5EF4-FFF2-40B4-BE49-F238E27FC236}">
                  <a16:creationId xmlns:a16="http://schemas.microsoft.com/office/drawing/2014/main" id="{32A49032-0D1F-49A4-BC0F-B432EE9484B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34083" y="5036309"/>
              <a:ext cx="84120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8" name="Freeform 95">
              <a:extLst>
                <a:ext uri="{FF2B5EF4-FFF2-40B4-BE49-F238E27FC236}">
                  <a16:creationId xmlns:a16="http://schemas.microsoft.com/office/drawing/2014/main" id="{CB902866-E248-41AA-B908-5F806FF275C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77546" y="5036309"/>
              <a:ext cx="82719" cy="67324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9" name="Freeform 96">
              <a:extLst>
                <a:ext uri="{FF2B5EF4-FFF2-40B4-BE49-F238E27FC236}">
                  <a16:creationId xmlns:a16="http://schemas.microsoft.com/office/drawing/2014/main" id="{3BA00232-84D0-4786-8B12-95BB6D005E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50450" y="5036309"/>
              <a:ext cx="86924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0" name="Freeform 97">
              <a:extLst>
                <a:ext uri="{FF2B5EF4-FFF2-40B4-BE49-F238E27FC236}">
                  <a16:creationId xmlns:a16="http://schemas.microsoft.com/office/drawing/2014/main" id="{AB89CF17-A786-4961-B8A7-26559AA9444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48103" y="4885688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1" name="Freeform 98">
              <a:extLst>
                <a:ext uri="{FF2B5EF4-FFF2-40B4-BE49-F238E27FC236}">
                  <a16:creationId xmlns:a16="http://schemas.microsoft.com/office/drawing/2014/main" id="{8D917385-99C1-4002-B6EB-95AE9F0BFFD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11194" y="4885688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" name="Freeform 99">
              <a:extLst>
                <a:ext uri="{FF2B5EF4-FFF2-40B4-BE49-F238E27FC236}">
                  <a16:creationId xmlns:a16="http://schemas.microsoft.com/office/drawing/2014/main" id="{7E050EF8-E21B-4633-BA76-0375CC97566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57002" y="4885688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" name="Freeform 100">
              <a:extLst>
                <a:ext uri="{FF2B5EF4-FFF2-40B4-BE49-F238E27FC236}">
                  <a16:creationId xmlns:a16="http://schemas.microsoft.com/office/drawing/2014/main" id="{DEBD904B-EC59-4403-A48D-73A2E523234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41123" y="4741342"/>
              <a:ext cx="82719" cy="67324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" name="Freeform 101">
              <a:extLst>
                <a:ext uri="{FF2B5EF4-FFF2-40B4-BE49-F238E27FC236}">
                  <a16:creationId xmlns:a16="http://schemas.microsoft.com/office/drawing/2014/main" id="{71F9E5B2-4589-4860-8633-1C06D2B5307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83183" y="4741342"/>
              <a:ext cx="84120" cy="67324"/>
            </a:xfrm>
            <a:custGeom>
              <a:avLst/>
              <a:gdLst>
                <a:gd name="T0" fmla="*/ 21 w 25"/>
                <a:gd name="T1" fmla="*/ 21 h 25"/>
                <a:gd name="T2" fmla="*/ 25 w 25"/>
                <a:gd name="T3" fmla="*/ 12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2 w 25"/>
                <a:gd name="T15" fmla="*/ 25 h 25"/>
                <a:gd name="T16" fmla="*/ 21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" name="Freeform 102">
              <a:extLst>
                <a:ext uri="{FF2B5EF4-FFF2-40B4-BE49-F238E27FC236}">
                  <a16:creationId xmlns:a16="http://schemas.microsoft.com/office/drawing/2014/main" id="{954453AD-8187-4026-B0F0-04D34D1D6C3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023841" y="4739631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" name="Freeform 103">
              <a:extLst>
                <a:ext uri="{FF2B5EF4-FFF2-40B4-BE49-F238E27FC236}">
                  <a16:creationId xmlns:a16="http://schemas.microsoft.com/office/drawing/2014/main" id="{1D7584E3-121D-47F9-80F7-B680CA6344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27073" y="4594713"/>
              <a:ext cx="84120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" name="Freeform 104">
              <a:extLst>
                <a:ext uri="{FF2B5EF4-FFF2-40B4-BE49-F238E27FC236}">
                  <a16:creationId xmlns:a16="http://schemas.microsoft.com/office/drawing/2014/main" id="{E105E2B8-2F77-4665-8E8C-F4CFE0812F6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67731" y="4594713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" name="Freeform 105">
              <a:extLst>
                <a:ext uri="{FF2B5EF4-FFF2-40B4-BE49-F238E27FC236}">
                  <a16:creationId xmlns:a16="http://schemas.microsoft.com/office/drawing/2014/main" id="{8F0ECFA7-3081-4E57-8967-1A9CD433F54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84526" y="4446944"/>
              <a:ext cx="86924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" name="Freeform 106">
              <a:extLst>
                <a:ext uri="{FF2B5EF4-FFF2-40B4-BE49-F238E27FC236}">
                  <a16:creationId xmlns:a16="http://schemas.microsoft.com/office/drawing/2014/main" id="{FA3D1156-739E-4FFD-85D8-5C9AC05A5C2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53741" y="4296322"/>
              <a:ext cx="82719" cy="68465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" name="Freeform 107">
              <a:extLst>
                <a:ext uri="{FF2B5EF4-FFF2-40B4-BE49-F238E27FC236}">
                  <a16:creationId xmlns:a16="http://schemas.microsoft.com/office/drawing/2014/main" id="{9BB0F9E3-CFF2-4895-9391-3EC507B61E0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84068" y="4151405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" name="Freeform 108">
              <a:extLst>
                <a:ext uri="{FF2B5EF4-FFF2-40B4-BE49-F238E27FC236}">
                  <a16:creationId xmlns:a16="http://schemas.microsoft.com/office/drawing/2014/main" id="{1CA14F73-AA54-4D20-978D-5041C26396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54169" y="4151405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" name="Freeform 109">
              <a:extLst>
                <a:ext uri="{FF2B5EF4-FFF2-40B4-BE49-F238E27FC236}">
                  <a16:creationId xmlns:a16="http://schemas.microsoft.com/office/drawing/2014/main" id="{B956CEA4-E59A-4697-9950-81BD1406E51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21465" y="4151405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" name="Freeform 110">
              <a:extLst>
                <a:ext uri="{FF2B5EF4-FFF2-40B4-BE49-F238E27FC236}">
                  <a16:creationId xmlns:a16="http://schemas.microsoft.com/office/drawing/2014/main" id="{D8D3A8C8-DF75-4DFD-B8AB-8C17DDB667F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64042" y="4004777"/>
              <a:ext cx="85523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" name="Freeform 111">
              <a:extLst>
                <a:ext uri="{FF2B5EF4-FFF2-40B4-BE49-F238E27FC236}">
                  <a16:creationId xmlns:a16="http://schemas.microsoft.com/office/drawing/2014/main" id="{04F3B71A-CCA9-492D-8396-46CFE2F0771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09850" y="3853013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" name="Freeform 112">
              <a:extLst>
                <a:ext uri="{FF2B5EF4-FFF2-40B4-BE49-F238E27FC236}">
                  <a16:creationId xmlns:a16="http://schemas.microsoft.com/office/drawing/2014/main" id="{33C51037-ADB0-4F09-8437-6A9FA15D976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93912" y="3708668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" name="Freeform 113">
              <a:extLst>
                <a:ext uri="{FF2B5EF4-FFF2-40B4-BE49-F238E27FC236}">
                  <a16:creationId xmlns:a16="http://schemas.microsoft.com/office/drawing/2014/main" id="{6C329871-B3A5-4CC0-A5C2-47A3DB8F504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71023" y="3708668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" name="Freeform 114">
              <a:extLst>
                <a:ext uri="{FF2B5EF4-FFF2-40B4-BE49-F238E27FC236}">
                  <a16:creationId xmlns:a16="http://schemas.microsoft.com/office/drawing/2014/main" id="{C1B5CEA3-BCD3-4534-AAD4-F5DBEF8005C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44842" y="3561468"/>
              <a:ext cx="85523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" name="Freeform 115">
              <a:extLst>
                <a:ext uri="{FF2B5EF4-FFF2-40B4-BE49-F238E27FC236}">
                  <a16:creationId xmlns:a16="http://schemas.microsoft.com/office/drawing/2014/main" id="{5F6BB744-F490-429A-92A1-8604C76B8EC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57917" y="3415982"/>
              <a:ext cx="86924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9" name="Freeform 116">
              <a:extLst>
                <a:ext uri="{FF2B5EF4-FFF2-40B4-BE49-F238E27FC236}">
                  <a16:creationId xmlns:a16="http://schemas.microsoft.com/office/drawing/2014/main" id="{A0C4A63B-4602-4EB3-BAAE-8269A927614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01379" y="3414841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" name="Freeform 117">
              <a:extLst>
                <a:ext uri="{FF2B5EF4-FFF2-40B4-BE49-F238E27FC236}">
                  <a16:creationId xmlns:a16="http://schemas.microsoft.com/office/drawing/2014/main" id="{90B0FD18-79FD-4E55-ABF2-C95ABF46008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67274" y="3414841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" name="Freeform 118">
              <a:extLst>
                <a:ext uri="{FF2B5EF4-FFF2-40B4-BE49-F238E27FC236}">
                  <a16:creationId xmlns:a16="http://schemas.microsoft.com/office/drawing/2014/main" id="{8262BA54-7C26-4F22-BE34-1F0833608B1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10736" y="3414841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" name="Freeform 119">
              <a:extLst>
                <a:ext uri="{FF2B5EF4-FFF2-40B4-BE49-F238E27FC236}">
                  <a16:creationId xmlns:a16="http://schemas.microsoft.com/office/drawing/2014/main" id="{70F69731-A8D8-46B0-A157-7BA79428B1A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11194" y="3268212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3" name="Freeform 120">
              <a:extLst>
                <a:ext uri="{FF2B5EF4-FFF2-40B4-BE49-F238E27FC236}">
                  <a16:creationId xmlns:a16="http://schemas.microsoft.com/office/drawing/2014/main" id="{2D865EDE-F9B6-49BE-BB8E-A4BDB4B493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81294" y="3268212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4" name="Freeform 121">
              <a:extLst>
                <a:ext uri="{FF2B5EF4-FFF2-40B4-BE49-F238E27FC236}">
                  <a16:creationId xmlns:a16="http://schemas.microsoft.com/office/drawing/2014/main" id="{019CAFE0-7032-4174-B1C2-21245A746BC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23354" y="3268212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5" name="Freeform 122">
              <a:extLst>
                <a:ext uri="{FF2B5EF4-FFF2-40B4-BE49-F238E27FC236}">
                  <a16:creationId xmlns:a16="http://schemas.microsoft.com/office/drawing/2014/main" id="{1022EF6E-6CA6-43F4-AE81-364E5EACC2D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66816" y="3268212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6" name="Freeform 123">
              <a:extLst>
                <a:ext uri="{FF2B5EF4-FFF2-40B4-BE49-F238E27FC236}">
                  <a16:creationId xmlns:a16="http://schemas.microsoft.com/office/drawing/2014/main" id="{FC3C1E5C-0EF6-44F8-B1B7-14104A2F229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10279" y="3268212"/>
              <a:ext cx="84120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7" name="Freeform 124">
              <a:extLst>
                <a:ext uri="{FF2B5EF4-FFF2-40B4-BE49-F238E27FC236}">
                  <a16:creationId xmlns:a16="http://schemas.microsoft.com/office/drawing/2014/main" id="{10C93CE7-333D-4B30-93AF-290CCC904EE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079921" y="3121013"/>
              <a:ext cx="84120" cy="67324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8" name="Freeform 125">
              <a:extLst>
                <a:ext uri="{FF2B5EF4-FFF2-40B4-BE49-F238E27FC236}">
                  <a16:creationId xmlns:a16="http://schemas.microsoft.com/office/drawing/2014/main" id="{60B8C2E5-0A57-483C-A441-6AD833942FD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43012" y="3121013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9" name="Freeform 126">
              <a:extLst>
                <a:ext uri="{FF2B5EF4-FFF2-40B4-BE49-F238E27FC236}">
                  <a16:creationId xmlns:a16="http://schemas.microsoft.com/office/drawing/2014/main" id="{FBEE6B32-F29B-49D0-95CB-BA821626CD2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76202" y="2967539"/>
              <a:ext cx="84120" cy="68465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0" name="Freeform 127">
              <a:extLst>
                <a:ext uri="{FF2B5EF4-FFF2-40B4-BE49-F238E27FC236}">
                  <a16:creationId xmlns:a16="http://schemas.microsoft.com/office/drawing/2014/main" id="{07A88A92-9159-4274-845E-B5857FBBEF6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16861" y="2967539"/>
              <a:ext cx="86924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1" name="Freeform 128">
              <a:extLst>
                <a:ext uri="{FF2B5EF4-FFF2-40B4-BE49-F238E27FC236}">
                  <a16:creationId xmlns:a16="http://schemas.microsoft.com/office/drawing/2014/main" id="{B2363CF0-F5AA-4C1C-9595-B46E814F56A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10338" y="2967539"/>
              <a:ext cx="82719" cy="68465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2" name="Freeform 129">
              <a:extLst>
                <a:ext uri="{FF2B5EF4-FFF2-40B4-BE49-F238E27FC236}">
                  <a16:creationId xmlns:a16="http://schemas.microsoft.com/office/drawing/2014/main" id="{CBD098D3-CFF3-45D6-BF30-E0EE3026C86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52398" y="2967539"/>
              <a:ext cx="84120" cy="68465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" name="Freeform 130">
              <a:extLst>
                <a:ext uri="{FF2B5EF4-FFF2-40B4-BE49-F238E27FC236}">
                  <a16:creationId xmlns:a16="http://schemas.microsoft.com/office/drawing/2014/main" id="{28AEBF36-81B1-4ED9-9484-DCA20DA251F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93056" y="2967539"/>
              <a:ext cx="86924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4" name="Freeform 131">
              <a:extLst>
                <a:ext uri="{FF2B5EF4-FFF2-40B4-BE49-F238E27FC236}">
                  <a16:creationId xmlns:a16="http://schemas.microsoft.com/office/drawing/2014/main" id="{CD49B649-E68C-4E68-95FD-767CEA1BF98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05098" y="2821481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5" name="Freeform 132">
              <a:extLst>
                <a:ext uri="{FF2B5EF4-FFF2-40B4-BE49-F238E27FC236}">
                  <a16:creationId xmlns:a16="http://schemas.microsoft.com/office/drawing/2014/main" id="{F18F1CDB-0829-4FAE-904F-2F90C41476F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47158" y="2821481"/>
              <a:ext cx="84120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6" name="Freeform 133">
              <a:extLst>
                <a:ext uri="{FF2B5EF4-FFF2-40B4-BE49-F238E27FC236}">
                  <a16:creationId xmlns:a16="http://schemas.microsoft.com/office/drawing/2014/main" id="{FC34EC52-A826-4B0D-B653-6952EFEBFB5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17259" y="2821481"/>
              <a:ext cx="84120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7" name="Freeform 134">
              <a:extLst>
                <a:ext uri="{FF2B5EF4-FFF2-40B4-BE49-F238E27FC236}">
                  <a16:creationId xmlns:a16="http://schemas.microsoft.com/office/drawing/2014/main" id="{F0A2A7DE-DB89-48D2-83DD-FF288F44BB2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50450" y="2821481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7" y="25"/>
                    <a:pt x="10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8" name="Freeform 135">
              <a:extLst>
                <a:ext uri="{FF2B5EF4-FFF2-40B4-BE49-F238E27FC236}">
                  <a16:creationId xmlns:a16="http://schemas.microsoft.com/office/drawing/2014/main" id="{F57A9FF1-1886-4905-8399-23D43C4A372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54198" y="2821481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9" name="Freeform 136">
              <a:extLst>
                <a:ext uri="{FF2B5EF4-FFF2-40B4-BE49-F238E27FC236}">
                  <a16:creationId xmlns:a16="http://schemas.microsoft.com/office/drawing/2014/main" id="{F1166D7B-D98C-4482-B064-265075C8BC0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17259" y="2678275"/>
              <a:ext cx="84120" cy="67324"/>
            </a:xfrm>
            <a:custGeom>
              <a:avLst/>
              <a:gdLst>
                <a:gd name="T0" fmla="*/ 21 w 25"/>
                <a:gd name="T1" fmla="*/ 21 h 25"/>
                <a:gd name="T2" fmla="*/ 25 w 25"/>
                <a:gd name="T3" fmla="*/ 12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2 w 25"/>
                <a:gd name="T15" fmla="*/ 25 h 25"/>
                <a:gd name="T16" fmla="*/ 21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0" name="Freeform 137">
              <a:extLst>
                <a:ext uri="{FF2B5EF4-FFF2-40B4-BE49-F238E27FC236}">
                  <a16:creationId xmlns:a16="http://schemas.microsoft.com/office/drawing/2014/main" id="{707E873A-B26A-42C3-A437-D7B5A6878D6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18203" y="2678275"/>
              <a:ext cx="82719" cy="67324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1" name="Freeform 138">
              <a:extLst>
                <a:ext uri="{FF2B5EF4-FFF2-40B4-BE49-F238E27FC236}">
                  <a16:creationId xmlns:a16="http://schemas.microsoft.com/office/drawing/2014/main" id="{223705C4-674F-4B27-80F6-ED088895C08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73827" y="2678275"/>
              <a:ext cx="82719" cy="67324"/>
            </a:xfrm>
            <a:custGeom>
              <a:avLst/>
              <a:gdLst>
                <a:gd name="T0" fmla="*/ 21 w 25"/>
                <a:gd name="T1" fmla="*/ 21 h 25"/>
                <a:gd name="T2" fmla="*/ 25 w 25"/>
                <a:gd name="T3" fmla="*/ 12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2 w 25"/>
                <a:gd name="T15" fmla="*/ 25 h 25"/>
                <a:gd name="T16" fmla="*/ 21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2" name="Freeform 139">
              <a:extLst>
                <a:ext uri="{FF2B5EF4-FFF2-40B4-BE49-F238E27FC236}">
                  <a16:creationId xmlns:a16="http://schemas.microsoft.com/office/drawing/2014/main" id="{FCAC10C9-CF0E-4C17-A002-686E2678D42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43927" y="2678275"/>
              <a:ext cx="82719" cy="67324"/>
            </a:xfrm>
            <a:custGeom>
              <a:avLst/>
              <a:gdLst>
                <a:gd name="T0" fmla="*/ 21 w 25"/>
                <a:gd name="T1" fmla="*/ 21 h 25"/>
                <a:gd name="T2" fmla="*/ 25 w 25"/>
                <a:gd name="T3" fmla="*/ 12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2 w 25"/>
                <a:gd name="T15" fmla="*/ 25 h 25"/>
                <a:gd name="T16" fmla="*/ 21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3" name="Freeform 140">
              <a:extLst>
                <a:ext uri="{FF2B5EF4-FFF2-40B4-BE49-F238E27FC236}">
                  <a16:creationId xmlns:a16="http://schemas.microsoft.com/office/drawing/2014/main" id="{157D86C5-9A8F-4058-8423-B0BAC7FF27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4983" y="2528795"/>
              <a:ext cx="82719" cy="67324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4" name="Freeform 141">
              <a:extLst>
                <a:ext uri="{FF2B5EF4-FFF2-40B4-BE49-F238E27FC236}">
                  <a16:creationId xmlns:a16="http://schemas.microsoft.com/office/drawing/2014/main" id="{0CE97F93-5062-4EFF-8F5B-37FC4AEBFC0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13968" y="2528795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4" y="19"/>
                    <a:pt x="26" y="16"/>
                    <a:pt x="26" y="12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5" name="Freeform 142">
              <a:extLst>
                <a:ext uri="{FF2B5EF4-FFF2-40B4-BE49-F238E27FC236}">
                  <a16:creationId xmlns:a16="http://schemas.microsoft.com/office/drawing/2014/main" id="{C0AA5610-A2D7-4D11-8220-CD7C184B452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51822" y="2381025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6" name="Freeform 143">
              <a:extLst>
                <a:ext uri="{FF2B5EF4-FFF2-40B4-BE49-F238E27FC236}">
                  <a16:creationId xmlns:a16="http://schemas.microsoft.com/office/drawing/2014/main" id="{F24A09E1-9FDA-4C7F-B3D0-9C90E5AC415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31737" y="2381025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7" name="Freeform 144">
              <a:extLst>
                <a:ext uri="{FF2B5EF4-FFF2-40B4-BE49-F238E27FC236}">
                  <a16:creationId xmlns:a16="http://schemas.microsoft.com/office/drawing/2014/main" id="{F72B1284-DD69-4147-844C-FFE37DF143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71450" y="2234967"/>
              <a:ext cx="82719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8" name="Freeform 145">
              <a:extLst>
                <a:ext uri="{FF2B5EF4-FFF2-40B4-BE49-F238E27FC236}">
                  <a16:creationId xmlns:a16="http://schemas.microsoft.com/office/drawing/2014/main" id="{36925F92-79D8-42B9-B587-9DD79DBF5E0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80807" y="2234967"/>
              <a:ext cx="86924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9" name="Freeform 146">
              <a:extLst>
                <a:ext uri="{FF2B5EF4-FFF2-40B4-BE49-F238E27FC236}">
                  <a16:creationId xmlns:a16="http://schemas.microsoft.com/office/drawing/2014/main" id="{CAD9C550-9FD2-4272-8EE1-DD81BE5A12F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71450" y="2084345"/>
              <a:ext cx="82719" cy="67324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0" name="Freeform 147">
              <a:extLst>
                <a:ext uri="{FF2B5EF4-FFF2-40B4-BE49-F238E27FC236}">
                  <a16:creationId xmlns:a16="http://schemas.microsoft.com/office/drawing/2014/main" id="{EB48A79A-C60F-4580-B101-E7731AC84A5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14913" y="2082063"/>
              <a:ext cx="82719" cy="69606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1" name="Freeform 148">
              <a:extLst>
                <a:ext uri="{FF2B5EF4-FFF2-40B4-BE49-F238E27FC236}">
                  <a16:creationId xmlns:a16="http://schemas.microsoft.com/office/drawing/2014/main" id="{219351C8-3E87-4DA4-9348-7117E7BE0B4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50907" y="1779678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2" name="Freeform 149">
              <a:extLst>
                <a:ext uri="{FF2B5EF4-FFF2-40B4-BE49-F238E27FC236}">
                  <a16:creationId xmlns:a16="http://schemas.microsoft.com/office/drawing/2014/main" id="{A71FB43C-CEAB-48EF-87DB-475E1A2B5D6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18780" y="5919503"/>
              <a:ext cx="84120" cy="68465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4 w 25"/>
                <a:gd name="T9" fmla="*/ 3 h 25"/>
                <a:gd name="T10" fmla="*/ 0 w 25"/>
                <a:gd name="T11" fmla="*/ 13 h 25"/>
                <a:gd name="T12" fmla="*/ 4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3" name="Freeform 150">
              <a:extLst>
                <a:ext uri="{FF2B5EF4-FFF2-40B4-BE49-F238E27FC236}">
                  <a16:creationId xmlns:a16="http://schemas.microsoft.com/office/drawing/2014/main" id="{2282D35C-EF6A-49D7-8B14-0C6E5E3464A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93086" y="5919503"/>
              <a:ext cx="85523" cy="68465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4" name="Freeform 151">
              <a:extLst>
                <a:ext uri="{FF2B5EF4-FFF2-40B4-BE49-F238E27FC236}">
                  <a16:creationId xmlns:a16="http://schemas.microsoft.com/office/drawing/2014/main" id="{52A4E13C-3B6D-40AF-9776-68F269FF70F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81472" y="5919503"/>
              <a:ext cx="86924" cy="68465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5" name="Freeform 152">
              <a:extLst>
                <a:ext uri="{FF2B5EF4-FFF2-40B4-BE49-F238E27FC236}">
                  <a16:creationId xmlns:a16="http://schemas.microsoft.com/office/drawing/2014/main" id="{A2F26BCA-C105-4A66-98D1-4147886FC8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649136" y="5773445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6" name="Freeform 153">
              <a:extLst>
                <a:ext uri="{FF2B5EF4-FFF2-40B4-BE49-F238E27FC236}">
                  <a16:creationId xmlns:a16="http://schemas.microsoft.com/office/drawing/2014/main" id="{D5F3A7A2-7434-40E9-B7A6-926069AA7C2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79095" y="5773445"/>
              <a:ext cx="82719" cy="67324"/>
            </a:xfrm>
            <a:custGeom>
              <a:avLst/>
              <a:gdLst>
                <a:gd name="T0" fmla="*/ 21 w 25"/>
                <a:gd name="T1" fmla="*/ 21 h 25"/>
                <a:gd name="T2" fmla="*/ 25 w 25"/>
                <a:gd name="T3" fmla="*/ 12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2 w 25"/>
                <a:gd name="T15" fmla="*/ 25 h 25"/>
                <a:gd name="T16" fmla="*/ 21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7" name="Freeform 154">
              <a:extLst>
                <a:ext uri="{FF2B5EF4-FFF2-40B4-BE49-F238E27FC236}">
                  <a16:creationId xmlns:a16="http://schemas.microsoft.com/office/drawing/2014/main" id="{6FDCF9EC-A953-407E-BF59-94CC1FAB67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91256" y="5773445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8" name="Freeform 155">
              <a:extLst>
                <a:ext uri="{FF2B5EF4-FFF2-40B4-BE49-F238E27FC236}">
                  <a16:creationId xmlns:a16="http://schemas.microsoft.com/office/drawing/2014/main" id="{AAEF4190-442D-4F92-8A67-F392249A68E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98753" y="5773445"/>
              <a:ext cx="85523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9" name="Freeform 156">
              <a:extLst>
                <a:ext uri="{FF2B5EF4-FFF2-40B4-BE49-F238E27FC236}">
                  <a16:creationId xmlns:a16="http://schemas.microsoft.com/office/drawing/2014/main" id="{4CFDAFA3-6DEC-4927-AD1D-84D6CB18FD3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55291" y="5773445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0" name="Freeform 157">
              <a:extLst>
                <a:ext uri="{FF2B5EF4-FFF2-40B4-BE49-F238E27FC236}">
                  <a16:creationId xmlns:a16="http://schemas.microsoft.com/office/drawing/2014/main" id="{7BDEBF74-9048-4722-BB67-4FCA8578FE3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76660" y="5626817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7" y="25"/>
                    <a:pt x="10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1" name="Freeform 158">
              <a:extLst>
                <a:ext uri="{FF2B5EF4-FFF2-40B4-BE49-F238E27FC236}">
                  <a16:creationId xmlns:a16="http://schemas.microsoft.com/office/drawing/2014/main" id="{EFAB9199-7DEA-4CDB-AF86-BB7D10E8D01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19207" y="5626817"/>
              <a:ext cx="84120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2" name="Freeform 159">
              <a:extLst>
                <a:ext uri="{FF2B5EF4-FFF2-40B4-BE49-F238E27FC236}">
                  <a16:creationId xmlns:a16="http://schemas.microsoft.com/office/drawing/2014/main" id="{E6C1F6B6-E5C1-459B-8F05-7E1591364EC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06161" y="5626817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" name="Freeform 160">
              <a:extLst>
                <a:ext uri="{FF2B5EF4-FFF2-40B4-BE49-F238E27FC236}">
                  <a16:creationId xmlns:a16="http://schemas.microsoft.com/office/drawing/2014/main" id="{9E077510-640B-4921-B5BC-2E3E4234957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40238" y="5476195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4" name="Freeform 161">
              <a:extLst>
                <a:ext uri="{FF2B5EF4-FFF2-40B4-BE49-F238E27FC236}">
                  <a16:creationId xmlns:a16="http://schemas.microsoft.com/office/drawing/2014/main" id="{D494D9A6-2E41-4845-9B06-341E9528B72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90252" y="5476195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10" y="0"/>
                    <a:pt x="7" y="2"/>
                    <a:pt x="4" y="4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7" y="25"/>
                    <a:pt x="10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5" name="Freeform 162">
              <a:extLst>
                <a:ext uri="{FF2B5EF4-FFF2-40B4-BE49-F238E27FC236}">
                  <a16:creationId xmlns:a16="http://schemas.microsoft.com/office/drawing/2014/main" id="{9F572866-AE48-4207-9708-5B832B8D27D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63555" y="5332990"/>
              <a:ext cx="84120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6" name="Freeform 163">
              <a:extLst>
                <a:ext uri="{FF2B5EF4-FFF2-40B4-BE49-F238E27FC236}">
                  <a16:creationId xmlns:a16="http://schemas.microsoft.com/office/drawing/2014/main" id="{CAE658D6-9F2B-43B4-B581-5926793A09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63555" y="5182368"/>
              <a:ext cx="84120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7" name="Freeform 164">
              <a:extLst>
                <a:ext uri="{FF2B5EF4-FFF2-40B4-BE49-F238E27FC236}">
                  <a16:creationId xmlns:a16="http://schemas.microsoft.com/office/drawing/2014/main" id="{F1ECB69B-881B-4190-8E0D-0FE20E09F39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49992" y="5034598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8" name="Freeform 165">
              <a:extLst>
                <a:ext uri="{FF2B5EF4-FFF2-40B4-BE49-F238E27FC236}">
                  <a16:creationId xmlns:a16="http://schemas.microsoft.com/office/drawing/2014/main" id="{39065C14-F909-4654-AE41-5E9D54092D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34112" y="5034598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2" y="26"/>
                  </a:cubicBezTo>
                  <a:cubicBezTo>
                    <a:pt x="16" y="26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9" name="Freeform 166">
              <a:extLst>
                <a:ext uri="{FF2B5EF4-FFF2-40B4-BE49-F238E27FC236}">
                  <a16:creationId xmlns:a16="http://schemas.microsoft.com/office/drawing/2014/main" id="{741778A4-E204-4202-92B5-8BA94A56311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004213" y="5034598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0" name="Freeform 167">
              <a:extLst>
                <a:ext uri="{FF2B5EF4-FFF2-40B4-BE49-F238E27FC236}">
                  <a16:creationId xmlns:a16="http://schemas.microsoft.com/office/drawing/2014/main" id="{940DD0CB-0866-4D73-B0B4-D715EF1B37F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90680" y="5034598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2" y="26"/>
                  </a:cubicBezTo>
                  <a:cubicBezTo>
                    <a:pt x="16" y="26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1" name="Freeform 168">
              <a:extLst>
                <a:ext uri="{FF2B5EF4-FFF2-40B4-BE49-F238E27FC236}">
                  <a16:creationId xmlns:a16="http://schemas.microsoft.com/office/drawing/2014/main" id="{265BF17E-FB45-4494-A2AD-6DAD875DE28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99579" y="5034598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2" name="Freeform 169">
              <a:extLst>
                <a:ext uri="{FF2B5EF4-FFF2-40B4-BE49-F238E27FC236}">
                  <a16:creationId xmlns:a16="http://schemas.microsoft.com/office/drawing/2014/main" id="{D39A298D-2ABD-4DB0-A300-AFD6EF1AF75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43042" y="5034598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2" y="26"/>
                  </a:cubicBezTo>
                  <a:cubicBezTo>
                    <a:pt x="16" y="26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3" name="Freeform 170">
              <a:extLst>
                <a:ext uri="{FF2B5EF4-FFF2-40B4-BE49-F238E27FC236}">
                  <a16:creationId xmlns:a16="http://schemas.microsoft.com/office/drawing/2014/main" id="{E4A35F42-16C1-4E16-93D9-7B0C89CAA91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69252" y="5034598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2" y="26"/>
                  </a:cubicBezTo>
                  <a:cubicBezTo>
                    <a:pt x="16" y="26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4" name="Freeform 171">
              <a:extLst>
                <a:ext uri="{FF2B5EF4-FFF2-40B4-BE49-F238E27FC236}">
                  <a16:creationId xmlns:a16="http://schemas.microsoft.com/office/drawing/2014/main" id="{5BD90D1E-9915-4410-A7CA-06000DD77AD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08995" y="5034598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5" name="Freeform 172">
              <a:extLst>
                <a:ext uri="{FF2B5EF4-FFF2-40B4-BE49-F238E27FC236}">
                  <a16:creationId xmlns:a16="http://schemas.microsoft.com/office/drawing/2014/main" id="{BA01B176-5AAA-4280-9CA0-86D436BF9EF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004213" y="4886258"/>
              <a:ext cx="82719" cy="69606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6" name="Freeform 173">
              <a:extLst>
                <a:ext uri="{FF2B5EF4-FFF2-40B4-BE49-F238E27FC236}">
                  <a16:creationId xmlns:a16="http://schemas.microsoft.com/office/drawing/2014/main" id="{E33F4D3A-99A2-4886-9215-73BBF9A08A4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20122" y="4886258"/>
              <a:ext cx="82719" cy="69606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7" name="Freeform 174">
              <a:extLst>
                <a:ext uri="{FF2B5EF4-FFF2-40B4-BE49-F238E27FC236}">
                  <a16:creationId xmlns:a16="http://schemas.microsoft.com/office/drawing/2014/main" id="{A41DD911-190C-449F-B188-DD5D1EB881E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90222" y="4886258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8" name="Freeform 175">
              <a:extLst>
                <a:ext uri="{FF2B5EF4-FFF2-40B4-BE49-F238E27FC236}">
                  <a16:creationId xmlns:a16="http://schemas.microsoft.com/office/drawing/2014/main" id="{8D26B461-CB77-4E81-8C26-06D2869EF6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95860" y="4886258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9" name="Freeform 176">
              <a:extLst>
                <a:ext uri="{FF2B5EF4-FFF2-40B4-BE49-F238E27FC236}">
                  <a16:creationId xmlns:a16="http://schemas.microsoft.com/office/drawing/2014/main" id="{5372FE8C-64BF-4956-B0B0-51B65BD2C4A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81870" y="4739631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7" y="25"/>
                    <a:pt x="10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0" name="Freeform 177">
              <a:extLst>
                <a:ext uri="{FF2B5EF4-FFF2-40B4-BE49-F238E27FC236}">
                  <a16:creationId xmlns:a16="http://schemas.microsoft.com/office/drawing/2014/main" id="{5DFEE650-1C6B-464A-9031-4334A5F9757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45905" y="4739631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1" name="Freeform 178">
              <a:extLst>
                <a:ext uri="{FF2B5EF4-FFF2-40B4-BE49-F238E27FC236}">
                  <a16:creationId xmlns:a16="http://schemas.microsoft.com/office/drawing/2014/main" id="{C18722C6-2F63-4D5A-B6EB-9D4D777BC5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03298" y="4596424"/>
              <a:ext cx="86924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2" name="Freeform 179">
              <a:extLst>
                <a:ext uri="{FF2B5EF4-FFF2-40B4-BE49-F238E27FC236}">
                  <a16:creationId xmlns:a16="http://schemas.microsoft.com/office/drawing/2014/main" id="{10593E71-DDEB-4CCC-AEBB-8CD351793CA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24697" y="4445803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3" name="Freeform 180">
              <a:extLst>
                <a:ext uri="{FF2B5EF4-FFF2-40B4-BE49-F238E27FC236}">
                  <a16:creationId xmlns:a16="http://schemas.microsoft.com/office/drawing/2014/main" id="{3539C7B2-AF44-4CBA-8A94-C06271B0EAC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692599" y="4295181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4" name="Freeform 181">
              <a:extLst>
                <a:ext uri="{FF2B5EF4-FFF2-40B4-BE49-F238E27FC236}">
                  <a16:creationId xmlns:a16="http://schemas.microsoft.com/office/drawing/2014/main" id="{D3D0E36D-F0DC-4F7D-8EC1-C7D81637C3B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84496" y="4153116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4" y="19"/>
                    <a:pt x="26" y="16"/>
                    <a:pt x="26" y="12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5" name="Freeform 182">
              <a:extLst>
                <a:ext uri="{FF2B5EF4-FFF2-40B4-BE49-F238E27FC236}">
                  <a16:creationId xmlns:a16="http://schemas.microsoft.com/office/drawing/2014/main" id="{F18DB2EC-C909-4344-A37C-58C06005470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51792" y="4153116"/>
              <a:ext cx="82719" cy="67324"/>
            </a:xfrm>
            <a:custGeom>
              <a:avLst/>
              <a:gdLst>
                <a:gd name="T0" fmla="*/ 21 w 25"/>
                <a:gd name="T1" fmla="*/ 21 h 25"/>
                <a:gd name="T2" fmla="*/ 25 w 25"/>
                <a:gd name="T3" fmla="*/ 12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2 w 25"/>
                <a:gd name="T15" fmla="*/ 25 h 25"/>
                <a:gd name="T16" fmla="*/ 21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6" name="Freeform 183">
              <a:extLst>
                <a:ext uri="{FF2B5EF4-FFF2-40B4-BE49-F238E27FC236}">
                  <a16:creationId xmlns:a16="http://schemas.microsoft.com/office/drawing/2014/main" id="{5BC6DC26-FA58-4378-B434-3B7B832C36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4511" y="4153116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4" y="19"/>
                    <a:pt x="26" y="16"/>
                    <a:pt x="26" y="12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7" name="Freeform 184">
              <a:extLst>
                <a:ext uri="{FF2B5EF4-FFF2-40B4-BE49-F238E27FC236}">
                  <a16:creationId xmlns:a16="http://schemas.microsoft.com/office/drawing/2014/main" id="{6F797B94-2A48-4F74-80EC-88303369372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01586" y="4003636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8" name="Freeform 185">
              <a:extLst>
                <a:ext uri="{FF2B5EF4-FFF2-40B4-BE49-F238E27FC236}">
                  <a16:creationId xmlns:a16="http://schemas.microsoft.com/office/drawing/2014/main" id="{825D719A-5648-4F29-BD91-F974B0DFC96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84276" y="3854154"/>
              <a:ext cx="84120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9" name="Freeform 186">
              <a:extLst>
                <a:ext uri="{FF2B5EF4-FFF2-40B4-BE49-F238E27FC236}">
                  <a16:creationId xmlns:a16="http://schemas.microsoft.com/office/drawing/2014/main" id="{79C50FE7-9FF4-4813-A364-DFAB0F919EC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18174" y="3710379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0" name="Freeform 187">
              <a:extLst>
                <a:ext uri="{FF2B5EF4-FFF2-40B4-BE49-F238E27FC236}">
                  <a16:creationId xmlns:a16="http://schemas.microsoft.com/office/drawing/2014/main" id="{038BC8D8-D259-45CA-8071-217761B141A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41550" y="3710379"/>
              <a:ext cx="82719" cy="67324"/>
            </a:xfrm>
            <a:custGeom>
              <a:avLst/>
              <a:gdLst>
                <a:gd name="T0" fmla="*/ 21 w 25"/>
                <a:gd name="T1" fmla="*/ 21 h 25"/>
                <a:gd name="T2" fmla="*/ 25 w 25"/>
                <a:gd name="T3" fmla="*/ 12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2 w 25"/>
                <a:gd name="T15" fmla="*/ 25 h 25"/>
                <a:gd name="T16" fmla="*/ 21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1" name="Freeform 188">
              <a:extLst>
                <a:ext uri="{FF2B5EF4-FFF2-40B4-BE49-F238E27FC236}">
                  <a16:creationId xmlns:a16="http://schemas.microsoft.com/office/drawing/2014/main" id="{CC8228E0-2276-479F-AC11-47731ECAE5F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57888" y="3560898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2" name="Freeform 189">
              <a:extLst>
                <a:ext uri="{FF2B5EF4-FFF2-40B4-BE49-F238E27FC236}">
                  <a16:creationId xmlns:a16="http://schemas.microsoft.com/office/drawing/2014/main" id="{11ED12CB-E515-4730-BA0E-BC345FC7FED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58345" y="3415411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3" name="Freeform 190">
              <a:extLst>
                <a:ext uri="{FF2B5EF4-FFF2-40B4-BE49-F238E27FC236}">
                  <a16:creationId xmlns:a16="http://schemas.microsoft.com/office/drawing/2014/main" id="{EDD17BFE-0BC3-4763-845A-8BDE0707D4D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01807" y="3415411"/>
              <a:ext cx="82719" cy="69606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4" name="Freeform 191">
              <a:extLst>
                <a:ext uri="{FF2B5EF4-FFF2-40B4-BE49-F238E27FC236}">
                  <a16:creationId xmlns:a16="http://schemas.microsoft.com/office/drawing/2014/main" id="{166D0B80-0BB7-4AAE-AAC3-4854F5A6BC3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81721" y="3415411"/>
              <a:ext cx="85523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5" name="Freeform 192">
              <a:extLst>
                <a:ext uri="{FF2B5EF4-FFF2-40B4-BE49-F238E27FC236}">
                  <a16:creationId xmlns:a16="http://schemas.microsoft.com/office/drawing/2014/main" id="{D98F69E9-44FF-41C5-8805-F733FC6F812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00435" y="3415411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10" y="0"/>
                    <a:pt x="7" y="2"/>
                    <a:pt x="4" y="4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7" y="25"/>
                    <a:pt x="10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6" name="Freeform 193">
              <a:extLst>
                <a:ext uri="{FF2B5EF4-FFF2-40B4-BE49-F238E27FC236}">
                  <a16:creationId xmlns:a16="http://schemas.microsoft.com/office/drawing/2014/main" id="{54BB9481-14E6-4138-9446-04F884C88C1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4511" y="3269353"/>
              <a:ext cx="86924" cy="68465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4" y="19"/>
                    <a:pt x="26" y="16"/>
                    <a:pt x="26" y="12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7" name="Freeform 194">
              <a:extLst>
                <a:ext uri="{FF2B5EF4-FFF2-40B4-BE49-F238E27FC236}">
                  <a16:creationId xmlns:a16="http://schemas.microsoft.com/office/drawing/2014/main" id="{E2430376-3F26-4711-83F9-07AE816E78A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77973" y="3269353"/>
              <a:ext cx="82719" cy="68465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8" name="Freeform 195">
              <a:extLst>
                <a:ext uri="{FF2B5EF4-FFF2-40B4-BE49-F238E27FC236}">
                  <a16:creationId xmlns:a16="http://schemas.microsoft.com/office/drawing/2014/main" id="{699051E1-D24C-4E7B-B956-C084DC6435F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48073" y="3269353"/>
              <a:ext cx="86924" cy="68465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4" y="19"/>
                    <a:pt x="26" y="16"/>
                    <a:pt x="26" y="12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9" name="Freeform 196">
              <a:extLst>
                <a:ext uri="{FF2B5EF4-FFF2-40B4-BE49-F238E27FC236}">
                  <a16:creationId xmlns:a16="http://schemas.microsoft.com/office/drawing/2014/main" id="{B3BD1CEF-EBDB-4F9D-9338-9D3962AA4FD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18174" y="3269353"/>
              <a:ext cx="86924" cy="68465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0" name="Freeform 197">
              <a:extLst>
                <a:ext uri="{FF2B5EF4-FFF2-40B4-BE49-F238E27FC236}">
                  <a16:creationId xmlns:a16="http://schemas.microsoft.com/office/drawing/2014/main" id="{6ED8E716-0851-424F-B568-1CC8C18F7B3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14913" y="3269353"/>
              <a:ext cx="82719" cy="68465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1" name="Freeform 198">
              <a:extLst>
                <a:ext uri="{FF2B5EF4-FFF2-40B4-BE49-F238E27FC236}">
                  <a16:creationId xmlns:a16="http://schemas.microsoft.com/office/drawing/2014/main" id="{BC61EF18-CEE1-4316-9E25-522D7E181C3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06619" y="3121013"/>
              <a:ext cx="82719" cy="67324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2" name="Freeform 199">
              <a:extLst>
                <a:ext uri="{FF2B5EF4-FFF2-40B4-BE49-F238E27FC236}">
                  <a16:creationId xmlns:a16="http://schemas.microsoft.com/office/drawing/2014/main" id="{DA9CC9AA-C99F-46B9-A0B9-C666EAC23C8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25819" y="3121013"/>
              <a:ext cx="85523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3" name="Freeform 200">
              <a:extLst>
                <a:ext uri="{FF2B5EF4-FFF2-40B4-BE49-F238E27FC236}">
                  <a16:creationId xmlns:a16="http://schemas.microsoft.com/office/drawing/2014/main" id="{E2F1507F-1E22-4708-95D5-2C5A6FA4DB6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78638" y="3121013"/>
              <a:ext cx="82719" cy="67324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4" name="Freeform 201">
              <a:extLst>
                <a:ext uri="{FF2B5EF4-FFF2-40B4-BE49-F238E27FC236}">
                  <a16:creationId xmlns:a16="http://schemas.microsoft.com/office/drawing/2014/main" id="{0A0F280F-6E48-4B45-9557-1C9FD509B9C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24933" y="3121013"/>
              <a:ext cx="82719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5" name="Freeform 202">
              <a:extLst>
                <a:ext uri="{FF2B5EF4-FFF2-40B4-BE49-F238E27FC236}">
                  <a16:creationId xmlns:a16="http://schemas.microsoft.com/office/drawing/2014/main" id="{5CAD5FF4-4CFF-47FC-8752-288FE8AA6F3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24933" y="2975526"/>
              <a:ext cx="82719" cy="68465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6" name="Freeform 203">
              <a:extLst>
                <a:ext uri="{FF2B5EF4-FFF2-40B4-BE49-F238E27FC236}">
                  <a16:creationId xmlns:a16="http://schemas.microsoft.com/office/drawing/2014/main" id="{FFD09F53-197F-4A58-BA9C-BF65A83CB7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016831" y="2822051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7" name="Freeform 204">
              <a:extLst>
                <a:ext uri="{FF2B5EF4-FFF2-40B4-BE49-F238E27FC236}">
                  <a16:creationId xmlns:a16="http://schemas.microsoft.com/office/drawing/2014/main" id="{776400C2-A3E4-437B-93C7-5ABA8CD671A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93484" y="2822051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" name="Freeform 206">
              <a:extLst>
                <a:ext uri="{FF2B5EF4-FFF2-40B4-BE49-F238E27FC236}">
                  <a16:creationId xmlns:a16="http://schemas.microsoft.com/office/drawing/2014/main" id="{DD262F9B-A31B-4FFB-AC22-B06C33A2F42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29479" y="2822051"/>
              <a:ext cx="84120" cy="69606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" name="Freeform 207">
              <a:extLst>
                <a:ext uri="{FF2B5EF4-FFF2-40B4-BE49-F238E27FC236}">
                  <a16:creationId xmlns:a16="http://schemas.microsoft.com/office/drawing/2014/main" id="{3F5F5F5C-57D2-40DE-91ED-BD7590618DA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33257" y="2822051"/>
              <a:ext cx="82719" cy="69606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2" y="26"/>
                  </a:cubicBezTo>
                  <a:cubicBezTo>
                    <a:pt x="16" y="26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" name="Freeform 208">
              <a:extLst>
                <a:ext uri="{FF2B5EF4-FFF2-40B4-BE49-F238E27FC236}">
                  <a16:creationId xmlns:a16="http://schemas.microsoft.com/office/drawing/2014/main" id="{2580A4C1-EC87-4F34-B8C9-D957DE61E5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31885" y="2822051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Freeform 209">
              <a:extLst>
                <a:ext uri="{FF2B5EF4-FFF2-40B4-BE49-F238E27FC236}">
                  <a16:creationId xmlns:a16="http://schemas.microsoft.com/office/drawing/2014/main" id="{D44E49D5-039D-4B9E-B6D3-5225EE135FF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32371" y="2822051"/>
              <a:ext cx="85523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" name="Freeform 210">
              <a:extLst>
                <a:ext uri="{FF2B5EF4-FFF2-40B4-BE49-F238E27FC236}">
                  <a16:creationId xmlns:a16="http://schemas.microsoft.com/office/drawing/2014/main" id="{2F98F5E8-8C51-4456-A8F3-5398E2D4E46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33198" y="2678275"/>
              <a:ext cx="86924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" name="Freeform 211">
              <a:extLst>
                <a:ext uri="{FF2B5EF4-FFF2-40B4-BE49-F238E27FC236}">
                  <a16:creationId xmlns:a16="http://schemas.microsoft.com/office/drawing/2014/main" id="{6147C980-7C16-4B18-836E-C45BC668177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52398" y="2678275"/>
              <a:ext cx="84120" cy="67324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" name="Freeform 212">
              <a:extLst>
                <a:ext uri="{FF2B5EF4-FFF2-40B4-BE49-F238E27FC236}">
                  <a16:creationId xmlns:a16="http://schemas.microsoft.com/office/drawing/2014/main" id="{916BA09B-D6BB-49E7-889A-837C273B16F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19724" y="2678275"/>
              <a:ext cx="82719" cy="67324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" name="Freeform 213">
              <a:extLst>
                <a:ext uri="{FF2B5EF4-FFF2-40B4-BE49-F238E27FC236}">
                  <a16:creationId xmlns:a16="http://schemas.microsoft.com/office/drawing/2014/main" id="{3297DDC1-C43B-4053-8319-A1FF699BF2D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8422" y="2678275"/>
              <a:ext cx="84120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" name="Freeform 214">
              <a:extLst>
                <a:ext uri="{FF2B5EF4-FFF2-40B4-BE49-F238E27FC236}">
                  <a16:creationId xmlns:a16="http://schemas.microsoft.com/office/drawing/2014/main" id="{0DB30AD2-ECD3-45E3-A69F-189C37F5D0C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95919" y="2678275"/>
              <a:ext cx="82719" cy="67324"/>
            </a:xfrm>
            <a:custGeom>
              <a:avLst/>
              <a:gdLst>
                <a:gd name="T0" fmla="*/ 21 w 25"/>
                <a:gd name="T1" fmla="*/ 22 h 25"/>
                <a:gd name="T2" fmla="*/ 25 w 25"/>
                <a:gd name="T3" fmla="*/ 13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2 w 25"/>
                <a:gd name="T15" fmla="*/ 25 h 25"/>
                <a:gd name="T16" fmla="*/ 21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" name="Freeform 215">
              <a:extLst>
                <a:ext uri="{FF2B5EF4-FFF2-40B4-BE49-F238E27FC236}">
                  <a16:creationId xmlns:a16="http://schemas.microsoft.com/office/drawing/2014/main" id="{AAFFF9EC-2D56-4179-AE83-1FEE7C9EC71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84496" y="2527084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" name="Freeform 216">
              <a:extLst>
                <a:ext uri="{FF2B5EF4-FFF2-40B4-BE49-F238E27FC236}">
                  <a16:creationId xmlns:a16="http://schemas.microsoft.com/office/drawing/2014/main" id="{3E9C72EA-EC9B-43A1-91CE-4120F4E5810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02265" y="2527084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2" y="26"/>
                  </a:cubicBezTo>
                  <a:cubicBezTo>
                    <a:pt x="16" y="26"/>
                    <a:pt x="19" y="24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" name="Freeform 217">
              <a:extLst>
                <a:ext uri="{FF2B5EF4-FFF2-40B4-BE49-F238E27FC236}">
                  <a16:creationId xmlns:a16="http://schemas.microsoft.com/office/drawing/2014/main" id="{470F6656-634E-4C96-9B25-EB566E267D8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4511" y="2382736"/>
              <a:ext cx="86924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" name="Freeform 218">
              <a:extLst>
                <a:ext uri="{FF2B5EF4-FFF2-40B4-BE49-F238E27FC236}">
                  <a16:creationId xmlns:a16="http://schemas.microsoft.com/office/drawing/2014/main" id="{6C4EF4D1-B9B0-4A5E-A16E-C3C30A7691A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84526" y="2382736"/>
              <a:ext cx="86924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" name="Freeform 219">
              <a:extLst>
                <a:ext uri="{FF2B5EF4-FFF2-40B4-BE49-F238E27FC236}">
                  <a16:creationId xmlns:a16="http://schemas.microsoft.com/office/drawing/2014/main" id="{797FBF92-CC0B-4F94-96F2-9514EA29D71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14883" y="2233256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" name="Freeform 220">
              <a:extLst>
                <a:ext uri="{FF2B5EF4-FFF2-40B4-BE49-F238E27FC236}">
                  <a16:creationId xmlns:a16="http://schemas.microsoft.com/office/drawing/2014/main" id="{C486EF17-7EFB-4E6C-B408-F0402589919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08360" y="2233256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" name="Freeform 221">
              <a:extLst>
                <a:ext uri="{FF2B5EF4-FFF2-40B4-BE49-F238E27FC236}">
                  <a16:creationId xmlns:a16="http://schemas.microsoft.com/office/drawing/2014/main" id="{48EF6B3F-F0FE-4F1A-8E26-BC8B5DA8C4D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51365" y="2233256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7" y="25"/>
                    <a:pt x="10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" name="Freeform 222">
              <a:extLst>
                <a:ext uri="{FF2B5EF4-FFF2-40B4-BE49-F238E27FC236}">
                  <a16:creationId xmlns:a16="http://schemas.microsoft.com/office/drawing/2014/main" id="{F4353CC6-D1CD-4316-97E0-0347E37552E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4983" y="2084345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" name="Freeform 223">
              <a:extLst>
                <a:ext uri="{FF2B5EF4-FFF2-40B4-BE49-F238E27FC236}">
                  <a16:creationId xmlns:a16="http://schemas.microsoft.com/office/drawing/2014/main" id="{483206F6-E487-460B-92B4-0C0CAE3F3B2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28445" y="2082063"/>
              <a:ext cx="85523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" name="Freeform 224">
              <a:extLst>
                <a:ext uri="{FF2B5EF4-FFF2-40B4-BE49-F238E27FC236}">
                  <a16:creationId xmlns:a16="http://schemas.microsoft.com/office/drawing/2014/main" id="{D858CA3C-2882-49FF-A184-BEFEDA3F8E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71908" y="2082063"/>
              <a:ext cx="82719" cy="69606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" name="Freeform 225">
              <a:extLst>
                <a:ext uri="{FF2B5EF4-FFF2-40B4-BE49-F238E27FC236}">
                  <a16:creationId xmlns:a16="http://schemas.microsoft.com/office/drawing/2014/main" id="{1C4C74F2-A496-4C78-AABC-285D5221F02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24269" y="1780819"/>
              <a:ext cx="86924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" name="Freeform 226">
              <a:extLst>
                <a:ext uri="{FF2B5EF4-FFF2-40B4-BE49-F238E27FC236}">
                  <a16:creationId xmlns:a16="http://schemas.microsoft.com/office/drawing/2014/main" id="{F2C389FB-002A-49DC-B6E0-3F535C82947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5919503"/>
              <a:ext cx="82719" cy="68465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" name="Freeform 227">
              <a:extLst>
                <a:ext uri="{FF2B5EF4-FFF2-40B4-BE49-F238E27FC236}">
                  <a16:creationId xmlns:a16="http://schemas.microsoft.com/office/drawing/2014/main" id="{3A98D752-A8C5-4F0E-84D4-C374CA32817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79553" y="5772304"/>
              <a:ext cx="85523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" name="Freeform 228">
              <a:extLst>
                <a:ext uri="{FF2B5EF4-FFF2-40B4-BE49-F238E27FC236}">
                  <a16:creationId xmlns:a16="http://schemas.microsoft.com/office/drawing/2014/main" id="{4F42F37E-4483-46EA-BDB6-B1F7C27C62C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35175" y="5772304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7" y="26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" name="Freeform 229">
              <a:extLst>
                <a:ext uri="{FF2B5EF4-FFF2-40B4-BE49-F238E27FC236}">
                  <a16:creationId xmlns:a16="http://schemas.microsoft.com/office/drawing/2014/main" id="{CCDAE209-325A-4A49-847F-E32358FE0AF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71628" y="5626817"/>
              <a:ext cx="84120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" name="Freeform 230">
              <a:extLst>
                <a:ext uri="{FF2B5EF4-FFF2-40B4-BE49-F238E27FC236}">
                  <a16:creationId xmlns:a16="http://schemas.microsoft.com/office/drawing/2014/main" id="{6DCE32D9-3B3A-4AD1-85D3-C00EBEBCAEF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382387" y="5626817"/>
              <a:ext cx="85523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" name="Freeform 231">
              <a:extLst>
                <a:ext uri="{FF2B5EF4-FFF2-40B4-BE49-F238E27FC236}">
                  <a16:creationId xmlns:a16="http://schemas.microsoft.com/office/drawing/2014/main" id="{7757D512-5889-4502-84E6-2DDD49E9C92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5477336"/>
              <a:ext cx="82719" cy="68465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" name="Freeform 232">
              <a:extLst>
                <a:ext uri="{FF2B5EF4-FFF2-40B4-BE49-F238E27FC236}">
                  <a16:creationId xmlns:a16="http://schemas.microsoft.com/office/drawing/2014/main" id="{D843DE36-A690-4394-93A4-B96CB9E7068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5333560"/>
              <a:ext cx="82719" cy="69606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" name="Freeform 233">
              <a:extLst>
                <a:ext uri="{FF2B5EF4-FFF2-40B4-BE49-F238E27FC236}">
                  <a16:creationId xmlns:a16="http://schemas.microsoft.com/office/drawing/2014/main" id="{762EAE23-620C-4ACD-9B5E-43193F4EA0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52029" y="5183509"/>
              <a:ext cx="85523" cy="68465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" name="Freeform 234">
              <a:extLst>
                <a:ext uri="{FF2B5EF4-FFF2-40B4-BE49-F238E27FC236}">
                  <a16:creationId xmlns:a16="http://schemas.microsoft.com/office/drawing/2014/main" id="{F6FCF5EF-0F46-4602-B65E-21F79E4D506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5034598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Freeform 235">
              <a:extLst>
                <a:ext uri="{FF2B5EF4-FFF2-40B4-BE49-F238E27FC236}">
                  <a16:creationId xmlns:a16="http://schemas.microsoft.com/office/drawing/2014/main" id="{51DFA0C7-07FB-4F42-AA55-A345798E6F3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4594713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" name="Freeform 236">
              <a:extLst>
                <a:ext uri="{FF2B5EF4-FFF2-40B4-BE49-F238E27FC236}">
                  <a16:creationId xmlns:a16="http://schemas.microsoft.com/office/drawing/2014/main" id="{827CB434-D45E-405E-B90F-1530D13D953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4446944"/>
              <a:ext cx="82719" cy="68465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Freeform 237">
              <a:extLst>
                <a:ext uri="{FF2B5EF4-FFF2-40B4-BE49-F238E27FC236}">
                  <a16:creationId xmlns:a16="http://schemas.microsoft.com/office/drawing/2014/main" id="{1497789B-A527-4509-A504-A69EE166E43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4151975"/>
              <a:ext cx="82719" cy="69606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Freeform 238">
              <a:extLst>
                <a:ext uri="{FF2B5EF4-FFF2-40B4-BE49-F238E27FC236}">
                  <a16:creationId xmlns:a16="http://schemas.microsoft.com/office/drawing/2014/main" id="{4BA54C7D-09D3-49B7-B334-90705679FCA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4004206"/>
              <a:ext cx="82719" cy="69606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" name="Freeform 239">
              <a:extLst>
                <a:ext uri="{FF2B5EF4-FFF2-40B4-BE49-F238E27FC236}">
                  <a16:creationId xmlns:a16="http://schemas.microsoft.com/office/drawing/2014/main" id="{C32F4EC4-9B2C-4CD2-9765-9F8B8E7421A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3853584"/>
              <a:ext cx="82719" cy="68465"/>
            </a:xfrm>
            <a:custGeom>
              <a:avLst/>
              <a:gdLst>
                <a:gd name="T0" fmla="*/ 22 w 25"/>
                <a:gd name="T1" fmla="*/ 21 h 25"/>
                <a:gd name="T2" fmla="*/ 25 w 25"/>
                <a:gd name="T3" fmla="*/ 12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3 w 25"/>
                <a:gd name="T15" fmla="*/ 25 h 25"/>
                <a:gd name="T16" fmla="*/ 22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" name="Freeform 240">
              <a:extLst>
                <a:ext uri="{FF2B5EF4-FFF2-40B4-BE49-F238E27FC236}">
                  <a16:creationId xmlns:a16="http://schemas.microsoft.com/office/drawing/2014/main" id="{E515E43E-1B9A-4ECC-BFD2-5C1FBFD4CD2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3710379"/>
              <a:ext cx="82719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" name="Freeform 241">
              <a:extLst>
                <a:ext uri="{FF2B5EF4-FFF2-40B4-BE49-F238E27FC236}">
                  <a16:creationId xmlns:a16="http://schemas.microsoft.com/office/drawing/2014/main" id="{CCFA0AB4-7EE0-4016-8234-B634A0364ED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3560898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" name="Freeform 242">
              <a:extLst>
                <a:ext uri="{FF2B5EF4-FFF2-40B4-BE49-F238E27FC236}">
                  <a16:creationId xmlns:a16="http://schemas.microsoft.com/office/drawing/2014/main" id="{24534E7C-2E54-4F1C-AE84-B9AA7391C2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3415411"/>
              <a:ext cx="82719" cy="69606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" name="Freeform 243">
              <a:extLst>
                <a:ext uri="{FF2B5EF4-FFF2-40B4-BE49-F238E27FC236}">
                  <a16:creationId xmlns:a16="http://schemas.microsoft.com/office/drawing/2014/main" id="{B97ECD84-80B1-45E6-BE1B-3447372A90B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3119302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6"/>
                    <a:pt x="13" y="26"/>
                  </a:cubicBezTo>
                  <a:cubicBezTo>
                    <a:pt x="16" y="26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Freeform 244">
              <a:extLst>
                <a:ext uri="{FF2B5EF4-FFF2-40B4-BE49-F238E27FC236}">
                  <a16:creationId xmlns:a16="http://schemas.microsoft.com/office/drawing/2014/main" id="{3F8FD6E8-010E-4DA9-BA06-738AA4EEDD1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2821481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" name="Freeform 245">
              <a:extLst>
                <a:ext uri="{FF2B5EF4-FFF2-40B4-BE49-F238E27FC236}">
                  <a16:creationId xmlns:a16="http://schemas.microsoft.com/office/drawing/2014/main" id="{F87B4A3C-80D0-4836-8824-23679540BC1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2528795"/>
              <a:ext cx="82719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" name="Freeform 246">
              <a:extLst>
                <a:ext uri="{FF2B5EF4-FFF2-40B4-BE49-F238E27FC236}">
                  <a16:creationId xmlns:a16="http://schemas.microsoft.com/office/drawing/2014/main" id="{1761CD71-4FA3-4B4A-9728-5816227D2E8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2233256"/>
              <a:ext cx="82719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" name="Freeform 247">
              <a:extLst>
                <a:ext uri="{FF2B5EF4-FFF2-40B4-BE49-F238E27FC236}">
                  <a16:creationId xmlns:a16="http://schemas.microsoft.com/office/drawing/2014/main" id="{1DA4FB07-B0A8-4066-8F36-7FE703C3305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5049" y="2082063"/>
              <a:ext cx="82719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" name="Freeform 248">
              <a:extLst>
                <a:ext uri="{FF2B5EF4-FFF2-40B4-BE49-F238E27FC236}">
                  <a16:creationId xmlns:a16="http://schemas.microsoft.com/office/drawing/2014/main" id="{B33213B6-AC5F-4057-8E91-29550D2F6D6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33257" y="1781389"/>
              <a:ext cx="85523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" name="Freeform 249">
              <a:extLst>
                <a:ext uri="{FF2B5EF4-FFF2-40B4-BE49-F238E27FC236}">
                  <a16:creationId xmlns:a16="http://schemas.microsoft.com/office/drawing/2014/main" id="{774BDCB4-4534-4CD5-B4A6-70D3D68A714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33257" y="2382736"/>
              <a:ext cx="85523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" name="Freeform 250">
              <a:extLst>
                <a:ext uri="{FF2B5EF4-FFF2-40B4-BE49-F238E27FC236}">
                  <a16:creationId xmlns:a16="http://schemas.microsoft.com/office/drawing/2014/main" id="{0D5A0A4B-05D0-4A59-BFF7-D604FCB507A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5232" y="2382736"/>
              <a:ext cx="84120" cy="67324"/>
            </a:xfrm>
            <a:custGeom>
              <a:avLst/>
              <a:gdLst>
                <a:gd name="T0" fmla="*/ 21 w 25"/>
                <a:gd name="T1" fmla="*/ 21 h 25"/>
                <a:gd name="T2" fmla="*/ 25 w 25"/>
                <a:gd name="T3" fmla="*/ 12 h 25"/>
                <a:gd name="T4" fmla="*/ 21 w 25"/>
                <a:gd name="T5" fmla="*/ 3 h 25"/>
                <a:gd name="T6" fmla="*/ 12 w 25"/>
                <a:gd name="T7" fmla="*/ 0 h 25"/>
                <a:gd name="T8" fmla="*/ 3 w 25"/>
                <a:gd name="T9" fmla="*/ 3 h 25"/>
                <a:gd name="T10" fmla="*/ 0 w 25"/>
                <a:gd name="T11" fmla="*/ 12 h 25"/>
                <a:gd name="T12" fmla="*/ 3 w 25"/>
                <a:gd name="T13" fmla="*/ 21 h 25"/>
                <a:gd name="T14" fmla="*/ 12 w 25"/>
                <a:gd name="T15" fmla="*/ 25 h 25"/>
                <a:gd name="T16" fmla="*/ 21 w 25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cubicBezTo>
                    <a:pt x="24" y="19"/>
                    <a:pt x="25" y="16"/>
                    <a:pt x="25" y="12"/>
                  </a:cubicBezTo>
                  <a:cubicBezTo>
                    <a:pt x="25" y="9"/>
                    <a:pt x="24" y="6"/>
                    <a:pt x="21" y="3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6" y="25"/>
                    <a:pt x="19" y="24"/>
                    <a:pt x="21" y="2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" name="Freeform 251">
              <a:extLst>
                <a:ext uri="{FF2B5EF4-FFF2-40B4-BE49-F238E27FC236}">
                  <a16:creationId xmlns:a16="http://schemas.microsoft.com/office/drawing/2014/main" id="{43A5230F-F91C-4F53-AC90-7DCA9ED41BD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78608" y="2382736"/>
              <a:ext cx="86924" cy="67324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"/>
                    <a:pt x="1" y="19"/>
                    <a:pt x="4" y="21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" name="Freeform 252">
              <a:extLst>
                <a:ext uri="{FF2B5EF4-FFF2-40B4-BE49-F238E27FC236}">
                  <a16:creationId xmlns:a16="http://schemas.microsoft.com/office/drawing/2014/main" id="{3743ADFA-EDC6-4D26-8498-716D52B88D2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35175" y="2676564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" name="Freeform 253">
              <a:extLst>
                <a:ext uri="{FF2B5EF4-FFF2-40B4-BE49-F238E27FC236}">
                  <a16:creationId xmlns:a16="http://schemas.microsoft.com/office/drawing/2014/main" id="{37B1DD1E-B27C-4225-9AF5-9226F064A11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77723" y="2676564"/>
              <a:ext cx="84120" cy="70747"/>
            </a:xfrm>
            <a:custGeom>
              <a:avLst/>
              <a:gdLst>
                <a:gd name="T0" fmla="*/ 22 w 25"/>
                <a:gd name="T1" fmla="*/ 22 h 26"/>
                <a:gd name="T2" fmla="*/ 25 w 25"/>
                <a:gd name="T3" fmla="*/ 13 h 26"/>
                <a:gd name="T4" fmla="*/ 22 w 25"/>
                <a:gd name="T5" fmla="*/ 4 h 26"/>
                <a:gd name="T6" fmla="*/ 13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3 w 25"/>
                <a:gd name="T15" fmla="*/ 26 h 26"/>
                <a:gd name="T16" fmla="*/ 22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Freeform 254">
              <a:extLst>
                <a:ext uri="{FF2B5EF4-FFF2-40B4-BE49-F238E27FC236}">
                  <a16:creationId xmlns:a16="http://schemas.microsoft.com/office/drawing/2014/main" id="{677208DC-6263-4910-97DD-74A915576DD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57637" y="2676564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" name="Freeform 255">
              <a:extLst>
                <a:ext uri="{FF2B5EF4-FFF2-40B4-BE49-F238E27FC236}">
                  <a16:creationId xmlns:a16="http://schemas.microsoft.com/office/drawing/2014/main" id="{07E50530-5E0E-42DB-AA0F-302A23151F6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37552" y="2676564"/>
              <a:ext cx="86924" cy="70747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10"/>
                    <a:pt x="25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" name="Freeform 256">
              <a:extLst>
                <a:ext uri="{FF2B5EF4-FFF2-40B4-BE49-F238E27FC236}">
                  <a16:creationId xmlns:a16="http://schemas.microsoft.com/office/drawing/2014/main" id="{E9E85066-D03C-4E9C-A20B-703A6F3CDB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382387" y="2965256"/>
              <a:ext cx="85523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4" y="19"/>
                    <a:pt x="26" y="16"/>
                    <a:pt x="26" y="13"/>
                  </a:cubicBezTo>
                  <a:cubicBezTo>
                    <a:pt x="26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" name="Freeform 257">
              <a:extLst>
                <a:ext uri="{FF2B5EF4-FFF2-40B4-BE49-F238E27FC236}">
                  <a16:creationId xmlns:a16="http://schemas.microsoft.com/office/drawing/2014/main" id="{94CEB304-9AA5-428B-9775-D56C2E6935F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81929" y="2965256"/>
              <a:ext cx="85523" cy="67324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" name="Freeform 258">
              <a:extLst>
                <a:ext uri="{FF2B5EF4-FFF2-40B4-BE49-F238E27FC236}">
                  <a16:creationId xmlns:a16="http://schemas.microsoft.com/office/drawing/2014/main" id="{CFB8FA39-43C3-4102-99BD-707E7E205B0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25391" y="2965256"/>
              <a:ext cx="82719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" name="Freeform 259">
              <a:extLst>
                <a:ext uri="{FF2B5EF4-FFF2-40B4-BE49-F238E27FC236}">
                  <a16:creationId xmlns:a16="http://schemas.microsoft.com/office/drawing/2014/main" id="{167D2B10-C029-431F-81CA-5FC255F2AE0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21672" y="2965256"/>
              <a:ext cx="82719" cy="67324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" name="Freeform 260">
              <a:extLst>
                <a:ext uri="{FF2B5EF4-FFF2-40B4-BE49-F238E27FC236}">
                  <a16:creationId xmlns:a16="http://schemas.microsoft.com/office/drawing/2014/main" id="{EC25BAF4-BF3D-4D2A-9604-ED35D4F85F0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98723" y="3269353"/>
              <a:ext cx="82719" cy="68465"/>
            </a:xfrm>
            <a:custGeom>
              <a:avLst/>
              <a:gdLst>
                <a:gd name="T0" fmla="*/ 22 w 25"/>
                <a:gd name="T1" fmla="*/ 22 h 25"/>
                <a:gd name="T2" fmla="*/ 25 w 25"/>
                <a:gd name="T3" fmla="*/ 13 h 25"/>
                <a:gd name="T4" fmla="*/ 22 w 25"/>
                <a:gd name="T5" fmla="*/ 3 h 25"/>
                <a:gd name="T6" fmla="*/ 13 w 25"/>
                <a:gd name="T7" fmla="*/ 0 h 25"/>
                <a:gd name="T8" fmla="*/ 3 w 25"/>
                <a:gd name="T9" fmla="*/ 3 h 25"/>
                <a:gd name="T10" fmla="*/ 0 w 25"/>
                <a:gd name="T11" fmla="*/ 13 h 25"/>
                <a:gd name="T12" fmla="*/ 3 w 25"/>
                <a:gd name="T13" fmla="*/ 22 h 25"/>
                <a:gd name="T14" fmla="*/ 13 w 25"/>
                <a:gd name="T15" fmla="*/ 25 h 25"/>
                <a:gd name="T16" fmla="*/ 22 w 25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cubicBezTo>
                    <a:pt x="24" y="19"/>
                    <a:pt x="25" y="16"/>
                    <a:pt x="25" y="13"/>
                  </a:cubicBezTo>
                  <a:cubicBezTo>
                    <a:pt x="25" y="9"/>
                    <a:pt x="24" y="6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6" y="25"/>
                    <a:pt x="19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" name="Freeform 261">
              <a:extLst>
                <a:ext uri="{FF2B5EF4-FFF2-40B4-BE49-F238E27FC236}">
                  <a16:creationId xmlns:a16="http://schemas.microsoft.com/office/drawing/2014/main" id="{1EA736EE-00BD-4F18-9757-77858CC03DD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312286" y="3269353"/>
              <a:ext cx="85523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" name="Freeform 262">
              <a:extLst>
                <a:ext uri="{FF2B5EF4-FFF2-40B4-BE49-F238E27FC236}">
                  <a16:creationId xmlns:a16="http://schemas.microsoft.com/office/drawing/2014/main" id="{020C4632-1106-489A-9B8F-A83393761DE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355748" y="3269353"/>
              <a:ext cx="85523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" name="Freeform 263">
              <a:extLst>
                <a:ext uri="{FF2B5EF4-FFF2-40B4-BE49-F238E27FC236}">
                  <a16:creationId xmlns:a16="http://schemas.microsoft.com/office/drawing/2014/main" id="{48073F48-010E-43C7-B29D-2AACE5C5BF2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74919" y="3269353"/>
              <a:ext cx="86924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" name="Freeform 264">
              <a:extLst>
                <a:ext uri="{FF2B5EF4-FFF2-40B4-BE49-F238E27FC236}">
                  <a16:creationId xmlns:a16="http://schemas.microsoft.com/office/drawing/2014/main" id="{411953BA-E0C2-4DB3-8D71-D5A077843BD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28195" y="3269353"/>
              <a:ext cx="86924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" name="Freeform 265">
              <a:extLst>
                <a:ext uri="{FF2B5EF4-FFF2-40B4-BE49-F238E27FC236}">
                  <a16:creationId xmlns:a16="http://schemas.microsoft.com/office/drawing/2014/main" id="{A24D2FAC-569C-4DAA-A4A1-01DFEDAFCB7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74004" y="3269353"/>
              <a:ext cx="86924" cy="68465"/>
            </a:xfrm>
            <a:custGeom>
              <a:avLst/>
              <a:gdLst>
                <a:gd name="T0" fmla="*/ 22 w 26"/>
                <a:gd name="T1" fmla="*/ 22 h 25"/>
                <a:gd name="T2" fmla="*/ 26 w 26"/>
                <a:gd name="T3" fmla="*/ 13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3 h 25"/>
                <a:gd name="T12" fmla="*/ 4 w 26"/>
                <a:gd name="T13" fmla="*/ 22 h 25"/>
                <a:gd name="T14" fmla="*/ 13 w 26"/>
                <a:gd name="T15" fmla="*/ 25 h 25"/>
                <a:gd name="T16" fmla="*/ 22 w 2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cubicBezTo>
                    <a:pt x="25" y="19"/>
                    <a:pt x="26" y="16"/>
                    <a:pt x="26" y="13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6"/>
                    <a:pt x="1" y="19"/>
                    <a:pt x="4" y="22"/>
                  </a:cubicBezTo>
                  <a:cubicBezTo>
                    <a:pt x="6" y="24"/>
                    <a:pt x="9" y="25"/>
                    <a:pt x="13" y="25"/>
                  </a:cubicBezTo>
                  <a:cubicBezTo>
                    <a:pt x="17" y="25"/>
                    <a:pt x="20" y="24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" name="Freeform 266">
              <a:extLst>
                <a:ext uri="{FF2B5EF4-FFF2-40B4-BE49-F238E27FC236}">
                  <a16:creationId xmlns:a16="http://schemas.microsoft.com/office/drawing/2014/main" id="{834E9A87-2AC4-4541-B62E-AF8E85FD5B5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26277" y="4295181"/>
              <a:ext cx="82719" cy="70747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10"/>
                    <a:pt x="24" y="7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" name="Freeform 267">
              <a:extLst>
                <a:ext uri="{FF2B5EF4-FFF2-40B4-BE49-F238E27FC236}">
                  <a16:creationId xmlns:a16="http://schemas.microsoft.com/office/drawing/2014/main" id="{B64A243E-579C-4A6A-8778-7935ACBAC74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32800" y="4740772"/>
              <a:ext cx="86924" cy="68465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" name="Freeform 268">
              <a:extLst>
                <a:ext uri="{FF2B5EF4-FFF2-40B4-BE49-F238E27FC236}">
                  <a16:creationId xmlns:a16="http://schemas.microsoft.com/office/drawing/2014/main" id="{478CC4BD-391A-42A4-B3A6-6244103DC8E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2814" y="4740772"/>
              <a:ext cx="85523" cy="68465"/>
            </a:xfrm>
            <a:custGeom>
              <a:avLst/>
              <a:gdLst>
                <a:gd name="T0" fmla="*/ 22 w 26"/>
                <a:gd name="T1" fmla="*/ 21 h 25"/>
                <a:gd name="T2" fmla="*/ 26 w 26"/>
                <a:gd name="T3" fmla="*/ 12 h 25"/>
                <a:gd name="T4" fmla="*/ 22 w 26"/>
                <a:gd name="T5" fmla="*/ 3 h 25"/>
                <a:gd name="T6" fmla="*/ 13 w 26"/>
                <a:gd name="T7" fmla="*/ 0 h 25"/>
                <a:gd name="T8" fmla="*/ 4 w 26"/>
                <a:gd name="T9" fmla="*/ 3 h 25"/>
                <a:gd name="T10" fmla="*/ 0 w 26"/>
                <a:gd name="T11" fmla="*/ 12 h 25"/>
                <a:gd name="T12" fmla="*/ 4 w 26"/>
                <a:gd name="T13" fmla="*/ 21 h 25"/>
                <a:gd name="T14" fmla="*/ 13 w 26"/>
                <a:gd name="T15" fmla="*/ 25 h 25"/>
                <a:gd name="T16" fmla="*/ 22 w 26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cubicBezTo>
                    <a:pt x="25" y="19"/>
                    <a:pt x="26" y="16"/>
                    <a:pt x="26" y="12"/>
                  </a:cubicBezTo>
                  <a:cubicBezTo>
                    <a:pt x="26" y="9"/>
                    <a:pt x="25" y="6"/>
                    <a:pt x="22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7" y="25"/>
                    <a:pt x="20" y="24"/>
                    <a:pt x="22" y="2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" name="Freeform 269">
              <a:extLst>
                <a:ext uri="{FF2B5EF4-FFF2-40B4-BE49-F238E27FC236}">
                  <a16:creationId xmlns:a16="http://schemas.microsoft.com/office/drawing/2014/main" id="{B060ED1E-44E6-4D12-87CE-47631B53C3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26277" y="4886258"/>
              <a:ext cx="82719" cy="69606"/>
            </a:xfrm>
            <a:custGeom>
              <a:avLst/>
              <a:gdLst>
                <a:gd name="T0" fmla="*/ 21 w 25"/>
                <a:gd name="T1" fmla="*/ 22 h 26"/>
                <a:gd name="T2" fmla="*/ 25 w 25"/>
                <a:gd name="T3" fmla="*/ 13 h 26"/>
                <a:gd name="T4" fmla="*/ 21 w 25"/>
                <a:gd name="T5" fmla="*/ 4 h 26"/>
                <a:gd name="T6" fmla="*/ 12 w 25"/>
                <a:gd name="T7" fmla="*/ 0 h 26"/>
                <a:gd name="T8" fmla="*/ 3 w 25"/>
                <a:gd name="T9" fmla="*/ 4 h 26"/>
                <a:gd name="T10" fmla="*/ 0 w 25"/>
                <a:gd name="T11" fmla="*/ 13 h 26"/>
                <a:gd name="T12" fmla="*/ 3 w 25"/>
                <a:gd name="T13" fmla="*/ 22 h 26"/>
                <a:gd name="T14" fmla="*/ 12 w 25"/>
                <a:gd name="T15" fmla="*/ 26 h 26"/>
                <a:gd name="T16" fmla="*/ 21 w 2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cubicBezTo>
                    <a:pt x="24" y="20"/>
                    <a:pt x="25" y="17"/>
                    <a:pt x="25" y="13"/>
                  </a:cubicBezTo>
                  <a:cubicBezTo>
                    <a:pt x="25" y="9"/>
                    <a:pt x="24" y="6"/>
                    <a:pt x="21" y="4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3" y="22"/>
                  </a:cubicBezTo>
                  <a:cubicBezTo>
                    <a:pt x="6" y="25"/>
                    <a:pt x="9" y="26"/>
                    <a:pt x="12" y="26"/>
                  </a:cubicBezTo>
                  <a:cubicBezTo>
                    <a:pt x="16" y="26"/>
                    <a:pt x="19" y="25"/>
                    <a:pt x="21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" name="Freeform 270">
              <a:extLst>
                <a:ext uri="{FF2B5EF4-FFF2-40B4-BE49-F238E27FC236}">
                  <a16:creationId xmlns:a16="http://schemas.microsoft.com/office/drawing/2014/main" id="{DD82B369-7EAA-4B24-B4DD-49600BD8085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65533" y="4886258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7" y="25"/>
                    <a:pt x="10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" name="Freeform 271">
              <a:extLst>
                <a:ext uri="{FF2B5EF4-FFF2-40B4-BE49-F238E27FC236}">
                  <a16:creationId xmlns:a16="http://schemas.microsoft.com/office/drawing/2014/main" id="{902B5896-52FD-44EC-AB38-64A3018DBBE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08995" y="4886258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5" y="20"/>
                    <a:pt x="26" y="17"/>
                    <a:pt x="26" y="13"/>
                  </a:cubicBezTo>
                  <a:cubicBezTo>
                    <a:pt x="26" y="9"/>
                    <a:pt x="25" y="6"/>
                    <a:pt x="22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" name="Freeform 272">
              <a:extLst>
                <a:ext uri="{FF2B5EF4-FFF2-40B4-BE49-F238E27FC236}">
                  <a16:creationId xmlns:a16="http://schemas.microsoft.com/office/drawing/2014/main" id="{BC0A4D92-E3C4-4546-B74C-6CB2CFF7709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64618" y="4886258"/>
              <a:ext cx="86924" cy="69606"/>
            </a:xfrm>
            <a:custGeom>
              <a:avLst/>
              <a:gdLst>
                <a:gd name="T0" fmla="*/ 22 w 26"/>
                <a:gd name="T1" fmla="*/ 22 h 26"/>
                <a:gd name="T2" fmla="*/ 26 w 26"/>
                <a:gd name="T3" fmla="*/ 13 h 26"/>
                <a:gd name="T4" fmla="*/ 22 w 26"/>
                <a:gd name="T5" fmla="*/ 4 h 26"/>
                <a:gd name="T6" fmla="*/ 13 w 26"/>
                <a:gd name="T7" fmla="*/ 0 h 26"/>
                <a:gd name="T8" fmla="*/ 4 w 26"/>
                <a:gd name="T9" fmla="*/ 4 h 26"/>
                <a:gd name="T10" fmla="*/ 0 w 26"/>
                <a:gd name="T11" fmla="*/ 13 h 26"/>
                <a:gd name="T12" fmla="*/ 4 w 26"/>
                <a:gd name="T13" fmla="*/ 22 h 26"/>
                <a:gd name="T14" fmla="*/ 13 w 26"/>
                <a:gd name="T15" fmla="*/ 26 h 26"/>
                <a:gd name="T16" fmla="*/ 22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cubicBezTo>
                    <a:pt x="24" y="20"/>
                    <a:pt x="26" y="17"/>
                    <a:pt x="26" y="13"/>
                  </a:cubicBezTo>
                  <a:cubicBezTo>
                    <a:pt x="26" y="9"/>
                    <a:pt x="24" y="6"/>
                    <a:pt x="22" y="4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20" name="ZoneTexte 619">
            <a:extLst>
              <a:ext uri="{FF2B5EF4-FFF2-40B4-BE49-F238E27FC236}">
                <a16:creationId xmlns:a16="http://schemas.microsoft.com/office/drawing/2014/main" id="{4E3C23DF-B4FE-4EB3-933E-FC156FCAF89A}"/>
              </a:ext>
            </a:extLst>
          </p:cNvPr>
          <p:cNvSpPr txBox="1"/>
          <p:nvPr/>
        </p:nvSpPr>
        <p:spPr>
          <a:xfrm>
            <a:off x="3806539" y="6264818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0,01</a:t>
            </a:r>
          </a:p>
        </p:txBody>
      </p:sp>
      <p:sp>
        <p:nvSpPr>
          <p:cNvPr id="621" name="ZoneTexte 620">
            <a:extLst>
              <a:ext uri="{FF2B5EF4-FFF2-40B4-BE49-F238E27FC236}">
                <a16:creationId xmlns:a16="http://schemas.microsoft.com/office/drawing/2014/main" id="{4324FB06-89B7-4219-BA65-33C9DDD2C99F}"/>
              </a:ext>
            </a:extLst>
          </p:cNvPr>
          <p:cNvSpPr txBox="1"/>
          <p:nvPr/>
        </p:nvSpPr>
        <p:spPr>
          <a:xfrm>
            <a:off x="4520531" y="626481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0,1</a:t>
            </a:r>
          </a:p>
        </p:txBody>
      </p:sp>
      <p:sp>
        <p:nvSpPr>
          <p:cNvPr id="622" name="ZoneTexte 621">
            <a:extLst>
              <a:ext uri="{FF2B5EF4-FFF2-40B4-BE49-F238E27FC236}">
                <a16:creationId xmlns:a16="http://schemas.microsoft.com/office/drawing/2014/main" id="{16152894-BD88-404D-93E2-64BE5A0A6DC8}"/>
              </a:ext>
            </a:extLst>
          </p:cNvPr>
          <p:cNvSpPr txBox="1"/>
          <p:nvPr/>
        </p:nvSpPr>
        <p:spPr>
          <a:xfrm>
            <a:off x="5196630" y="626481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1,0</a:t>
            </a:r>
          </a:p>
        </p:txBody>
      </p:sp>
      <p:sp>
        <p:nvSpPr>
          <p:cNvPr id="623" name="ZoneTexte 622">
            <a:extLst>
              <a:ext uri="{FF2B5EF4-FFF2-40B4-BE49-F238E27FC236}">
                <a16:creationId xmlns:a16="http://schemas.microsoft.com/office/drawing/2014/main" id="{4E9AD91D-FE02-4895-8966-7DFA052F5FC1}"/>
              </a:ext>
            </a:extLst>
          </p:cNvPr>
          <p:cNvSpPr txBox="1"/>
          <p:nvPr/>
        </p:nvSpPr>
        <p:spPr>
          <a:xfrm>
            <a:off x="5895712" y="62648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624" name="ZoneTexte 623">
            <a:extLst>
              <a:ext uri="{FF2B5EF4-FFF2-40B4-BE49-F238E27FC236}">
                <a16:creationId xmlns:a16="http://schemas.microsoft.com/office/drawing/2014/main" id="{9D979B5F-4475-4834-BD0F-CB3F90EA26EF}"/>
              </a:ext>
            </a:extLst>
          </p:cNvPr>
          <p:cNvSpPr txBox="1"/>
          <p:nvPr/>
        </p:nvSpPr>
        <p:spPr>
          <a:xfrm>
            <a:off x="6527448" y="626481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100</a:t>
            </a:r>
          </a:p>
        </p:txBody>
      </p:sp>
      <p:sp>
        <p:nvSpPr>
          <p:cNvPr id="625" name="ZoneTexte 624">
            <a:extLst>
              <a:ext uri="{FF2B5EF4-FFF2-40B4-BE49-F238E27FC236}">
                <a16:creationId xmlns:a16="http://schemas.microsoft.com/office/drawing/2014/main" id="{41BA24FC-DD08-4685-B983-28AFFD7327B6}"/>
              </a:ext>
            </a:extLst>
          </p:cNvPr>
          <p:cNvSpPr txBox="1"/>
          <p:nvPr/>
        </p:nvSpPr>
        <p:spPr>
          <a:xfrm>
            <a:off x="7139006" y="6264818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1 000</a:t>
            </a: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C6ED9FFC-0403-4968-BCDF-F62A01ED9C83}"/>
              </a:ext>
            </a:extLst>
          </p:cNvPr>
          <p:cNvSpPr/>
          <p:nvPr/>
        </p:nvSpPr>
        <p:spPr>
          <a:xfrm>
            <a:off x="9637604" y="2002150"/>
            <a:ext cx="92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66"/>
                </a:solidFill>
                <a:latin typeface="Arial" charset="0"/>
                <a:cs typeface="Arial" charset="0"/>
              </a:rPr>
              <a:t>MK-8591</a:t>
            </a:r>
            <a:endParaRPr lang="fr-FR" sz="1400" dirty="0"/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11D858CE-DFD9-4E88-9F5F-6386BCB641AF}"/>
              </a:ext>
            </a:extLst>
          </p:cNvPr>
          <p:cNvSpPr/>
          <p:nvPr/>
        </p:nvSpPr>
        <p:spPr>
          <a:xfrm>
            <a:off x="9637604" y="2302942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66"/>
                </a:solidFill>
                <a:latin typeface="Arial" charset="0"/>
                <a:cs typeface="Arial" charset="0"/>
              </a:rPr>
              <a:t>AZT</a:t>
            </a:r>
            <a:endParaRPr lang="fr-FR" sz="1400" dirty="0"/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37018268-A95F-4C48-B75D-7BAB21AE77C5}"/>
              </a:ext>
            </a:extLst>
          </p:cNvPr>
          <p:cNvSpPr/>
          <p:nvPr/>
        </p:nvSpPr>
        <p:spPr>
          <a:xfrm>
            <a:off x="9637604" y="2603734"/>
            <a:ext cx="519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66"/>
                </a:solidFill>
                <a:latin typeface="Arial" charset="0"/>
                <a:cs typeface="Arial" charset="0"/>
              </a:rPr>
              <a:t>TAF</a:t>
            </a:r>
            <a:endParaRPr lang="fr-FR" sz="1400" dirty="0"/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id="{B6277516-3703-4F92-8D49-1EDB34B67A30}"/>
              </a:ext>
            </a:extLst>
          </p:cNvPr>
          <p:cNvSpPr/>
          <p:nvPr/>
        </p:nvSpPr>
        <p:spPr>
          <a:xfrm>
            <a:off x="9637604" y="2904525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66"/>
                </a:solidFill>
                <a:latin typeface="Arial" charset="0"/>
                <a:cs typeface="Arial" charset="0"/>
              </a:rPr>
              <a:t>3TC</a:t>
            </a:r>
            <a:endParaRPr lang="fr-FR" sz="1400" dirty="0"/>
          </a:p>
        </p:txBody>
      </p:sp>
      <p:sp>
        <p:nvSpPr>
          <p:cNvPr id="631" name="ZoneTexte 630">
            <a:extLst>
              <a:ext uri="{FF2B5EF4-FFF2-40B4-BE49-F238E27FC236}">
                <a16:creationId xmlns:a16="http://schemas.microsoft.com/office/drawing/2014/main" id="{979B99BC-C1BA-4E98-A562-A82A7FA49396}"/>
              </a:ext>
            </a:extLst>
          </p:cNvPr>
          <p:cNvSpPr txBox="1"/>
          <p:nvPr/>
        </p:nvSpPr>
        <p:spPr>
          <a:xfrm>
            <a:off x="4918397" y="6490245"/>
            <a:ext cx="228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Calculated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hPBMC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IC</a:t>
            </a:r>
            <a:r>
              <a:rPr kumimoji="0" lang="fr-FR" sz="1200" b="1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50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nM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C52AB2E9-9E99-4787-9462-7C36E782A03D}"/>
              </a:ext>
            </a:extLst>
          </p:cNvPr>
          <p:cNvSpPr/>
          <p:nvPr/>
        </p:nvSpPr>
        <p:spPr>
          <a:xfrm>
            <a:off x="3184627" y="1679957"/>
            <a:ext cx="7425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Sauvage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7F6639BA-00D3-4C29-A3DD-D03FCFCD961E}"/>
              </a:ext>
            </a:extLst>
          </p:cNvPr>
          <p:cNvSpPr/>
          <p:nvPr/>
        </p:nvSpPr>
        <p:spPr>
          <a:xfrm>
            <a:off x="1616017" y="1978121"/>
            <a:ext cx="2311121" cy="4160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M184I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M184V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L74V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L74V + M184V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Q151M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Q151M + M184I/V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69ins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69ins + M184I/V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K65R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K65R + M184I/V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K65R + L74I + M184V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K65R + L74V + Y115F + M184V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K65R + 69Ins + Q151M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K65R + 69ins + Q151M + M184V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K70E + M184I/V 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2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TAMs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+ L74I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2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TAMs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+ M184I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2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TAMs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+ L74I + M184V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3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TAMs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3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TAMs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+ L74V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3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TAMs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+ M184I/V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srgbClr val="000066"/>
                </a:solidFill>
                <a:latin typeface="Arial" panose="020B0604020202020204" pitchFamily="34" charset="0"/>
                <a:cs typeface="Arial" charset="0"/>
              </a:rPr>
              <a:t>4 </a:t>
            </a:r>
            <a:r>
              <a:rPr lang="fr-FR" sz="1100" dirty="0" err="1">
                <a:solidFill>
                  <a:srgbClr val="000066"/>
                </a:solidFill>
                <a:latin typeface="Arial" panose="020B0604020202020204" pitchFamily="34" charset="0"/>
                <a:cs typeface="Arial" charset="0"/>
              </a:rPr>
              <a:t>TAMs</a:t>
            </a:r>
            <a:endParaRPr lang="fr-FR" sz="1100" dirty="0">
              <a:solidFill>
                <a:srgbClr val="000066"/>
              </a:solidFill>
              <a:latin typeface="Arial" panose="020B0604020202020204" pitchFamily="34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4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TAMs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+ M184I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srgbClr val="000066"/>
                </a:solidFill>
                <a:latin typeface="Arial" panose="020B0604020202020204" pitchFamily="34" charset="0"/>
                <a:cs typeface="Arial" charset="0"/>
              </a:rPr>
              <a:t>4 </a:t>
            </a:r>
            <a:r>
              <a:rPr lang="fr-FR" sz="1100" dirty="0" err="1">
                <a:solidFill>
                  <a:srgbClr val="000066"/>
                </a:solidFill>
                <a:latin typeface="Arial" panose="020B0604020202020204" pitchFamily="34" charset="0"/>
                <a:cs typeface="Arial" charset="0"/>
              </a:rPr>
              <a:t>TAMs</a:t>
            </a:r>
            <a:r>
              <a:rPr lang="fr-FR" sz="1100" dirty="0">
                <a:solidFill>
                  <a:srgbClr val="000066"/>
                </a:solidFill>
                <a:latin typeface="Arial" panose="020B0604020202020204" pitchFamily="34" charset="0"/>
                <a:cs typeface="Arial" charset="0"/>
              </a:rPr>
              <a:t> + M184V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5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TAMs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+ L74V</a:t>
            </a: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srgbClr val="000066"/>
                </a:solidFill>
                <a:latin typeface="Arial" panose="020B0604020202020204" pitchFamily="34" charset="0"/>
                <a:cs typeface="Arial" charset="0"/>
              </a:rPr>
              <a:t>6 </a:t>
            </a:r>
            <a:r>
              <a:rPr lang="fr-FR" sz="1100" dirty="0" err="1">
                <a:solidFill>
                  <a:srgbClr val="000066"/>
                </a:solidFill>
                <a:latin typeface="Arial" panose="020B0604020202020204" pitchFamily="34" charset="0"/>
                <a:cs typeface="Arial" charset="0"/>
              </a:rPr>
              <a:t>TAMs</a:t>
            </a:r>
            <a:endParaRPr lang="fr-FR" sz="1100" dirty="0">
              <a:solidFill>
                <a:srgbClr val="000066"/>
              </a:solidFill>
              <a:latin typeface="Arial" panose="020B0604020202020204" pitchFamily="34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6 TAMS + M184I/V</a:t>
            </a:r>
          </a:p>
        </p:txBody>
      </p:sp>
    </p:spTree>
    <p:extLst>
      <p:ext uri="{BB962C8B-B14F-4D97-AF65-F5344CB8AC3E}">
        <p14:creationId xmlns:p14="http://schemas.microsoft.com/office/powerpoint/2010/main" val="3429656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4111625" y="1077939"/>
            <a:ext cx="3754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GS-6207, 1</a:t>
            </a:r>
            <a:r>
              <a:rPr lang="fr-FR" sz="24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capsid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inhibitor</a:t>
            </a:r>
            <a:endParaRPr lang="fr-FR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fr-FR" sz="2400" b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50 </a:t>
            </a:r>
            <a:r>
              <a:rPr lang="fr-FR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</a:t>
            </a:r>
            <a:endParaRPr lang="fr-FR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623940" y="114895"/>
            <a:ext cx="8128000" cy="1143000"/>
          </a:xfrm>
        </p:spPr>
        <p:txBody>
          <a:bodyPr/>
          <a:lstStyle/>
          <a:p>
            <a:r>
              <a:rPr lang="fr-FR" dirty="0"/>
              <a:t>GS-6207, capside </a:t>
            </a:r>
            <a:r>
              <a:rPr lang="fr-FR" dirty="0" err="1"/>
              <a:t>inhibitor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F3CB4-2D72-4E02-B0C1-37E3564061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9349" y="6226333"/>
            <a:ext cx="6223000" cy="472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Inhibition of multiple </a:t>
            </a:r>
            <a:r>
              <a:rPr lang="fr-FR" sz="1800" dirty="0" err="1"/>
              <a:t>steps</a:t>
            </a:r>
            <a:r>
              <a:rPr lang="fr-FR" sz="1800" dirty="0"/>
              <a:t> of viral </a:t>
            </a:r>
            <a:r>
              <a:rPr lang="fr-FR" sz="1800" dirty="0" err="1"/>
              <a:t>replication</a:t>
            </a:r>
            <a:endParaRPr lang="fr-FR" sz="1800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006589" y="6482159"/>
            <a:ext cx="61854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fr-FR" sz="1200" i="1" dirty="0" err="1">
                <a:solidFill>
                  <a:srgbClr val="0070C0"/>
                </a:solidFill>
              </a:rPr>
              <a:t>Mulato</a:t>
            </a:r>
            <a:r>
              <a:rPr lang="fr-FR" sz="1200" i="1" dirty="0">
                <a:solidFill>
                  <a:srgbClr val="0070C0"/>
                </a:solidFill>
              </a:rPr>
              <a:t> A, CROI 2019, Abs. 480 </a:t>
            </a:r>
            <a:r>
              <a:rPr lang="en-GB" sz="1200" i="1" dirty="0">
                <a:solidFill>
                  <a:srgbClr val="0070C0"/>
                </a:solidFill>
              </a:rPr>
              <a:t>; </a:t>
            </a:r>
            <a:r>
              <a:rPr lang="en-GB" sz="1200" i="1" dirty="0" err="1">
                <a:solidFill>
                  <a:srgbClr val="0070C0"/>
                </a:solidFill>
              </a:rPr>
              <a:t>Daar</a:t>
            </a:r>
            <a:r>
              <a:rPr lang="en-GB" sz="1200" i="1" dirty="0">
                <a:solidFill>
                  <a:srgbClr val="0070C0"/>
                </a:solidFill>
              </a:rPr>
              <a:t> ES, IAS 2019, Abs. LBPEB13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86D7F3E-65EB-45F8-834F-0E7D97612077}"/>
              </a:ext>
            </a:extLst>
          </p:cNvPr>
          <p:cNvGrpSpPr/>
          <p:nvPr/>
        </p:nvGrpSpPr>
        <p:grpSpPr>
          <a:xfrm>
            <a:off x="1619003" y="1963996"/>
            <a:ext cx="9083238" cy="4252448"/>
            <a:chOff x="1407178" y="2179573"/>
            <a:chExt cx="9374232" cy="4388680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A6049799-91F4-40ED-AD0D-74D859847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r="1753" b="7912"/>
            <a:stretch/>
          </p:blipFill>
          <p:spPr>
            <a:xfrm>
              <a:off x="1407178" y="2179573"/>
              <a:ext cx="9374232" cy="4388680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9263435" y="4403884"/>
              <a:ext cx="545752" cy="254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err="1"/>
                <a:t>Capsid</a:t>
              </a:r>
              <a:endParaRPr lang="fr-FR" sz="10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9263435" y="4613895"/>
              <a:ext cx="1350118" cy="254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Reverse transcriptase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263435" y="4823735"/>
              <a:ext cx="627242" cy="254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err="1"/>
                <a:t>Intgrase</a:t>
              </a:r>
              <a:endParaRPr lang="fr-FR" sz="10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9342079" y="5072309"/>
              <a:ext cx="1213958" cy="412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Gag/Gag-Pol</a:t>
              </a:r>
            </a:p>
            <a:p>
              <a:r>
                <a:rPr lang="fr-FR" sz="1000" dirty="0"/>
                <a:t>(</a:t>
              </a:r>
              <a:r>
                <a:rPr lang="fr-FR" sz="1000" dirty="0" err="1"/>
                <a:t>capsid</a:t>
              </a:r>
              <a:r>
                <a:rPr lang="fr-FR" sz="1000" dirty="0"/>
                <a:t> </a:t>
              </a:r>
              <a:r>
                <a:rPr lang="fr-FR" sz="1000" dirty="0" err="1"/>
                <a:t>precursors</a:t>
              </a:r>
              <a:r>
                <a:rPr lang="fr-FR" sz="1000" dirty="0"/>
                <a:t>)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9523950" y="5547970"/>
              <a:ext cx="654836" cy="37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40"/>
                </a:lnSpc>
              </a:pPr>
              <a:r>
                <a:rPr lang="fr-FR" sz="1000" dirty="0"/>
                <a:t>HIV RNA</a:t>
              </a:r>
            </a:p>
            <a:p>
              <a:pPr>
                <a:lnSpc>
                  <a:spcPts val="1040"/>
                </a:lnSpc>
              </a:pPr>
              <a:r>
                <a:rPr lang="fr-FR" sz="1000" dirty="0"/>
                <a:t>HIV DNA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31657E5-E1F3-4D16-A3D9-372B7E793663}"/>
                </a:ext>
              </a:extLst>
            </p:cNvPr>
            <p:cNvSpPr txBox="1"/>
            <p:nvPr/>
          </p:nvSpPr>
          <p:spPr>
            <a:xfrm>
              <a:off x="7095082" y="4981309"/>
              <a:ext cx="919223" cy="47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latin typeface="Calibri"/>
                  <a:cs typeface="Calibri"/>
                </a:rPr>
                <a:t>Virus</a:t>
              </a:r>
            </a:p>
            <a:p>
              <a:pPr algn="ctr"/>
              <a:r>
                <a:rPr lang="fr-FR" sz="1200" b="1" dirty="0">
                  <a:latin typeface="Calibri"/>
                  <a:cs typeface="Calibri"/>
                </a:rPr>
                <a:t>production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A7D6457-3E61-4EAC-B77C-59584AB332F6}"/>
                </a:ext>
              </a:extLst>
            </p:cNvPr>
            <p:cNvSpPr txBox="1"/>
            <p:nvPr/>
          </p:nvSpPr>
          <p:spPr>
            <a:xfrm>
              <a:off x="8431890" y="3120612"/>
              <a:ext cx="812620" cy="418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r-FR" sz="1200" b="1" dirty="0" err="1">
                  <a:latin typeface="Calibri"/>
                  <a:cs typeface="Calibri"/>
                </a:rPr>
                <a:t>Capsid</a:t>
              </a:r>
              <a:endParaRPr lang="fr-FR" sz="1200" b="1" dirty="0">
                <a:latin typeface="Calibri"/>
                <a:cs typeface="Calibri"/>
              </a:endParaRPr>
            </a:p>
            <a:p>
              <a:pPr algn="ctr">
                <a:lnSpc>
                  <a:spcPts val="1200"/>
                </a:lnSpc>
              </a:pPr>
              <a:r>
                <a:rPr lang="fr-FR" sz="1200" b="1" dirty="0" err="1">
                  <a:latin typeface="Calibri"/>
                  <a:cs typeface="Calibri"/>
                </a:rPr>
                <a:t>assembly</a:t>
              </a:r>
              <a:endParaRPr lang="fr-FR" sz="1200" b="1" dirty="0">
                <a:latin typeface="Calibri"/>
                <a:cs typeface="Calibri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49703F3-97F2-41C0-98B4-BF7C0EABEDF3}"/>
                </a:ext>
              </a:extLst>
            </p:cNvPr>
            <p:cNvSpPr txBox="1"/>
            <p:nvPr/>
          </p:nvSpPr>
          <p:spPr>
            <a:xfrm>
              <a:off x="1842458" y="5303173"/>
              <a:ext cx="1487598" cy="577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r-FR" sz="1200" b="1" dirty="0" err="1">
                  <a:latin typeface="Calibri"/>
                  <a:cs typeface="Calibri"/>
                </a:rPr>
                <a:t>Capsid</a:t>
              </a:r>
              <a:r>
                <a:rPr lang="fr-FR" sz="1200" b="1" dirty="0">
                  <a:latin typeface="Calibri"/>
                  <a:cs typeface="Calibri"/>
                </a:rPr>
                <a:t> </a:t>
              </a:r>
              <a:r>
                <a:rPr lang="fr-FR" sz="1200" b="1" dirty="0" err="1">
                  <a:latin typeface="Calibri"/>
                  <a:cs typeface="Calibri"/>
                </a:rPr>
                <a:t>Dissasembly</a:t>
              </a:r>
              <a:endParaRPr lang="fr-FR" sz="1200" b="1" dirty="0">
                <a:latin typeface="Calibri"/>
                <a:cs typeface="Calibri"/>
              </a:endParaRPr>
            </a:p>
            <a:p>
              <a:pPr algn="ctr">
                <a:lnSpc>
                  <a:spcPts val="1200"/>
                </a:lnSpc>
              </a:pPr>
              <a:r>
                <a:rPr lang="fr-FR" sz="1200" b="1" dirty="0">
                  <a:latin typeface="Calibri"/>
                  <a:cs typeface="Calibri"/>
                </a:rPr>
                <a:t>and</a:t>
              </a:r>
            </a:p>
            <a:p>
              <a:pPr algn="ctr">
                <a:lnSpc>
                  <a:spcPts val="1200"/>
                </a:lnSpc>
              </a:pPr>
              <a:r>
                <a:rPr lang="fr-FR" sz="1200" b="1" dirty="0" err="1">
                  <a:latin typeface="Calibri"/>
                  <a:cs typeface="Calibri"/>
                </a:rPr>
                <a:t>Nuclear</a:t>
              </a:r>
              <a:r>
                <a:rPr lang="fr-FR" sz="1200" b="1" dirty="0">
                  <a:latin typeface="Calibri"/>
                  <a:cs typeface="Calibri"/>
                </a:rPr>
                <a:t> Transport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3DB37DB-D26E-4248-9368-0DC9131697D5}"/>
                </a:ext>
              </a:extLst>
            </p:cNvPr>
            <p:cNvSpPr txBox="1"/>
            <p:nvPr/>
          </p:nvSpPr>
          <p:spPr>
            <a:xfrm>
              <a:off x="4647576" y="6023384"/>
              <a:ext cx="1103788" cy="412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GS-6207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69073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GS-6207, </a:t>
            </a:r>
            <a:r>
              <a:rPr lang="fr-FR" dirty="0" err="1"/>
              <a:t>capsid</a:t>
            </a:r>
            <a:r>
              <a:rPr lang="fr-FR" dirty="0"/>
              <a:t> </a:t>
            </a:r>
            <a:r>
              <a:rPr lang="fr-FR" dirty="0" err="1"/>
              <a:t>inhibitor</a:t>
            </a:r>
            <a:br>
              <a:rPr lang="fr-FR" dirty="0"/>
            </a:br>
            <a:r>
              <a:rPr lang="fr-FR" dirty="0"/>
              <a:t>PK/PD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848524"/>
            <a:ext cx="10972800" cy="6972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Phase 1b study, SC GS-6207 (double-blind)</a:t>
            </a:r>
          </a:p>
          <a:p>
            <a:pPr lvl="1"/>
            <a:r>
              <a:rPr lang="en-US" sz="2400" dirty="0"/>
              <a:t>Single-dose (20 mg, 50 mg, 150 mg, 450 mg, 750 mg)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DECC69C9-0EED-3649-AF72-BADB1017A153}"/>
              </a:ext>
            </a:extLst>
          </p:cNvPr>
          <p:cNvSpPr/>
          <p:nvPr/>
        </p:nvSpPr>
        <p:spPr>
          <a:xfrm>
            <a:off x="609600" y="2591512"/>
            <a:ext cx="4819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Mean change in HIV RNA, log</a:t>
            </a:r>
            <a:r>
              <a:rPr lang="en-US" b="1" baseline="-25000" dirty="0">
                <a:solidFill>
                  <a:srgbClr val="0070C0"/>
                </a:solidFill>
              </a:rPr>
              <a:t>10</a:t>
            </a:r>
            <a:r>
              <a:rPr lang="en-US" b="1" dirty="0">
                <a:solidFill>
                  <a:srgbClr val="0070C0"/>
                </a:solidFill>
              </a:rPr>
              <a:t> c/mL (95% CI)</a:t>
            </a:r>
          </a:p>
        </p:txBody>
      </p:sp>
      <p:sp>
        <p:nvSpPr>
          <p:cNvPr id="10" name="Rectangle 67">
            <a:extLst>
              <a:ext uri="{FF2B5EF4-FFF2-40B4-BE49-F238E27FC236}">
                <a16:creationId xmlns:a16="http://schemas.microsoft.com/office/drawing/2014/main" id="{3F4FDB45-014D-48BC-BDC4-B3F56BCE0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306" y="4127854"/>
            <a:ext cx="14154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latin typeface="+mn-lt"/>
              </a:rPr>
              <a:t>GS-6207 20 mg (N = 6)</a:t>
            </a:r>
          </a:p>
        </p:txBody>
      </p:sp>
      <p:sp>
        <p:nvSpPr>
          <p:cNvPr id="11" name="Rectangle 68">
            <a:extLst>
              <a:ext uri="{FF2B5EF4-FFF2-40B4-BE49-F238E27FC236}">
                <a16:creationId xmlns:a16="http://schemas.microsoft.com/office/drawing/2014/main" id="{DD70C7F8-38B4-4B3C-9E6B-F0C98D3F2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305" y="3948944"/>
            <a:ext cx="10403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latin typeface="+mn-lt"/>
              </a:rPr>
              <a:t>Placebo (N = 10)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24DB48-A01E-4134-9F4C-0530C639D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306" y="4306764"/>
            <a:ext cx="14154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1200" b="1" dirty="0">
                <a:latin typeface="+mn-lt"/>
              </a:rPr>
              <a:t>GS-6207 50 mg (N = 6)</a:t>
            </a:r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ED74533C-95ED-4A7A-9C19-8F74FDCB6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307" y="4485674"/>
            <a:ext cx="14939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1200" b="1" dirty="0">
                <a:latin typeface="+mn-lt"/>
              </a:rPr>
              <a:t>GS-6207 150 mg (N = 6)</a:t>
            </a:r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4498C624-AB58-4C18-BC31-724A28700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307" y="4664584"/>
            <a:ext cx="14939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1200" b="1" dirty="0">
                <a:latin typeface="+mn-lt"/>
              </a:rPr>
              <a:t>GS-6207 450 mg (N = 6)</a:t>
            </a:r>
          </a:p>
        </p:txBody>
      </p:sp>
      <p:grpSp>
        <p:nvGrpSpPr>
          <p:cNvPr id="250" name="Groupe 249">
            <a:extLst>
              <a:ext uri="{FF2B5EF4-FFF2-40B4-BE49-F238E27FC236}">
                <a16:creationId xmlns:a16="http://schemas.microsoft.com/office/drawing/2014/main" id="{71BB5699-5496-BB4C-A4FB-79F0F73770CB}"/>
              </a:ext>
            </a:extLst>
          </p:cNvPr>
          <p:cNvGrpSpPr/>
          <p:nvPr/>
        </p:nvGrpSpPr>
        <p:grpSpPr>
          <a:xfrm>
            <a:off x="4159524" y="4044655"/>
            <a:ext cx="177861" cy="894380"/>
            <a:chOff x="4301601" y="4044655"/>
            <a:chExt cx="60634" cy="894380"/>
          </a:xfrm>
        </p:grpSpPr>
        <p:sp>
          <p:nvSpPr>
            <p:cNvPr id="8" name="Line 26">
              <a:extLst>
                <a:ext uri="{FF2B5EF4-FFF2-40B4-BE49-F238E27FC236}">
                  <a16:creationId xmlns:a16="http://schemas.microsoft.com/office/drawing/2014/main" id="{5EF90645-80AB-4020-B21B-D91A148DE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1601" y="4044655"/>
              <a:ext cx="60634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b="1"/>
            </a:p>
          </p:txBody>
        </p:sp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531AE33D-162F-4274-B01B-5FC8F42E0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1601" y="4223531"/>
              <a:ext cx="60634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b="1"/>
            </a:p>
          </p:txBody>
        </p:sp>
        <p:sp>
          <p:nvSpPr>
            <p:cNvPr id="67" name="Line 27">
              <a:extLst>
                <a:ext uri="{FF2B5EF4-FFF2-40B4-BE49-F238E27FC236}">
                  <a16:creationId xmlns:a16="http://schemas.microsoft.com/office/drawing/2014/main" id="{B9A783DD-C26B-4D65-9366-811546224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1601" y="4402407"/>
              <a:ext cx="60634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b="1"/>
            </a:p>
          </p:txBody>
        </p:sp>
        <p:sp>
          <p:nvSpPr>
            <p:cNvPr id="69" name="Line 27">
              <a:extLst>
                <a:ext uri="{FF2B5EF4-FFF2-40B4-BE49-F238E27FC236}">
                  <a16:creationId xmlns:a16="http://schemas.microsoft.com/office/drawing/2014/main" id="{541CE986-CB41-40C7-9510-ED8217EAD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1601" y="4581283"/>
              <a:ext cx="60634" cy="0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b="1"/>
            </a:p>
          </p:txBody>
        </p:sp>
        <p:sp>
          <p:nvSpPr>
            <p:cNvPr id="71" name="Line 27">
              <a:extLst>
                <a:ext uri="{FF2B5EF4-FFF2-40B4-BE49-F238E27FC236}">
                  <a16:creationId xmlns:a16="http://schemas.microsoft.com/office/drawing/2014/main" id="{7735B9F2-DC71-48FC-BCB5-E1879A39E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1601" y="4760159"/>
              <a:ext cx="60634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b="1"/>
            </a:p>
          </p:txBody>
        </p:sp>
        <p:sp>
          <p:nvSpPr>
            <p:cNvPr id="73" name="Line 27">
              <a:extLst>
                <a:ext uri="{FF2B5EF4-FFF2-40B4-BE49-F238E27FC236}">
                  <a16:creationId xmlns:a16="http://schemas.microsoft.com/office/drawing/2014/main" id="{E4F4A0B4-5F4A-41E4-B6B2-7090A9247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1601" y="4939035"/>
              <a:ext cx="60634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b="1"/>
            </a:p>
          </p:txBody>
        </p:sp>
      </p:grpSp>
      <p:sp>
        <p:nvSpPr>
          <p:cNvPr id="74" name="Rectangle 67">
            <a:extLst>
              <a:ext uri="{FF2B5EF4-FFF2-40B4-BE49-F238E27FC236}">
                <a16:creationId xmlns:a16="http://schemas.microsoft.com/office/drawing/2014/main" id="{F6AD6B7A-EEF6-4FC6-9733-7670C895B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307" y="4843494"/>
            <a:ext cx="14939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1200" b="1" dirty="0">
                <a:latin typeface="+mn-lt"/>
              </a:rPr>
              <a:t>GS-6207 750 mg (N = 5)</a:t>
            </a:r>
          </a:p>
        </p:txBody>
      </p:sp>
      <p:sp>
        <p:nvSpPr>
          <p:cNvPr id="279" name="Rectangle 167">
            <a:extLst>
              <a:ext uri="{FF2B5EF4-FFF2-40B4-BE49-F238E27FC236}">
                <a16:creationId xmlns:a16="http://schemas.microsoft.com/office/drawing/2014/main" id="{AFBC9C33-16A2-40B5-A347-AEDA5B8B5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303" y="3068960"/>
            <a:ext cx="10587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Start B/F/TAF</a:t>
            </a:r>
          </a:p>
        </p:txBody>
      </p:sp>
      <p:sp>
        <p:nvSpPr>
          <p:cNvPr id="281" name="Text Box 3">
            <a:extLst>
              <a:ext uri="{FF2B5EF4-FFF2-40B4-BE49-F238E27FC236}">
                <a16:creationId xmlns:a16="http://schemas.microsoft.com/office/drawing/2014/main" id="{C2A4CE3B-9E65-43F8-98BD-4B54BE5E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691" y="6487364"/>
            <a:ext cx="35123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Daar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E, CROI 2020, Abs. 469</a:t>
            </a:r>
          </a:p>
        </p:txBody>
      </p:sp>
      <p:grpSp>
        <p:nvGrpSpPr>
          <p:cNvPr id="359" name="Grouper 358"/>
          <p:cNvGrpSpPr/>
          <p:nvPr/>
        </p:nvGrpSpPr>
        <p:grpSpPr>
          <a:xfrm>
            <a:off x="6211727" y="3265434"/>
            <a:ext cx="5833028" cy="3116456"/>
            <a:chOff x="1859630" y="1971953"/>
            <a:chExt cx="9030394" cy="3544458"/>
          </a:xfrm>
        </p:grpSpPr>
        <p:sp>
          <p:nvSpPr>
            <p:cNvPr id="283" name="Freeform 73">
              <a:extLst>
                <a:ext uri="{FF2B5EF4-FFF2-40B4-BE49-F238E27FC236}">
                  <a16:creationId xmlns:a16="http://schemas.microsoft.com/office/drawing/2014/main" id="{6ECA031B-10A9-47E7-9859-0959FC07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343" y="2789516"/>
              <a:ext cx="7186613" cy="1838325"/>
            </a:xfrm>
            <a:custGeom>
              <a:avLst/>
              <a:gdLst>
                <a:gd name="T0" fmla="*/ 1 w 4527"/>
                <a:gd name="T1" fmla="*/ 1117 h 1158"/>
                <a:gd name="T2" fmla="*/ 5 w 4527"/>
                <a:gd name="T3" fmla="*/ 1040 h 1158"/>
                <a:gd name="T4" fmla="*/ 10 w 4527"/>
                <a:gd name="T5" fmla="*/ 966 h 1158"/>
                <a:gd name="T6" fmla="*/ 16 w 4527"/>
                <a:gd name="T7" fmla="*/ 896 h 1158"/>
                <a:gd name="T8" fmla="*/ 23 w 4527"/>
                <a:gd name="T9" fmla="*/ 829 h 1158"/>
                <a:gd name="T10" fmla="*/ 32 w 4527"/>
                <a:gd name="T11" fmla="*/ 765 h 1158"/>
                <a:gd name="T12" fmla="*/ 42 w 4527"/>
                <a:gd name="T13" fmla="*/ 705 h 1158"/>
                <a:gd name="T14" fmla="*/ 52 w 4527"/>
                <a:gd name="T15" fmla="*/ 648 h 1158"/>
                <a:gd name="T16" fmla="*/ 64 w 4527"/>
                <a:gd name="T17" fmla="*/ 595 h 1158"/>
                <a:gd name="T18" fmla="*/ 78 w 4527"/>
                <a:gd name="T19" fmla="*/ 545 h 1158"/>
                <a:gd name="T20" fmla="*/ 92 w 4527"/>
                <a:gd name="T21" fmla="*/ 498 h 1158"/>
                <a:gd name="T22" fmla="*/ 107 w 4527"/>
                <a:gd name="T23" fmla="*/ 455 h 1158"/>
                <a:gd name="T24" fmla="*/ 124 w 4527"/>
                <a:gd name="T25" fmla="*/ 416 h 1158"/>
                <a:gd name="T26" fmla="*/ 142 w 4527"/>
                <a:gd name="T27" fmla="*/ 379 h 1158"/>
                <a:gd name="T28" fmla="*/ 161 w 4527"/>
                <a:gd name="T29" fmla="*/ 346 h 1158"/>
                <a:gd name="T30" fmla="*/ 181 w 4527"/>
                <a:gd name="T31" fmla="*/ 317 h 1158"/>
                <a:gd name="T32" fmla="*/ 198 w 4527"/>
                <a:gd name="T33" fmla="*/ 294 h 1158"/>
                <a:gd name="T34" fmla="*/ 220 w 4527"/>
                <a:gd name="T35" fmla="*/ 269 h 1158"/>
                <a:gd name="T36" fmla="*/ 257 w 4527"/>
                <a:gd name="T37" fmla="*/ 238 h 1158"/>
                <a:gd name="T38" fmla="*/ 291 w 4527"/>
                <a:gd name="T39" fmla="*/ 215 h 1158"/>
                <a:gd name="T40" fmla="*/ 330 w 4527"/>
                <a:gd name="T41" fmla="*/ 195 h 1158"/>
                <a:gd name="T42" fmla="*/ 358 w 4527"/>
                <a:gd name="T43" fmla="*/ 182 h 1158"/>
                <a:gd name="T44" fmla="*/ 389 w 4527"/>
                <a:gd name="T45" fmla="*/ 169 h 1158"/>
                <a:gd name="T46" fmla="*/ 439 w 4527"/>
                <a:gd name="T47" fmla="*/ 151 h 1158"/>
                <a:gd name="T48" fmla="*/ 494 w 4527"/>
                <a:gd name="T49" fmla="*/ 135 h 1158"/>
                <a:gd name="T50" fmla="*/ 554 w 4527"/>
                <a:gd name="T51" fmla="*/ 120 h 1158"/>
                <a:gd name="T52" fmla="*/ 619 w 4527"/>
                <a:gd name="T53" fmla="*/ 107 h 1158"/>
                <a:gd name="T54" fmla="*/ 665 w 4527"/>
                <a:gd name="T55" fmla="*/ 98 h 1158"/>
                <a:gd name="T56" fmla="*/ 783 w 4527"/>
                <a:gd name="T57" fmla="*/ 86 h 1158"/>
                <a:gd name="T58" fmla="*/ 856 w 4527"/>
                <a:gd name="T59" fmla="*/ 77 h 1158"/>
                <a:gd name="T60" fmla="*/ 932 w 4527"/>
                <a:gd name="T61" fmla="*/ 69 h 1158"/>
                <a:gd name="T62" fmla="*/ 1012 w 4527"/>
                <a:gd name="T63" fmla="*/ 62 h 1158"/>
                <a:gd name="T64" fmla="*/ 1095 w 4527"/>
                <a:gd name="T65" fmla="*/ 55 h 1158"/>
                <a:gd name="T66" fmla="*/ 1181 w 4527"/>
                <a:gd name="T67" fmla="*/ 49 h 1158"/>
                <a:gd name="T68" fmla="*/ 1271 w 4527"/>
                <a:gd name="T69" fmla="*/ 43 h 1158"/>
                <a:gd name="T70" fmla="*/ 1365 w 4527"/>
                <a:gd name="T71" fmla="*/ 39 h 1158"/>
                <a:gd name="T72" fmla="*/ 1461 w 4527"/>
                <a:gd name="T73" fmla="*/ 34 h 1158"/>
                <a:gd name="T74" fmla="*/ 1561 w 4527"/>
                <a:gd name="T75" fmla="*/ 30 h 1158"/>
                <a:gd name="T76" fmla="*/ 1665 w 4527"/>
                <a:gd name="T77" fmla="*/ 27 h 1158"/>
                <a:gd name="T78" fmla="*/ 1772 w 4527"/>
                <a:gd name="T79" fmla="*/ 25 h 1158"/>
                <a:gd name="T80" fmla="*/ 1882 w 4527"/>
                <a:gd name="T81" fmla="*/ 23 h 1158"/>
                <a:gd name="T82" fmla="*/ 1996 w 4527"/>
                <a:gd name="T83" fmla="*/ 22 h 1158"/>
                <a:gd name="T84" fmla="*/ 2113 w 4527"/>
                <a:gd name="T85" fmla="*/ 21 h 1158"/>
                <a:gd name="T86" fmla="*/ 2234 w 4527"/>
                <a:gd name="T87" fmla="*/ 21 h 1158"/>
                <a:gd name="T88" fmla="*/ 2354 w 4527"/>
                <a:gd name="T89" fmla="*/ 20 h 1158"/>
                <a:gd name="T90" fmla="*/ 2472 w 4527"/>
                <a:gd name="T91" fmla="*/ 17 h 1158"/>
                <a:gd name="T92" fmla="*/ 2594 w 4527"/>
                <a:gd name="T93" fmla="*/ 15 h 1158"/>
                <a:gd name="T94" fmla="*/ 2718 w 4527"/>
                <a:gd name="T95" fmla="*/ 13 h 1158"/>
                <a:gd name="T96" fmla="*/ 2846 w 4527"/>
                <a:gd name="T97" fmla="*/ 11 h 1158"/>
                <a:gd name="T98" fmla="*/ 2976 w 4527"/>
                <a:gd name="T99" fmla="*/ 9 h 1158"/>
                <a:gd name="T100" fmla="*/ 3110 w 4527"/>
                <a:gd name="T101" fmla="*/ 7 h 1158"/>
                <a:gd name="T102" fmla="*/ 3246 w 4527"/>
                <a:gd name="T103" fmla="*/ 6 h 1158"/>
                <a:gd name="T104" fmla="*/ 3386 w 4527"/>
                <a:gd name="T105" fmla="*/ 5 h 1158"/>
                <a:gd name="T106" fmla="*/ 3528 w 4527"/>
                <a:gd name="T107" fmla="*/ 3 h 1158"/>
                <a:gd name="T108" fmla="*/ 3673 w 4527"/>
                <a:gd name="T109" fmla="*/ 3 h 1158"/>
                <a:gd name="T110" fmla="*/ 3822 w 4527"/>
                <a:gd name="T111" fmla="*/ 2 h 1158"/>
                <a:gd name="T112" fmla="*/ 3973 w 4527"/>
                <a:gd name="T113" fmla="*/ 1 h 1158"/>
                <a:gd name="T114" fmla="*/ 4128 w 4527"/>
                <a:gd name="T115" fmla="*/ 1 h 1158"/>
                <a:gd name="T116" fmla="*/ 4285 w 4527"/>
                <a:gd name="T117" fmla="*/ 0 h 1158"/>
                <a:gd name="T118" fmla="*/ 4445 w 4527"/>
                <a:gd name="T119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7" h="1158">
                  <a:moveTo>
                    <a:pt x="0" y="1158"/>
                  </a:moveTo>
                  <a:lnTo>
                    <a:pt x="1" y="1117"/>
                  </a:lnTo>
                  <a:lnTo>
                    <a:pt x="3" y="1078"/>
                  </a:lnTo>
                  <a:lnTo>
                    <a:pt x="5" y="1040"/>
                  </a:lnTo>
                  <a:lnTo>
                    <a:pt x="7" y="1003"/>
                  </a:lnTo>
                  <a:lnTo>
                    <a:pt x="10" y="966"/>
                  </a:lnTo>
                  <a:lnTo>
                    <a:pt x="13" y="930"/>
                  </a:lnTo>
                  <a:lnTo>
                    <a:pt x="16" y="896"/>
                  </a:lnTo>
                  <a:lnTo>
                    <a:pt x="20" y="862"/>
                  </a:lnTo>
                  <a:lnTo>
                    <a:pt x="23" y="829"/>
                  </a:lnTo>
                  <a:lnTo>
                    <a:pt x="28" y="797"/>
                  </a:lnTo>
                  <a:lnTo>
                    <a:pt x="32" y="765"/>
                  </a:lnTo>
                  <a:lnTo>
                    <a:pt x="37" y="735"/>
                  </a:lnTo>
                  <a:lnTo>
                    <a:pt x="42" y="705"/>
                  </a:lnTo>
                  <a:lnTo>
                    <a:pt x="47" y="676"/>
                  </a:lnTo>
                  <a:lnTo>
                    <a:pt x="52" y="648"/>
                  </a:lnTo>
                  <a:lnTo>
                    <a:pt x="58" y="621"/>
                  </a:lnTo>
                  <a:lnTo>
                    <a:pt x="64" y="595"/>
                  </a:lnTo>
                  <a:lnTo>
                    <a:pt x="71" y="569"/>
                  </a:lnTo>
                  <a:lnTo>
                    <a:pt x="78" y="545"/>
                  </a:lnTo>
                  <a:lnTo>
                    <a:pt x="85" y="521"/>
                  </a:lnTo>
                  <a:lnTo>
                    <a:pt x="92" y="498"/>
                  </a:lnTo>
                  <a:lnTo>
                    <a:pt x="99" y="476"/>
                  </a:lnTo>
                  <a:lnTo>
                    <a:pt x="107" y="455"/>
                  </a:lnTo>
                  <a:lnTo>
                    <a:pt x="116" y="435"/>
                  </a:lnTo>
                  <a:lnTo>
                    <a:pt x="124" y="416"/>
                  </a:lnTo>
                  <a:lnTo>
                    <a:pt x="133" y="397"/>
                  </a:lnTo>
                  <a:lnTo>
                    <a:pt x="142" y="379"/>
                  </a:lnTo>
                  <a:lnTo>
                    <a:pt x="151" y="362"/>
                  </a:lnTo>
                  <a:lnTo>
                    <a:pt x="161" y="346"/>
                  </a:lnTo>
                  <a:lnTo>
                    <a:pt x="171" y="331"/>
                  </a:lnTo>
                  <a:lnTo>
                    <a:pt x="181" y="317"/>
                  </a:lnTo>
                  <a:lnTo>
                    <a:pt x="192" y="303"/>
                  </a:lnTo>
                  <a:lnTo>
                    <a:pt x="198" y="294"/>
                  </a:lnTo>
                  <a:lnTo>
                    <a:pt x="205" y="286"/>
                  </a:lnTo>
                  <a:lnTo>
                    <a:pt x="220" y="269"/>
                  </a:lnTo>
                  <a:lnTo>
                    <a:pt x="238" y="253"/>
                  </a:lnTo>
                  <a:lnTo>
                    <a:pt x="257" y="238"/>
                  </a:lnTo>
                  <a:lnTo>
                    <a:pt x="279" y="222"/>
                  </a:lnTo>
                  <a:lnTo>
                    <a:pt x="291" y="215"/>
                  </a:lnTo>
                  <a:lnTo>
                    <a:pt x="303" y="208"/>
                  </a:lnTo>
                  <a:lnTo>
                    <a:pt x="330" y="195"/>
                  </a:lnTo>
                  <a:lnTo>
                    <a:pt x="344" y="188"/>
                  </a:lnTo>
                  <a:lnTo>
                    <a:pt x="358" y="182"/>
                  </a:lnTo>
                  <a:lnTo>
                    <a:pt x="373" y="175"/>
                  </a:lnTo>
                  <a:lnTo>
                    <a:pt x="389" y="169"/>
                  </a:lnTo>
                  <a:lnTo>
                    <a:pt x="422" y="157"/>
                  </a:lnTo>
                  <a:lnTo>
                    <a:pt x="439" y="151"/>
                  </a:lnTo>
                  <a:lnTo>
                    <a:pt x="457" y="146"/>
                  </a:lnTo>
                  <a:lnTo>
                    <a:pt x="494" y="135"/>
                  </a:lnTo>
                  <a:lnTo>
                    <a:pt x="534" y="125"/>
                  </a:lnTo>
                  <a:lnTo>
                    <a:pt x="554" y="120"/>
                  </a:lnTo>
                  <a:lnTo>
                    <a:pt x="575" y="115"/>
                  </a:lnTo>
                  <a:lnTo>
                    <a:pt x="619" y="107"/>
                  </a:lnTo>
                  <a:lnTo>
                    <a:pt x="642" y="102"/>
                  </a:lnTo>
                  <a:lnTo>
                    <a:pt x="665" y="98"/>
                  </a:lnTo>
                  <a:lnTo>
                    <a:pt x="749" y="90"/>
                  </a:lnTo>
                  <a:lnTo>
                    <a:pt x="783" y="86"/>
                  </a:lnTo>
                  <a:lnTo>
                    <a:pt x="819" y="81"/>
                  </a:lnTo>
                  <a:lnTo>
                    <a:pt x="856" y="77"/>
                  </a:lnTo>
                  <a:lnTo>
                    <a:pt x="894" y="73"/>
                  </a:lnTo>
                  <a:lnTo>
                    <a:pt x="932" y="69"/>
                  </a:lnTo>
                  <a:lnTo>
                    <a:pt x="972" y="65"/>
                  </a:lnTo>
                  <a:lnTo>
                    <a:pt x="1012" y="62"/>
                  </a:lnTo>
                  <a:lnTo>
                    <a:pt x="1053" y="58"/>
                  </a:lnTo>
                  <a:lnTo>
                    <a:pt x="1095" y="55"/>
                  </a:lnTo>
                  <a:lnTo>
                    <a:pt x="1138" y="52"/>
                  </a:lnTo>
                  <a:lnTo>
                    <a:pt x="1181" y="49"/>
                  </a:lnTo>
                  <a:lnTo>
                    <a:pt x="1226" y="46"/>
                  </a:lnTo>
                  <a:lnTo>
                    <a:pt x="1271" y="43"/>
                  </a:lnTo>
                  <a:lnTo>
                    <a:pt x="1317" y="41"/>
                  </a:lnTo>
                  <a:lnTo>
                    <a:pt x="1365" y="39"/>
                  </a:lnTo>
                  <a:lnTo>
                    <a:pt x="1413" y="37"/>
                  </a:lnTo>
                  <a:lnTo>
                    <a:pt x="1461" y="34"/>
                  </a:lnTo>
                  <a:lnTo>
                    <a:pt x="1511" y="32"/>
                  </a:lnTo>
                  <a:lnTo>
                    <a:pt x="1561" y="30"/>
                  </a:lnTo>
                  <a:lnTo>
                    <a:pt x="1613" y="29"/>
                  </a:lnTo>
                  <a:lnTo>
                    <a:pt x="1665" y="27"/>
                  </a:lnTo>
                  <a:lnTo>
                    <a:pt x="1718" y="26"/>
                  </a:lnTo>
                  <a:lnTo>
                    <a:pt x="1772" y="25"/>
                  </a:lnTo>
                  <a:lnTo>
                    <a:pt x="1827" y="24"/>
                  </a:lnTo>
                  <a:lnTo>
                    <a:pt x="1882" y="23"/>
                  </a:lnTo>
                  <a:lnTo>
                    <a:pt x="1939" y="22"/>
                  </a:lnTo>
                  <a:lnTo>
                    <a:pt x="1996" y="22"/>
                  </a:lnTo>
                  <a:lnTo>
                    <a:pt x="2054" y="21"/>
                  </a:lnTo>
                  <a:lnTo>
                    <a:pt x="2113" y="21"/>
                  </a:lnTo>
                  <a:lnTo>
                    <a:pt x="2173" y="21"/>
                  </a:lnTo>
                  <a:lnTo>
                    <a:pt x="2234" y="21"/>
                  </a:lnTo>
                  <a:lnTo>
                    <a:pt x="2296" y="21"/>
                  </a:lnTo>
                  <a:lnTo>
                    <a:pt x="2354" y="20"/>
                  </a:lnTo>
                  <a:lnTo>
                    <a:pt x="2412" y="19"/>
                  </a:lnTo>
                  <a:lnTo>
                    <a:pt x="2472" y="17"/>
                  </a:lnTo>
                  <a:lnTo>
                    <a:pt x="2533" y="16"/>
                  </a:lnTo>
                  <a:lnTo>
                    <a:pt x="2594" y="15"/>
                  </a:lnTo>
                  <a:lnTo>
                    <a:pt x="2656" y="14"/>
                  </a:lnTo>
                  <a:lnTo>
                    <a:pt x="2718" y="13"/>
                  </a:lnTo>
                  <a:lnTo>
                    <a:pt x="2782" y="12"/>
                  </a:lnTo>
                  <a:lnTo>
                    <a:pt x="2846" y="11"/>
                  </a:lnTo>
                  <a:lnTo>
                    <a:pt x="2911" y="10"/>
                  </a:lnTo>
                  <a:lnTo>
                    <a:pt x="2976" y="9"/>
                  </a:lnTo>
                  <a:lnTo>
                    <a:pt x="3043" y="8"/>
                  </a:lnTo>
                  <a:lnTo>
                    <a:pt x="3110" y="7"/>
                  </a:lnTo>
                  <a:lnTo>
                    <a:pt x="3178" y="7"/>
                  </a:lnTo>
                  <a:lnTo>
                    <a:pt x="3246" y="6"/>
                  </a:lnTo>
                  <a:lnTo>
                    <a:pt x="3316" y="5"/>
                  </a:lnTo>
                  <a:lnTo>
                    <a:pt x="3386" y="5"/>
                  </a:lnTo>
                  <a:lnTo>
                    <a:pt x="3456" y="4"/>
                  </a:lnTo>
                  <a:lnTo>
                    <a:pt x="3528" y="3"/>
                  </a:lnTo>
                  <a:lnTo>
                    <a:pt x="3600" y="3"/>
                  </a:lnTo>
                  <a:lnTo>
                    <a:pt x="3673" y="3"/>
                  </a:lnTo>
                  <a:lnTo>
                    <a:pt x="3747" y="2"/>
                  </a:lnTo>
                  <a:lnTo>
                    <a:pt x="3822" y="2"/>
                  </a:lnTo>
                  <a:lnTo>
                    <a:pt x="3897" y="2"/>
                  </a:lnTo>
                  <a:lnTo>
                    <a:pt x="3973" y="1"/>
                  </a:lnTo>
                  <a:lnTo>
                    <a:pt x="4050" y="1"/>
                  </a:lnTo>
                  <a:lnTo>
                    <a:pt x="4128" y="1"/>
                  </a:lnTo>
                  <a:lnTo>
                    <a:pt x="4206" y="1"/>
                  </a:lnTo>
                  <a:lnTo>
                    <a:pt x="4285" y="0"/>
                  </a:lnTo>
                  <a:lnTo>
                    <a:pt x="4365" y="0"/>
                  </a:lnTo>
                  <a:lnTo>
                    <a:pt x="4445" y="0"/>
                  </a:lnTo>
                  <a:lnTo>
                    <a:pt x="4527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284" name="Groupe 8">
              <a:extLst>
                <a:ext uri="{FF2B5EF4-FFF2-40B4-BE49-F238E27FC236}">
                  <a16:creationId xmlns:a16="http://schemas.microsoft.com/office/drawing/2014/main" id="{A12F285B-D728-43B5-B650-44EB25AB6CE9}"/>
                </a:ext>
              </a:extLst>
            </p:cNvPr>
            <p:cNvGrpSpPr/>
            <p:nvPr/>
          </p:nvGrpSpPr>
          <p:grpSpPr>
            <a:xfrm>
              <a:off x="2350280" y="2060853"/>
              <a:ext cx="7370764" cy="2644776"/>
              <a:chOff x="3041650" y="1838325"/>
              <a:chExt cx="7370764" cy="2644776"/>
            </a:xfrm>
          </p:grpSpPr>
          <p:sp>
            <p:nvSpPr>
              <p:cNvPr id="285" name="Line 5">
                <a:extLst>
                  <a:ext uri="{FF2B5EF4-FFF2-40B4-BE49-F238E27FC236}">
                    <a16:creationId xmlns:a16="http://schemas.microsoft.com/office/drawing/2014/main" id="{9604418D-0144-4BC5-A49C-0CC8D9ECE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98063" y="4405313"/>
                <a:ext cx="0" cy="777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6" name="Line 6">
                <a:extLst>
                  <a:ext uri="{FF2B5EF4-FFF2-40B4-BE49-F238E27FC236}">
                    <a16:creationId xmlns:a16="http://schemas.microsoft.com/office/drawing/2014/main" id="{3ED4CF5F-88AA-4200-A566-14742B16E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2488" y="4405313"/>
                <a:ext cx="0" cy="777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7" name="Line 8">
                <a:extLst>
                  <a:ext uri="{FF2B5EF4-FFF2-40B4-BE49-F238E27FC236}">
                    <a16:creationId xmlns:a16="http://schemas.microsoft.com/office/drawing/2014/main" id="{F4F85F9D-8B0D-4033-9499-944022F0B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1838325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8" name="Line 9">
                <a:extLst>
                  <a:ext uri="{FF2B5EF4-FFF2-40B4-BE49-F238E27FC236}">
                    <a16:creationId xmlns:a16="http://schemas.microsoft.com/office/drawing/2014/main" id="{40E5B15D-D2D8-469A-95FB-1FD206328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2692400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9" name="Freeform 10">
                <a:extLst>
                  <a:ext uri="{FF2B5EF4-FFF2-40B4-BE49-F238E27FC236}">
                    <a16:creationId xmlns:a16="http://schemas.microsoft.com/office/drawing/2014/main" id="{A16C2D73-59D2-4208-95C0-2D9B0C20D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388" y="1838325"/>
                <a:ext cx="0" cy="2319338"/>
              </a:xfrm>
              <a:custGeom>
                <a:avLst/>
                <a:gdLst>
                  <a:gd name="T0" fmla="*/ 0 h 1461"/>
                  <a:gd name="T1" fmla="*/ 269 h 1461"/>
                  <a:gd name="T2" fmla="*/ 538 h 1461"/>
                  <a:gd name="T3" fmla="*/ 807 h 1461"/>
                  <a:gd name="T4" fmla="*/ 1076 h 1461"/>
                  <a:gd name="T5" fmla="*/ 1345 h 1461"/>
                  <a:gd name="T6" fmla="*/ 1461 h 14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61">
                    <a:moveTo>
                      <a:pt x="0" y="0"/>
                    </a:moveTo>
                    <a:lnTo>
                      <a:pt x="0" y="269"/>
                    </a:lnTo>
                    <a:lnTo>
                      <a:pt x="0" y="538"/>
                    </a:lnTo>
                    <a:lnTo>
                      <a:pt x="0" y="807"/>
                    </a:lnTo>
                    <a:lnTo>
                      <a:pt x="0" y="1076"/>
                    </a:lnTo>
                    <a:lnTo>
                      <a:pt x="0" y="1345"/>
                    </a:lnTo>
                    <a:lnTo>
                      <a:pt x="0" y="1461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0" name="Line 11">
                <a:extLst>
                  <a:ext uri="{FF2B5EF4-FFF2-40B4-BE49-F238E27FC236}">
                    <a16:creationId xmlns:a16="http://schemas.microsoft.com/office/drawing/2014/main" id="{82BC6B79-6CD2-44AE-A9E2-8A5BC619E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2265363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1" name="Line 12">
                <a:extLst>
                  <a:ext uri="{FF2B5EF4-FFF2-40B4-BE49-F238E27FC236}">
                    <a16:creationId xmlns:a16="http://schemas.microsoft.com/office/drawing/2014/main" id="{D6E25514-4FB5-4DED-8DBF-4713A50C3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3119438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2" name="Line 13">
                <a:extLst>
                  <a:ext uri="{FF2B5EF4-FFF2-40B4-BE49-F238E27FC236}">
                    <a16:creationId xmlns:a16="http://schemas.microsoft.com/office/drawing/2014/main" id="{B47762F9-53E1-4A30-AA7B-66D2E190B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3546475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3" name="Line 14">
                <a:extLst>
                  <a:ext uri="{FF2B5EF4-FFF2-40B4-BE49-F238E27FC236}">
                    <a16:creationId xmlns:a16="http://schemas.microsoft.com/office/drawing/2014/main" id="{E583C7B0-BDD6-4132-9762-751074D91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3973513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4" name="Line 15">
                <a:extLst>
                  <a:ext uri="{FF2B5EF4-FFF2-40B4-BE49-F238E27FC236}">
                    <a16:creationId xmlns:a16="http://schemas.microsoft.com/office/drawing/2014/main" id="{20F39C3B-EA97-4B7B-8477-DBFCA4D19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3751" y="4405313"/>
                <a:ext cx="0" cy="777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5" name="Line 16">
                <a:extLst>
                  <a:ext uri="{FF2B5EF4-FFF2-40B4-BE49-F238E27FC236}">
                    <a16:creationId xmlns:a16="http://schemas.microsoft.com/office/drawing/2014/main" id="{908302D1-907C-45D8-AE0F-CAD29503E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0" y="4400550"/>
                <a:ext cx="7370764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6" name="Freeform 17">
                <a:extLst>
                  <a:ext uri="{FF2B5EF4-FFF2-40B4-BE49-F238E27FC236}">
                    <a16:creationId xmlns:a16="http://schemas.microsoft.com/office/drawing/2014/main" id="{AEFC5403-8818-44BE-9B1E-BA8C361CD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388" y="4194175"/>
                <a:ext cx="0" cy="211138"/>
              </a:xfrm>
              <a:custGeom>
                <a:avLst/>
                <a:gdLst>
                  <a:gd name="T0" fmla="*/ 0 h 133"/>
                  <a:gd name="T1" fmla="*/ 130 h 133"/>
                  <a:gd name="T2" fmla="*/ 133 h 13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3">
                    <a:moveTo>
                      <a:pt x="0" y="0"/>
                    </a:moveTo>
                    <a:lnTo>
                      <a:pt x="0" y="130"/>
                    </a:lnTo>
                    <a:lnTo>
                      <a:pt x="0" y="133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7" name="Line 19">
                <a:extLst>
                  <a:ext uri="{FF2B5EF4-FFF2-40B4-BE49-F238E27FC236}">
                    <a16:creationId xmlns:a16="http://schemas.microsoft.com/office/drawing/2014/main" id="{6ACECB9D-E77C-4E1E-9B07-4F108193F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0388" y="4157663"/>
                <a:ext cx="0" cy="36513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8" name="Line 20">
                <a:extLst>
                  <a:ext uri="{FF2B5EF4-FFF2-40B4-BE49-F238E27FC236}">
                    <a16:creationId xmlns:a16="http://schemas.microsoft.com/office/drawing/2014/main" id="{8F1A0DCB-1F1E-428D-8E3D-32DF70A7B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6801" y="4405313"/>
                <a:ext cx="0" cy="777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9" name="Line 22">
                <a:extLst>
                  <a:ext uri="{FF2B5EF4-FFF2-40B4-BE49-F238E27FC236}">
                    <a16:creationId xmlns:a16="http://schemas.microsoft.com/office/drawing/2014/main" id="{E46118CA-9FB1-4A51-87A8-79E73815A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3738" y="4405313"/>
                <a:ext cx="0" cy="777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300" name="Rectangle 25">
              <a:extLst>
                <a:ext uri="{FF2B5EF4-FFF2-40B4-BE49-F238E27FC236}">
                  <a16:creationId xmlns:a16="http://schemas.microsoft.com/office/drawing/2014/main" id="{CEA74FFF-794B-4E27-90A2-3A349D40A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30" y="4534178"/>
              <a:ext cx="44143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0.0</a:t>
              </a:r>
            </a:p>
          </p:txBody>
        </p:sp>
        <p:sp>
          <p:nvSpPr>
            <p:cNvPr id="301" name="Rectangle 26">
              <a:extLst>
                <a:ext uri="{FF2B5EF4-FFF2-40B4-BE49-F238E27FC236}">
                  <a16:creationId xmlns:a16="http://schemas.microsoft.com/office/drawing/2014/main" id="{E1D958C1-ADCB-418E-909D-49B6C0B24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30" y="4107141"/>
              <a:ext cx="44143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0.5</a:t>
              </a:r>
            </a:p>
          </p:txBody>
        </p:sp>
        <p:sp>
          <p:nvSpPr>
            <p:cNvPr id="302" name="Rectangle 27">
              <a:extLst>
                <a:ext uri="{FF2B5EF4-FFF2-40B4-BE49-F238E27FC236}">
                  <a16:creationId xmlns:a16="http://schemas.microsoft.com/office/drawing/2014/main" id="{9F170E12-38F8-4B2E-BAC4-A6C5D5E78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30" y="3678516"/>
              <a:ext cx="44143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1.0</a:t>
              </a:r>
            </a:p>
          </p:txBody>
        </p:sp>
        <p:sp>
          <p:nvSpPr>
            <p:cNvPr id="303" name="Rectangle 28">
              <a:extLst>
                <a:ext uri="{FF2B5EF4-FFF2-40B4-BE49-F238E27FC236}">
                  <a16:creationId xmlns:a16="http://schemas.microsoft.com/office/drawing/2014/main" id="{283C6DD7-473A-40D7-B2F0-83F31C01D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30" y="3253065"/>
              <a:ext cx="44143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1.5</a:t>
              </a:r>
            </a:p>
          </p:txBody>
        </p:sp>
        <p:sp>
          <p:nvSpPr>
            <p:cNvPr id="304" name="Rectangle 29">
              <a:extLst>
                <a:ext uri="{FF2B5EF4-FFF2-40B4-BE49-F238E27FC236}">
                  <a16:creationId xmlns:a16="http://schemas.microsoft.com/office/drawing/2014/main" id="{718DB581-1B97-4A02-A117-B70A32C16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30" y="2826028"/>
              <a:ext cx="44143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2.0</a:t>
              </a:r>
            </a:p>
          </p:txBody>
        </p:sp>
        <p:sp>
          <p:nvSpPr>
            <p:cNvPr id="305" name="Rectangle 30">
              <a:extLst>
                <a:ext uri="{FF2B5EF4-FFF2-40B4-BE49-F238E27FC236}">
                  <a16:creationId xmlns:a16="http://schemas.microsoft.com/office/drawing/2014/main" id="{536708E7-1A2E-49B9-B311-709695C73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30" y="2398991"/>
              <a:ext cx="44143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2.5</a:t>
              </a:r>
            </a:p>
          </p:txBody>
        </p:sp>
        <p:sp>
          <p:nvSpPr>
            <p:cNvPr id="306" name="Rectangle 31">
              <a:extLst>
                <a:ext uri="{FF2B5EF4-FFF2-40B4-BE49-F238E27FC236}">
                  <a16:creationId xmlns:a16="http://schemas.microsoft.com/office/drawing/2014/main" id="{53A8FBB7-DD91-4D2E-84D1-FAB8DD25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30" y="1971953"/>
              <a:ext cx="44143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3.0</a:t>
              </a:r>
            </a:p>
          </p:txBody>
        </p:sp>
        <p:sp>
          <p:nvSpPr>
            <p:cNvPr id="307" name="Rectangle 32">
              <a:extLst>
                <a:ext uri="{FF2B5EF4-FFF2-40B4-BE49-F238E27FC236}">
                  <a16:creationId xmlns:a16="http://schemas.microsoft.com/office/drawing/2014/main" id="{479A51ED-6281-4BFB-B105-F1AD7DE0D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604" y="4740553"/>
              <a:ext cx="353423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20</a:t>
              </a:r>
            </a:p>
          </p:txBody>
        </p:sp>
        <p:sp>
          <p:nvSpPr>
            <p:cNvPr id="308" name="Rectangle 33">
              <a:extLst>
                <a:ext uri="{FF2B5EF4-FFF2-40B4-BE49-F238E27FC236}">
                  <a16:creationId xmlns:a16="http://schemas.microsoft.com/office/drawing/2014/main" id="{24083E77-07F9-48A1-AAA1-D99147113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819" y="4740553"/>
              <a:ext cx="353423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50</a:t>
              </a:r>
            </a:p>
          </p:txBody>
        </p:sp>
        <p:sp>
          <p:nvSpPr>
            <p:cNvPr id="309" name="Rectangle 34">
              <a:extLst>
                <a:ext uri="{FF2B5EF4-FFF2-40B4-BE49-F238E27FC236}">
                  <a16:creationId xmlns:a16="http://schemas.microsoft.com/office/drawing/2014/main" id="{E66D0103-3DDB-463E-A19B-BBDF5C282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509" y="4740553"/>
              <a:ext cx="530134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150</a:t>
              </a:r>
            </a:p>
          </p:txBody>
        </p:sp>
        <p:sp>
          <p:nvSpPr>
            <p:cNvPr id="310" name="Rectangle 35">
              <a:extLst>
                <a:ext uri="{FF2B5EF4-FFF2-40B4-BE49-F238E27FC236}">
                  <a16:creationId xmlns:a16="http://schemas.microsoft.com/office/drawing/2014/main" id="{6C31CBF3-0199-48AB-9DD5-B838164C4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58" y="4740553"/>
              <a:ext cx="530134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450</a:t>
              </a:r>
            </a:p>
          </p:txBody>
        </p:sp>
        <p:sp>
          <p:nvSpPr>
            <p:cNvPr id="311" name="Rectangle 36">
              <a:extLst>
                <a:ext uri="{FF2B5EF4-FFF2-40B4-BE49-F238E27FC236}">
                  <a16:creationId xmlns:a16="http://schemas.microsoft.com/office/drawing/2014/main" id="{FDB76907-71DD-402A-9B47-16738C343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0832" y="4740553"/>
              <a:ext cx="530134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750</a:t>
              </a:r>
            </a:p>
          </p:txBody>
        </p:sp>
        <p:sp>
          <p:nvSpPr>
            <p:cNvPr id="312" name="Line 37">
              <a:extLst>
                <a:ext uri="{FF2B5EF4-FFF2-40B4-BE49-F238E27FC236}">
                  <a16:creationId xmlns:a16="http://schemas.microsoft.com/office/drawing/2014/main" id="{83119B79-5177-4A3C-ABAF-F83506D86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41268" y="23545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3" name="Line 38">
              <a:extLst>
                <a:ext uri="{FF2B5EF4-FFF2-40B4-BE49-F238E27FC236}">
                  <a16:creationId xmlns:a16="http://schemas.microsoft.com/office/drawing/2014/main" id="{6C8ABD7E-1F25-4CC0-ABC8-15375AFC2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09531" y="23545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4" name="Line 39">
              <a:extLst>
                <a:ext uri="{FF2B5EF4-FFF2-40B4-BE49-F238E27FC236}">
                  <a16:creationId xmlns:a16="http://schemas.microsoft.com/office/drawing/2014/main" id="{03CE17DB-5652-430C-8F9E-8AC8E8294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41268" y="31419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5" name="Line 40">
              <a:extLst>
                <a:ext uri="{FF2B5EF4-FFF2-40B4-BE49-F238E27FC236}">
                  <a16:creationId xmlns:a16="http://schemas.microsoft.com/office/drawing/2014/main" id="{A2CAFEE8-120F-4980-8307-5D117D9C6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09531" y="31419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6" name="Line 41">
              <a:extLst>
                <a:ext uri="{FF2B5EF4-FFF2-40B4-BE49-F238E27FC236}">
                  <a16:creationId xmlns:a16="http://schemas.microsoft.com/office/drawing/2014/main" id="{3BEE0826-248C-4D1F-9A7E-3622E4D3E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9531" y="2354541"/>
              <a:ext cx="0" cy="78740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7" name="Line 42">
              <a:extLst>
                <a:ext uri="{FF2B5EF4-FFF2-40B4-BE49-F238E27FC236}">
                  <a16:creationId xmlns:a16="http://schemas.microsoft.com/office/drawing/2014/main" id="{FC4257BE-645F-44B5-A1A6-5497223BA3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6368" y="21386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8" name="Line 43">
              <a:extLst>
                <a:ext uri="{FF2B5EF4-FFF2-40B4-BE49-F238E27FC236}">
                  <a16:creationId xmlns:a16="http://schemas.microsoft.com/office/drawing/2014/main" id="{3031F6EF-72F8-4489-A207-BAB49E36A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14631" y="21386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9" name="Line 44">
              <a:extLst>
                <a:ext uri="{FF2B5EF4-FFF2-40B4-BE49-F238E27FC236}">
                  <a16:creationId xmlns:a16="http://schemas.microsoft.com/office/drawing/2014/main" id="{14BD643F-DAE4-4B2A-9694-4591E404D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6368" y="3261003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0" name="Line 45">
              <a:extLst>
                <a:ext uri="{FF2B5EF4-FFF2-40B4-BE49-F238E27FC236}">
                  <a16:creationId xmlns:a16="http://schemas.microsoft.com/office/drawing/2014/main" id="{466A0EA6-2C05-4EB4-A2D7-C6EE14092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14631" y="3261003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1" name="Line 46">
              <a:extLst>
                <a:ext uri="{FF2B5EF4-FFF2-40B4-BE49-F238E27FC236}">
                  <a16:creationId xmlns:a16="http://schemas.microsoft.com/office/drawing/2014/main" id="{0CECEE39-9E29-4000-BDDF-9624244FD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4631" y="2138641"/>
              <a:ext cx="0" cy="1122363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2" name="Line 47">
              <a:extLst>
                <a:ext uri="{FF2B5EF4-FFF2-40B4-BE49-F238E27FC236}">
                  <a16:creationId xmlns:a16="http://schemas.microsoft.com/office/drawing/2014/main" id="{7A4B6830-A4A4-4C4D-9E7C-47A4BACB7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7606" y="2945091"/>
              <a:ext cx="0" cy="34925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3" name="Line 48">
              <a:extLst>
                <a:ext uri="{FF2B5EF4-FFF2-40B4-BE49-F238E27FC236}">
                  <a16:creationId xmlns:a16="http://schemas.microsoft.com/office/drawing/2014/main" id="{48A697A2-96CE-4255-8F1F-29C7E3A843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9343" y="294509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4" name="Line 49">
              <a:extLst>
                <a:ext uri="{FF2B5EF4-FFF2-40B4-BE49-F238E27FC236}">
                  <a16:creationId xmlns:a16="http://schemas.microsoft.com/office/drawing/2014/main" id="{5503DCAC-1519-4307-BF08-4EF114A40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7606" y="294509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5" name="Line 50">
              <a:extLst>
                <a:ext uri="{FF2B5EF4-FFF2-40B4-BE49-F238E27FC236}">
                  <a16:creationId xmlns:a16="http://schemas.microsoft.com/office/drawing/2014/main" id="{1E48FE87-9AD0-45E0-BC44-5E3D1E554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9343" y="32943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6" name="Line 51">
              <a:extLst>
                <a:ext uri="{FF2B5EF4-FFF2-40B4-BE49-F238E27FC236}">
                  <a16:creationId xmlns:a16="http://schemas.microsoft.com/office/drawing/2014/main" id="{891E81D4-73E3-4CBB-B309-0302405F4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7606" y="32943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7" name="Line 52">
              <a:extLst>
                <a:ext uri="{FF2B5EF4-FFF2-40B4-BE49-F238E27FC236}">
                  <a16:creationId xmlns:a16="http://schemas.microsoft.com/office/drawing/2014/main" id="{65188163-6C9F-48AC-969A-A022A277D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7768" y="3202266"/>
              <a:ext cx="69850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8" name="Line 53">
              <a:extLst>
                <a:ext uri="{FF2B5EF4-FFF2-40B4-BE49-F238E27FC236}">
                  <a16:creationId xmlns:a16="http://schemas.microsoft.com/office/drawing/2014/main" id="{7DB886D1-0F29-4CDA-941A-D5220823F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7618" y="3202266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9" name="Line 54">
              <a:extLst>
                <a:ext uri="{FF2B5EF4-FFF2-40B4-BE49-F238E27FC236}">
                  <a16:creationId xmlns:a16="http://schemas.microsoft.com/office/drawing/2014/main" id="{065E2A8C-EBC9-4D94-8E4E-F9E4452E6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3843" y="26974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0" name="Line 55">
              <a:extLst>
                <a:ext uri="{FF2B5EF4-FFF2-40B4-BE49-F238E27FC236}">
                  <a16:creationId xmlns:a16="http://schemas.microsoft.com/office/drawing/2014/main" id="{30BE019F-948B-4B44-A02C-0E7306AC9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5581" y="26974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1" name="Line 56">
              <a:extLst>
                <a:ext uri="{FF2B5EF4-FFF2-40B4-BE49-F238E27FC236}">
                  <a16:creationId xmlns:a16="http://schemas.microsoft.com/office/drawing/2014/main" id="{C722B959-8E1A-494B-8075-10776638A5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5581" y="3500716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2" name="Line 57">
              <a:extLst>
                <a:ext uri="{FF2B5EF4-FFF2-40B4-BE49-F238E27FC236}">
                  <a16:creationId xmlns:a16="http://schemas.microsoft.com/office/drawing/2014/main" id="{D3FA2F5D-7AD3-4BB1-AA32-EC2135340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3843" y="3500716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3" name="Line 58">
              <a:extLst>
                <a:ext uri="{FF2B5EF4-FFF2-40B4-BE49-F238E27FC236}">
                  <a16:creationId xmlns:a16="http://schemas.microsoft.com/office/drawing/2014/main" id="{D169827F-DC72-47A5-8490-EC79F0736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7618" y="3743603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4" name="Line 59">
              <a:extLst>
                <a:ext uri="{FF2B5EF4-FFF2-40B4-BE49-F238E27FC236}">
                  <a16:creationId xmlns:a16="http://schemas.microsoft.com/office/drawing/2014/main" id="{BA92EF27-B8C7-4A0E-A006-D9CB75683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7768" y="3743603"/>
              <a:ext cx="69850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5" name="Line 60">
              <a:extLst>
                <a:ext uri="{FF2B5EF4-FFF2-40B4-BE49-F238E27FC236}">
                  <a16:creationId xmlns:a16="http://schemas.microsoft.com/office/drawing/2014/main" id="{6310CAB5-2B91-4AB7-AFF9-00F5F2400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518" y="438019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6" name="Line 61">
              <a:extLst>
                <a:ext uri="{FF2B5EF4-FFF2-40B4-BE49-F238E27FC236}">
                  <a16:creationId xmlns:a16="http://schemas.microsoft.com/office/drawing/2014/main" id="{ABD9F68F-45FD-4ABD-90CE-9EC7472E8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518" y="4586566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7" name="Line 62">
              <a:extLst>
                <a:ext uri="{FF2B5EF4-FFF2-40B4-BE49-F238E27FC236}">
                  <a16:creationId xmlns:a16="http://schemas.microsoft.com/office/drawing/2014/main" id="{0247B146-BA84-40B2-A287-6BC3421CB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518" y="4380191"/>
              <a:ext cx="0" cy="206375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8" name="Line 63">
              <a:extLst>
                <a:ext uri="{FF2B5EF4-FFF2-40B4-BE49-F238E27FC236}">
                  <a16:creationId xmlns:a16="http://schemas.microsoft.com/office/drawing/2014/main" id="{71369DB1-7174-488A-A672-C1ACA370C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4256" y="4586566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9" name="Line 64">
              <a:extLst>
                <a:ext uri="{FF2B5EF4-FFF2-40B4-BE49-F238E27FC236}">
                  <a16:creationId xmlns:a16="http://schemas.microsoft.com/office/drawing/2014/main" id="{1DF34CF9-2E94-46BB-B218-E3DFCF626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4256" y="438019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0" name="Line 65">
              <a:extLst>
                <a:ext uri="{FF2B5EF4-FFF2-40B4-BE49-F238E27FC236}">
                  <a16:creationId xmlns:a16="http://schemas.microsoft.com/office/drawing/2014/main" id="{4D2E4B5A-C14E-4C99-8D17-BCBCF30F7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7618" y="3202266"/>
              <a:ext cx="0" cy="541338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1" name="Line 66">
              <a:extLst>
                <a:ext uri="{FF2B5EF4-FFF2-40B4-BE49-F238E27FC236}">
                  <a16:creationId xmlns:a16="http://schemas.microsoft.com/office/drawing/2014/main" id="{1B42B10C-2F0B-46A5-8BCB-AB83D2081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3843" y="2697441"/>
              <a:ext cx="0" cy="803275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2" name="Freeform 67">
              <a:extLst>
                <a:ext uri="{FF2B5EF4-FFF2-40B4-BE49-F238E27FC236}">
                  <a16:creationId xmlns:a16="http://schemas.microsoft.com/office/drawing/2014/main" id="{AF9D453E-800A-401F-B903-3AF74B82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341" y="3051452"/>
              <a:ext cx="122345" cy="81888"/>
            </a:xfrm>
            <a:custGeom>
              <a:avLst/>
              <a:gdLst>
                <a:gd name="T0" fmla="*/ 73 w 86"/>
                <a:gd name="T1" fmla="*/ 74 h 86"/>
                <a:gd name="T2" fmla="*/ 76 w 86"/>
                <a:gd name="T3" fmla="*/ 70 h 86"/>
                <a:gd name="T4" fmla="*/ 79 w 86"/>
                <a:gd name="T5" fmla="*/ 67 h 86"/>
                <a:gd name="T6" fmla="*/ 81 w 86"/>
                <a:gd name="T7" fmla="*/ 63 h 86"/>
                <a:gd name="T8" fmla="*/ 83 w 86"/>
                <a:gd name="T9" fmla="*/ 59 h 86"/>
                <a:gd name="T10" fmla="*/ 84 w 86"/>
                <a:gd name="T11" fmla="*/ 55 h 86"/>
                <a:gd name="T12" fmla="*/ 85 w 86"/>
                <a:gd name="T13" fmla="*/ 51 h 86"/>
                <a:gd name="T14" fmla="*/ 86 w 86"/>
                <a:gd name="T15" fmla="*/ 47 h 86"/>
                <a:gd name="T16" fmla="*/ 86 w 86"/>
                <a:gd name="T17" fmla="*/ 43 h 86"/>
                <a:gd name="T18" fmla="*/ 86 w 86"/>
                <a:gd name="T19" fmla="*/ 38 h 86"/>
                <a:gd name="T20" fmla="*/ 85 w 86"/>
                <a:gd name="T21" fmla="*/ 34 h 86"/>
                <a:gd name="T22" fmla="*/ 84 w 86"/>
                <a:gd name="T23" fmla="*/ 30 h 86"/>
                <a:gd name="T24" fmla="*/ 83 w 86"/>
                <a:gd name="T25" fmla="*/ 26 h 86"/>
                <a:gd name="T26" fmla="*/ 81 w 86"/>
                <a:gd name="T27" fmla="*/ 22 h 86"/>
                <a:gd name="T28" fmla="*/ 79 w 86"/>
                <a:gd name="T29" fmla="*/ 19 h 86"/>
                <a:gd name="T30" fmla="*/ 73 w 86"/>
                <a:gd name="T31" fmla="*/ 13 h 86"/>
                <a:gd name="T32" fmla="*/ 70 w 86"/>
                <a:gd name="T33" fmla="*/ 9 h 86"/>
                <a:gd name="T34" fmla="*/ 67 w 86"/>
                <a:gd name="T35" fmla="*/ 7 h 86"/>
                <a:gd name="T36" fmla="*/ 59 w 86"/>
                <a:gd name="T37" fmla="*/ 3 h 86"/>
                <a:gd name="T38" fmla="*/ 55 w 86"/>
                <a:gd name="T39" fmla="*/ 1 h 86"/>
                <a:gd name="T40" fmla="*/ 51 w 86"/>
                <a:gd name="T41" fmla="*/ 1 h 86"/>
                <a:gd name="T42" fmla="*/ 47 w 86"/>
                <a:gd name="T43" fmla="*/ 0 h 86"/>
                <a:gd name="T44" fmla="*/ 43 w 86"/>
                <a:gd name="T45" fmla="*/ 0 h 86"/>
                <a:gd name="T46" fmla="*/ 34 w 86"/>
                <a:gd name="T47" fmla="*/ 1 h 86"/>
                <a:gd name="T48" fmla="*/ 26 w 86"/>
                <a:gd name="T49" fmla="*/ 3 h 86"/>
                <a:gd name="T50" fmla="*/ 19 w 86"/>
                <a:gd name="T51" fmla="*/ 7 h 86"/>
                <a:gd name="T52" fmla="*/ 13 w 86"/>
                <a:gd name="T53" fmla="*/ 13 h 86"/>
                <a:gd name="T54" fmla="*/ 7 w 86"/>
                <a:gd name="T55" fmla="*/ 19 h 86"/>
                <a:gd name="T56" fmla="*/ 3 w 86"/>
                <a:gd name="T57" fmla="*/ 26 h 86"/>
                <a:gd name="T58" fmla="*/ 1 w 86"/>
                <a:gd name="T59" fmla="*/ 30 h 86"/>
                <a:gd name="T60" fmla="*/ 1 w 86"/>
                <a:gd name="T61" fmla="*/ 34 h 86"/>
                <a:gd name="T62" fmla="*/ 0 w 86"/>
                <a:gd name="T63" fmla="*/ 43 h 86"/>
                <a:gd name="T64" fmla="*/ 0 w 86"/>
                <a:gd name="T65" fmla="*/ 47 h 86"/>
                <a:gd name="T66" fmla="*/ 1 w 86"/>
                <a:gd name="T67" fmla="*/ 51 h 86"/>
                <a:gd name="T68" fmla="*/ 1 w 86"/>
                <a:gd name="T69" fmla="*/ 55 h 86"/>
                <a:gd name="T70" fmla="*/ 3 w 86"/>
                <a:gd name="T71" fmla="*/ 59 h 86"/>
                <a:gd name="T72" fmla="*/ 5 w 86"/>
                <a:gd name="T73" fmla="*/ 63 h 86"/>
                <a:gd name="T74" fmla="*/ 7 w 86"/>
                <a:gd name="T75" fmla="*/ 67 h 86"/>
                <a:gd name="T76" fmla="*/ 9 w 86"/>
                <a:gd name="T77" fmla="*/ 70 h 86"/>
                <a:gd name="T78" fmla="*/ 13 w 86"/>
                <a:gd name="T79" fmla="*/ 74 h 86"/>
                <a:gd name="T80" fmla="*/ 19 w 86"/>
                <a:gd name="T81" fmla="*/ 79 h 86"/>
                <a:gd name="T82" fmla="*/ 26 w 86"/>
                <a:gd name="T83" fmla="*/ 83 h 86"/>
                <a:gd name="T84" fmla="*/ 30 w 86"/>
                <a:gd name="T85" fmla="*/ 84 h 86"/>
                <a:gd name="T86" fmla="*/ 34 w 86"/>
                <a:gd name="T87" fmla="*/ 85 h 86"/>
                <a:gd name="T88" fmla="*/ 39 w 86"/>
                <a:gd name="T89" fmla="*/ 86 h 86"/>
                <a:gd name="T90" fmla="*/ 43 w 86"/>
                <a:gd name="T91" fmla="*/ 86 h 86"/>
                <a:gd name="T92" fmla="*/ 47 w 86"/>
                <a:gd name="T93" fmla="*/ 86 h 86"/>
                <a:gd name="T94" fmla="*/ 51 w 86"/>
                <a:gd name="T95" fmla="*/ 85 h 86"/>
                <a:gd name="T96" fmla="*/ 55 w 86"/>
                <a:gd name="T97" fmla="*/ 84 h 86"/>
                <a:gd name="T98" fmla="*/ 59 w 86"/>
                <a:gd name="T99" fmla="*/ 83 h 86"/>
                <a:gd name="T100" fmla="*/ 67 w 86"/>
                <a:gd name="T101" fmla="*/ 79 h 86"/>
                <a:gd name="T102" fmla="*/ 70 w 86"/>
                <a:gd name="T103" fmla="*/ 76 h 86"/>
                <a:gd name="T104" fmla="*/ 73 w 86"/>
                <a:gd name="T105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6">
                  <a:moveTo>
                    <a:pt x="73" y="74"/>
                  </a:moveTo>
                  <a:lnTo>
                    <a:pt x="76" y="70"/>
                  </a:lnTo>
                  <a:lnTo>
                    <a:pt x="79" y="67"/>
                  </a:lnTo>
                  <a:lnTo>
                    <a:pt x="81" y="63"/>
                  </a:lnTo>
                  <a:lnTo>
                    <a:pt x="83" y="59"/>
                  </a:lnTo>
                  <a:lnTo>
                    <a:pt x="84" y="55"/>
                  </a:lnTo>
                  <a:lnTo>
                    <a:pt x="85" y="51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3" y="26"/>
                  </a:lnTo>
                  <a:lnTo>
                    <a:pt x="81" y="22"/>
                  </a:lnTo>
                  <a:lnTo>
                    <a:pt x="79" y="19"/>
                  </a:lnTo>
                  <a:lnTo>
                    <a:pt x="73" y="13"/>
                  </a:lnTo>
                  <a:lnTo>
                    <a:pt x="70" y="9"/>
                  </a:lnTo>
                  <a:lnTo>
                    <a:pt x="67" y="7"/>
                  </a:lnTo>
                  <a:lnTo>
                    <a:pt x="59" y="3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3" y="59"/>
                  </a:lnTo>
                  <a:lnTo>
                    <a:pt x="5" y="63"/>
                  </a:lnTo>
                  <a:lnTo>
                    <a:pt x="7" y="67"/>
                  </a:lnTo>
                  <a:lnTo>
                    <a:pt x="9" y="70"/>
                  </a:lnTo>
                  <a:lnTo>
                    <a:pt x="13" y="74"/>
                  </a:lnTo>
                  <a:lnTo>
                    <a:pt x="19" y="79"/>
                  </a:lnTo>
                  <a:lnTo>
                    <a:pt x="26" y="83"/>
                  </a:lnTo>
                  <a:lnTo>
                    <a:pt x="30" y="84"/>
                  </a:lnTo>
                  <a:lnTo>
                    <a:pt x="34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1" y="85"/>
                  </a:lnTo>
                  <a:lnTo>
                    <a:pt x="55" y="84"/>
                  </a:lnTo>
                  <a:lnTo>
                    <a:pt x="59" y="83"/>
                  </a:lnTo>
                  <a:lnTo>
                    <a:pt x="67" y="79"/>
                  </a:lnTo>
                  <a:lnTo>
                    <a:pt x="70" y="76"/>
                  </a:lnTo>
                  <a:lnTo>
                    <a:pt x="73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1BA3DCAA-2B38-4D11-B371-574764DBD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579" y="3029227"/>
              <a:ext cx="122345" cy="81888"/>
            </a:xfrm>
            <a:custGeom>
              <a:avLst/>
              <a:gdLst>
                <a:gd name="T0" fmla="*/ 74 w 86"/>
                <a:gd name="T1" fmla="*/ 74 h 87"/>
                <a:gd name="T2" fmla="*/ 76 w 86"/>
                <a:gd name="T3" fmla="*/ 71 h 87"/>
                <a:gd name="T4" fmla="*/ 79 w 86"/>
                <a:gd name="T5" fmla="*/ 68 h 87"/>
                <a:gd name="T6" fmla="*/ 81 w 86"/>
                <a:gd name="T7" fmla="*/ 64 h 87"/>
                <a:gd name="T8" fmla="*/ 83 w 86"/>
                <a:gd name="T9" fmla="*/ 60 h 87"/>
                <a:gd name="T10" fmla="*/ 85 w 86"/>
                <a:gd name="T11" fmla="*/ 56 h 87"/>
                <a:gd name="T12" fmla="*/ 86 w 86"/>
                <a:gd name="T13" fmla="*/ 52 h 87"/>
                <a:gd name="T14" fmla="*/ 86 w 86"/>
                <a:gd name="T15" fmla="*/ 48 h 87"/>
                <a:gd name="T16" fmla="*/ 86 w 86"/>
                <a:gd name="T17" fmla="*/ 44 h 87"/>
                <a:gd name="T18" fmla="*/ 86 w 86"/>
                <a:gd name="T19" fmla="*/ 39 h 87"/>
                <a:gd name="T20" fmla="*/ 86 w 86"/>
                <a:gd name="T21" fmla="*/ 35 h 87"/>
                <a:gd name="T22" fmla="*/ 85 w 86"/>
                <a:gd name="T23" fmla="*/ 31 h 87"/>
                <a:gd name="T24" fmla="*/ 83 w 86"/>
                <a:gd name="T25" fmla="*/ 27 h 87"/>
                <a:gd name="T26" fmla="*/ 81 w 86"/>
                <a:gd name="T27" fmla="*/ 23 h 87"/>
                <a:gd name="T28" fmla="*/ 79 w 86"/>
                <a:gd name="T29" fmla="*/ 19 h 87"/>
                <a:gd name="T30" fmla="*/ 74 w 86"/>
                <a:gd name="T31" fmla="*/ 13 h 87"/>
                <a:gd name="T32" fmla="*/ 70 w 86"/>
                <a:gd name="T33" fmla="*/ 10 h 87"/>
                <a:gd name="T34" fmla="*/ 67 w 86"/>
                <a:gd name="T35" fmla="*/ 7 h 87"/>
                <a:gd name="T36" fmla="*/ 60 w 86"/>
                <a:gd name="T37" fmla="*/ 3 h 87"/>
                <a:gd name="T38" fmla="*/ 56 w 86"/>
                <a:gd name="T39" fmla="*/ 2 h 87"/>
                <a:gd name="T40" fmla="*/ 52 w 86"/>
                <a:gd name="T41" fmla="*/ 1 h 87"/>
                <a:gd name="T42" fmla="*/ 47 w 86"/>
                <a:gd name="T43" fmla="*/ 0 h 87"/>
                <a:gd name="T44" fmla="*/ 44 w 86"/>
                <a:gd name="T45" fmla="*/ 0 h 87"/>
                <a:gd name="T46" fmla="*/ 35 w 86"/>
                <a:gd name="T47" fmla="*/ 1 h 87"/>
                <a:gd name="T48" fmla="*/ 27 w 86"/>
                <a:gd name="T49" fmla="*/ 3 h 87"/>
                <a:gd name="T50" fmla="*/ 19 w 86"/>
                <a:gd name="T51" fmla="*/ 7 h 87"/>
                <a:gd name="T52" fmla="*/ 13 w 86"/>
                <a:gd name="T53" fmla="*/ 13 h 87"/>
                <a:gd name="T54" fmla="*/ 7 w 86"/>
                <a:gd name="T55" fmla="*/ 19 h 87"/>
                <a:gd name="T56" fmla="*/ 3 w 86"/>
                <a:gd name="T57" fmla="*/ 27 h 87"/>
                <a:gd name="T58" fmla="*/ 2 w 86"/>
                <a:gd name="T59" fmla="*/ 31 h 87"/>
                <a:gd name="T60" fmla="*/ 1 w 86"/>
                <a:gd name="T61" fmla="*/ 35 h 87"/>
                <a:gd name="T62" fmla="*/ 0 w 86"/>
                <a:gd name="T63" fmla="*/ 44 h 87"/>
                <a:gd name="T64" fmla="*/ 0 w 86"/>
                <a:gd name="T65" fmla="*/ 48 h 87"/>
                <a:gd name="T66" fmla="*/ 1 w 86"/>
                <a:gd name="T67" fmla="*/ 52 h 87"/>
                <a:gd name="T68" fmla="*/ 2 w 86"/>
                <a:gd name="T69" fmla="*/ 56 h 87"/>
                <a:gd name="T70" fmla="*/ 3 w 86"/>
                <a:gd name="T71" fmla="*/ 60 h 87"/>
                <a:gd name="T72" fmla="*/ 5 w 86"/>
                <a:gd name="T73" fmla="*/ 64 h 87"/>
                <a:gd name="T74" fmla="*/ 7 w 86"/>
                <a:gd name="T75" fmla="*/ 68 h 87"/>
                <a:gd name="T76" fmla="*/ 10 w 86"/>
                <a:gd name="T77" fmla="*/ 71 h 87"/>
                <a:gd name="T78" fmla="*/ 13 w 86"/>
                <a:gd name="T79" fmla="*/ 74 h 87"/>
                <a:gd name="T80" fmla="*/ 19 w 86"/>
                <a:gd name="T81" fmla="*/ 80 h 87"/>
                <a:gd name="T82" fmla="*/ 27 w 86"/>
                <a:gd name="T83" fmla="*/ 84 h 87"/>
                <a:gd name="T84" fmla="*/ 31 w 86"/>
                <a:gd name="T85" fmla="*/ 85 h 87"/>
                <a:gd name="T86" fmla="*/ 35 w 86"/>
                <a:gd name="T87" fmla="*/ 86 h 87"/>
                <a:gd name="T88" fmla="*/ 39 w 86"/>
                <a:gd name="T89" fmla="*/ 87 h 87"/>
                <a:gd name="T90" fmla="*/ 44 w 86"/>
                <a:gd name="T91" fmla="*/ 87 h 87"/>
                <a:gd name="T92" fmla="*/ 47 w 86"/>
                <a:gd name="T93" fmla="*/ 87 h 87"/>
                <a:gd name="T94" fmla="*/ 52 w 86"/>
                <a:gd name="T95" fmla="*/ 86 h 87"/>
                <a:gd name="T96" fmla="*/ 56 w 86"/>
                <a:gd name="T97" fmla="*/ 85 h 87"/>
                <a:gd name="T98" fmla="*/ 60 w 86"/>
                <a:gd name="T99" fmla="*/ 84 h 87"/>
                <a:gd name="T100" fmla="*/ 67 w 86"/>
                <a:gd name="T101" fmla="*/ 80 h 87"/>
                <a:gd name="T102" fmla="*/ 70 w 86"/>
                <a:gd name="T103" fmla="*/ 77 h 87"/>
                <a:gd name="T104" fmla="*/ 74 w 86"/>
                <a:gd name="T105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7">
                  <a:moveTo>
                    <a:pt x="74" y="74"/>
                  </a:moveTo>
                  <a:lnTo>
                    <a:pt x="76" y="71"/>
                  </a:lnTo>
                  <a:lnTo>
                    <a:pt x="79" y="68"/>
                  </a:lnTo>
                  <a:lnTo>
                    <a:pt x="81" y="64"/>
                  </a:lnTo>
                  <a:lnTo>
                    <a:pt x="83" y="60"/>
                  </a:lnTo>
                  <a:lnTo>
                    <a:pt x="85" y="56"/>
                  </a:lnTo>
                  <a:lnTo>
                    <a:pt x="86" y="52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9"/>
                  </a:lnTo>
                  <a:lnTo>
                    <a:pt x="86" y="35"/>
                  </a:lnTo>
                  <a:lnTo>
                    <a:pt x="85" y="31"/>
                  </a:lnTo>
                  <a:lnTo>
                    <a:pt x="83" y="27"/>
                  </a:lnTo>
                  <a:lnTo>
                    <a:pt x="81" y="23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70" y="10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6" y="2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2"/>
                  </a:lnTo>
                  <a:lnTo>
                    <a:pt x="2" y="56"/>
                  </a:lnTo>
                  <a:lnTo>
                    <a:pt x="3" y="60"/>
                  </a:lnTo>
                  <a:lnTo>
                    <a:pt x="5" y="64"/>
                  </a:lnTo>
                  <a:lnTo>
                    <a:pt x="7" y="68"/>
                  </a:lnTo>
                  <a:lnTo>
                    <a:pt x="10" y="71"/>
                  </a:lnTo>
                  <a:lnTo>
                    <a:pt x="13" y="74"/>
                  </a:lnTo>
                  <a:lnTo>
                    <a:pt x="19" y="80"/>
                  </a:lnTo>
                  <a:lnTo>
                    <a:pt x="27" y="84"/>
                  </a:lnTo>
                  <a:lnTo>
                    <a:pt x="31" y="85"/>
                  </a:lnTo>
                  <a:lnTo>
                    <a:pt x="35" y="86"/>
                  </a:lnTo>
                  <a:lnTo>
                    <a:pt x="39" y="87"/>
                  </a:lnTo>
                  <a:lnTo>
                    <a:pt x="44" y="87"/>
                  </a:lnTo>
                  <a:lnTo>
                    <a:pt x="47" y="87"/>
                  </a:lnTo>
                  <a:lnTo>
                    <a:pt x="52" y="86"/>
                  </a:lnTo>
                  <a:lnTo>
                    <a:pt x="56" y="85"/>
                  </a:lnTo>
                  <a:lnTo>
                    <a:pt x="60" y="84"/>
                  </a:lnTo>
                  <a:lnTo>
                    <a:pt x="67" y="80"/>
                  </a:lnTo>
                  <a:lnTo>
                    <a:pt x="70" y="77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6DCA4AB6-206F-4929-866F-A42ABFA2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766" y="3403879"/>
              <a:ext cx="122345" cy="81888"/>
            </a:xfrm>
            <a:custGeom>
              <a:avLst/>
              <a:gdLst>
                <a:gd name="T0" fmla="*/ 74 w 87"/>
                <a:gd name="T1" fmla="*/ 74 h 87"/>
                <a:gd name="T2" fmla="*/ 76 w 87"/>
                <a:gd name="T3" fmla="*/ 70 h 87"/>
                <a:gd name="T4" fmla="*/ 79 w 87"/>
                <a:gd name="T5" fmla="*/ 67 h 87"/>
                <a:gd name="T6" fmla="*/ 81 w 87"/>
                <a:gd name="T7" fmla="*/ 63 h 87"/>
                <a:gd name="T8" fmla="*/ 83 w 87"/>
                <a:gd name="T9" fmla="*/ 60 h 87"/>
                <a:gd name="T10" fmla="*/ 85 w 87"/>
                <a:gd name="T11" fmla="*/ 55 h 87"/>
                <a:gd name="T12" fmla="*/ 86 w 87"/>
                <a:gd name="T13" fmla="*/ 51 h 87"/>
                <a:gd name="T14" fmla="*/ 86 w 87"/>
                <a:gd name="T15" fmla="*/ 47 h 87"/>
                <a:gd name="T16" fmla="*/ 87 w 87"/>
                <a:gd name="T17" fmla="*/ 43 h 87"/>
                <a:gd name="T18" fmla="*/ 86 w 87"/>
                <a:gd name="T19" fmla="*/ 39 h 87"/>
                <a:gd name="T20" fmla="*/ 86 w 87"/>
                <a:gd name="T21" fmla="*/ 34 h 87"/>
                <a:gd name="T22" fmla="*/ 85 w 87"/>
                <a:gd name="T23" fmla="*/ 30 h 87"/>
                <a:gd name="T24" fmla="*/ 83 w 87"/>
                <a:gd name="T25" fmla="*/ 27 h 87"/>
                <a:gd name="T26" fmla="*/ 81 w 87"/>
                <a:gd name="T27" fmla="*/ 23 h 87"/>
                <a:gd name="T28" fmla="*/ 79 w 87"/>
                <a:gd name="T29" fmla="*/ 19 h 87"/>
                <a:gd name="T30" fmla="*/ 74 w 87"/>
                <a:gd name="T31" fmla="*/ 13 h 87"/>
                <a:gd name="T32" fmla="*/ 70 w 87"/>
                <a:gd name="T33" fmla="*/ 10 h 87"/>
                <a:gd name="T34" fmla="*/ 67 w 87"/>
                <a:gd name="T35" fmla="*/ 7 h 87"/>
                <a:gd name="T36" fmla="*/ 60 w 87"/>
                <a:gd name="T37" fmla="*/ 3 h 87"/>
                <a:gd name="T38" fmla="*/ 56 w 87"/>
                <a:gd name="T39" fmla="*/ 1 h 87"/>
                <a:gd name="T40" fmla="*/ 52 w 87"/>
                <a:gd name="T41" fmla="*/ 1 h 87"/>
                <a:gd name="T42" fmla="*/ 47 w 87"/>
                <a:gd name="T43" fmla="*/ 0 h 87"/>
                <a:gd name="T44" fmla="*/ 44 w 87"/>
                <a:gd name="T45" fmla="*/ 0 h 87"/>
                <a:gd name="T46" fmla="*/ 35 w 87"/>
                <a:gd name="T47" fmla="*/ 1 h 87"/>
                <a:gd name="T48" fmla="*/ 27 w 87"/>
                <a:gd name="T49" fmla="*/ 3 h 87"/>
                <a:gd name="T50" fmla="*/ 19 w 87"/>
                <a:gd name="T51" fmla="*/ 7 h 87"/>
                <a:gd name="T52" fmla="*/ 13 w 87"/>
                <a:gd name="T53" fmla="*/ 13 h 87"/>
                <a:gd name="T54" fmla="*/ 7 w 87"/>
                <a:gd name="T55" fmla="*/ 19 h 87"/>
                <a:gd name="T56" fmla="*/ 3 w 87"/>
                <a:gd name="T57" fmla="*/ 27 h 87"/>
                <a:gd name="T58" fmla="*/ 2 w 87"/>
                <a:gd name="T59" fmla="*/ 30 h 87"/>
                <a:gd name="T60" fmla="*/ 1 w 87"/>
                <a:gd name="T61" fmla="*/ 34 h 87"/>
                <a:gd name="T62" fmla="*/ 0 w 87"/>
                <a:gd name="T63" fmla="*/ 43 h 87"/>
                <a:gd name="T64" fmla="*/ 0 w 87"/>
                <a:gd name="T65" fmla="*/ 47 h 87"/>
                <a:gd name="T66" fmla="*/ 1 w 87"/>
                <a:gd name="T67" fmla="*/ 51 h 87"/>
                <a:gd name="T68" fmla="*/ 2 w 87"/>
                <a:gd name="T69" fmla="*/ 55 h 87"/>
                <a:gd name="T70" fmla="*/ 3 w 87"/>
                <a:gd name="T71" fmla="*/ 60 h 87"/>
                <a:gd name="T72" fmla="*/ 5 w 87"/>
                <a:gd name="T73" fmla="*/ 63 h 87"/>
                <a:gd name="T74" fmla="*/ 7 w 87"/>
                <a:gd name="T75" fmla="*/ 67 h 87"/>
                <a:gd name="T76" fmla="*/ 10 w 87"/>
                <a:gd name="T77" fmla="*/ 70 h 87"/>
                <a:gd name="T78" fmla="*/ 13 w 87"/>
                <a:gd name="T79" fmla="*/ 74 h 87"/>
                <a:gd name="T80" fmla="*/ 19 w 87"/>
                <a:gd name="T81" fmla="*/ 79 h 87"/>
                <a:gd name="T82" fmla="*/ 27 w 87"/>
                <a:gd name="T83" fmla="*/ 83 h 87"/>
                <a:gd name="T84" fmla="*/ 31 w 87"/>
                <a:gd name="T85" fmla="*/ 85 h 87"/>
                <a:gd name="T86" fmla="*/ 35 w 87"/>
                <a:gd name="T87" fmla="*/ 86 h 87"/>
                <a:gd name="T88" fmla="*/ 39 w 87"/>
                <a:gd name="T89" fmla="*/ 86 h 87"/>
                <a:gd name="T90" fmla="*/ 44 w 87"/>
                <a:gd name="T91" fmla="*/ 87 h 87"/>
                <a:gd name="T92" fmla="*/ 47 w 87"/>
                <a:gd name="T93" fmla="*/ 86 h 87"/>
                <a:gd name="T94" fmla="*/ 52 w 87"/>
                <a:gd name="T95" fmla="*/ 86 h 87"/>
                <a:gd name="T96" fmla="*/ 56 w 87"/>
                <a:gd name="T97" fmla="*/ 85 h 87"/>
                <a:gd name="T98" fmla="*/ 60 w 87"/>
                <a:gd name="T99" fmla="*/ 83 h 87"/>
                <a:gd name="T100" fmla="*/ 67 w 87"/>
                <a:gd name="T101" fmla="*/ 79 h 87"/>
                <a:gd name="T102" fmla="*/ 70 w 87"/>
                <a:gd name="T103" fmla="*/ 77 h 87"/>
                <a:gd name="T104" fmla="*/ 74 w 87"/>
                <a:gd name="T105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87">
                  <a:moveTo>
                    <a:pt x="74" y="74"/>
                  </a:moveTo>
                  <a:lnTo>
                    <a:pt x="76" y="70"/>
                  </a:lnTo>
                  <a:lnTo>
                    <a:pt x="79" y="67"/>
                  </a:lnTo>
                  <a:lnTo>
                    <a:pt x="81" y="63"/>
                  </a:lnTo>
                  <a:lnTo>
                    <a:pt x="83" y="60"/>
                  </a:lnTo>
                  <a:lnTo>
                    <a:pt x="85" y="55"/>
                  </a:lnTo>
                  <a:lnTo>
                    <a:pt x="86" y="51"/>
                  </a:lnTo>
                  <a:lnTo>
                    <a:pt x="86" y="47"/>
                  </a:lnTo>
                  <a:lnTo>
                    <a:pt x="87" y="43"/>
                  </a:lnTo>
                  <a:lnTo>
                    <a:pt x="86" y="39"/>
                  </a:lnTo>
                  <a:lnTo>
                    <a:pt x="86" y="34"/>
                  </a:lnTo>
                  <a:lnTo>
                    <a:pt x="85" y="30"/>
                  </a:lnTo>
                  <a:lnTo>
                    <a:pt x="83" y="27"/>
                  </a:lnTo>
                  <a:lnTo>
                    <a:pt x="81" y="23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70" y="10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6" y="1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3" y="60"/>
                  </a:lnTo>
                  <a:lnTo>
                    <a:pt x="5" y="63"/>
                  </a:lnTo>
                  <a:lnTo>
                    <a:pt x="7" y="67"/>
                  </a:lnTo>
                  <a:lnTo>
                    <a:pt x="10" y="70"/>
                  </a:lnTo>
                  <a:lnTo>
                    <a:pt x="13" y="74"/>
                  </a:lnTo>
                  <a:lnTo>
                    <a:pt x="19" y="79"/>
                  </a:lnTo>
                  <a:lnTo>
                    <a:pt x="27" y="83"/>
                  </a:lnTo>
                  <a:lnTo>
                    <a:pt x="31" y="85"/>
                  </a:lnTo>
                  <a:lnTo>
                    <a:pt x="35" y="86"/>
                  </a:lnTo>
                  <a:lnTo>
                    <a:pt x="39" y="86"/>
                  </a:lnTo>
                  <a:lnTo>
                    <a:pt x="44" y="87"/>
                  </a:lnTo>
                  <a:lnTo>
                    <a:pt x="47" y="86"/>
                  </a:lnTo>
                  <a:lnTo>
                    <a:pt x="52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7" y="79"/>
                  </a:lnTo>
                  <a:lnTo>
                    <a:pt x="70" y="77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5" name="Freeform 70">
              <a:extLst>
                <a:ext uri="{FF2B5EF4-FFF2-40B4-BE49-F238E27FC236}">
                  <a16:creationId xmlns:a16="http://schemas.microsoft.com/office/drawing/2014/main" id="{7C124F22-5066-449C-ABD0-17BE49E97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1267" y="2679977"/>
              <a:ext cx="122345" cy="81888"/>
            </a:xfrm>
            <a:custGeom>
              <a:avLst/>
              <a:gdLst>
                <a:gd name="T0" fmla="*/ 73 w 86"/>
                <a:gd name="T1" fmla="*/ 74 h 86"/>
                <a:gd name="T2" fmla="*/ 76 w 86"/>
                <a:gd name="T3" fmla="*/ 70 h 86"/>
                <a:gd name="T4" fmla="*/ 78 w 86"/>
                <a:gd name="T5" fmla="*/ 67 h 86"/>
                <a:gd name="T6" fmla="*/ 81 w 86"/>
                <a:gd name="T7" fmla="*/ 63 h 86"/>
                <a:gd name="T8" fmla="*/ 82 w 86"/>
                <a:gd name="T9" fmla="*/ 59 h 86"/>
                <a:gd name="T10" fmla="*/ 84 w 86"/>
                <a:gd name="T11" fmla="*/ 55 h 86"/>
                <a:gd name="T12" fmla="*/ 85 w 86"/>
                <a:gd name="T13" fmla="*/ 51 h 86"/>
                <a:gd name="T14" fmla="*/ 85 w 86"/>
                <a:gd name="T15" fmla="*/ 47 h 86"/>
                <a:gd name="T16" fmla="*/ 86 w 86"/>
                <a:gd name="T17" fmla="*/ 43 h 86"/>
                <a:gd name="T18" fmla="*/ 85 w 86"/>
                <a:gd name="T19" fmla="*/ 38 h 86"/>
                <a:gd name="T20" fmla="*/ 85 w 86"/>
                <a:gd name="T21" fmla="*/ 34 h 86"/>
                <a:gd name="T22" fmla="*/ 84 w 86"/>
                <a:gd name="T23" fmla="*/ 30 h 86"/>
                <a:gd name="T24" fmla="*/ 82 w 86"/>
                <a:gd name="T25" fmla="*/ 26 h 86"/>
                <a:gd name="T26" fmla="*/ 81 w 86"/>
                <a:gd name="T27" fmla="*/ 22 h 86"/>
                <a:gd name="T28" fmla="*/ 78 w 86"/>
                <a:gd name="T29" fmla="*/ 19 h 86"/>
                <a:gd name="T30" fmla="*/ 73 w 86"/>
                <a:gd name="T31" fmla="*/ 13 h 86"/>
                <a:gd name="T32" fmla="*/ 69 w 86"/>
                <a:gd name="T33" fmla="*/ 9 h 86"/>
                <a:gd name="T34" fmla="*/ 66 w 86"/>
                <a:gd name="T35" fmla="*/ 7 h 86"/>
                <a:gd name="T36" fmla="*/ 59 w 86"/>
                <a:gd name="T37" fmla="*/ 3 h 86"/>
                <a:gd name="T38" fmla="*/ 55 w 86"/>
                <a:gd name="T39" fmla="*/ 1 h 86"/>
                <a:gd name="T40" fmla="*/ 51 w 86"/>
                <a:gd name="T41" fmla="*/ 0 h 86"/>
                <a:gd name="T42" fmla="*/ 47 w 86"/>
                <a:gd name="T43" fmla="*/ 0 h 86"/>
                <a:gd name="T44" fmla="*/ 43 w 86"/>
                <a:gd name="T45" fmla="*/ 0 h 86"/>
                <a:gd name="T46" fmla="*/ 34 w 86"/>
                <a:gd name="T47" fmla="*/ 0 h 86"/>
                <a:gd name="T48" fmla="*/ 26 w 86"/>
                <a:gd name="T49" fmla="*/ 3 h 86"/>
                <a:gd name="T50" fmla="*/ 18 w 86"/>
                <a:gd name="T51" fmla="*/ 7 h 86"/>
                <a:gd name="T52" fmla="*/ 12 w 86"/>
                <a:gd name="T53" fmla="*/ 13 h 86"/>
                <a:gd name="T54" fmla="*/ 6 w 86"/>
                <a:gd name="T55" fmla="*/ 19 h 86"/>
                <a:gd name="T56" fmla="*/ 2 w 86"/>
                <a:gd name="T57" fmla="*/ 26 h 86"/>
                <a:gd name="T58" fmla="*/ 1 w 86"/>
                <a:gd name="T59" fmla="*/ 30 h 86"/>
                <a:gd name="T60" fmla="*/ 0 w 86"/>
                <a:gd name="T61" fmla="*/ 34 h 86"/>
                <a:gd name="T62" fmla="*/ 0 w 86"/>
                <a:gd name="T63" fmla="*/ 43 h 86"/>
                <a:gd name="T64" fmla="*/ 0 w 86"/>
                <a:gd name="T65" fmla="*/ 47 h 86"/>
                <a:gd name="T66" fmla="*/ 0 w 86"/>
                <a:gd name="T67" fmla="*/ 51 h 86"/>
                <a:gd name="T68" fmla="*/ 1 w 86"/>
                <a:gd name="T69" fmla="*/ 55 h 86"/>
                <a:gd name="T70" fmla="*/ 2 w 86"/>
                <a:gd name="T71" fmla="*/ 59 h 86"/>
                <a:gd name="T72" fmla="*/ 4 w 86"/>
                <a:gd name="T73" fmla="*/ 63 h 86"/>
                <a:gd name="T74" fmla="*/ 6 w 86"/>
                <a:gd name="T75" fmla="*/ 67 h 86"/>
                <a:gd name="T76" fmla="*/ 9 w 86"/>
                <a:gd name="T77" fmla="*/ 70 h 86"/>
                <a:gd name="T78" fmla="*/ 12 w 86"/>
                <a:gd name="T79" fmla="*/ 74 h 86"/>
                <a:gd name="T80" fmla="*/ 18 w 86"/>
                <a:gd name="T81" fmla="*/ 79 h 86"/>
                <a:gd name="T82" fmla="*/ 26 w 86"/>
                <a:gd name="T83" fmla="*/ 83 h 86"/>
                <a:gd name="T84" fmla="*/ 30 w 86"/>
                <a:gd name="T85" fmla="*/ 84 h 86"/>
                <a:gd name="T86" fmla="*/ 34 w 86"/>
                <a:gd name="T87" fmla="*/ 85 h 86"/>
                <a:gd name="T88" fmla="*/ 38 w 86"/>
                <a:gd name="T89" fmla="*/ 86 h 86"/>
                <a:gd name="T90" fmla="*/ 43 w 86"/>
                <a:gd name="T91" fmla="*/ 86 h 86"/>
                <a:gd name="T92" fmla="*/ 47 w 86"/>
                <a:gd name="T93" fmla="*/ 86 h 86"/>
                <a:gd name="T94" fmla="*/ 51 w 86"/>
                <a:gd name="T95" fmla="*/ 85 h 86"/>
                <a:gd name="T96" fmla="*/ 55 w 86"/>
                <a:gd name="T97" fmla="*/ 84 h 86"/>
                <a:gd name="T98" fmla="*/ 59 w 86"/>
                <a:gd name="T99" fmla="*/ 83 h 86"/>
                <a:gd name="T100" fmla="*/ 66 w 86"/>
                <a:gd name="T101" fmla="*/ 79 h 86"/>
                <a:gd name="T102" fmla="*/ 69 w 86"/>
                <a:gd name="T103" fmla="*/ 76 h 86"/>
                <a:gd name="T104" fmla="*/ 73 w 86"/>
                <a:gd name="T105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6">
                  <a:moveTo>
                    <a:pt x="73" y="74"/>
                  </a:moveTo>
                  <a:lnTo>
                    <a:pt x="76" y="70"/>
                  </a:lnTo>
                  <a:lnTo>
                    <a:pt x="78" y="67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4" y="55"/>
                  </a:lnTo>
                  <a:lnTo>
                    <a:pt x="85" y="51"/>
                  </a:lnTo>
                  <a:lnTo>
                    <a:pt x="85" y="47"/>
                  </a:lnTo>
                  <a:lnTo>
                    <a:pt x="86" y="43"/>
                  </a:lnTo>
                  <a:lnTo>
                    <a:pt x="85" y="38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2" y="26"/>
                  </a:lnTo>
                  <a:lnTo>
                    <a:pt x="81" y="22"/>
                  </a:lnTo>
                  <a:lnTo>
                    <a:pt x="78" y="19"/>
                  </a:lnTo>
                  <a:lnTo>
                    <a:pt x="73" y="13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59" y="3"/>
                  </a:lnTo>
                  <a:lnTo>
                    <a:pt x="55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2" y="26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2" y="59"/>
                  </a:lnTo>
                  <a:lnTo>
                    <a:pt x="4" y="63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12" y="74"/>
                  </a:lnTo>
                  <a:lnTo>
                    <a:pt x="18" y="79"/>
                  </a:lnTo>
                  <a:lnTo>
                    <a:pt x="26" y="83"/>
                  </a:lnTo>
                  <a:lnTo>
                    <a:pt x="30" y="84"/>
                  </a:lnTo>
                  <a:lnTo>
                    <a:pt x="34" y="85"/>
                  </a:lnTo>
                  <a:lnTo>
                    <a:pt x="38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1" y="85"/>
                  </a:lnTo>
                  <a:lnTo>
                    <a:pt x="55" y="84"/>
                  </a:lnTo>
                  <a:lnTo>
                    <a:pt x="59" y="83"/>
                  </a:lnTo>
                  <a:lnTo>
                    <a:pt x="66" y="79"/>
                  </a:lnTo>
                  <a:lnTo>
                    <a:pt x="69" y="76"/>
                  </a:lnTo>
                  <a:lnTo>
                    <a:pt x="73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6" name="Freeform 71">
              <a:extLst>
                <a:ext uri="{FF2B5EF4-FFF2-40B4-BE49-F238E27FC236}">
                  <a16:creationId xmlns:a16="http://schemas.microsoft.com/office/drawing/2014/main" id="{CB06E4FD-AFA5-4F57-88E1-95D87C12C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368" y="2630766"/>
              <a:ext cx="122345" cy="81888"/>
            </a:xfrm>
            <a:custGeom>
              <a:avLst/>
              <a:gdLst>
                <a:gd name="T0" fmla="*/ 74 w 86"/>
                <a:gd name="T1" fmla="*/ 74 h 87"/>
                <a:gd name="T2" fmla="*/ 76 w 86"/>
                <a:gd name="T3" fmla="*/ 71 h 87"/>
                <a:gd name="T4" fmla="*/ 79 w 86"/>
                <a:gd name="T5" fmla="*/ 67 h 87"/>
                <a:gd name="T6" fmla="*/ 81 w 86"/>
                <a:gd name="T7" fmla="*/ 64 h 87"/>
                <a:gd name="T8" fmla="*/ 83 w 86"/>
                <a:gd name="T9" fmla="*/ 60 h 87"/>
                <a:gd name="T10" fmla="*/ 84 w 86"/>
                <a:gd name="T11" fmla="*/ 56 h 87"/>
                <a:gd name="T12" fmla="*/ 85 w 86"/>
                <a:gd name="T13" fmla="*/ 52 h 87"/>
                <a:gd name="T14" fmla="*/ 86 w 86"/>
                <a:gd name="T15" fmla="*/ 48 h 87"/>
                <a:gd name="T16" fmla="*/ 86 w 86"/>
                <a:gd name="T17" fmla="*/ 44 h 87"/>
                <a:gd name="T18" fmla="*/ 86 w 86"/>
                <a:gd name="T19" fmla="*/ 39 h 87"/>
                <a:gd name="T20" fmla="*/ 85 w 86"/>
                <a:gd name="T21" fmla="*/ 35 h 87"/>
                <a:gd name="T22" fmla="*/ 84 w 86"/>
                <a:gd name="T23" fmla="*/ 30 h 87"/>
                <a:gd name="T24" fmla="*/ 83 w 86"/>
                <a:gd name="T25" fmla="*/ 27 h 87"/>
                <a:gd name="T26" fmla="*/ 81 w 86"/>
                <a:gd name="T27" fmla="*/ 23 h 87"/>
                <a:gd name="T28" fmla="*/ 79 w 86"/>
                <a:gd name="T29" fmla="*/ 19 h 87"/>
                <a:gd name="T30" fmla="*/ 74 w 86"/>
                <a:gd name="T31" fmla="*/ 13 h 87"/>
                <a:gd name="T32" fmla="*/ 70 w 86"/>
                <a:gd name="T33" fmla="*/ 10 h 87"/>
                <a:gd name="T34" fmla="*/ 67 w 86"/>
                <a:gd name="T35" fmla="*/ 7 h 87"/>
                <a:gd name="T36" fmla="*/ 60 w 86"/>
                <a:gd name="T37" fmla="*/ 3 h 87"/>
                <a:gd name="T38" fmla="*/ 55 w 86"/>
                <a:gd name="T39" fmla="*/ 2 h 87"/>
                <a:gd name="T40" fmla="*/ 51 w 86"/>
                <a:gd name="T41" fmla="*/ 1 h 87"/>
                <a:gd name="T42" fmla="*/ 47 w 86"/>
                <a:gd name="T43" fmla="*/ 0 h 87"/>
                <a:gd name="T44" fmla="*/ 43 w 86"/>
                <a:gd name="T45" fmla="*/ 0 h 87"/>
                <a:gd name="T46" fmla="*/ 35 w 86"/>
                <a:gd name="T47" fmla="*/ 1 h 87"/>
                <a:gd name="T48" fmla="*/ 26 w 86"/>
                <a:gd name="T49" fmla="*/ 3 h 87"/>
                <a:gd name="T50" fmla="*/ 19 w 86"/>
                <a:gd name="T51" fmla="*/ 7 h 87"/>
                <a:gd name="T52" fmla="*/ 13 w 86"/>
                <a:gd name="T53" fmla="*/ 13 h 87"/>
                <a:gd name="T54" fmla="*/ 7 w 86"/>
                <a:gd name="T55" fmla="*/ 19 h 87"/>
                <a:gd name="T56" fmla="*/ 3 w 86"/>
                <a:gd name="T57" fmla="*/ 27 h 87"/>
                <a:gd name="T58" fmla="*/ 1 w 86"/>
                <a:gd name="T59" fmla="*/ 30 h 87"/>
                <a:gd name="T60" fmla="*/ 1 w 86"/>
                <a:gd name="T61" fmla="*/ 35 h 87"/>
                <a:gd name="T62" fmla="*/ 0 w 86"/>
                <a:gd name="T63" fmla="*/ 44 h 87"/>
                <a:gd name="T64" fmla="*/ 0 w 86"/>
                <a:gd name="T65" fmla="*/ 48 h 87"/>
                <a:gd name="T66" fmla="*/ 1 w 86"/>
                <a:gd name="T67" fmla="*/ 52 h 87"/>
                <a:gd name="T68" fmla="*/ 1 w 86"/>
                <a:gd name="T69" fmla="*/ 56 h 87"/>
                <a:gd name="T70" fmla="*/ 3 w 86"/>
                <a:gd name="T71" fmla="*/ 60 h 87"/>
                <a:gd name="T72" fmla="*/ 5 w 86"/>
                <a:gd name="T73" fmla="*/ 64 h 87"/>
                <a:gd name="T74" fmla="*/ 7 w 86"/>
                <a:gd name="T75" fmla="*/ 67 h 87"/>
                <a:gd name="T76" fmla="*/ 9 w 86"/>
                <a:gd name="T77" fmla="*/ 71 h 87"/>
                <a:gd name="T78" fmla="*/ 13 w 86"/>
                <a:gd name="T79" fmla="*/ 74 h 87"/>
                <a:gd name="T80" fmla="*/ 19 w 86"/>
                <a:gd name="T81" fmla="*/ 80 h 87"/>
                <a:gd name="T82" fmla="*/ 26 w 86"/>
                <a:gd name="T83" fmla="*/ 84 h 87"/>
                <a:gd name="T84" fmla="*/ 30 w 86"/>
                <a:gd name="T85" fmla="*/ 85 h 87"/>
                <a:gd name="T86" fmla="*/ 35 w 86"/>
                <a:gd name="T87" fmla="*/ 86 h 87"/>
                <a:gd name="T88" fmla="*/ 39 w 86"/>
                <a:gd name="T89" fmla="*/ 86 h 87"/>
                <a:gd name="T90" fmla="*/ 43 w 86"/>
                <a:gd name="T91" fmla="*/ 87 h 87"/>
                <a:gd name="T92" fmla="*/ 47 w 86"/>
                <a:gd name="T93" fmla="*/ 86 h 87"/>
                <a:gd name="T94" fmla="*/ 51 w 86"/>
                <a:gd name="T95" fmla="*/ 86 h 87"/>
                <a:gd name="T96" fmla="*/ 55 w 86"/>
                <a:gd name="T97" fmla="*/ 85 h 87"/>
                <a:gd name="T98" fmla="*/ 60 w 86"/>
                <a:gd name="T99" fmla="*/ 84 h 87"/>
                <a:gd name="T100" fmla="*/ 67 w 86"/>
                <a:gd name="T101" fmla="*/ 80 h 87"/>
                <a:gd name="T102" fmla="*/ 70 w 86"/>
                <a:gd name="T103" fmla="*/ 77 h 87"/>
                <a:gd name="T104" fmla="*/ 74 w 86"/>
                <a:gd name="T105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7">
                  <a:moveTo>
                    <a:pt x="74" y="74"/>
                  </a:moveTo>
                  <a:lnTo>
                    <a:pt x="76" y="71"/>
                  </a:lnTo>
                  <a:lnTo>
                    <a:pt x="79" y="67"/>
                  </a:lnTo>
                  <a:lnTo>
                    <a:pt x="81" y="64"/>
                  </a:lnTo>
                  <a:lnTo>
                    <a:pt x="83" y="60"/>
                  </a:lnTo>
                  <a:lnTo>
                    <a:pt x="84" y="56"/>
                  </a:lnTo>
                  <a:lnTo>
                    <a:pt x="85" y="52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9"/>
                  </a:lnTo>
                  <a:lnTo>
                    <a:pt x="85" y="35"/>
                  </a:lnTo>
                  <a:lnTo>
                    <a:pt x="84" y="30"/>
                  </a:lnTo>
                  <a:lnTo>
                    <a:pt x="83" y="27"/>
                  </a:lnTo>
                  <a:lnTo>
                    <a:pt x="81" y="23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70" y="10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2"/>
                  </a:lnTo>
                  <a:lnTo>
                    <a:pt x="1" y="56"/>
                  </a:lnTo>
                  <a:lnTo>
                    <a:pt x="3" y="60"/>
                  </a:lnTo>
                  <a:lnTo>
                    <a:pt x="5" y="64"/>
                  </a:lnTo>
                  <a:lnTo>
                    <a:pt x="7" y="67"/>
                  </a:lnTo>
                  <a:lnTo>
                    <a:pt x="9" y="71"/>
                  </a:lnTo>
                  <a:lnTo>
                    <a:pt x="13" y="74"/>
                  </a:lnTo>
                  <a:lnTo>
                    <a:pt x="19" y="80"/>
                  </a:lnTo>
                  <a:lnTo>
                    <a:pt x="26" y="84"/>
                  </a:lnTo>
                  <a:lnTo>
                    <a:pt x="30" y="85"/>
                  </a:lnTo>
                  <a:lnTo>
                    <a:pt x="35" y="86"/>
                  </a:lnTo>
                  <a:lnTo>
                    <a:pt x="39" y="86"/>
                  </a:lnTo>
                  <a:lnTo>
                    <a:pt x="43" y="87"/>
                  </a:lnTo>
                  <a:lnTo>
                    <a:pt x="47" y="86"/>
                  </a:lnTo>
                  <a:lnTo>
                    <a:pt x="51" y="86"/>
                  </a:lnTo>
                  <a:lnTo>
                    <a:pt x="55" y="85"/>
                  </a:lnTo>
                  <a:lnTo>
                    <a:pt x="60" y="84"/>
                  </a:lnTo>
                  <a:lnTo>
                    <a:pt x="67" y="80"/>
                  </a:lnTo>
                  <a:lnTo>
                    <a:pt x="70" y="77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7" name="Freeform 72">
              <a:extLst>
                <a:ext uri="{FF2B5EF4-FFF2-40B4-BE49-F238E27FC236}">
                  <a16:creationId xmlns:a16="http://schemas.microsoft.com/office/drawing/2014/main" id="{670021DA-7C91-40CE-A2E7-05E2C608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667" y="4411940"/>
              <a:ext cx="122345" cy="81888"/>
            </a:xfrm>
            <a:custGeom>
              <a:avLst/>
              <a:gdLst>
                <a:gd name="T0" fmla="*/ 74 w 86"/>
                <a:gd name="T1" fmla="*/ 74 h 87"/>
                <a:gd name="T2" fmla="*/ 76 w 86"/>
                <a:gd name="T3" fmla="*/ 70 h 87"/>
                <a:gd name="T4" fmla="*/ 79 w 86"/>
                <a:gd name="T5" fmla="*/ 67 h 87"/>
                <a:gd name="T6" fmla="*/ 81 w 86"/>
                <a:gd name="T7" fmla="*/ 63 h 87"/>
                <a:gd name="T8" fmla="*/ 83 w 86"/>
                <a:gd name="T9" fmla="*/ 60 h 87"/>
                <a:gd name="T10" fmla="*/ 84 w 86"/>
                <a:gd name="T11" fmla="*/ 55 h 87"/>
                <a:gd name="T12" fmla="*/ 85 w 86"/>
                <a:gd name="T13" fmla="*/ 51 h 87"/>
                <a:gd name="T14" fmla="*/ 86 w 86"/>
                <a:gd name="T15" fmla="*/ 47 h 87"/>
                <a:gd name="T16" fmla="*/ 86 w 86"/>
                <a:gd name="T17" fmla="*/ 43 h 87"/>
                <a:gd name="T18" fmla="*/ 86 w 86"/>
                <a:gd name="T19" fmla="*/ 39 h 87"/>
                <a:gd name="T20" fmla="*/ 85 w 86"/>
                <a:gd name="T21" fmla="*/ 34 h 87"/>
                <a:gd name="T22" fmla="*/ 84 w 86"/>
                <a:gd name="T23" fmla="*/ 30 h 87"/>
                <a:gd name="T24" fmla="*/ 83 w 86"/>
                <a:gd name="T25" fmla="*/ 27 h 87"/>
                <a:gd name="T26" fmla="*/ 81 w 86"/>
                <a:gd name="T27" fmla="*/ 23 h 87"/>
                <a:gd name="T28" fmla="*/ 79 w 86"/>
                <a:gd name="T29" fmla="*/ 19 h 87"/>
                <a:gd name="T30" fmla="*/ 74 w 86"/>
                <a:gd name="T31" fmla="*/ 13 h 87"/>
                <a:gd name="T32" fmla="*/ 70 w 86"/>
                <a:gd name="T33" fmla="*/ 10 h 87"/>
                <a:gd name="T34" fmla="*/ 67 w 86"/>
                <a:gd name="T35" fmla="*/ 7 h 87"/>
                <a:gd name="T36" fmla="*/ 60 w 86"/>
                <a:gd name="T37" fmla="*/ 3 h 87"/>
                <a:gd name="T38" fmla="*/ 56 w 86"/>
                <a:gd name="T39" fmla="*/ 1 h 87"/>
                <a:gd name="T40" fmla="*/ 52 w 86"/>
                <a:gd name="T41" fmla="*/ 1 h 87"/>
                <a:gd name="T42" fmla="*/ 47 w 86"/>
                <a:gd name="T43" fmla="*/ 0 h 87"/>
                <a:gd name="T44" fmla="*/ 44 w 86"/>
                <a:gd name="T45" fmla="*/ 0 h 87"/>
                <a:gd name="T46" fmla="*/ 35 w 86"/>
                <a:gd name="T47" fmla="*/ 1 h 87"/>
                <a:gd name="T48" fmla="*/ 27 w 86"/>
                <a:gd name="T49" fmla="*/ 3 h 87"/>
                <a:gd name="T50" fmla="*/ 19 w 86"/>
                <a:gd name="T51" fmla="*/ 7 h 87"/>
                <a:gd name="T52" fmla="*/ 13 w 86"/>
                <a:gd name="T53" fmla="*/ 13 h 87"/>
                <a:gd name="T54" fmla="*/ 7 w 86"/>
                <a:gd name="T55" fmla="*/ 19 h 87"/>
                <a:gd name="T56" fmla="*/ 3 w 86"/>
                <a:gd name="T57" fmla="*/ 27 h 87"/>
                <a:gd name="T58" fmla="*/ 2 w 86"/>
                <a:gd name="T59" fmla="*/ 30 h 87"/>
                <a:gd name="T60" fmla="*/ 1 w 86"/>
                <a:gd name="T61" fmla="*/ 34 h 87"/>
                <a:gd name="T62" fmla="*/ 0 w 86"/>
                <a:gd name="T63" fmla="*/ 43 h 87"/>
                <a:gd name="T64" fmla="*/ 0 w 86"/>
                <a:gd name="T65" fmla="*/ 47 h 87"/>
                <a:gd name="T66" fmla="*/ 1 w 86"/>
                <a:gd name="T67" fmla="*/ 51 h 87"/>
                <a:gd name="T68" fmla="*/ 2 w 86"/>
                <a:gd name="T69" fmla="*/ 55 h 87"/>
                <a:gd name="T70" fmla="*/ 3 w 86"/>
                <a:gd name="T71" fmla="*/ 60 h 87"/>
                <a:gd name="T72" fmla="*/ 5 w 86"/>
                <a:gd name="T73" fmla="*/ 63 h 87"/>
                <a:gd name="T74" fmla="*/ 7 w 86"/>
                <a:gd name="T75" fmla="*/ 67 h 87"/>
                <a:gd name="T76" fmla="*/ 10 w 86"/>
                <a:gd name="T77" fmla="*/ 70 h 87"/>
                <a:gd name="T78" fmla="*/ 13 w 86"/>
                <a:gd name="T79" fmla="*/ 74 h 87"/>
                <a:gd name="T80" fmla="*/ 19 w 86"/>
                <a:gd name="T81" fmla="*/ 79 h 87"/>
                <a:gd name="T82" fmla="*/ 27 w 86"/>
                <a:gd name="T83" fmla="*/ 83 h 87"/>
                <a:gd name="T84" fmla="*/ 31 w 86"/>
                <a:gd name="T85" fmla="*/ 85 h 87"/>
                <a:gd name="T86" fmla="*/ 35 w 86"/>
                <a:gd name="T87" fmla="*/ 86 h 87"/>
                <a:gd name="T88" fmla="*/ 39 w 86"/>
                <a:gd name="T89" fmla="*/ 86 h 87"/>
                <a:gd name="T90" fmla="*/ 44 w 86"/>
                <a:gd name="T91" fmla="*/ 87 h 87"/>
                <a:gd name="T92" fmla="*/ 47 w 86"/>
                <a:gd name="T93" fmla="*/ 86 h 87"/>
                <a:gd name="T94" fmla="*/ 52 w 86"/>
                <a:gd name="T95" fmla="*/ 86 h 87"/>
                <a:gd name="T96" fmla="*/ 56 w 86"/>
                <a:gd name="T97" fmla="*/ 85 h 87"/>
                <a:gd name="T98" fmla="*/ 60 w 86"/>
                <a:gd name="T99" fmla="*/ 83 h 87"/>
                <a:gd name="T100" fmla="*/ 67 w 86"/>
                <a:gd name="T101" fmla="*/ 79 h 87"/>
                <a:gd name="T102" fmla="*/ 70 w 86"/>
                <a:gd name="T103" fmla="*/ 77 h 87"/>
                <a:gd name="T104" fmla="*/ 74 w 86"/>
                <a:gd name="T105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7">
                  <a:moveTo>
                    <a:pt x="74" y="74"/>
                  </a:moveTo>
                  <a:lnTo>
                    <a:pt x="76" y="70"/>
                  </a:lnTo>
                  <a:lnTo>
                    <a:pt x="79" y="67"/>
                  </a:lnTo>
                  <a:lnTo>
                    <a:pt x="81" y="63"/>
                  </a:lnTo>
                  <a:lnTo>
                    <a:pt x="83" y="60"/>
                  </a:lnTo>
                  <a:lnTo>
                    <a:pt x="84" y="55"/>
                  </a:lnTo>
                  <a:lnTo>
                    <a:pt x="85" y="51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3" y="27"/>
                  </a:lnTo>
                  <a:lnTo>
                    <a:pt x="81" y="23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70" y="10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6" y="1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3" y="60"/>
                  </a:lnTo>
                  <a:lnTo>
                    <a:pt x="5" y="63"/>
                  </a:lnTo>
                  <a:lnTo>
                    <a:pt x="7" y="67"/>
                  </a:lnTo>
                  <a:lnTo>
                    <a:pt x="10" y="70"/>
                  </a:lnTo>
                  <a:lnTo>
                    <a:pt x="13" y="74"/>
                  </a:lnTo>
                  <a:lnTo>
                    <a:pt x="19" y="79"/>
                  </a:lnTo>
                  <a:lnTo>
                    <a:pt x="27" y="83"/>
                  </a:lnTo>
                  <a:lnTo>
                    <a:pt x="31" y="85"/>
                  </a:lnTo>
                  <a:lnTo>
                    <a:pt x="35" y="86"/>
                  </a:lnTo>
                  <a:lnTo>
                    <a:pt x="39" y="86"/>
                  </a:lnTo>
                  <a:lnTo>
                    <a:pt x="44" y="87"/>
                  </a:lnTo>
                  <a:lnTo>
                    <a:pt x="47" y="86"/>
                  </a:lnTo>
                  <a:lnTo>
                    <a:pt x="52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7" y="79"/>
                  </a:lnTo>
                  <a:lnTo>
                    <a:pt x="70" y="77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8" name="Rectangle 74">
              <a:extLst>
                <a:ext uri="{FF2B5EF4-FFF2-40B4-BE49-F238E27FC236}">
                  <a16:creationId xmlns:a16="http://schemas.microsoft.com/office/drawing/2014/main" id="{6DAAB59B-ACFB-4CF3-BA78-9B48C852F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4392" y="4720826"/>
              <a:ext cx="1545632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 Dose (mg)</a:t>
              </a:r>
              <a:endParaRPr lang="fr-FR" altLang="fr-FR" sz="1200" dirty="0">
                <a:latin typeface="+mn-lt"/>
              </a:endParaRPr>
            </a:p>
          </p:txBody>
        </p:sp>
        <p:sp>
          <p:nvSpPr>
            <p:cNvPr id="349" name="Rectangle 75">
              <a:extLst>
                <a:ext uri="{FF2B5EF4-FFF2-40B4-BE49-F238E27FC236}">
                  <a16:creationId xmlns:a16="http://schemas.microsoft.com/office/drawing/2014/main" id="{1795C3F4-6D10-4D9C-9586-8C162F2C7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080" y="5096356"/>
              <a:ext cx="829592" cy="42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2.6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(41.5)</a:t>
              </a:r>
            </a:p>
          </p:txBody>
        </p:sp>
        <p:sp>
          <p:nvSpPr>
            <p:cNvPr id="350" name="Rectangle 76">
              <a:extLst>
                <a:ext uri="{FF2B5EF4-FFF2-40B4-BE49-F238E27FC236}">
                  <a16:creationId xmlns:a16="http://schemas.microsoft.com/office/drawing/2014/main" id="{9ADA78E2-87C1-4FA6-81D6-5F4C333C2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883" y="5089264"/>
              <a:ext cx="829592" cy="42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4.4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(89.9)</a:t>
              </a:r>
            </a:p>
          </p:txBody>
        </p:sp>
        <p:sp>
          <p:nvSpPr>
            <p:cNvPr id="351" name="Rectangle 77">
              <a:extLst>
                <a:ext uri="{FF2B5EF4-FFF2-40B4-BE49-F238E27FC236}">
                  <a16:creationId xmlns:a16="http://schemas.microsoft.com/office/drawing/2014/main" id="{EB122829-DEBA-46A0-B5D2-8A34E2CAB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667" y="5096356"/>
              <a:ext cx="829592" cy="42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13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(39.3)</a:t>
              </a:r>
            </a:p>
          </p:txBody>
        </p:sp>
        <p:sp>
          <p:nvSpPr>
            <p:cNvPr id="352" name="Rectangle 78">
              <a:extLst>
                <a:ext uri="{FF2B5EF4-FFF2-40B4-BE49-F238E27FC236}">
                  <a16:creationId xmlns:a16="http://schemas.microsoft.com/office/drawing/2014/main" id="{03D2F6FC-E7F1-425A-8A20-17392B0C0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326" y="5096356"/>
              <a:ext cx="829592" cy="42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38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(35.1)</a:t>
              </a:r>
            </a:p>
          </p:txBody>
        </p:sp>
        <p:sp>
          <p:nvSpPr>
            <p:cNvPr id="353" name="Rectangle 79">
              <a:extLst>
                <a:ext uri="{FF2B5EF4-FFF2-40B4-BE49-F238E27FC236}">
                  <a16:creationId xmlns:a16="http://schemas.microsoft.com/office/drawing/2014/main" id="{3CD25EF9-ED78-4940-92B1-1CAD03420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486" y="5096356"/>
              <a:ext cx="829592" cy="42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79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(27.7)</a:t>
              </a:r>
            </a:p>
          </p:txBody>
        </p:sp>
        <p:sp>
          <p:nvSpPr>
            <p:cNvPr id="354" name="Rectangle 81">
              <a:extLst>
                <a:ext uri="{FF2B5EF4-FFF2-40B4-BE49-F238E27FC236}">
                  <a16:creationId xmlns:a16="http://schemas.microsoft.com/office/drawing/2014/main" id="{32A03B19-6B95-4E31-9C71-251534B1C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142" y="3507066"/>
              <a:ext cx="446546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1.4</a:t>
              </a:r>
            </a:p>
          </p:txBody>
        </p:sp>
        <p:sp>
          <p:nvSpPr>
            <p:cNvPr id="355" name="Rectangle 82">
              <a:extLst>
                <a:ext uri="{FF2B5EF4-FFF2-40B4-BE49-F238E27FC236}">
                  <a16:creationId xmlns:a16="http://schemas.microsoft.com/office/drawing/2014/main" id="{2D8D0D43-3112-4480-852C-9459220F6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231" y="3143527"/>
              <a:ext cx="446546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1.8</a:t>
              </a:r>
            </a:p>
          </p:txBody>
        </p:sp>
        <p:sp>
          <p:nvSpPr>
            <p:cNvPr id="356" name="Rectangle 83">
              <a:extLst>
                <a:ext uri="{FF2B5EF4-FFF2-40B4-BE49-F238E27FC236}">
                  <a16:creationId xmlns:a16="http://schemas.microsoft.com/office/drawing/2014/main" id="{743F4EC7-B415-41E2-9F1E-C3F360C2B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782" y="3005416"/>
              <a:ext cx="446546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1.8</a:t>
              </a:r>
            </a:p>
          </p:txBody>
        </p:sp>
        <p:sp>
          <p:nvSpPr>
            <p:cNvPr id="357" name="Rectangle 84">
              <a:extLst>
                <a:ext uri="{FF2B5EF4-FFF2-40B4-BE49-F238E27FC236}">
                  <a16:creationId xmlns:a16="http://schemas.microsoft.com/office/drawing/2014/main" id="{6B3D03A6-187C-4467-824C-182374D54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646" y="2541866"/>
              <a:ext cx="446546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2.2</a:t>
              </a:r>
            </a:p>
          </p:txBody>
        </p:sp>
        <p:sp>
          <p:nvSpPr>
            <p:cNvPr id="358" name="Rectangle 85">
              <a:extLst>
                <a:ext uri="{FF2B5EF4-FFF2-40B4-BE49-F238E27FC236}">
                  <a16:creationId xmlns:a16="http://schemas.microsoft.com/office/drawing/2014/main" id="{C2AAACD9-00B8-4454-A1DE-9E639EFFD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9407" y="2508528"/>
              <a:ext cx="446546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2.3</a:t>
              </a:r>
            </a:p>
          </p:txBody>
        </p:sp>
      </p:grpSp>
      <p:sp>
        <p:nvSpPr>
          <p:cNvPr id="360" name="Rectangle 3">
            <a:extLst>
              <a:ext uri="{FF2B5EF4-FFF2-40B4-BE49-F238E27FC236}">
                <a16:creationId xmlns:a16="http://schemas.microsoft.com/office/drawing/2014/main" id="{FC6ABF43-120A-4628-9D40-3D31A8576D34}"/>
              </a:ext>
            </a:extLst>
          </p:cNvPr>
          <p:cNvSpPr txBox="1">
            <a:spLocks noChangeArrowheads="1"/>
          </p:cNvSpPr>
          <p:nvPr/>
        </p:nvSpPr>
        <p:spPr>
          <a:xfrm>
            <a:off x="6324917" y="2591512"/>
            <a:ext cx="5093623" cy="344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>
                <a:solidFill>
                  <a:srgbClr val="0070C0"/>
                </a:solidFill>
                <a:cs typeface="Calibri" panose="020F0502020204030204" pitchFamily="34" charset="0"/>
              </a:rPr>
              <a:t>Dose-</a:t>
            </a:r>
            <a:r>
              <a:rPr lang="fr-FR" sz="1800" b="1" dirty="0" err="1">
                <a:solidFill>
                  <a:srgbClr val="0070C0"/>
                </a:solidFill>
                <a:cs typeface="Calibri" panose="020F0502020204030204" pitchFamily="34" charset="0"/>
              </a:rPr>
              <a:t>response</a:t>
            </a:r>
            <a:r>
              <a:rPr lang="fr-FR" sz="1800" b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cs typeface="Calibri" panose="020F0502020204030204" pitchFamily="34" charset="0"/>
              </a:rPr>
              <a:t>curve</a:t>
            </a:r>
            <a:br>
              <a:rPr lang="fr-FR" sz="1800" b="1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fr-FR" sz="1800" b="1" dirty="0">
                <a:solidFill>
                  <a:srgbClr val="0070C0"/>
                </a:solidFill>
                <a:cs typeface="Calibri" panose="020F0502020204030204" pitchFamily="34" charset="0"/>
              </a:rPr>
              <a:t>(Maximal </a:t>
            </a:r>
            <a:r>
              <a:rPr lang="fr-FR" sz="1800" b="1" dirty="0" err="1">
                <a:solidFill>
                  <a:srgbClr val="0070C0"/>
                </a:solidFill>
                <a:cs typeface="Calibri" panose="020F0502020204030204" pitchFamily="34" charset="0"/>
              </a:rPr>
              <a:t>reduction</a:t>
            </a:r>
            <a:r>
              <a:rPr lang="fr-FR" sz="1800" b="1" dirty="0">
                <a:solidFill>
                  <a:srgbClr val="0070C0"/>
                </a:solidFill>
                <a:cs typeface="Calibri" panose="020F0502020204030204" pitchFamily="34" charset="0"/>
              </a:rPr>
              <a:t> HIV RNA (log</a:t>
            </a:r>
            <a:r>
              <a:rPr lang="fr-FR" sz="1800" b="1" baseline="-25000" dirty="0">
                <a:solidFill>
                  <a:srgbClr val="0070C0"/>
                </a:solidFill>
                <a:cs typeface="Calibri" panose="020F0502020204030204" pitchFamily="34" charset="0"/>
              </a:rPr>
              <a:t>10</a:t>
            </a:r>
            <a:r>
              <a:rPr lang="fr-FR" sz="1800" b="1" dirty="0">
                <a:solidFill>
                  <a:srgbClr val="0070C0"/>
                </a:solidFill>
                <a:cs typeface="Calibri" panose="020F0502020204030204" pitchFamily="34" charset="0"/>
              </a:rPr>
              <a:t> c/</a:t>
            </a:r>
            <a:r>
              <a:rPr lang="fr-FR" sz="1800" b="1" dirty="0" err="1">
                <a:solidFill>
                  <a:srgbClr val="0070C0"/>
                </a:solidFill>
                <a:cs typeface="Calibri" panose="020F0502020204030204" pitchFamily="34" charset="0"/>
              </a:rPr>
              <a:t>mL</a:t>
            </a:r>
            <a:r>
              <a:rPr lang="fr-FR" sz="1800" b="1" dirty="0">
                <a:solidFill>
                  <a:srgbClr val="0070C0"/>
                </a:solidFill>
                <a:cs typeface="Calibri" panose="020F0502020204030204" pitchFamily="34" charset="0"/>
              </a:rPr>
              <a:t>)</a:t>
            </a:r>
            <a:endParaRPr lang="fr-FR" sz="16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grpSp>
        <p:nvGrpSpPr>
          <p:cNvPr id="280" name="Groupe 279">
            <a:extLst>
              <a:ext uri="{FF2B5EF4-FFF2-40B4-BE49-F238E27FC236}">
                <a16:creationId xmlns:a16="http://schemas.microsoft.com/office/drawing/2014/main" id="{3CF8AE9D-0CDD-441E-98B4-E91E74D33032}"/>
              </a:ext>
            </a:extLst>
          </p:cNvPr>
          <p:cNvGrpSpPr/>
          <p:nvPr/>
        </p:nvGrpSpPr>
        <p:grpSpPr>
          <a:xfrm>
            <a:off x="251460" y="3068960"/>
            <a:ext cx="3902221" cy="3146869"/>
            <a:chOff x="905272" y="3068960"/>
            <a:chExt cx="3299622" cy="3146869"/>
          </a:xfrm>
        </p:grpSpPr>
        <p:sp>
          <p:nvSpPr>
            <p:cNvPr id="4" name="Line 239">
              <a:extLst>
                <a:ext uri="{FF2B5EF4-FFF2-40B4-BE49-F238E27FC236}">
                  <a16:creationId xmlns:a16="http://schemas.microsoft.com/office/drawing/2014/main" id="{F793A6C5-C9EF-411C-A0DB-F5B50B916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8523" y="3635243"/>
              <a:ext cx="0" cy="530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" name="Line 241">
              <a:extLst>
                <a:ext uri="{FF2B5EF4-FFF2-40B4-BE49-F238E27FC236}">
                  <a16:creationId xmlns:a16="http://schemas.microsoft.com/office/drawing/2014/main" id="{0958BFBE-4180-4C8B-8E6D-34BE01A66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523" y="3688274"/>
              <a:ext cx="0" cy="87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" name="Freeform 232">
              <a:extLst>
                <a:ext uri="{FF2B5EF4-FFF2-40B4-BE49-F238E27FC236}">
                  <a16:creationId xmlns:a16="http://schemas.microsoft.com/office/drawing/2014/main" id="{F6C74DD2-30ED-44FF-8AE7-BDADF294A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444" y="4218574"/>
              <a:ext cx="30301" cy="45719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" name="Line 244">
              <a:extLst>
                <a:ext uri="{FF2B5EF4-FFF2-40B4-BE49-F238E27FC236}">
                  <a16:creationId xmlns:a16="http://schemas.microsoft.com/office/drawing/2014/main" id="{69E21264-29A8-46C7-8743-C6A37EBE5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3982" y="3900395"/>
              <a:ext cx="0" cy="126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72DAB4C9-A231-4239-BEC5-D4B952DC2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3519" y="3698507"/>
              <a:ext cx="20677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F79A316A-A007-43A7-9F06-9C50842B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222" y="3542012"/>
              <a:ext cx="1948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0.0</a:t>
              </a: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156BDFD0-3AFA-4A30-8C30-3A5CC450E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658" y="3846237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-0.5</a:t>
              </a:r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E3C7F279-CA4F-4612-A93F-F343E4079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658" y="4151391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-1.0</a:t>
              </a:r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2071D97B-4315-4089-96A5-EE22CC190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658" y="4455615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-1.5</a:t>
              </a:r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14E2B1C4-0BA6-453F-B215-C09A33961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658" y="4760769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-2.0</a:t>
              </a:r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0531F320-C03F-46C9-B2E2-BB446D4BD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658" y="5064994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-2.5</a:t>
              </a:r>
            </a:p>
          </p:txBody>
        </p:sp>
        <p:sp>
          <p:nvSpPr>
            <p:cNvPr id="19" name="Rectangle 34">
              <a:extLst>
                <a:ext uri="{FF2B5EF4-FFF2-40B4-BE49-F238E27FC236}">
                  <a16:creationId xmlns:a16="http://schemas.microsoft.com/office/drawing/2014/main" id="{0AACB40C-17F1-470F-8E4A-4FA8A053A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658" y="5370149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-3.0</a:t>
              </a:r>
            </a:p>
          </p:txBody>
        </p:sp>
        <p:sp>
          <p:nvSpPr>
            <p:cNvPr id="20" name="Rectangle 35">
              <a:extLst>
                <a:ext uri="{FF2B5EF4-FFF2-40B4-BE49-F238E27FC236}">
                  <a16:creationId xmlns:a16="http://schemas.microsoft.com/office/drawing/2014/main" id="{3F6FFB46-F410-4768-A0C5-92159F917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657" y="5674371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-3.5</a:t>
              </a:r>
            </a:p>
          </p:txBody>
        </p:sp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7265EDC7-484D-4148-810A-4483E2A45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747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1</a:t>
              </a:r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C7EE11CE-DA8C-4B37-B0F8-53895A433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297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2</a:t>
              </a:r>
            </a:p>
          </p:txBody>
        </p:sp>
        <p:sp>
          <p:nvSpPr>
            <p:cNvPr id="23" name="Rectangle 38">
              <a:extLst>
                <a:ext uri="{FF2B5EF4-FFF2-40B4-BE49-F238E27FC236}">
                  <a16:creationId xmlns:a16="http://schemas.microsoft.com/office/drawing/2014/main" id="{05CF982D-1754-466F-BDAD-E3E84D2A8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758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3</a:t>
              </a:r>
            </a:p>
          </p:txBody>
        </p:sp>
        <p:sp>
          <p:nvSpPr>
            <p:cNvPr id="24" name="Rectangle 39">
              <a:extLst>
                <a:ext uri="{FF2B5EF4-FFF2-40B4-BE49-F238E27FC236}">
                  <a16:creationId xmlns:a16="http://schemas.microsoft.com/office/drawing/2014/main" id="{CDD6DEEC-7CFB-4CE4-B579-7B856A5DC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761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4</a:t>
              </a:r>
            </a:p>
          </p:txBody>
        </p:sp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F93F65E9-E7C0-4731-8CDF-F49D38436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767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5</a:t>
              </a:r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B5F98B66-3714-4977-94D8-E8ADFEE05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770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6</a:t>
              </a:r>
            </a:p>
          </p:txBody>
        </p:sp>
        <p:sp>
          <p:nvSpPr>
            <p:cNvPr id="27" name="Rectangle 42">
              <a:extLst>
                <a:ext uri="{FF2B5EF4-FFF2-40B4-BE49-F238E27FC236}">
                  <a16:creationId xmlns:a16="http://schemas.microsoft.com/office/drawing/2014/main" id="{6A1D34C7-ACBC-4AF4-ADBC-3F8174B4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776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7</a:t>
              </a:r>
            </a:p>
          </p:txBody>
        </p:sp>
        <p:sp>
          <p:nvSpPr>
            <p:cNvPr id="28" name="Rectangle 43">
              <a:extLst>
                <a:ext uri="{FF2B5EF4-FFF2-40B4-BE49-F238E27FC236}">
                  <a16:creationId xmlns:a16="http://schemas.microsoft.com/office/drawing/2014/main" id="{569C1507-C86E-4874-A547-10D567483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780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8</a:t>
              </a:r>
            </a:p>
          </p:txBody>
        </p:sp>
        <p:sp>
          <p:nvSpPr>
            <p:cNvPr id="29" name="Rectangle 44">
              <a:extLst>
                <a:ext uri="{FF2B5EF4-FFF2-40B4-BE49-F238E27FC236}">
                  <a16:creationId xmlns:a16="http://schemas.microsoft.com/office/drawing/2014/main" id="{D8406FB0-3006-46FF-93C0-156495907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786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9</a:t>
              </a:r>
            </a:p>
          </p:txBody>
        </p:sp>
        <p:sp>
          <p:nvSpPr>
            <p:cNvPr id="30" name="Rectangle 45">
              <a:extLst>
                <a:ext uri="{FF2B5EF4-FFF2-40B4-BE49-F238E27FC236}">
                  <a16:creationId xmlns:a16="http://schemas.microsoft.com/office/drawing/2014/main" id="{2D046DA6-6BC3-486C-9311-B7328EA50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247" y="5856915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10</a:t>
              </a:r>
            </a:p>
          </p:txBody>
        </p:sp>
        <p:sp>
          <p:nvSpPr>
            <p:cNvPr id="31" name="Freeform 103">
              <a:extLst>
                <a:ext uri="{FF2B5EF4-FFF2-40B4-BE49-F238E27FC236}">
                  <a16:creationId xmlns:a16="http://schemas.microsoft.com/office/drawing/2014/main" id="{B6887EDF-C507-4F3B-86D1-4C3E53C5C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797" y="3662223"/>
              <a:ext cx="25455" cy="53030"/>
            </a:xfrm>
            <a:custGeom>
              <a:avLst/>
              <a:gdLst>
                <a:gd name="T0" fmla="*/ 48 w 56"/>
                <a:gd name="T1" fmla="*/ 48 h 57"/>
                <a:gd name="T2" fmla="*/ 48 w 56"/>
                <a:gd name="T3" fmla="*/ 47 h 57"/>
                <a:gd name="T4" fmla="*/ 49 w 56"/>
                <a:gd name="T5" fmla="*/ 46 h 57"/>
                <a:gd name="T6" fmla="*/ 49 w 56"/>
                <a:gd name="T7" fmla="*/ 46 h 57"/>
                <a:gd name="T8" fmla="*/ 51 w 56"/>
                <a:gd name="T9" fmla="*/ 44 h 57"/>
                <a:gd name="T10" fmla="*/ 53 w 56"/>
                <a:gd name="T11" fmla="*/ 41 h 57"/>
                <a:gd name="T12" fmla="*/ 54 w 56"/>
                <a:gd name="T13" fmla="*/ 39 h 57"/>
                <a:gd name="T14" fmla="*/ 55 w 56"/>
                <a:gd name="T15" fmla="*/ 36 h 57"/>
                <a:gd name="T16" fmla="*/ 55 w 56"/>
                <a:gd name="T17" fmla="*/ 34 h 57"/>
                <a:gd name="T18" fmla="*/ 56 w 56"/>
                <a:gd name="T19" fmla="*/ 28 h 57"/>
                <a:gd name="T20" fmla="*/ 55 w 56"/>
                <a:gd name="T21" fmla="*/ 22 h 57"/>
                <a:gd name="T22" fmla="*/ 54 w 56"/>
                <a:gd name="T23" fmla="*/ 17 h 57"/>
                <a:gd name="T24" fmla="*/ 51 w 56"/>
                <a:gd name="T25" fmla="*/ 12 h 57"/>
                <a:gd name="T26" fmla="*/ 48 w 56"/>
                <a:gd name="T27" fmla="*/ 8 h 57"/>
                <a:gd name="T28" fmla="*/ 43 w 56"/>
                <a:gd name="T29" fmla="*/ 4 h 57"/>
                <a:gd name="T30" fmla="*/ 39 w 56"/>
                <a:gd name="T31" fmla="*/ 2 h 57"/>
                <a:gd name="T32" fmla="*/ 36 w 56"/>
                <a:gd name="T33" fmla="*/ 1 h 57"/>
                <a:gd name="T34" fmla="*/ 33 w 56"/>
                <a:gd name="T35" fmla="*/ 0 h 57"/>
                <a:gd name="T36" fmla="*/ 28 w 56"/>
                <a:gd name="T37" fmla="*/ 0 h 57"/>
                <a:gd name="T38" fmla="*/ 22 w 56"/>
                <a:gd name="T39" fmla="*/ 0 h 57"/>
                <a:gd name="T40" fmla="*/ 17 w 56"/>
                <a:gd name="T41" fmla="*/ 2 h 57"/>
                <a:gd name="T42" fmla="*/ 12 w 56"/>
                <a:gd name="T43" fmla="*/ 4 h 57"/>
                <a:gd name="T44" fmla="*/ 8 w 56"/>
                <a:gd name="T45" fmla="*/ 8 h 57"/>
                <a:gd name="T46" fmla="*/ 4 w 56"/>
                <a:gd name="T47" fmla="*/ 12 h 57"/>
                <a:gd name="T48" fmla="*/ 1 w 56"/>
                <a:gd name="T49" fmla="*/ 17 h 57"/>
                <a:gd name="T50" fmla="*/ 0 w 56"/>
                <a:gd name="T51" fmla="*/ 22 h 57"/>
                <a:gd name="T52" fmla="*/ 0 w 56"/>
                <a:gd name="T53" fmla="*/ 28 h 57"/>
                <a:gd name="T54" fmla="*/ 0 w 56"/>
                <a:gd name="T55" fmla="*/ 34 h 57"/>
                <a:gd name="T56" fmla="*/ 0 w 56"/>
                <a:gd name="T57" fmla="*/ 36 h 57"/>
                <a:gd name="T58" fmla="*/ 1 w 56"/>
                <a:gd name="T59" fmla="*/ 39 h 57"/>
                <a:gd name="T60" fmla="*/ 4 w 56"/>
                <a:gd name="T61" fmla="*/ 44 h 57"/>
                <a:gd name="T62" fmla="*/ 8 w 56"/>
                <a:gd name="T63" fmla="*/ 48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3 w 56"/>
                <a:gd name="T73" fmla="*/ 56 h 57"/>
                <a:gd name="T74" fmla="*/ 36 w 56"/>
                <a:gd name="T75" fmla="*/ 55 h 57"/>
                <a:gd name="T76" fmla="*/ 39 w 56"/>
                <a:gd name="T77" fmla="*/ 55 h 57"/>
                <a:gd name="T78" fmla="*/ 41 w 56"/>
                <a:gd name="T79" fmla="*/ 53 h 57"/>
                <a:gd name="T80" fmla="*/ 43 w 56"/>
                <a:gd name="T81" fmla="*/ 52 h 57"/>
                <a:gd name="T82" fmla="*/ 45 w 56"/>
                <a:gd name="T83" fmla="*/ 50 h 57"/>
                <a:gd name="T84" fmla="*/ 46 w 56"/>
                <a:gd name="T85" fmla="*/ 49 h 57"/>
                <a:gd name="T86" fmla="*/ 46 w 56"/>
                <a:gd name="T87" fmla="*/ 49 h 57"/>
                <a:gd name="T88" fmla="*/ 48 w 56"/>
                <a:gd name="T8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8"/>
                  </a:move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" name="Freeform 128">
              <a:extLst>
                <a:ext uri="{FF2B5EF4-FFF2-40B4-BE49-F238E27FC236}">
                  <a16:creationId xmlns:a16="http://schemas.microsoft.com/office/drawing/2014/main" id="{16E6A48D-0262-49A4-9358-B6D7AFBAF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431" y="3583143"/>
              <a:ext cx="27728" cy="0"/>
            </a:xfrm>
            <a:custGeom>
              <a:avLst/>
              <a:gdLst>
                <a:gd name="T0" fmla="*/ 61 w 61"/>
                <a:gd name="T1" fmla="*/ 31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" name="Freeform 134">
              <a:extLst>
                <a:ext uri="{FF2B5EF4-FFF2-40B4-BE49-F238E27FC236}">
                  <a16:creationId xmlns:a16="http://schemas.microsoft.com/office/drawing/2014/main" id="{289DF1BC-F70A-4C68-BA98-4F1E80C81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797" y="3721766"/>
              <a:ext cx="25455" cy="52100"/>
            </a:xfrm>
            <a:custGeom>
              <a:avLst/>
              <a:gdLst>
                <a:gd name="T0" fmla="*/ 48 w 56"/>
                <a:gd name="T1" fmla="*/ 48 h 56"/>
                <a:gd name="T2" fmla="*/ 48 w 56"/>
                <a:gd name="T3" fmla="*/ 46 h 56"/>
                <a:gd name="T4" fmla="*/ 49 w 56"/>
                <a:gd name="T5" fmla="*/ 46 h 56"/>
                <a:gd name="T6" fmla="*/ 49 w 56"/>
                <a:gd name="T7" fmla="*/ 45 h 56"/>
                <a:gd name="T8" fmla="*/ 51 w 56"/>
                <a:gd name="T9" fmla="*/ 43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5 w 56"/>
                <a:gd name="T17" fmla="*/ 33 h 56"/>
                <a:gd name="T18" fmla="*/ 56 w 56"/>
                <a:gd name="T19" fmla="*/ 28 h 56"/>
                <a:gd name="T20" fmla="*/ 55 w 56"/>
                <a:gd name="T21" fmla="*/ 22 h 56"/>
                <a:gd name="T22" fmla="*/ 54 w 56"/>
                <a:gd name="T23" fmla="*/ 17 h 56"/>
                <a:gd name="T24" fmla="*/ 51 w 56"/>
                <a:gd name="T25" fmla="*/ 12 h 56"/>
                <a:gd name="T26" fmla="*/ 48 w 56"/>
                <a:gd name="T27" fmla="*/ 8 h 56"/>
                <a:gd name="T28" fmla="*/ 43 w 56"/>
                <a:gd name="T29" fmla="*/ 4 h 56"/>
                <a:gd name="T30" fmla="*/ 39 w 56"/>
                <a:gd name="T31" fmla="*/ 1 h 56"/>
                <a:gd name="T32" fmla="*/ 36 w 56"/>
                <a:gd name="T33" fmla="*/ 0 h 56"/>
                <a:gd name="T34" fmla="*/ 33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1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1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3 h 56"/>
                <a:gd name="T56" fmla="*/ 0 w 56"/>
                <a:gd name="T57" fmla="*/ 36 h 56"/>
                <a:gd name="T58" fmla="*/ 1 w 56"/>
                <a:gd name="T59" fmla="*/ 39 h 56"/>
                <a:gd name="T60" fmla="*/ 4 w 56"/>
                <a:gd name="T61" fmla="*/ 43 h 56"/>
                <a:gd name="T62" fmla="*/ 8 w 56"/>
                <a:gd name="T63" fmla="*/ 48 h 56"/>
                <a:gd name="T64" fmla="*/ 12 w 56"/>
                <a:gd name="T65" fmla="*/ 51 h 56"/>
                <a:gd name="T66" fmla="*/ 17 w 56"/>
                <a:gd name="T67" fmla="*/ 54 h 56"/>
                <a:gd name="T68" fmla="*/ 22 w 56"/>
                <a:gd name="T69" fmla="*/ 55 h 56"/>
                <a:gd name="T70" fmla="*/ 28 w 56"/>
                <a:gd name="T71" fmla="*/ 56 h 56"/>
                <a:gd name="T72" fmla="*/ 33 w 56"/>
                <a:gd name="T73" fmla="*/ 55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3 w 56"/>
                <a:gd name="T81" fmla="*/ 51 h 56"/>
                <a:gd name="T82" fmla="*/ 45 w 56"/>
                <a:gd name="T83" fmla="*/ 50 h 56"/>
                <a:gd name="T84" fmla="*/ 46 w 56"/>
                <a:gd name="T85" fmla="*/ 49 h 56"/>
                <a:gd name="T86" fmla="*/ 46 w 56"/>
                <a:gd name="T87" fmla="*/ 48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8" y="46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3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" name="Freeform 163">
              <a:extLst>
                <a:ext uri="{FF2B5EF4-FFF2-40B4-BE49-F238E27FC236}">
                  <a16:creationId xmlns:a16="http://schemas.microsoft.com/office/drawing/2014/main" id="{9F1FE7EE-0361-47FB-A68E-402B6C1C0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431" y="3614775"/>
              <a:ext cx="27728" cy="0"/>
            </a:xfrm>
            <a:custGeom>
              <a:avLst/>
              <a:gdLst>
                <a:gd name="T0" fmla="*/ 0 w 61"/>
                <a:gd name="T1" fmla="*/ 31 w 61"/>
                <a:gd name="T2" fmla="*/ 61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31" y="0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5" name="Line 164">
              <a:extLst>
                <a:ext uri="{FF2B5EF4-FFF2-40B4-BE49-F238E27FC236}">
                  <a16:creationId xmlns:a16="http://schemas.microsoft.com/office/drawing/2014/main" id="{FE377250-53EE-4FBA-A414-9079CD198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523" y="3614775"/>
              <a:ext cx="0" cy="133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6" name="Line 170">
              <a:extLst>
                <a:ext uri="{FF2B5EF4-FFF2-40B4-BE49-F238E27FC236}">
                  <a16:creationId xmlns:a16="http://schemas.microsoft.com/office/drawing/2014/main" id="{3CB33F4E-455E-4003-BF00-2F43F98B6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53520" y="3638036"/>
              <a:ext cx="225005" cy="109781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7" name="Line 199">
              <a:extLst>
                <a:ext uri="{FF2B5EF4-FFF2-40B4-BE49-F238E27FC236}">
                  <a16:creationId xmlns:a16="http://schemas.microsoft.com/office/drawing/2014/main" id="{8AE1585B-7200-47C2-9115-AF5D6F0C2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523" y="3618497"/>
              <a:ext cx="0" cy="138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8" name="Line 200">
              <a:extLst>
                <a:ext uri="{FF2B5EF4-FFF2-40B4-BE49-F238E27FC236}">
                  <a16:creationId xmlns:a16="http://schemas.microsoft.com/office/drawing/2014/main" id="{BB681DCE-F5FE-41DB-9949-69CF759DE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4433" y="3757119"/>
              <a:ext cx="140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9" name="Freeform 201">
              <a:extLst>
                <a:ext uri="{FF2B5EF4-FFF2-40B4-BE49-F238E27FC236}">
                  <a16:creationId xmlns:a16="http://schemas.microsoft.com/office/drawing/2014/main" id="{540F1E2C-9FF5-463F-9690-9F80C6B2E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431" y="3618497"/>
              <a:ext cx="27728" cy="0"/>
            </a:xfrm>
            <a:custGeom>
              <a:avLst/>
              <a:gdLst>
                <a:gd name="T0" fmla="*/ 0 w 61"/>
                <a:gd name="T1" fmla="*/ 31 w 61"/>
                <a:gd name="T2" fmla="*/ 61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31" y="0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0" name="Line 203">
              <a:extLst>
                <a:ext uri="{FF2B5EF4-FFF2-40B4-BE49-F238E27FC236}">
                  <a16:creationId xmlns:a16="http://schemas.microsoft.com/office/drawing/2014/main" id="{BCBE9869-E618-47D8-9D11-93C67E1A1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524" y="3757119"/>
              <a:ext cx="13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1" name="Freeform 211">
              <a:extLst>
                <a:ext uri="{FF2B5EF4-FFF2-40B4-BE49-F238E27FC236}">
                  <a16:creationId xmlns:a16="http://schemas.microsoft.com/office/drawing/2014/main" id="{247F4367-B69E-496C-8FBF-F4A543E52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797" y="3658502"/>
              <a:ext cx="25455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3 h 56"/>
                <a:gd name="T4" fmla="*/ 0 w 56"/>
                <a:gd name="T5" fmla="*/ 36 h 56"/>
                <a:gd name="T6" fmla="*/ 1 w 56"/>
                <a:gd name="T7" fmla="*/ 39 h 56"/>
                <a:gd name="T8" fmla="*/ 4 w 56"/>
                <a:gd name="T9" fmla="*/ 43 h 56"/>
                <a:gd name="T10" fmla="*/ 8 w 56"/>
                <a:gd name="T11" fmla="*/ 48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5 h 56"/>
                <a:gd name="T18" fmla="*/ 28 w 56"/>
                <a:gd name="T19" fmla="*/ 56 h 56"/>
                <a:gd name="T20" fmla="*/ 28 w 56"/>
                <a:gd name="T21" fmla="*/ 56 h 56"/>
                <a:gd name="T22" fmla="*/ 28 w 56"/>
                <a:gd name="T23" fmla="*/ 56 h 56"/>
                <a:gd name="T24" fmla="*/ 29 w 56"/>
                <a:gd name="T25" fmla="*/ 56 h 56"/>
                <a:gd name="T26" fmla="*/ 30 w 56"/>
                <a:gd name="T27" fmla="*/ 56 h 56"/>
                <a:gd name="T28" fmla="*/ 33 w 56"/>
                <a:gd name="T29" fmla="*/ 55 h 56"/>
                <a:gd name="T30" fmla="*/ 35 w 56"/>
                <a:gd name="T31" fmla="*/ 55 h 56"/>
                <a:gd name="T32" fmla="*/ 38 w 56"/>
                <a:gd name="T33" fmla="*/ 54 h 56"/>
                <a:gd name="T34" fmla="*/ 40 w 56"/>
                <a:gd name="T35" fmla="*/ 53 h 56"/>
                <a:gd name="T36" fmla="*/ 43 w 56"/>
                <a:gd name="T37" fmla="*/ 51 h 56"/>
                <a:gd name="T38" fmla="*/ 45 w 56"/>
                <a:gd name="T39" fmla="*/ 49 h 56"/>
                <a:gd name="T40" fmla="*/ 45 w 56"/>
                <a:gd name="T41" fmla="*/ 49 h 56"/>
                <a:gd name="T42" fmla="*/ 46 w 56"/>
                <a:gd name="T43" fmla="*/ 48 h 56"/>
                <a:gd name="T44" fmla="*/ 47 w 56"/>
                <a:gd name="T45" fmla="*/ 48 h 56"/>
                <a:gd name="T46" fmla="*/ 48 w 56"/>
                <a:gd name="T47" fmla="*/ 46 h 56"/>
                <a:gd name="T48" fmla="*/ 48 w 56"/>
                <a:gd name="T49" fmla="*/ 46 h 56"/>
                <a:gd name="T50" fmla="*/ 49 w 56"/>
                <a:gd name="T51" fmla="*/ 45 h 56"/>
                <a:gd name="T52" fmla="*/ 51 w 56"/>
                <a:gd name="T53" fmla="*/ 43 h 56"/>
                <a:gd name="T54" fmla="*/ 52 w 56"/>
                <a:gd name="T55" fmla="*/ 41 h 56"/>
                <a:gd name="T56" fmla="*/ 54 w 56"/>
                <a:gd name="T57" fmla="*/ 39 h 56"/>
                <a:gd name="T58" fmla="*/ 54 w 56"/>
                <a:gd name="T59" fmla="*/ 36 h 56"/>
                <a:gd name="T60" fmla="*/ 55 w 56"/>
                <a:gd name="T61" fmla="*/ 34 h 56"/>
                <a:gd name="T62" fmla="*/ 55 w 56"/>
                <a:gd name="T63" fmla="*/ 33 h 56"/>
                <a:gd name="T64" fmla="*/ 56 w 56"/>
                <a:gd name="T65" fmla="*/ 28 h 56"/>
                <a:gd name="T66" fmla="*/ 55 w 56"/>
                <a:gd name="T67" fmla="*/ 22 h 56"/>
                <a:gd name="T68" fmla="*/ 54 w 56"/>
                <a:gd name="T69" fmla="*/ 17 h 56"/>
                <a:gd name="T70" fmla="*/ 51 w 56"/>
                <a:gd name="T71" fmla="*/ 12 h 56"/>
                <a:gd name="T72" fmla="*/ 47 w 56"/>
                <a:gd name="T73" fmla="*/ 8 h 56"/>
                <a:gd name="T74" fmla="*/ 43 w 56"/>
                <a:gd name="T75" fmla="*/ 4 h 56"/>
                <a:gd name="T76" fmla="*/ 38 w 56"/>
                <a:gd name="T77" fmla="*/ 1 h 56"/>
                <a:gd name="T78" fmla="*/ 35 w 56"/>
                <a:gd name="T79" fmla="*/ 0 h 56"/>
                <a:gd name="T80" fmla="*/ 33 w 56"/>
                <a:gd name="T81" fmla="*/ 0 h 56"/>
                <a:gd name="T82" fmla="*/ 28 w 56"/>
                <a:gd name="T83" fmla="*/ 0 h 56"/>
                <a:gd name="T84" fmla="*/ 22 w 56"/>
                <a:gd name="T85" fmla="*/ 0 h 56"/>
                <a:gd name="T86" fmla="*/ 17 w 56"/>
                <a:gd name="T87" fmla="*/ 1 h 56"/>
                <a:gd name="T88" fmla="*/ 12 w 56"/>
                <a:gd name="T89" fmla="*/ 4 h 56"/>
                <a:gd name="T90" fmla="*/ 8 w 56"/>
                <a:gd name="T91" fmla="*/ 8 h 56"/>
                <a:gd name="T92" fmla="*/ 4 w 56"/>
                <a:gd name="T93" fmla="*/ 12 h 56"/>
                <a:gd name="T94" fmla="*/ 1 w 56"/>
                <a:gd name="T95" fmla="*/ 17 h 56"/>
                <a:gd name="T96" fmla="*/ 0 w 56"/>
                <a:gd name="T97" fmla="*/ 22 h 56"/>
                <a:gd name="T98" fmla="*/ 0 w 56"/>
                <a:gd name="T9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4" y="39"/>
                  </a:lnTo>
                  <a:lnTo>
                    <a:pt x="54" y="36"/>
                  </a:lnTo>
                  <a:lnTo>
                    <a:pt x="55" y="34"/>
                  </a:lnTo>
                  <a:lnTo>
                    <a:pt x="55" y="33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3" y="4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2" name="Freeform 240">
              <a:extLst>
                <a:ext uri="{FF2B5EF4-FFF2-40B4-BE49-F238E27FC236}">
                  <a16:creationId xmlns:a16="http://schemas.microsoft.com/office/drawing/2014/main" id="{CBC0FAF6-8A03-4D64-A784-F37A040AB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431" y="3635243"/>
              <a:ext cx="27728" cy="0"/>
            </a:xfrm>
            <a:custGeom>
              <a:avLst/>
              <a:gdLst>
                <a:gd name="T0" fmla="*/ 61 w 61"/>
                <a:gd name="T1" fmla="*/ 31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3" name="Freeform 242">
              <a:extLst>
                <a:ext uri="{FF2B5EF4-FFF2-40B4-BE49-F238E27FC236}">
                  <a16:creationId xmlns:a16="http://schemas.microsoft.com/office/drawing/2014/main" id="{2276B022-CC64-4933-B3D2-D9726F85B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431" y="3775726"/>
              <a:ext cx="27728" cy="0"/>
            </a:xfrm>
            <a:custGeom>
              <a:avLst/>
              <a:gdLst>
                <a:gd name="T0" fmla="*/ 61 w 61"/>
                <a:gd name="T1" fmla="*/ 31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4" name="Line 246">
              <a:extLst>
                <a:ext uri="{FF2B5EF4-FFF2-40B4-BE49-F238E27FC236}">
                  <a16:creationId xmlns:a16="http://schemas.microsoft.com/office/drawing/2014/main" id="{E2E52ECA-E9D3-478C-9257-010B0F2E6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3520" y="3638038"/>
              <a:ext cx="225005" cy="50239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5" name="Freeform 254">
              <a:extLst>
                <a:ext uri="{FF2B5EF4-FFF2-40B4-BE49-F238E27FC236}">
                  <a16:creationId xmlns:a16="http://schemas.microsoft.com/office/drawing/2014/main" id="{3A866460-D1C1-4BB9-B3C4-9F9B75A2A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797" y="3662223"/>
              <a:ext cx="25455" cy="53030"/>
            </a:xfrm>
            <a:custGeom>
              <a:avLst/>
              <a:gdLst>
                <a:gd name="T0" fmla="*/ 0 w 56"/>
                <a:gd name="T1" fmla="*/ 28 h 57"/>
                <a:gd name="T2" fmla="*/ 0 w 56"/>
                <a:gd name="T3" fmla="*/ 34 h 57"/>
                <a:gd name="T4" fmla="*/ 0 w 56"/>
                <a:gd name="T5" fmla="*/ 36 h 57"/>
                <a:gd name="T6" fmla="*/ 1 w 56"/>
                <a:gd name="T7" fmla="*/ 39 h 57"/>
                <a:gd name="T8" fmla="*/ 4 w 56"/>
                <a:gd name="T9" fmla="*/ 43 h 57"/>
                <a:gd name="T10" fmla="*/ 8 w 56"/>
                <a:gd name="T11" fmla="*/ 48 h 57"/>
                <a:gd name="T12" fmla="*/ 12 w 56"/>
                <a:gd name="T13" fmla="*/ 51 h 57"/>
                <a:gd name="T14" fmla="*/ 17 w 56"/>
                <a:gd name="T15" fmla="*/ 54 h 57"/>
                <a:gd name="T16" fmla="*/ 22 w 56"/>
                <a:gd name="T17" fmla="*/ 56 h 57"/>
                <a:gd name="T18" fmla="*/ 28 w 56"/>
                <a:gd name="T19" fmla="*/ 57 h 57"/>
                <a:gd name="T20" fmla="*/ 33 w 56"/>
                <a:gd name="T21" fmla="*/ 56 h 57"/>
                <a:gd name="T22" fmla="*/ 34 w 56"/>
                <a:gd name="T23" fmla="*/ 55 h 57"/>
                <a:gd name="T24" fmla="*/ 36 w 56"/>
                <a:gd name="T25" fmla="*/ 55 h 57"/>
                <a:gd name="T26" fmla="*/ 39 w 56"/>
                <a:gd name="T27" fmla="*/ 54 h 57"/>
                <a:gd name="T28" fmla="*/ 41 w 56"/>
                <a:gd name="T29" fmla="*/ 53 h 57"/>
                <a:gd name="T30" fmla="*/ 43 w 56"/>
                <a:gd name="T31" fmla="*/ 51 h 57"/>
                <a:gd name="T32" fmla="*/ 45 w 56"/>
                <a:gd name="T33" fmla="*/ 50 h 57"/>
                <a:gd name="T34" fmla="*/ 46 w 56"/>
                <a:gd name="T35" fmla="*/ 49 h 57"/>
                <a:gd name="T36" fmla="*/ 46 w 56"/>
                <a:gd name="T37" fmla="*/ 49 h 57"/>
                <a:gd name="T38" fmla="*/ 48 w 56"/>
                <a:gd name="T39" fmla="*/ 48 h 57"/>
                <a:gd name="T40" fmla="*/ 48 w 56"/>
                <a:gd name="T41" fmla="*/ 46 h 57"/>
                <a:gd name="T42" fmla="*/ 49 w 56"/>
                <a:gd name="T43" fmla="*/ 46 h 57"/>
                <a:gd name="T44" fmla="*/ 49 w 56"/>
                <a:gd name="T45" fmla="*/ 45 h 57"/>
                <a:gd name="T46" fmla="*/ 51 w 56"/>
                <a:gd name="T47" fmla="*/ 43 h 57"/>
                <a:gd name="T48" fmla="*/ 53 w 56"/>
                <a:gd name="T49" fmla="*/ 41 h 57"/>
                <a:gd name="T50" fmla="*/ 54 w 56"/>
                <a:gd name="T51" fmla="*/ 39 h 57"/>
                <a:gd name="T52" fmla="*/ 55 w 56"/>
                <a:gd name="T53" fmla="*/ 36 h 57"/>
                <a:gd name="T54" fmla="*/ 55 w 56"/>
                <a:gd name="T55" fmla="*/ 35 h 57"/>
                <a:gd name="T56" fmla="*/ 56 w 56"/>
                <a:gd name="T57" fmla="*/ 34 h 57"/>
                <a:gd name="T58" fmla="*/ 56 w 56"/>
                <a:gd name="T59" fmla="*/ 31 h 57"/>
                <a:gd name="T60" fmla="*/ 56 w 56"/>
                <a:gd name="T61" fmla="*/ 29 h 57"/>
                <a:gd name="T62" fmla="*/ 56 w 56"/>
                <a:gd name="T63" fmla="*/ 29 h 57"/>
                <a:gd name="T64" fmla="*/ 56 w 56"/>
                <a:gd name="T65" fmla="*/ 28 h 57"/>
                <a:gd name="T66" fmla="*/ 56 w 56"/>
                <a:gd name="T67" fmla="*/ 28 h 57"/>
                <a:gd name="T68" fmla="*/ 56 w 56"/>
                <a:gd name="T69" fmla="*/ 22 h 57"/>
                <a:gd name="T70" fmla="*/ 54 w 56"/>
                <a:gd name="T71" fmla="*/ 17 h 57"/>
                <a:gd name="T72" fmla="*/ 51 w 56"/>
                <a:gd name="T73" fmla="*/ 12 h 57"/>
                <a:gd name="T74" fmla="*/ 48 w 56"/>
                <a:gd name="T75" fmla="*/ 8 h 57"/>
                <a:gd name="T76" fmla="*/ 43 w 56"/>
                <a:gd name="T77" fmla="*/ 4 h 57"/>
                <a:gd name="T78" fmla="*/ 39 w 56"/>
                <a:gd name="T79" fmla="*/ 2 h 57"/>
                <a:gd name="T80" fmla="*/ 36 w 56"/>
                <a:gd name="T81" fmla="*/ 1 h 57"/>
                <a:gd name="T82" fmla="*/ 33 w 56"/>
                <a:gd name="T83" fmla="*/ 0 h 57"/>
                <a:gd name="T84" fmla="*/ 28 w 56"/>
                <a:gd name="T85" fmla="*/ 0 h 57"/>
                <a:gd name="T86" fmla="*/ 22 w 56"/>
                <a:gd name="T87" fmla="*/ 0 h 57"/>
                <a:gd name="T88" fmla="*/ 17 w 56"/>
                <a:gd name="T89" fmla="*/ 2 h 57"/>
                <a:gd name="T90" fmla="*/ 12 w 56"/>
                <a:gd name="T91" fmla="*/ 4 h 57"/>
                <a:gd name="T92" fmla="*/ 8 w 56"/>
                <a:gd name="T93" fmla="*/ 8 h 57"/>
                <a:gd name="T94" fmla="*/ 4 w 56"/>
                <a:gd name="T95" fmla="*/ 12 h 57"/>
                <a:gd name="T96" fmla="*/ 1 w 56"/>
                <a:gd name="T97" fmla="*/ 17 h 57"/>
                <a:gd name="T98" fmla="*/ 0 w 56"/>
                <a:gd name="T99" fmla="*/ 22 h 57"/>
                <a:gd name="T100" fmla="*/ 0 w 56"/>
                <a:gd name="T10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57">
                  <a:moveTo>
                    <a:pt x="0" y="28"/>
                  </a:moveTo>
                  <a:lnTo>
                    <a:pt x="0" y="34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46" name="Groupe 47">
              <a:extLst>
                <a:ext uri="{FF2B5EF4-FFF2-40B4-BE49-F238E27FC236}">
                  <a16:creationId xmlns:a16="http://schemas.microsoft.com/office/drawing/2014/main" id="{8EB359B0-1BA9-45F7-AD6F-5D227F5E468B}"/>
                </a:ext>
              </a:extLst>
            </p:cNvPr>
            <p:cNvGrpSpPr/>
            <p:nvPr/>
          </p:nvGrpSpPr>
          <p:grpSpPr>
            <a:xfrm>
              <a:off x="1733972" y="3638034"/>
              <a:ext cx="2097318" cy="2182598"/>
              <a:chOff x="2451100" y="2170113"/>
              <a:chExt cx="7324725" cy="3724275"/>
            </a:xfrm>
          </p:grpSpPr>
          <p:sp>
            <p:nvSpPr>
              <p:cNvPr id="47" name="Line 6">
                <a:extLst>
                  <a:ext uri="{FF2B5EF4-FFF2-40B4-BE49-F238E27FC236}">
                    <a16:creationId xmlns:a16="http://schemas.microsoft.com/office/drawing/2014/main" id="{5881D889-6790-4B45-B3F2-2B5FD092D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0051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8" name="Line 8">
                <a:extLst>
                  <a:ext uri="{FF2B5EF4-FFF2-40B4-BE49-F238E27FC236}">
                    <a16:creationId xmlns:a16="http://schemas.microsoft.com/office/drawing/2014/main" id="{5AF2764B-1F7F-4414-9066-006DBC94B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1676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7B878A4C-7ADC-4C5D-9C46-163A7A38D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363" y="2170113"/>
                <a:ext cx="0" cy="3640138"/>
              </a:xfrm>
              <a:custGeom>
                <a:avLst/>
                <a:gdLst>
                  <a:gd name="T0" fmla="*/ 0 h 2293"/>
                  <a:gd name="T1" fmla="*/ 65 h 2293"/>
                  <a:gd name="T2" fmla="*/ 328 h 2293"/>
                  <a:gd name="T3" fmla="*/ 655 h 2293"/>
                  <a:gd name="T4" fmla="*/ 983 h 2293"/>
                  <a:gd name="T5" fmla="*/ 1310 h 2293"/>
                  <a:gd name="T6" fmla="*/ 1638 h 2293"/>
                  <a:gd name="T7" fmla="*/ 1965 h 2293"/>
                  <a:gd name="T8" fmla="*/ 2293 h 22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293">
                    <a:moveTo>
                      <a:pt x="0" y="0"/>
                    </a:moveTo>
                    <a:lnTo>
                      <a:pt x="0" y="65"/>
                    </a:lnTo>
                    <a:lnTo>
                      <a:pt x="0" y="328"/>
                    </a:lnTo>
                    <a:lnTo>
                      <a:pt x="0" y="655"/>
                    </a:lnTo>
                    <a:lnTo>
                      <a:pt x="0" y="983"/>
                    </a:lnTo>
                    <a:lnTo>
                      <a:pt x="0" y="1310"/>
                    </a:lnTo>
                    <a:lnTo>
                      <a:pt x="0" y="1638"/>
                    </a:lnTo>
                    <a:lnTo>
                      <a:pt x="0" y="1965"/>
                    </a:lnTo>
                    <a:lnTo>
                      <a:pt x="0" y="2293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0" name="Line 10">
                <a:extLst>
                  <a:ext uri="{FF2B5EF4-FFF2-40B4-BE49-F238E27FC236}">
                    <a16:creationId xmlns:a16="http://schemas.microsoft.com/office/drawing/2014/main" id="{3BDB21E6-090E-4ACA-870B-ECC4BA5B2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2170113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1" name="Line 11">
                <a:extLst>
                  <a:ext uri="{FF2B5EF4-FFF2-40B4-BE49-F238E27FC236}">
                    <a16:creationId xmlns:a16="http://schemas.microsoft.com/office/drawing/2014/main" id="{A2D8A4D7-75AC-43FD-A86C-FCC560FDE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320992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2" name="Line 12">
                <a:extLst>
                  <a:ext uri="{FF2B5EF4-FFF2-40B4-BE49-F238E27FC236}">
                    <a16:creationId xmlns:a16="http://schemas.microsoft.com/office/drawing/2014/main" id="{191E75DE-24FA-4EA5-BF57-73FACC648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2690813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3" name="Line 13">
                <a:extLst>
                  <a:ext uri="{FF2B5EF4-FFF2-40B4-BE49-F238E27FC236}">
                    <a16:creationId xmlns:a16="http://schemas.microsoft.com/office/drawing/2014/main" id="{A4E4566B-A0BD-4280-8809-38043C552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424973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4" name="Line 14">
                <a:extLst>
                  <a:ext uri="{FF2B5EF4-FFF2-40B4-BE49-F238E27FC236}">
                    <a16:creationId xmlns:a16="http://schemas.microsoft.com/office/drawing/2014/main" id="{30C45F38-78BF-4269-BB31-0E801E442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373062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5" name="Line 15">
                <a:extLst>
                  <a:ext uri="{FF2B5EF4-FFF2-40B4-BE49-F238E27FC236}">
                    <a16:creationId xmlns:a16="http://schemas.microsoft.com/office/drawing/2014/main" id="{9D070D81-0396-439D-B740-87D2C3429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5289550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6" name="Line 16">
                <a:extLst>
                  <a:ext uri="{FF2B5EF4-FFF2-40B4-BE49-F238E27FC236}">
                    <a16:creationId xmlns:a16="http://schemas.microsoft.com/office/drawing/2014/main" id="{58A870D5-167E-49ED-A76B-9D2CD3958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477043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7" name="Line 17">
                <a:extLst>
                  <a:ext uri="{FF2B5EF4-FFF2-40B4-BE49-F238E27FC236}">
                    <a16:creationId xmlns:a16="http://schemas.microsoft.com/office/drawing/2014/main" id="{3DB7C6F8-6A6F-45A2-8A53-C6735F695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9363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8" name="Line 20">
                <a:extLst>
                  <a:ext uri="{FF2B5EF4-FFF2-40B4-BE49-F238E27FC236}">
                    <a16:creationId xmlns:a16="http://schemas.microsoft.com/office/drawing/2014/main" id="{A04E336F-414C-407B-AEF1-73DD83819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0988" y="5810250"/>
                <a:ext cx="0" cy="8413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9" name="Line 21">
                <a:extLst>
                  <a:ext uri="{FF2B5EF4-FFF2-40B4-BE49-F238E27FC236}">
                    <a16:creationId xmlns:a16="http://schemas.microsoft.com/office/drawing/2014/main" id="{17B6DE31-984A-4593-BC52-5873356EA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5176" y="5810250"/>
                <a:ext cx="0" cy="8413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0" name="Line 23">
                <a:extLst>
                  <a:ext uri="{FF2B5EF4-FFF2-40B4-BE49-F238E27FC236}">
                    <a16:creationId xmlns:a16="http://schemas.microsoft.com/office/drawing/2014/main" id="{B91B693B-18B2-4A3C-8671-BC8AC9C7A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2613" y="5810250"/>
                <a:ext cx="0" cy="8413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1" name="Line 24">
                <a:extLst>
                  <a:ext uri="{FF2B5EF4-FFF2-40B4-BE49-F238E27FC236}">
                    <a16:creationId xmlns:a16="http://schemas.microsoft.com/office/drawing/2014/main" id="{8E955AF8-6013-4364-9F5F-EF4A4A54F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1" y="5810250"/>
                <a:ext cx="0" cy="8413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2" name="Line 25">
                <a:extLst>
                  <a:ext uri="{FF2B5EF4-FFF2-40B4-BE49-F238E27FC236}">
                    <a16:creationId xmlns:a16="http://schemas.microsoft.com/office/drawing/2014/main" id="{E7318E14-4315-4E38-AA70-18AE3F398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3" name="Line 26">
                <a:extLst>
                  <a:ext uri="{FF2B5EF4-FFF2-40B4-BE49-F238E27FC236}">
                    <a16:creationId xmlns:a16="http://schemas.microsoft.com/office/drawing/2014/main" id="{2427093D-BA0C-4107-8FBB-AACA0903D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8426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4" name="Line 27">
                <a:extLst>
                  <a:ext uri="{FF2B5EF4-FFF2-40B4-BE49-F238E27FC236}">
                    <a16:creationId xmlns:a16="http://schemas.microsoft.com/office/drawing/2014/main" id="{99771E94-59E8-4EA5-BBEF-ED27D32D2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05863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5" name="Line 18">
                <a:extLst>
                  <a:ext uri="{FF2B5EF4-FFF2-40B4-BE49-F238E27FC236}">
                    <a16:creationId xmlns:a16="http://schemas.microsoft.com/office/drawing/2014/main" id="{75932791-C6F9-4B2E-A07B-7A1A9F3D7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0" y="5810250"/>
                <a:ext cx="7324725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66" name="Rectangle 39">
              <a:extLst>
                <a:ext uri="{FF2B5EF4-FFF2-40B4-BE49-F238E27FC236}">
                  <a16:creationId xmlns:a16="http://schemas.microsoft.com/office/drawing/2014/main" id="{CC0C328E-72DB-4039-9B97-4954E5DC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593" y="6031163"/>
              <a:ext cx="3323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Jours</a:t>
              </a:r>
            </a:p>
          </p:txBody>
        </p:sp>
        <p:sp>
          <p:nvSpPr>
            <p:cNvPr id="75" name="Freeform 46">
              <a:extLst>
                <a:ext uri="{FF2B5EF4-FFF2-40B4-BE49-F238E27FC236}">
                  <a16:creationId xmlns:a16="http://schemas.microsoft.com/office/drawing/2014/main" id="{6556D92B-BB83-4386-B341-FE72D2B3B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462" y="3996218"/>
              <a:ext cx="28183" cy="0"/>
            </a:xfrm>
            <a:custGeom>
              <a:avLst/>
              <a:gdLst>
                <a:gd name="T0" fmla="*/ 0 w 62"/>
                <a:gd name="T1" fmla="*/ 31 w 62"/>
                <a:gd name="T2" fmla="*/ 62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0" y="0"/>
                  </a:moveTo>
                  <a:lnTo>
                    <a:pt x="31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6" name="Line 47">
              <a:extLst>
                <a:ext uri="{FF2B5EF4-FFF2-40B4-BE49-F238E27FC236}">
                  <a16:creationId xmlns:a16="http://schemas.microsoft.com/office/drawing/2014/main" id="{D094EDF1-1B5B-4334-9539-E3D4116EF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552" y="3996218"/>
              <a:ext cx="0" cy="276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7" name="Line 48">
              <a:extLst>
                <a:ext uri="{FF2B5EF4-FFF2-40B4-BE49-F238E27FC236}">
                  <a16:creationId xmlns:a16="http://schemas.microsoft.com/office/drawing/2014/main" id="{1FD67A51-938D-4914-AEF2-75DE47DA5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556" y="4224153"/>
              <a:ext cx="0" cy="196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8F867F89-AED2-488E-B490-531353963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920" y="4224153"/>
              <a:ext cx="27728" cy="0"/>
            </a:xfrm>
            <a:custGeom>
              <a:avLst/>
              <a:gdLst>
                <a:gd name="T0" fmla="*/ 0 w 61"/>
                <a:gd name="T1" fmla="*/ 30 w 61"/>
                <a:gd name="T2" fmla="*/ 61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30" y="0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9" name="Line 50">
              <a:extLst>
                <a:ext uri="{FF2B5EF4-FFF2-40B4-BE49-F238E27FC236}">
                  <a16:creationId xmlns:a16="http://schemas.microsoft.com/office/drawing/2014/main" id="{1B5FC34C-F855-458D-94F5-6DDFFB70D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28554" y="4272532"/>
              <a:ext cx="225005" cy="14792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0C02C276-052C-4C9F-B56F-BE85652C2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4209268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C59BA48A-7F1B-4E43-B00B-6F1F4A2CE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562" y="4209272"/>
              <a:ext cx="0" cy="444707"/>
            </a:xfrm>
            <a:custGeom>
              <a:avLst/>
              <a:gdLst>
                <a:gd name="T0" fmla="*/ 478 h 478"/>
                <a:gd name="T1" fmla="*/ 227 h 478"/>
                <a:gd name="T2" fmla="*/ 0 h 4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78">
                  <a:moveTo>
                    <a:pt x="0" y="478"/>
                  </a:move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2" name="Line 53">
              <a:extLst>
                <a:ext uri="{FF2B5EF4-FFF2-40B4-BE49-F238E27FC236}">
                  <a16:creationId xmlns:a16="http://schemas.microsoft.com/office/drawing/2014/main" id="{07FAF7AF-9EDF-42B6-A103-AB2616FE7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3559" y="4420457"/>
              <a:ext cx="225005" cy="0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A87B77A0-AB55-41BB-AA2C-117FF93C4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4653975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4" name="Freeform 55">
              <a:extLst>
                <a:ext uri="{FF2B5EF4-FFF2-40B4-BE49-F238E27FC236}">
                  <a16:creationId xmlns:a16="http://schemas.microsoft.com/office/drawing/2014/main" id="{58BDF88B-E79C-4AE6-B0A0-3622A2A49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920" y="4629785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5" name="Freeform 56">
              <a:extLst>
                <a:ext uri="{FF2B5EF4-FFF2-40B4-BE49-F238E27FC236}">
                  <a16:creationId xmlns:a16="http://schemas.microsoft.com/office/drawing/2014/main" id="{CB27C1EA-70C7-42DE-B31C-8AB03172A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462" y="4677233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6" name="Line 57">
              <a:extLst>
                <a:ext uri="{FF2B5EF4-FFF2-40B4-BE49-F238E27FC236}">
                  <a16:creationId xmlns:a16="http://schemas.microsoft.com/office/drawing/2014/main" id="{E4DB9EC3-FF53-4218-80F3-05BBB8F2C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552" y="4272532"/>
              <a:ext cx="0" cy="404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7" name="Line 58">
              <a:extLst>
                <a:ext uri="{FF2B5EF4-FFF2-40B4-BE49-F238E27FC236}">
                  <a16:creationId xmlns:a16="http://schemas.microsoft.com/office/drawing/2014/main" id="{C259DD28-35AB-4B86-9FEA-AAC89DFE3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556" y="4420461"/>
              <a:ext cx="0" cy="209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E814F91F-2FDB-4960-86AD-E7D2B5FA1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444" y="3824104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E99733F9-A423-463A-BBC9-56742C11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444" y="4053899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0" name="Line 61">
              <a:extLst>
                <a:ext uri="{FF2B5EF4-FFF2-40B4-BE49-F238E27FC236}">
                  <a16:creationId xmlns:a16="http://schemas.microsoft.com/office/drawing/2014/main" id="{BDAD3A89-B0CE-4BC8-8AD5-253291DC1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532" y="3938537"/>
              <a:ext cx="0" cy="115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1" name="Line 62">
              <a:extLst>
                <a:ext uri="{FF2B5EF4-FFF2-40B4-BE49-F238E27FC236}">
                  <a16:creationId xmlns:a16="http://schemas.microsoft.com/office/drawing/2014/main" id="{CDB5CB39-AE4D-46A4-98C2-120E23457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532" y="3824106"/>
              <a:ext cx="0" cy="114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2" name="Freeform 63">
              <a:extLst>
                <a:ext uri="{FF2B5EF4-FFF2-40B4-BE49-F238E27FC236}">
                  <a16:creationId xmlns:a16="http://schemas.microsoft.com/office/drawing/2014/main" id="{AED79868-7D1D-48D4-A176-276D94314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911" y="4480002"/>
              <a:ext cx="28466" cy="45719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3" name="Line 64">
              <a:extLst>
                <a:ext uri="{FF2B5EF4-FFF2-40B4-BE49-F238E27FC236}">
                  <a16:creationId xmlns:a16="http://schemas.microsoft.com/office/drawing/2014/main" id="{FE4B698B-7F0D-4972-BE6F-78E45BAFC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547" y="4219501"/>
              <a:ext cx="0" cy="260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4" name="Freeform 65">
              <a:extLst>
                <a:ext uri="{FF2B5EF4-FFF2-40B4-BE49-F238E27FC236}">
                  <a16:creationId xmlns:a16="http://schemas.microsoft.com/office/drawing/2014/main" id="{58FCB7CC-FC24-43A8-B9F5-7D191D22B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911" y="3959934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5" name="Line 66">
              <a:extLst>
                <a:ext uri="{FF2B5EF4-FFF2-40B4-BE49-F238E27FC236}">
                  <a16:creationId xmlns:a16="http://schemas.microsoft.com/office/drawing/2014/main" id="{65445E47-E186-4A1A-BFE1-5155F4C46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3547" y="3959934"/>
              <a:ext cx="0" cy="259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6" name="Line 67">
              <a:extLst>
                <a:ext uri="{FF2B5EF4-FFF2-40B4-BE49-F238E27FC236}">
                  <a16:creationId xmlns:a16="http://schemas.microsoft.com/office/drawing/2014/main" id="{4A498889-4C5B-4743-81C2-1E3439C8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533" y="3938540"/>
              <a:ext cx="675015" cy="28096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7" name="Freeform 68">
              <a:extLst>
                <a:ext uri="{FF2B5EF4-FFF2-40B4-BE49-F238E27FC236}">
                  <a16:creationId xmlns:a16="http://schemas.microsoft.com/office/drawing/2014/main" id="{2FC04CA5-49AE-4BDA-B963-F92C9396F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518" y="3638038"/>
              <a:ext cx="675015" cy="300503"/>
            </a:xfrm>
            <a:custGeom>
              <a:avLst/>
              <a:gdLst>
                <a:gd name="T0" fmla="*/ 0 w 1485"/>
                <a:gd name="T1" fmla="*/ 0 h 323"/>
                <a:gd name="T2" fmla="*/ 495 w 1485"/>
                <a:gd name="T3" fmla="*/ 40 h 323"/>
                <a:gd name="T4" fmla="*/ 990 w 1485"/>
                <a:gd name="T5" fmla="*/ 141 h 323"/>
                <a:gd name="T6" fmla="*/ 1485 w 1485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5" h="323">
                  <a:moveTo>
                    <a:pt x="0" y="0"/>
                  </a:moveTo>
                  <a:lnTo>
                    <a:pt x="495" y="40"/>
                  </a:lnTo>
                  <a:lnTo>
                    <a:pt x="990" y="141"/>
                  </a:lnTo>
                  <a:lnTo>
                    <a:pt x="1485" y="323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8" name="Line 69">
              <a:extLst>
                <a:ext uri="{FF2B5EF4-FFF2-40B4-BE49-F238E27FC236}">
                  <a16:creationId xmlns:a16="http://schemas.microsoft.com/office/drawing/2014/main" id="{18BD8114-DB68-44C7-B709-BDC287470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3549" y="4219501"/>
              <a:ext cx="225005" cy="53030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9" name="Line 78">
              <a:extLst>
                <a:ext uri="{FF2B5EF4-FFF2-40B4-BE49-F238E27FC236}">
                  <a16:creationId xmlns:a16="http://schemas.microsoft.com/office/drawing/2014/main" id="{513AAAE5-F4BF-4331-B131-F9A1FD213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3556" y="3625013"/>
              <a:ext cx="0" cy="46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01928710-FA8D-4AB0-A156-D9A7C9A1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920" y="3625009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1" name="Line 80">
              <a:extLst>
                <a:ext uri="{FF2B5EF4-FFF2-40B4-BE49-F238E27FC236}">
                  <a16:creationId xmlns:a16="http://schemas.microsoft.com/office/drawing/2014/main" id="{6C177FFC-BDF9-4C51-93F0-6DEE6A8E1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556" y="3671528"/>
              <a:ext cx="0" cy="46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2" name="Line 81">
              <a:extLst>
                <a:ext uri="{FF2B5EF4-FFF2-40B4-BE49-F238E27FC236}">
                  <a16:creationId xmlns:a16="http://schemas.microsoft.com/office/drawing/2014/main" id="{923FEE3A-DB71-4DD0-868B-5DC005A5F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9922" y="3718044"/>
              <a:ext cx="13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3" name="Line 82">
              <a:extLst>
                <a:ext uri="{FF2B5EF4-FFF2-40B4-BE49-F238E27FC236}">
                  <a16:creationId xmlns:a16="http://schemas.microsoft.com/office/drawing/2014/main" id="{66AF308C-1B46-419A-B91C-260696763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4462" y="3655300"/>
              <a:ext cx="28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4" name="Line 83">
              <a:extLst>
                <a:ext uri="{FF2B5EF4-FFF2-40B4-BE49-F238E27FC236}">
                  <a16:creationId xmlns:a16="http://schemas.microsoft.com/office/drawing/2014/main" id="{0967D9C7-9FFD-4B1A-A18D-652886722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4462" y="3762701"/>
              <a:ext cx="28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5" name="Freeform 84">
              <a:extLst>
                <a:ext uri="{FF2B5EF4-FFF2-40B4-BE49-F238E27FC236}">
                  <a16:creationId xmlns:a16="http://schemas.microsoft.com/office/drawing/2014/main" id="{772E027F-F642-4C85-AB70-5D3E1D87F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548" y="3671530"/>
              <a:ext cx="450010" cy="28841"/>
            </a:xfrm>
            <a:custGeom>
              <a:avLst/>
              <a:gdLst>
                <a:gd name="T0" fmla="*/ 0 w 990"/>
                <a:gd name="T1" fmla="*/ 5 h 31"/>
                <a:gd name="T2" fmla="*/ 495 w 990"/>
                <a:gd name="T3" fmla="*/ 31 h 31"/>
                <a:gd name="T4" fmla="*/ 990 w 99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0" h="31">
                  <a:moveTo>
                    <a:pt x="0" y="5"/>
                  </a:moveTo>
                  <a:lnTo>
                    <a:pt x="495" y="31"/>
                  </a:lnTo>
                  <a:lnTo>
                    <a:pt x="990" y="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6" name="Line 85">
              <a:extLst>
                <a:ext uri="{FF2B5EF4-FFF2-40B4-BE49-F238E27FC236}">
                  <a16:creationId xmlns:a16="http://schemas.microsoft.com/office/drawing/2014/main" id="{16813920-0CF4-478B-A1C7-1BA65FBEE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562" y="3687342"/>
              <a:ext cx="0" cy="79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7" name="Freeform 86">
              <a:extLst>
                <a:ext uri="{FF2B5EF4-FFF2-40B4-BE49-F238E27FC236}">
                  <a16:creationId xmlns:a16="http://schemas.microsoft.com/office/drawing/2014/main" id="{381AE812-0E06-4B43-A1BF-7319A6BF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3766422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8" name="Freeform 87">
              <a:extLst>
                <a:ext uri="{FF2B5EF4-FFF2-40B4-BE49-F238E27FC236}">
                  <a16:creationId xmlns:a16="http://schemas.microsoft.com/office/drawing/2014/main" id="{446F15AE-30BD-4AB0-9F5E-53D98D22F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3614775"/>
              <a:ext cx="27728" cy="0"/>
            </a:xfrm>
            <a:custGeom>
              <a:avLst/>
              <a:gdLst>
                <a:gd name="T0" fmla="*/ 0 w 61"/>
                <a:gd name="T1" fmla="*/ 30 w 61"/>
                <a:gd name="T2" fmla="*/ 61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30" y="0"/>
                  </a:lnTo>
                  <a:lnTo>
                    <a:pt x="61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9" name="Line 88">
              <a:extLst>
                <a:ext uri="{FF2B5EF4-FFF2-40B4-BE49-F238E27FC236}">
                  <a16:creationId xmlns:a16="http://schemas.microsoft.com/office/drawing/2014/main" id="{D09ED885-7608-4FDC-AD07-67A159488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562" y="3614777"/>
              <a:ext cx="0" cy="72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0" name="Line 89">
              <a:extLst>
                <a:ext uri="{FF2B5EF4-FFF2-40B4-BE49-F238E27FC236}">
                  <a16:creationId xmlns:a16="http://schemas.microsoft.com/office/drawing/2014/main" id="{AC64C93C-0C56-434E-9BD5-4C29264BE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3557" y="3718044"/>
              <a:ext cx="140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1" name="Line 90">
              <a:extLst>
                <a:ext uri="{FF2B5EF4-FFF2-40B4-BE49-F238E27FC236}">
                  <a16:creationId xmlns:a16="http://schemas.microsoft.com/office/drawing/2014/main" id="{A497E1F0-CA16-4FB2-AFA8-25D5758A6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3559" y="3671526"/>
              <a:ext cx="225005" cy="15816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2" name="Line 91">
              <a:extLst>
                <a:ext uri="{FF2B5EF4-FFF2-40B4-BE49-F238E27FC236}">
                  <a16:creationId xmlns:a16="http://schemas.microsoft.com/office/drawing/2014/main" id="{7B934A60-0203-4189-B21B-6AB044C75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8532" y="3583145"/>
              <a:ext cx="0" cy="8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3" name="Freeform 92">
              <a:extLst>
                <a:ext uri="{FF2B5EF4-FFF2-40B4-BE49-F238E27FC236}">
                  <a16:creationId xmlns:a16="http://schemas.microsoft.com/office/drawing/2014/main" id="{E2F65125-DEB9-4F32-AA2F-EAF41B768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444" y="3583143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4" name="Line 93">
              <a:extLst>
                <a:ext uri="{FF2B5EF4-FFF2-40B4-BE49-F238E27FC236}">
                  <a16:creationId xmlns:a16="http://schemas.microsoft.com/office/drawing/2014/main" id="{0E55E27A-5869-4519-8699-CB3A937ED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532" y="3665014"/>
              <a:ext cx="0" cy="85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5" name="Line 94">
              <a:extLst>
                <a:ext uri="{FF2B5EF4-FFF2-40B4-BE49-F238E27FC236}">
                  <a16:creationId xmlns:a16="http://schemas.microsoft.com/office/drawing/2014/main" id="{5B0D8FE6-BA23-4A5D-AE74-F5255446EF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4442" y="3750606"/>
              <a:ext cx="140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6" name="Line 95">
              <a:extLst>
                <a:ext uri="{FF2B5EF4-FFF2-40B4-BE49-F238E27FC236}">
                  <a16:creationId xmlns:a16="http://schemas.microsoft.com/office/drawing/2014/main" id="{1331B04A-C4AF-4F85-8B12-F1A73A870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8533" y="3750606"/>
              <a:ext cx="140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7" name="Line 96">
              <a:extLst>
                <a:ext uri="{FF2B5EF4-FFF2-40B4-BE49-F238E27FC236}">
                  <a16:creationId xmlns:a16="http://schemas.microsoft.com/office/drawing/2014/main" id="{9ADA9586-85CF-491F-8B8D-BD3905F14B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3547" y="3644546"/>
              <a:ext cx="0" cy="31632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8" name="Line 97">
              <a:extLst>
                <a:ext uri="{FF2B5EF4-FFF2-40B4-BE49-F238E27FC236}">
                  <a16:creationId xmlns:a16="http://schemas.microsoft.com/office/drawing/2014/main" id="{7BC13ED4-AE67-48DA-A252-B41E7863B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9912" y="3644546"/>
              <a:ext cx="13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9" name="Freeform 98">
              <a:extLst>
                <a:ext uri="{FF2B5EF4-FFF2-40B4-BE49-F238E27FC236}">
                  <a16:creationId xmlns:a16="http://schemas.microsoft.com/office/drawing/2014/main" id="{08AA15BD-B969-4EA9-8C01-B594266E9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911" y="3746884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0" name="Line 99">
              <a:extLst>
                <a:ext uri="{FF2B5EF4-FFF2-40B4-BE49-F238E27FC236}">
                  <a16:creationId xmlns:a16="http://schemas.microsoft.com/office/drawing/2014/main" id="{C18B7CE3-968C-47FC-BDE9-36C4FB61F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3547" y="3676178"/>
              <a:ext cx="0" cy="70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1" name="Line 100">
              <a:extLst>
                <a:ext uri="{FF2B5EF4-FFF2-40B4-BE49-F238E27FC236}">
                  <a16:creationId xmlns:a16="http://schemas.microsoft.com/office/drawing/2014/main" id="{6B97B3C7-3822-41E2-9A75-FE702103F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533" y="3665014"/>
              <a:ext cx="675015" cy="11164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2" name="Freeform 101">
              <a:extLst>
                <a:ext uri="{FF2B5EF4-FFF2-40B4-BE49-F238E27FC236}">
                  <a16:creationId xmlns:a16="http://schemas.microsoft.com/office/drawing/2014/main" id="{234DF406-92E8-499F-BADF-8F9871890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518" y="3638038"/>
              <a:ext cx="675015" cy="50239"/>
            </a:xfrm>
            <a:custGeom>
              <a:avLst/>
              <a:gdLst>
                <a:gd name="T0" fmla="*/ 0 w 1485"/>
                <a:gd name="T1" fmla="*/ 0 h 54"/>
                <a:gd name="T2" fmla="*/ 495 w 1485"/>
                <a:gd name="T3" fmla="*/ 54 h 54"/>
                <a:gd name="T4" fmla="*/ 990 w 1485"/>
                <a:gd name="T5" fmla="*/ 24 h 54"/>
                <a:gd name="T6" fmla="*/ 1485 w 1485"/>
                <a:gd name="T7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5" h="54">
                  <a:moveTo>
                    <a:pt x="0" y="0"/>
                  </a:moveTo>
                  <a:lnTo>
                    <a:pt x="495" y="54"/>
                  </a:lnTo>
                  <a:lnTo>
                    <a:pt x="990" y="24"/>
                  </a:lnTo>
                  <a:lnTo>
                    <a:pt x="1485" y="29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3" name="Line 102">
              <a:extLst>
                <a:ext uri="{FF2B5EF4-FFF2-40B4-BE49-F238E27FC236}">
                  <a16:creationId xmlns:a16="http://schemas.microsoft.com/office/drawing/2014/main" id="{BD66A4A7-F473-45DA-B49C-326D3CA51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3548" y="3644546"/>
              <a:ext cx="140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ABA6C7FF-17A5-41B6-8BAE-11F8D79C3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21" y="3649198"/>
              <a:ext cx="25455" cy="53030"/>
            </a:xfrm>
            <a:custGeom>
              <a:avLst/>
              <a:gdLst>
                <a:gd name="T0" fmla="*/ 48 w 56"/>
                <a:gd name="T1" fmla="*/ 49 h 57"/>
                <a:gd name="T2" fmla="*/ 49 w 56"/>
                <a:gd name="T3" fmla="*/ 47 h 57"/>
                <a:gd name="T4" fmla="*/ 49 w 56"/>
                <a:gd name="T5" fmla="*/ 47 h 57"/>
                <a:gd name="T6" fmla="*/ 50 w 56"/>
                <a:gd name="T7" fmla="*/ 46 h 57"/>
                <a:gd name="T8" fmla="*/ 51 w 56"/>
                <a:gd name="T9" fmla="*/ 44 h 57"/>
                <a:gd name="T10" fmla="*/ 53 w 56"/>
                <a:gd name="T11" fmla="*/ 42 h 57"/>
                <a:gd name="T12" fmla="*/ 54 w 56"/>
                <a:gd name="T13" fmla="*/ 40 h 57"/>
                <a:gd name="T14" fmla="*/ 55 w 56"/>
                <a:gd name="T15" fmla="*/ 37 h 57"/>
                <a:gd name="T16" fmla="*/ 56 w 56"/>
                <a:gd name="T17" fmla="*/ 34 h 57"/>
                <a:gd name="T18" fmla="*/ 56 w 56"/>
                <a:gd name="T19" fmla="*/ 29 h 57"/>
                <a:gd name="T20" fmla="*/ 56 w 56"/>
                <a:gd name="T21" fmla="*/ 23 h 57"/>
                <a:gd name="T22" fmla="*/ 54 w 56"/>
                <a:gd name="T23" fmla="*/ 18 h 57"/>
                <a:gd name="T24" fmla="*/ 51 w 56"/>
                <a:gd name="T25" fmla="*/ 13 h 57"/>
                <a:gd name="T26" fmla="*/ 48 w 56"/>
                <a:gd name="T27" fmla="*/ 8 h 57"/>
                <a:gd name="T28" fmla="*/ 43 w 56"/>
                <a:gd name="T29" fmla="*/ 5 h 57"/>
                <a:gd name="T30" fmla="*/ 39 w 56"/>
                <a:gd name="T31" fmla="*/ 2 h 57"/>
                <a:gd name="T32" fmla="*/ 36 w 56"/>
                <a:gd name="T33" fmla="*/ 1 h 57"/>
                <a:gd name="T34" fmla="*/ 34 w 56"/>
                <a:gd name="T35" fmla="*/ 1 h 57"/>
                <a:gd name="T36" fmla="*/ 28 w 56"/>
                <a:gd name="T37" fmla="*/ 0 h 57"/>
                <a:gd name="T38" fmla="*/ 22 w 56"/>
                <a:gd name="T39" fmla="*/ 1 h 57"/>
                <a:gd name="T40" fmla="*/ 17 w 56"/>
                <a:gd name="T41" fmla="*/ 2 h 57"/>
                <a:gd name="T42" fmla="*/ 12 w 56"/>
                <a:gd name="T43" fmla="*/ 5 h 57"/>
                <a:gd name="T44" fmla="*/ 8 w 56"/>
                <a:gd name="T45" fmla="*/ 8 h 57"/>
                <a:gd name="T46" fmla="*/ 4 w 56"/>
                <a:gd name="T47" fmla="*/ 13 h 57"/>
                <a:gd name="T48" fmla="*/ 2 w 56"/>
                <a:gd name="T49" fmla="*/ 18 h 57"/>
                <a:gd name="T50" fmla="*/ 0 w 56"/>
                <a:gd name="T51" fmla="*/ 23 h 57"/>
                <a:gd name="T52" fmla="*/ 0 w 56"/>
                <a:gd name="T53" fmla="*/ 29 h 57"/>
                <a:gd name="T54" fmla="*/ 0 w 56"/>
                <a:gd name="T55" fmla="*/ 34 h 57"/>
                <a:gd name="T56" fmla="*/ 1 w 56"/>
                <a:gd name="T57" fmla="*/ 37 h 57"/>
                <a:gd name="T58" fmla="*/ 2 w 56"/>
                <a:gd name="T59" fmla="*/ 40 h 57"/>
                <a:gd name="T60" fmla="*/ 4 w 56"/>
                <a:gd name="T61" fmla="*/ 44 h 57"/>
                <a:gd name="T62" fmla="*/ 8 w 56"/>
                <a:gd name="T63" fmla="*/ 49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4 w 56"/>
                <a:gd name="T73" fmla="*/ 56 h 57"/>
                <a:gd name="T74" fmla="*/ 36 w 56"/>
                <a:gd name="T75" fmla="*/ 56 h 57"/>
                <a:gd name="T76" fmla="*/ 39 w 56"/>
                <a:gd name="T77" fmla="*/ 55 h 57"/>
                <a:gd name="T78" fmla="*/ 41 w 56"/>
                <a:gd name="T79" fmla="*/ 54 h 57"/>
                <a:gd name="T80" fmla="*/ 43 w 56"/>
                <a:gd name="T81" fmla="*/ 52 h 57"/>
                <a:gd name="T82" fmla="*/ 46 w 56"/>
                <a:gd name="T83" fmla="*/ 50 h 57"/>
                <a:gd name="T84" fmla="*/ 46 w 56"/>
                <a:gd name="T85" fmla="*/ 50 h 57"/>
                <a:gd name="T86" fmla="*/ 47 w 56"/>
                <a:gd name="T87" fmla="*/ 49 h 57"/>
                <a:gd name="T88" fmla="*/ 48 w 56"/>
                <a:gd name="T8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9"/>
                  </a:moveTo>
                  <a:lnTo>
                    <a:pt x="49" y="47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2"/>
                  </a:lnTo>
                  <a:lnTo>
                    <a:pt x="54" y="40"/>
                  </a:lnTo>
                  <a:lnTo>
                    <a:pt x="55" y="37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8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1" y="54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5" name="Freeform 108">
              <a:extLst>
                <a:ext uri="{FF2B5EF4-FFF2-40B4-BE49-F238E27FC236}">
                  <a16:creationId xmlns:a16="http://schemas.microsoft.com/office/drawing/2014/main" id="{8A15B8C7-B6BF-4B11-8C29-8757A7B3F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831" y="3645477"/>
              <a:ext cx="25455" cy="52100"/>
            </a:xfrm>
            <a:custGeom>
              <a:avLst/>
              <a:gdLst>
                <a:gd name="T0" fmla="*/ 48 w 56"/>
                <a:gd name="T1" fmla="*/ 48 h 56"/>
                <a:gd name="T2" fmla="*/ 49 w 56"/>
                <a:gd name="T3" fmla="*/ 46 h 56"/>
                <a:gd name="T4" fmla="*/ 49 w 56"/>
                <a:gd name="T5" fmla="*/ 46 h 56"/>
                <a:gd name="T6" fmla="*/ 50 w 56"/>
                <a:gd name="T7" fmla="*/ 45 h 56"/>
                <a:gd name="T8" fmla="*/ 52 w 56"/>
                <a:gd name="T9" fmla="*/ 43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6 w 56"/>
                <a:gd name="T17" fmla="*/ 33 h 56"/>
                <a:gd name="T18" fmla="*/ 56 w 56"/>
                <a:gd name="T19" fmla="*/ 28 h 56"/>
                <a:gd name="T20" fmla="*/ 56 w 56"/>
                <a:gd name="T21" fmla="*/ 22 h 56"/>
                <a:gd name="T22" fmla="*/ 54 w 56"/>
                <a:gd name="T23" fmla="*/ 17 h 56"/>
                <a:gd name="T24" fmla="*/ 52 w 56"/>
                <a:gd name="T25" fmla="*/ 12 h 56"/>
                <a:gd name="T26" fmla="*/ 48 w 56"/>
                <a:gd name="T27" fmla="*/ 8 h 56"/>
                <a:gd name="T28" fmla="*/ 44 w 56"/>
                <a:gd name="T29" fmla="*/ 4 h 56"/>
                <a:gd name="T30" fmla="*/ 39 w 56"/>
                <a:gd name="T31" fmla="*/ 1 h 56"/>
                <a:gd name="T32" fmla="*/ 36 w 56"/>
                <a:gd name="T33" fmla="*/ 0 h 56"/>
                <a:gd name="T34" fmla="*/ 34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1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2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3 h 56"/>
                <a:gd name="T56" fmla="*/ 1 w 56"/>
                <a:gd name="T57" fmla="*/ 36 h 56"/>
                <a:gd name="T58" fmla="*/ 2 w 56"/>
                <a:gd name="T59" fmla="*/ 39 h 56"/>
                <a:gd name="T60" fmla="*/ 4 w 56"/>
                <a:gd name="T61" fmla="*/ 43 h 56"/>
                <a:gd name="T62" fmla="*/ 8 w 56"/>
                <a:gd name="T63" fmla="*/ 48 h 56"/>
                <a:gd name="T64" fmla="*/ 12 w 56"/>
                <a:gd name="T65" fmla="*/ 51 h 56"/>
                <a:gd name="T66" fmla="*/ 17 w 56"/>
                <a:gd name="T67" fmla="*/ 54 h 56"/>
                <a:gd name="T68" fmla="*/ 22 w 56"/>
                <a:gd name="T69" fmla="*/ 55 h 56"/>
                <a:gd name="T70" fmla="*/ 28 w 56"/>
                <a:gd name="T71" fmla="*/ 56 h 56"/>
                <a:gd name="T72" fmla="*/ 34 w 56"/>
                <a:gd name="T73" fmla="*/ 55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4 w 56"/>
                <a:gd name="T81" fmla="*/ 51 h 56"/>
                <a:gd name="T82" fmla="*/ 46 w 56"/>
                <a:gd name="T83" fmla="*/ 49 h 56"/>
                <a:gd name="T84" fmla="*/ 46 w 56"/>
                <a:gd name="T85" fmla="*/ 49 h 56"/>
                <a:gd name="T86" fmla="*/ 47 w 56"/>
                <a:gd name="T87" fmla="*/ 48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6" name="Freeform 109">
              <a:extLst>
                <a:ext uri="{FF2B5EF4-FFF2-40B4-BE49-F238E27FC236}">
                  <a16:creationId xmlns:a16="http://schemas.microsoft.com/office/drawing/2014/main" id="{C3A0C9E9-0DCC-4766-A544-21AFCAD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836" y="3660362"/>
              <a:ext cx="25455" cy="53030"/>
            </a:xfrm>
            <a:custGeom>
              <a:avLst/>
              <a:gdLst>
                <a:gd name="T0" fmla="*/ 48 w 56"/>
                <a:gd name="T1" fmla="*/ 48 h 57"/>
                <a:gd name="T2" fmla="*/ 49 w 56"/>
                <a:gd name="T3" fmla="*/ 47 h 57"/>
                <a:gd name="T4" fmla="*/ 49 w 56"/>
                <a:gd name="T5" fmla="*/ 46 h 57"/>
                <a:gd name="T6" fmla="*/ 50 w 56"/>
                <a:gd name="T7" fmla="*/ 46 h 57"/>
                <a:gd name="T8" fmla="*/ 52 w 56"/>
                <a:gd name="T9" fmla="*/ 44 h 57"/>
                <a:gd name="T10" fmla="*/ 53 w 56"/>
                <a:gd name="T11" fmla="*/ 42 h 57"/>
                <a:gd name="T12" fmla="*/ 54 w 56"/>
                <a:gd name="T13" fmla="*/ 39 h 57"/>
                <a:gd name="T14" fmla="*/ 55 w 56"/>
                <a:gd name="T15" fmla="*/ 37 h 57"/>
                <a:gd name="T16" fmla="*/ 56 w 56"/>
                <a:gd name="T17" fmla="*/ 34 h 57"/>
                <a:gd name="T18" fmla="*/ 56 w 56"/>
                <a:gd name="T19" fmla="*/ 29 h 57"/>
                <a:gd name="T20" fmla="*/ 56 w 56"/>
                <a:gd name="T21" fmla="*/ 23 h 57"/>
                <a:gd name="T22" fmla="*/ 54 w 56"/>
                <a:gd name="T23" fmla="*/ 17 h 57"/>
                <a:gd name="T24" fmla="*/ 52 w 56"/>
                <a:gd name="T25" fmla="*/ 13 h 57"/>
                <a:gd name="T26" fmla="*/ 48 w 56"/>
                <a:gd name="T27" fmla="*/ 8 h 57"/>
                <a:gd name="T28" fmla="*/ 44 w 56"/>
                <a:gd name="T29" fmla="*/ 5 h 57"/>
                <a:gd name="T30" fmla="*/ 39 w 56"/>
                <a:gd name="T31" fmla="*/ 2 h 57"/>
                <a:gd name="T32" fmla="*/ 36 w 56"/>
                <a:gd name="T33" fmla="*/ 1 h 57"/>
                <a:gd name="T34" fmla="*/ 34 w 56"/>
                <a:gd name="T35" fmla="*/ 1 h 57"/>
                <a:gd name="T36" fmla="*/ 28 w 56"/>
                <a:gd name="T37" fmla="*/ 0 h 57"/>
                <a:gd name="T38" fmla="*/ 22 w 56"/>
                <a:gd name="T39" fmla="*/ 1 h 57"/>
                <a:gd name="T40" fmla="*/ 17 w 56"/>
                <a:gd name="T41" fmla="*/ 2 h 57"/>
                <a:gd name="T42" fmla="*/ 12 w 56"/>
                <a:gd name="T43" fmla="*/ 5 h 57"/>
                <a:gd name="T44" fmla="*/ 8 w 56"/>
                <a:gd name="T45" fmla="*/ 8 h 57"/>
                <a:gd name="T46" fmla="*/ 4 w 56"/>
                <a:gd name="T47" fmla="*/ 13 h 57"/>
                <a:gd name="T48" fmla="*/ 2 w 56"/>
                <a:gd name="T49" fmla="*/ 17 h 57"/>
                <a:gd name="T50" fmla="*/ 0 w 56"/>
                <a:gd name="T51" fmla="*/ 23 h 57"/>
                <a:gd name="T52" fmla="*/ 0 w 56"/>
                <a:gd name="T53" fmla="*/ 29 h 57"/>
                <a:gd name="T54" fmla="*/ 0 w 56"/>
                <a:gd name="T55" fmla="*/ 34 h 57"/>
                <a:gd name="T56" fmla="*/ 1 w 56"/>
                <a:gd name="T57" fmla="*/ 37 h 57"/>
                <a:gd name="T58" fmla="*/ 2 w 56"/>
                <a:gd name="T59" fmla="*/ 39 h 57"/>
                <a:gd name="T60" fmla="*/ 4 w 56"/>
                <a:gd name="T61" fmla="*/ 44 h 57"/>
                <a:gd name="T62" fmla="*/ 8 w 56"/>
                <a:gd name="T63" fmla="*/ 48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4 w 56"/>
                <a:gd name="T73" fmla="*/ 56 h 57"/>
                <a:gd name="T74" fmla="*/ 36 w 56"/>
                <a:gd name="T75" fmla="*/ 55 h 57"/>
                <a:gd name="T76" fmla="*/ 39 w 56"/>
                <a:gd name="T77" fmla="*/ 55 h 57"/>
                <a:gd name="T78" fmla="*/ 41 w 56"/>
                <a:gd name="T79" fmla="*/ 53 h 57"/>
                <a:gd name="T80" fmla="*/ 44 w 56"/>
                <a:gd name="T81" fmla="*/ 52 h 57"/>
                <a:gd name="T82" fmla="*/ 46 w 56"/>
                <a:gd name="T83" fmla="*/ 50 h 57"/>
                <a:gd name="T84" fmla="*/ 46 w 56"/>
                <a:gd name="T85" fmla="*/ 50 h 57"/>
                <a:gd name="T86" fmla="*/ 47 w 56"/>
                <a:gd name="T87" fmla="*/ 49 h 57"/>
                <a:gd name="T88" fmla="*/ 48 w 56"/>
                <a:gd name="T8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7"/>
                  </a:lnTo>
                  <a:lnTo>
                    <a:pt x="52" y="13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7" name="Freeform 110">
              <a:extLst>
                <a:ext uri="{FF2B5EF4-FFF2-40B4-BE49-F238E27FC236}">
                  <a16:creationId xmlns:a16="http://schemas.microsoft.com/office/drawing/2014/main" id="{7C9BB124-20D2-43D7-B3F3-E7EAA31A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462" y="4379521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8" name="Line 111">
              <a:extLst>
                <a:ext uri="{FF2B5EF4-FFF2-40B4-BE49-F238E27FC236}">
                  <a16:creationId xmlns:a16="http://schemas.microsoft.com/office/drawing/2014/main" id="{6220AED8-CE25-4F42-BD25-5BDE904A2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9922" y="4419527"/>
              <a:ext cx="13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9" name="Line 112">
              <a:extLst>
                <a:ext uri="{FF2B5EF4-FFF2-40B4-BE49-F238E27FC236}">
                  <a16:creationId xmlns:a16="http://schemas.microsoft.com/office/drawing/2014/main" id="{BBCB851B-A20A-4A61-9DCE-9D17F7079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3557" y="4419527"/>
              <a:ext cx="140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0" name="Freeform 113">
              <a:extLst>
                <a:ext uri="{FF2B5EF4-FFF2-40B4-BE49-F238E27FC236}">
                  <a16:creationId xmlns:a16="http://schemas.microsoft.com/office/drawing/2014/main" id="{C199986F-3D00-4E7F-8A9A-EAD70B86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4518144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1" name="Freeform 114">
              <a:extLst>
                <a:ext uri="{FF2B5EF4-FFF2-40B4-BE49-F238E27FC236}">
                  <a16:creationId xmlns:a16="http://schemas.microsoft.com/office/drawing/2014/main" id="{B15DE125-5B0B-459B-BB09-C105F7D45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562" y="4518144"/>
              <a:ext cx="0" cy="998264"/>
            </a:xfrm>
            <a:custGeom>
              <a:avLst/>
              <a:gdLst>
                <a:gd name="T0" fmla="*/ 1073 h 1073"/>
                <a:gd name="T1" fmla="*/ 533 h 1073"/>
                <a:gd name="T2" fmla="*/ 0 h 10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73">
                  <a:moveTo>
                    <a:pt x="0" y="1073"/>
                  </a:move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2" name="Freeform 115">
              <a:extLst>
                <a:ext uri="{FF2B5EF4-FFF2-40B4-BE49-F238E27FC236}">
                  <a16:creationId xmlns:a16="http://schemas.microsoft.com/office/drawing/2014/main" id="{035BFB22-209D-40B7-A2E2-CA98423C6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5516407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3" name="Freeform 116">
              <a:extLst>
                <a:ext uri="{FF2B5EF4-FFF2-40B4-BE49-F238E27FC236}">
                  <a16:creationId xmlns:a16="http://schemas.microsoft.com/office/drawing/2014/main" id="{D3FF72F6-C60F-4359-ADBE-53042D04E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462" y="5183343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4" name="Freeform 117">
              <a:extLst>
                <a:ext uri="{FF2B5EF4-FFF2-40B4-BE49-F238E27FC236}">
                  <a16:creationId xmlns:a16="http://schemas.microsoft.com/office/drawing/2014/main" id="{1AC52137-304D-4D84-BC2A-97E7BEA9E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920" y="5401975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5" name="Freeform 118">
              <a:extLst>
                <a:ext uri="{FF2B5EF4-FFF2-40B4-BE49-F238E27FC236}">
                  <a16:creationId xmlns:a16="http://schemas.microsoft.com/office/drawing/2014/main" id="{AF9037DB-2698-4B5D-B12D-D5617E0F3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518" y="3638034"/>
              <a:ext cx="2025044" cy="1375986"/>
            </a:xfrm>
            <a:custGeom>
              <a:avLst/>
              <a:gdLst>
                <a:gd name="T0" fmla="*/ 0 w 4455"/>
                <a:gd name="T1" fmla="*/ 0 h 1479"/>
                <a:gd name="T2" fmla="*/ 495 w 4455"/>
                <a:gd name="T3" fmla="*/ 118 h 1479"/>
                <a:gd name="T4" fmla="*/ 990 w 4455"/>
                <a:gd name="T5" fmla="*/ 375 h 1479"/>
                <a:gd name="T6" fmla="*/ 1485 w 4455"/>
                <a:gd name="T7" fmla="*/ 544 h 1479"/>
                <a:gd name="T8" fmla="*/ 2970 w 4455"/>
                <a:gd name="T9" fmla="*/ 1169 h 1479"/>
                <a:gd name="T10" fmla="*/ 3465 w 4455"/>
                <a:gd name="T11" fmla="*/ 1229 h 1479"/>
                <a:gd name="T12" fmla="*/ 3960 w 4455"/>
                <a:gd name="T13" fmla="*/ 1360 h 1479"/>
                <a:gd name="T14" fmla="*/ 4455 w 4455"/>
                <a:gd name="T15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5" h="1479">
                  <a:moveTo>
                    <a:pt x="0" y="0"/>
                  </a:moveTo>
                  <a:lnTo>
                    <a:pt x="495" y="118"/>
                  </a:lnTo>
                  <a:lnTo>
                    <a:pt x="990" y="375"/>
                  </a:lnTo>
                  <a:lnTo>
                    <a:pt x="1485" y="544"/>
                  </a:lnTo>
                  <a:lnTo>
                    <a:pt x="2970" y="1169"/>
                  </a:lnTo>
                  <a:lnTo>
                    <a:pt x="3465" y="1229"/>
                  </a:lnTo>
                  <a:lnTo>
                    <a:pt x="3960" y="1360"/>
                  </a:lnTo>
                  <a:lnTo>
                    <a:pt x="4455" y="1479"/>
                  </a:lnTo>
                </a:path>
              </a:pathLst>
            </a:custGeom>
            <a:noFill/>
            <a:ln w="19050">
              <a:solidFill>
                <a:srgbClr val="0033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6" name="Freeform 119">
              <a:extLst>
                <a:ext uri="{FF2B5EF4-FFF2-40B4-BE49-F238E27FC236}">
                  <a16:creationId xmlns:a16="http://schemas.microsoft.com/office/drawing/2014/main" id="{737C35AB-9E57-441E-A9A6-18ED04488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556" y="4419527"/>
              <a:ext cx="0" cy="982448"/>
            </a:xfrm>
            <a:custGeom>
              <a:avLst/>
              <a:gdLst>
                <a:gd name="T0" fmla="*/ 0 h 1056"/>
                <a:gd name="T1" fmla="*/ 520 h 1056"/>
                <a:gd name="T2" fmla="*/ 1056 h 10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56">
                  <a:moveTo>
                    <a:pt x="0" y="0"/>
                  </a:moveTo>
                  <a:lnTo>
                    <a:pt x="0" y="520"/>
                  </a:lnTo>
                  <a:lnTo>
                    <a:pt x="0" y="10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7" name="Freeform 120">
              <a:extLst>
                <a:ext uri="{FF2B5EF4-FFF2-40B4-BE49-F238E27FC236}">
                  <a16:creationId xmlns:a16="http://schemas.microsoft.com/office/drawing/2014/main" id="{4584BA1B-0E5F-4EEF-8960-A13DB4569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552" y="4379525"/>
              <a:ext cx="0" cy="803821"/>
            </a:xfrm>
            <a:custGeom>
              <a:avLst/>
              <a:gdLst>
                <a:gd name="T0" fmla="*/ 0 h 864"/>
                <a:gd name="T1" fmla="*/ 432 h 864"/>
                <a:gd name="T2" fmla="*/ 864 h 8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4">
                  <a:moveTo>
                    <a:pt x="0" y="0"/>
                  </a:moveTo>
                  <a:lnTo>
                    <a:pt x="0" y="432"/>
                  </a:lnTo>
                  <a:lnTo>
                    <a:pt x="0" y="8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8" name="Freeform 121">
              <a:extLst>
                <a:ext uri="{FF2B5EF4-FFF2-40B4-BE49-F238E27FC236}">
                  <a16:creationId xmlns:a16="http://schemas.microsoft.com/office/drawing/2014/main" id="{7A9041A2-B108-42C2-A2DE-804F97F22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444" y="3796193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9" name="Freeform 122">
              <a:extLst>
                <a:ext uri="{FF2B5EF4-FFF2-40B4-BE49-F238E27FC236}">
                  <a16:creationId xmlns:a16="http://schemas.microsoft.com/office/drawing/2014/main" id="{49C056FC-9962-49C6-A0FB-88D0FCAB8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532" y="3796196"/>
              <a:ext cx="0" cy="684737"/>
            </a:xfrm>
            <a:custGeom>
              <a:avLst/>
              <a:gdLst>
                <a:gd name="T0" fmla="*/ 0 h 736"/>
                <a:gd name="T1" fmla="*/ 374 h 736"/>
                <a:gd name="T2" fmla="*/ 736 h 7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6">
                  <a:moveTo>
                    <a:pt x="0" y="0"/>
                  </a:moveTo>
                  <a:lnTo>
                    <a:pt x="0" y="374"/>
                  </a:lnTo>
                  <a:lnTo>
                    <a:pt x="0" y="7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0" name="Freeform 123">
              <a:extLst>
                <a:ext uri="{FF2B5EF4-FFF2-40B4-BE49-F238E27FC236}">
                  <a16:creationId xmlns:a16="http://schemas.microsoft.com/office/drawing/2014/main" id="{61F20576-7DC4-4005-A197-3E01FE8B8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444" y="4480930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1" name="Freeform 124">
              <a:extLst>
                <a:ext uri="{FF2B5EF4-FFF2-40B4-BE49-F238E27FC236}">
                  <a16:creationId xmlns:a16="http://schemas.microsoft.com/office/drawing/2014/main" id="{64F7F421-0BDC-4C6B-B661-908E50C7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911" y="4058551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2" name="Freeform 125">
              <a:extLst>
                <a:ext uri="{FF2B5EF4-FFF2-40B4-BE49-F238E27FC236}">
                  <a16:creationId xmlns:a16="http://schemas.microsoft.com/office/drawing/2014/main" id="{9C5EFF12-2638-490E-8BD6-3E5372CAD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438" y="3806427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3" name="Freeform 126">
              <a:extLst>
                <a:ext uri="{FF2B5EF4-FFF2-40B4-BE49-F238E27FC236}">
                  <a16:creationId xmlns:a16="http://schemas.microsoft.com/office/drawing/2014/main" id="{710475D8-BB60-4FDB-80E0-DE67EF433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523" y="3583143"/>
              <a:ext cx="0" cy="324692"/>
            </a:xfrm>
            <a:custGeom>
              <a:avLst/>
              <a:gdLst>
                <a:gd name="T0" fmla="*/ 349 h 349"/>
                <a:gd name="T1" fmla="*/ 177 h 349"/>
                <a:gd name="T2" fmla="*/ 0 h 3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9">
                  <a:moveTo>
                    <a:pt x="0" y="349"/>
                  </a:moveTo>
                  <a:lnTo>
                    <a:pt x="0" y="17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4" name="Freeform 127">
              <a:extLst>
                <a:ext uri="{FF2B5EF4-FFF2-40B4-BE49-F238E27FC236}">
                  <a16:creationId xmlns:a16="http://schemas.microsoft.com/office/drawing/2014/main" id="{A677735A-4226-4F2A-9701-DE06C5831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431" y="3907835"/>
              <a:ext cx="27728" cy="0"/>
            </a:xfrm>
            <a:custGeom>
              <a:avLst/>
              <a:gdLst>
                <a:gd name="T0" fmla="*/ 61 w 61"/>
                <a:gd name="T1" fmla="*/ 31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5" name="Freeform 129">
              <a:extLst>
                <a:ext uri="{FF2B5EF4-FFF2-40B4-BE49-F238E27FC236}">
                  <a16:creationId xmlns:a16="http://schemas.microsoft.com/office/drawing/2014/main" id="{548981C9-5AE5-408B-A3C1-559FAE4F6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527" y="3806431"/>
              <a:ext cx="0" cy="414005"/>
            </a:xfrm>
            <a:custGeom>
              <a:avLst/>
              <a:gdLst>
                <a:gd name="T0" fmla="*/ 445 h 445"/>
                <a:gd name="T1" fmla="*/ 194 h 445"/>
                <a:gd name="T2" fmla="*/ 0 h 4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5">
                  <a:moveTo>
                    <a:pt x="0" y="445"/>
                  </a:moveTo>
                  <a:lnTo>
                    <a:pt x="0" y="19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6" name="Freeform 130">
              <a:extLst>
                <a:ext uri="{FF2B5EF4-FFF2-40B4-BE49-F238E27FC236}">
                  <a16:creationId xmlns:a16="http://schemas.microsoft.com/office/drawing/2014/main" id="{1BAB8B90-6239-434F-A38A-B416A46C1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911" y="5399183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7" name="Freeform 131">
              <a:extLst>
                <a:ext uri="{FF2B5EF4-FFF2-40B4-BE49-F238E27FC236}">
                  <a16:creationId xmlns:a16="http://schemas.microsoft.com/office/drawing/2014/main" id="{17EBED8F-DCFE-46F8-B549-F1E26FF0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547" y="4058555"/>
              <a:ext cx="0" cy="1340633"/>
            </a:xfrm>
            <a:custGeom>
              <a:avLst/>
              <a:gdLst>
                <a:gd name="T0" fmla="*/ 1441 h 1441"/>
                <a:gd name="T1" fmla="*/ 717 h 1441"/>
                <a:gd name="T2" fmla="*/ 0 h 14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41">
                  <a:moveTo>
                    <a:pt x="0" y="1441"/>
                  </a:moveTo>
                  <a:lnTo>
                    <a:pt x="0" y="71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8" name="Line 132">
              <a:extLst>
                <a:ext uri="{FF2B5EF4-FFF2-40B4-BE49-F238E27FC236}">
                  <a16:creationId xmlns:a16="http://schemas.microsoft.com/office/drawing/2014/main" id="{EF7825AC-9A88-4F0C-82F2-7E51B1D0A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9438" y="4226944"/>
              <a:ext cx="28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9" name="Freeform 135">
              <a:extLst>
                <a:ext uri="{FF2B5EF4-FFF2-40B4-BE49-F238E27FC236}">
                  <a16:creationId xmlns:a16="http://schemas.microsoft.com/office/drawing/2014/main" id="{00658A4C-9BD0-4C0C-BBB7-F79D31F11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801" y="3960865"/>
              <a:ext cx="25455" cy="52100"/>
            </a:xfrm>
            <a:custGeom>
              <a:avLst/>
              <a:gdLst>
                <a:gd name="T0" fmla="*/ 48 w 56"/>
                <a:gd name="T1" fmla="*/ 48 h 56"/>
                <a:gd name="T2" fmla="*/ 48 w 56"/>
                <a:gd name="T3" fmla="*/ 47 h 56"/>
                <a:gd name="T4" fmla="*/ 49 w 56"/>
                <a:gd name="T5" fmla="*/ 46 h 56"/>
                <a:gd name="T6" fmla="*/ 49 w 56"/>
                <a:gd name="T7" fmla="*/ 46 h 56"/>
                <a:gd name="T8" fmla="*/ 51 w 56"/>
                <a:gd name="T9" fmla="*/ 43 h 56"/>
                <a:gd name="T10" fmla="*/ 52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5 w 56"/>
                <a:gd name="T17" fmla="*/ 34 h 56"/>
                <a:gd name="T18" fmla="*/ 56 w 56"/>
                <a:gd name="T19" fmla="*/ 28 h 56"/>
                <a:gd name="T20" fmla="*/ 55 w 56"/>
                <a:gd name="T21" fmla="*/ 22 h 56"/>
                <a:gd name="T22" fmla="*/ 54 w 56"/>
                <a:gd name="T23" fmla="*/ 17 h 56"/>
                <a:gd name="T24" fmla="*/ 51 w 56"/>
                <a:gd name="T25" fmla="*/ 12 h 56"/>
                <a:gd name="T26" fmla="*/ 48 w 56"/>
                <a:gd name="T27" fmla="*/ 8 h 56"/>
                <a:gd name="T28" fmla="*/ 43 w 56"/>
                <a:gd name="T29" fmla="*/ 4 h 56"/>
                <a:gd name="T30" fmla="*/ 39 w 56"/>
                <a:gd name="T31" fmla="*/ 2 h 56"/>
                <a:gd name="T32" fmla="*/ 36 w 56"/>
                <a:gd name="T33" fmla="*/ 1 h 56"/>
                <a:gd name="T34" fmla="*/ 33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2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1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4 h 56"/>
                <a:gd name="T56" fmla="*/ 0 w 56"/>
                <a:gd name="T57" fmla="*/ 36 h 56"/>
                <a:gd name="T58" fmla="*/ 1 w 56"/>
                <a:gd name="T59" fmla="*/ 39 h 56"/>
                <a:gd name="T60" fmla="*/ 4 w 56"/>
                <a:gd name="T61" fmla="*/ 43 h 56"/>
                <a:gd name="T62" fmla="*/ 8 w 56"/>
                <a:gd name="T63" fmla="*/ 48 h 56"/>
                <a:gd name="T64" fmla="*/ 12 w 56"/>
                <a:gd name="T65" fmla="*/ 51 h 56"/>
                <a:gd name="T66" fmla="*/ 17 w 56"/>
                <a:gd name="T67" fmla="*/ 54 h 56"/>
                <a:gd name="T68" fmla="*/ 22 w 56"/>
                <a:gd name="T69" fmla="*/ 56 h 56"/>
                <a:gd name="T70" fmla="*/ 28 w 56"/>
                <a:gd name="T71" fmla="*/ 56 h 56"/>
                <a:gd name="T72" fmla="*/ 33 w 56"/>
                <a:gd name="T73" fmla="*/ 56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3 w 56"/>
                <a:gd name="T81" fmla="*/ 51 h 56"/>
                <a:gd name="T82" fmla="*/ 45 w 56"/>
                <a:gd name="T83" fmla="*/ 50 h 56"/>
                <a:gd name="T84" fmla="*/ 45 w 56"/>
                <a:gd name="T85" fmla="*/ 49 h 56"/>
                <a:gd name="T86" fmla="*/ 46 w 56"/>
                <a:gd name="T87" fmla="*/ 49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6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0" name="Freeform 141">
              <a:extLst>
                <a:ext uri="{FF2B5EF4-FFF2-40B4-BE49-F238E27FC236}">
                  <a16:creationId xmlns:a16="http://schemas.microsoft.com/office/drawing/2014/main" id="{9D95BABF-7202-4C49-B6F4-40AC37C2A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462" y="4476278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1" name="Freeform 142">
              <a:extLst>
                <a:ext uri="{FF2B5EF4-FFF2-40B4-BE49-F238E27FC236}">
                  <a16:creationId xmlns:a16="http://schemas.microsoft.com/office/drawing/2014/main" id="{B850FC70-25E3-4AA2-AA15-30F046C8B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4640019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2" name="Line 143">
              <a:extLst>
                <a:ext uri="{FF2B5EF4-FFF2-40B4-BE49-F238E27FC236}">
                  <a16:creationId xmlns:a16="http://schemas.microsoft.com/office/drawing/2014/main" id="{126949DD-86F1-46CA-A0CB-AE0740D607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562" y="4640019"/>
              <a:ext cx="0" cy="304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3" name="Freeform 144">
              <a:extLst>
                <a:ext uri="{FF2B5EF4-FFF2-40B4-BE49-F238E27FC236}">
                  <a16:creationId xmlns:a16="http://schemas.microsoft.com/office/drawing/2014/main" id="{9A62C519-CA1E-4447-B18F-8E3E52B71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5250328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4" name="Line 145">
              <a:extLst>
                <a:ext uri="{FF2B5EF4-FFF2-40B4-BE49-F238E27FC236}">
                  <a16:creationId xmlns:a16="http://schemas.microsoft.com/office/drawing/2014/main" id="{AF801823-679A-471A-825F-99B57CAA2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562" y="4944247"/>
              <a:ext cx="0" cy="3060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5" name="Line 146">
              <a:extLst>
                <a:ext uri="{FF2B5EF4-FFF2-40B4-BE49-F238E27FC236}">
                  <a16:creationId xmlns:a16="http://schemas.microsoft.com/office/drawing/2014/main" id="{F97C49DF-EC21-4043-999D-5073D8B5E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556" y="4523730"/>
              <a:ext cx="0" cy="3060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6" name="Freeform 147">
              <a:extLst>
                <a:ext uri="{FF2B5EF4-FFF2-40B4-BE49-F238E27FC236}">
                  <a16:creationId xmlns:a16="http://schemas.microsoft.com/office/drawing/2014/main" id="{628A5A47-3822-4F2E-91EC-4867074F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920" y="4523726"/>
              <a:ext cx="27728" cy="0"/>
            </a:xfrm>
            <a:custGeom>
              <a:avLst/>
              <a:gdLst>
                <a:gd name="T0" fmla="*/ 0 w 61"/>
                <a:gd name="T1" fmla="*/ 30 w 61"/>
                <a:gd name="T2" fmla="*/ 61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30" y="0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7" name="Freeform 148">
              <a:extLst>
                <a:ext uri="{FF2B5EF4-FFF2-40B4-BE49-F238E27FC236}">
                  <a16:creationId xmlns:a16="http://schemas.microsoft.com/office/drawing/2014/main" id="{811C5971-A19C-421F-902C-5AD086CB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462" y="5077283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8" name="Freeform 149">
              <a:extLst>
                <a:ext uri="{FF2B5EF4-FFF2-40B4-BE49-F238E27FC236}">
                  <a16:creationId xmlns:a16="http://schemas.microsoft.com/office/drawing/2014/main" id="{1C8A7801-D95C-4017-8558-44B4714E3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920" y="5120079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9" name="Line 150">
              <a:extLst>
                <a:ext uri="{FF2B5EF4-FFF2-40B4-BE49-F238E27FC236}">
                  <a16:creationId xmlns:a16="http://schemas.microsoft.com/office/drawing/2014/main" id="{04EF23D2-9A5D-46D6-8DD0-A4CFE683D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556" y="4829814"/>
              <a:ext cx="0" cy="290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0" name="Line 151">
              <a:extLst>
                <a:ext uri="{FF2B5EF4-FFF2-40B4-BE49-F238E27FC236}">
                  <a16:creationId xmlns:a16="http://schemas.microsoft.com/office/drawing/2014/main" id="{1B910049-F0B4-496A-AFD8-C1DD446E3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552" y="4764690"/>
              <a:ext cx="0" cy="312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1" name="Line 152">
              <a:extLst>
                <a:ext uri="{FF2B5EF4-FFF2-40B4-BE49-F238E27FC236}">
                  <a16:creationId xmlns:a16="http://schemas.microsoft.com/office/drawing/2014/main" id="{D39BE0F2-DF46-4FE8-A0D9-804653A4F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28554" y="4764686"/>
              <a:ext cx="225005" cy="65124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2" name="Line 153">
              <a:extLst>
                <a:ext uri="{FF2B5EF4-FFF2-40B4-BE49-F238E27FC236}">
                  <a16:creationId xmlns:a16="http://schemas.microsoft.com/office/drawing/2014/main" id="{8EFE7301-4D91-4B4B-8F58-2BACFB398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3559" y="4829814"/>
              <a:ext cx="225005" cy="114433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3" name="Line 154">
              <a:extLst>
                <a:ext uri="{FF2B5EF4-FFF2-40B4-BE49-F238E27FC236}">
                  <a16:creationId xmlns:a16="http://schemas.microsoft.com/office/drawing/2014/main" id="{A380EE01-ABF6-4693-A023-DB9934198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8552" y="4476278"/>
              <a:ext cx="0" cy="288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4" name="Freeform 155">
              <a:extLst>
                <a:ext uri="{FF2B5EF4-FFF2-40B4-BE49-F238E27FC236}">
                  <a16:creationId xmlns:a16="http://schemas.microsoft.com/office/drawing/2014/main" id="{786F2CDA-F9C5-4EB6-9A76-9FDA7779E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444" y="4460462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5" name="Line 156">
              <a:extLst>
                <a:ext uri="{FF2B5EF4-FFF2-40B4-BE49-F238E27FC236}">
                  <a16:creationId xmlns:a16="http://schemas.microsoft.com/office/drawing/2014/main" id="{63D36564-9F1B-426E-B2C5-1E798B3A6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532" y="4218575"/>
              <a:ext cx="0" cy="2418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6" name="Line 157">
              <a:extLst>
                <a:ext uri="{FF2B5EF4-FFF2-40B4-BE49-F238E27FC236}">
                  <a16:creationId xmlns:a16="http://schemas.microsoft.com/office/drawing/2014/main" id="{B1DDB25D-70ED-4D7B-BEBE-E02F4C1B5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532" y="3997152"/>
              <a:ext cx="0" cy="221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7" name="Freeform 158">
              <a:extLst>
                <a:ext uri="{FF2B5EF4-FFF2-40B4-BE49-F238E27FC236}">
                  <a16:creationId xmlns:a16="http://schemas.microsoft.com/office/drawing/2014/main" id="{25EBA7B1-543A-446F-99EE-724FE7004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444" y="3997148"/>
              <a:ext cx="28183" cy="0"/>
            </a:xfrm>
            <a:custGeom>
              <a:avLst/>
              <a:gdLst>
                <a:gd name="T0" fmla="*/ 0 w 62"/>
                <a:gd name="T1" fmla="*/ 31 w 62"/>
                <a:gd name="T2" fmla="*/ 62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0" y="0"/>
                  </a:moveTo>
                  <a:lnTo>
                    <a:pt x="31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8" name="Freeform 159">
              <a:extLst>
                <a:ext uri="{FF2B5EF4-FFF2-40B4-BE49-F238E27FC236}">
                  <a16:creationId xmlns:a16="http://schemas.microsoft.com/office/drawing/2014/main" id="{2BE3E9C3-F7DF-4378-AAB9-0AD26DAF8DB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089911" y="4357065"/>
              <a:ext cx="28466" cy="45719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9" name="Freeform 160">
              <a:extLst>
                <a:ext uri="{FF2B5EF4-FFF2-40B4-BE49-F238E27FC236}">
                  <a16:creationId xmlns:a16="http://schemas.microsoft.com/office/drawing/2014/main" id="{44AC9D06-97FF-4BEA-B202-6EB6A089C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346" y="3809218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0" name="Freeform 161">
              <a:extLst>
                <a:ext uri="{FF2B5EF4-FFF2-40B4-BE49-F238E27FC236}">
                  <a16:creationId xmlns:a16="http://schemas.microsoft.com/office/drawing/2014/main" id="{6359CF49-4022-48D3-87E7-E8F3821E0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431" y="3876203"/>
              <a:ext cx="27728" cy="0"/>
            </a:xfrm>
            <a:custGeom>
              <a:avLst/>
              <a:gdLst>
                <a:gd name="T0" fmla="*/ 61 w 61"/>
                <a:gd name="T1" fmla="*/ 31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1" name="Line 162">
              <a:extLst>
                <a:ext uri="{FF2B5EF4-FFF2-40B4-BE49-F238E27FC236}">
                  <a16:creationId xmlns:a16="http://schemas.microsoft.com/office/drawing/2014/main" id="{89C936A8-9418-4E26-ACC5-AE2164FD5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523" y="3747815"/>
              <a:ext cx="0" cy="128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2" name="Line 165">
              <a:extLst>
                <a:ext uri="{FF2B5EF4-FFF2-40B4-BE49-F238E27FC236}">
                  <a16:creationId xmlns:a16="http://schemas.microsoft.com/office/drawing/2014/main" id="{C2129AC9-170A-497B-9589-47EF0E67F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3982" y="3987845"/>
              <a:ext cx="0" cy="171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3" name="Freeform 166">
              <a:extLst>
                <a:ext uri="{FF2B5EF4-FFF2-40B4-BE49-F238E27FC236}">
                  <a16:creationId xmlns:a16="http://schemas.microsoft.com/office/drawing/2014/main" id="{171540BD-ECBB-43C7-B83A-B3B4CEF8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346" y="4159029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4" name="Line 167">
              <a:extLst>
                <a:ext uri="{FF2B5EF4-FFF2-40B4-BE49-F238E27FC236}">
                  <a16:creationId xmlns:a16="http://schemas.microsoft.com/office/drawing/2014/main" id="{B8EC1C82-4E2F-4F97-96E2-B950ACEDF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3982" y="3986916"/>
              <a:ext cx="0" cy="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5" name="Line 168">
              <a:extLst>
                <a:ext uri="{FF2B5EF4-FFF2-40B4-BE49-F238E27FC236}">
                  <a16:creationId xmlns:a16="http://schemas.microsoft.com/office/drawing/2014/main" id="{B1E12162-B160-4758-A729-B66834A11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78524" y="3747815"/>
              <a:ext cx="225459" cy="2391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6" name="Line 169">
              <a:extLst>
                <a:ext uri="{FF2B5EF4-FFF2-40B4-BE49-F238E27FC236}">
                  <a16:creationId xmlns:a16="http://schemas.microsoft.com/office/drawing/2014/main" id="{63F649AF-7FC5-410A-A34E-8ECDE1CE5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3982" y="3809221"/>
              <a:ext cx="0" cy="177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7" name="Freeform 171">
              <a:extLst>
                <a:ext uri="{FF2B5EF4-FFF2-40B4-BE49-F238E27FC236}">
                  <a16:creationId xmlns:a16="http://schemas.microsoft.com/office/drawing/2014/main" id="{18C46BFD-CDE4-4F14-B1D4-5011331B1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911" y="4983318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8" name="Line 172">
              <a:extLst>
                <a:ext uri="{FF2B5EF4-FFF2-40B4-BE49-F238E27FC236}">
                  <a16:creationId xmlns:a16="http://schemas.microsoft.com/office/drawing/2014/main" id="{2B10B22A-8871-4A90-952E-2A334A626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3547" y="4670725"/>
              <a:ext cx="0" cy="312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9" name="Line 173">
              <a:extLst>
                <a:ext uri="{FF2B5EF4-FFF2-40B4-BE49-F238E27FC236}">
                  <a16:creationId xmlns:a16="http://schemas.microsoft.com/office/drawing/2014/main" id="{C1A6DA15-C016-4085-A98D-DA7F5713F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547" y="4402780"/>
              <a:ext cx="0" cy="267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0" name="Line 174">
              <a:extLst>
                <a:ext uri="{FF2B5EF4-FFF2-40B4-BE49-F238E27FC236}">
                  <a16:creationId xmlns:a16="http://schemas.microsoft.com/office/drawing/2014/main" id="{184C14D7-2F51-467D-8A2C-7C2C41E35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8533" y="4218575"/>
              <a:ext cx="675015" cy="452149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1" name="Line 175">
              <a:extLst>
                <a:ext uri="{FF2B5EF4-FFF2-40B4-BE49-F238E27FC236}">
                  <a16:creationId xmlns:a16="http://schemas.microsoft.com/office/drawing/2014/main" id="{98BA2CE8-37F7-493A-B4EA-ABACC0473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3982" y="3987845"/>
              <a:ext cx="224550" cy="230726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2" name="Line 176">
              <a:extLst>
                <a:ext uri="{FF2B5EF4-FFF2-40B4-BE49-F238E27FC236}">
                  <a16:creationId xmlns:a16="http://schemas.microsoft.com/office/drawing/2014/main" id="{2BD04EAB-31B3-4999-915E-76D3EAC07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549" y="4670721"/>
              <a:ext cx="225005" cy="93966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3" name="Freeform 181">
              <a:extLst>
                <a:ext uri="{FF2B5EF4-FFF2-40B4-BE49-F238E27FC236}">
                  <a16:creationId xmlns:a16="http://schemas.microsoft.com/office/drawing/2014/main" id="{55310B4E-59D6-4849-91F7-8485B3091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20" y="4644671"/>
              <a:ext cx="25910" cy="52100"/>
            </a:xfrm>
            <a:custGeom>
              <a:avLst/>
              <a:gdLst>
                <a:gd name="T0" fmla="*/ 0 w 57"/>
                <a:gd name="T1" fmla="*/ 28 h 56"/>
                <a:gd name="T2" fmla="*/ 0 w 57"/>
                <a:gd name="T3" fmla="*/ 33 h 56"/>
                <a:gd name="T4" fmla="*/ 1 w 57"/>
                <a:gd name="T5" fmla="*/ 36 h 56"/>
                <a:gd name="T6" fmla="*/ 2 w 57"/>
                <a:gd name="T7" fmla="*/ 39 h 56"/>
                <a:gd name="T8" fmla="*/ 4 w 57"/>
                <a:gd name="T9" fmla="*/ 43 h 56"/>
                <a:gd name="T10" fmla="*/ 8 w 57"/>
                <a:gd name="T11" fmla="*/ 48 h 56"/>
                <a:gd name="T12" fmla="*/ 12 w 57"/>
                <a:gd name="T13" fmla="*/ 51 h 56"/>
                <a:gd name="T14" fmla="*/ 17 w 57"/>
                <a:gd name="T15" fmla="*/ 54 h 56"/>
                <a:gd name="T16" fmla="*/ 23 w 57"/>
                <a:gd name="T17" fmla="*/ 56 h 56"/>
                <a:gd name="T18" fmla="*/ 28 w 57"/>
                <a:gd name="T19" fmla="*/ 56 h 56"/>
                <a:gd name="T20" fmla="*/ 28 w 57"/>
                <a:gd name="T21" fmla="*/ 56 h 56"/>
                <a:gd name="T22" fmla="*/ 29 w 57"/>
                <a:gd name="T23" fmla="*/ 56 h 56"/>
                <a:gd name="T24" fmla="*/ 30 w 57"/>
                <a:gd name="T25" fmla="*/ 56 h 56"/>
                <a:gd name="T26" fmla="*/ 31 w 57"/>
                <a:gd name="T27" fmla="*/ 56 h 56"/>
                <a:gd name="T28" fmla="*/ 34 w 57"/>
                <a:gd name="T29" fmla="*/ 56 h 56"/>
                <a:gd name="T30" fmla="*/ 35 w 57"/>
                <a:gd name="T31" fmla="*/ 55 h 56"/>
                <a:gd name="T32" fmla="*/ 36 w 57"/>
                <a:gd name="T33" fmla="*/ 55 h 56"/>
                <a:gd name="T34" fmla="*/ 39 w 57"/>
                <a:gd name="T35" fmla="*/ 54 h 56"/>
                <a:gd name="T36" fmla="*/ 41 w 57"/>
                <a:gd name="T37" fmla="*/ 53 h 56"/>
                <a:gd name="T38" fmla="*/ 43 w 57"/>
                <a:gd name="T39" fmla="*/ 51 h 56"/>
                <a:gd name="T40" fmla="*/ 46 w 57"/>
                <a:gd name="T41" fmla="*/ 49 h 56"/>
                <a:gd name="T42" fmla="*/ 46 w 57"/>
                <a:gd name="T43" fmla="*/ 49 h 56"/>
                <a:gd name="T44" fmla="*/ 47 w 57"/>
                <a:gd name="T45" fmla="*/ 48 h 56"/>
                <a:gd name="T46" fmla="*/ 48 w 57"/>
                <a:gd name="T47" fmla="*/ 48 h 56"/>
                <a:gd name="T48" fmla="*/ 49 w 57"/>
                <a:gd name="T49" fmla="*/ 46 h 56"/>
                <a:gd name="T50" fmla="*/ 49 w 57"/>
                <a:gd name="T51" fmla="*/ 46 h 56"/>
                <a:gd name="T52" fmla="*/ 50 w 57"/>
                <a:gd name="T53" fmla="*/ 45 h 56"/>
                <a:gd name="T54" fmla="*/ 51 w 57"/>
                <a:gd name="T55" fmla="*/ 43 h 56"/>
                <a:gd name="T56" fmla="*/ 53 w 57"/>
                <a:gd name="T57" fmla="*/ 41 h 56"/>
                <a:gd name="T58" fmla="*/ 54 w 57"/>
                <a:gd name="T59" fmla="*/ 39 h 56"/>
                <a:gd name="T60" fmla="*/ 55 w 57"/>
                <a:gd name="T61" fmla="*/ 36 h 56"/>
                <a:gd name="T62" fmla="*/ 55 w 57"/>
                <a:gd name="T63" fmla="*/ 34 h 56"/>
                <a:gd name="T64" fmla="*/ 56 w 57"/>
                <a:gd name="T65" fmla="*/ 33 h 56"/>
                <a:gd name="T66" fmla="*/ 56 w 57"/>
                <a:gd name="T67" fmla="*/ 31 h 56"/>
                <a:gd name="T68" fmla="*/ 56 w 57"/>
                <a:gd name="T69" fmla="*/ 29 h 56"/>
                <a:gd name="T70" fmla="*/ 56 w 57"/>
                <a:gd name="T71" fmla="*/ 29 h 56"/>
                <a:gd name="T72" fmla="*/ 56 w 57"/>
                <a:gd name="T73" fmla="*/ 28 h 56"/>
                <a:gd name="T74" fmla="*/ 57 w 57"/>
                <a:gd name="T75" fmla="*/ 28 h 56"/>
                <a:gd name="T76" fmla="*/ 56 w 57"/>
                <a:gd name="T77" fmla="*/ 22 h 56"/>
                <a:gd name="T78" fmla="*/ 54 w 57"/>
                <a:gd name="T79" fmla="*/ 17 h 56"/>
                <a:gd name="T80" fmla="*/ 51 w 57"/>
                <a:gd name="T81" fmla="*/ 12 h 56"/>
                <a:gd name="T82" fmla="*/ 48 w 57"/>
                <a:gd name="T83" fmla="*/ 8 h 56"/>
                <a:gd name="T84" fmla="*/ 43 w 57"/>
                <a:gd name="T85" fmla="*/ 4 h 56"/>
                <a:gd name="T86" fmla="*/ 39 w 57"/>
                <a:gd name="T87" fmla="*/ 2 h 56"/>
                <a:gd name="T88" fmla="*/ 36 w 57"/>
                <a:gd name="T89" fmla="*/ 1 h 56"/>
                <a:gd name="T90" fmla="*/ 34 w 57"/>
                <a:gd name="T91" fmla="*/ 0 h 56"/>
                <a:gd name="T92" fmla="*/ 28 w 57"/>
                <a:gd name="T93" fmla="*/ 0 h 56"/>
                <a:gd name="T94" fmla="*/ 23 w 57"/>
                <a:gd name="T95" fmla="*/ 0 h 56"/>
                <a:gd name="T96" fmla="*/ 17 w 57"/>
                <a:gd name="T97" fmla="*/ 2 h 56"/>
                <a:gd name="T98" fmla="*/ 12 w 57"/>
                <a:gd name="T99" fmla="*/ 4 h 56"/>
                <a:gd name="T100" fmla="*/ 8 w 57"/>
                <a:gd name="T101" fmla="*/ 8 h 56"/>
                <a:gd name="T102" fmla="*/ 4 w 57"/>
                <a:gd name="T103" fmla="*/ 12 h 56"/>
                <a:gd name="T104" fmla="*/ 2 w 57"/>
                <a:gd name="T105" fmla="*/ 17 h 56"/>
                <a:gd name="T106" fmla="*/ 0 w 57"/>
                <a:gd name="T107" fmla="*/ 22 h 56"/>
                <a:gd name="T108" fmla="*/ 0 w 57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3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4" name="Freeform 182">
              <a:extLst>
                <a:ext uri="{FF2B5EF4-FFF2-40B4-BE49-F238E27FC236}">
                  <a16:creationId xmlns:a16="http://schemas.microsoft.com/office/drawing/2014/main" id="{B37EDC8C-7F7C-4F2C-A512-91C7F4896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825" y="4737706"/>
              <a:ext cx="25910" cy="53030"/>
            </a:xfrm>
            <a:custGeom>
              <a:avLst/>
              <a:gdLst>
                <a:gd name="T0" fmla="*/ 0 w 57"/>
                <a:gd name="T1" fmla="*/ 29 h 57"/>
                <a:gd name="T2" fmla="*/ 0 w 57"/>
                <a:gd name="T3" fmla="*/ 34 h 57"/>
                <a:gd name="T4" fmla="*/ 1 w 57"/>
                <a:gd name="T5" fmla="*/ 36 h 57"/>
                <a:gd name="T6" fmla="*/ 2 w 57"/>
                <a:gd name="T7" fmla="*/ 39 h 57"/>
                <a:gd name="T8" fmla="*/ 4 w 57"/>
                <a:gd name="T9" fmla="*/ 44 h 57"/>
                <a:gd name="T10" fmla="*/ 8 w 57"/>
                <a:gd name="T11" fmla="*/ 48 h 57"/>
                <a:gd name="T12" fmla="*/ 12 w 57"/>
                <a:gd name="T13" fmla="*/ 52 h 57"/>
                <a:gd name="T14" fmla="*/ 17 w 57"/>
                <a:gd name="T15" fmla="*/ 55 h 57"/>
                <a:gd name="T16" fmla="*/ 22 w 57"/>
                <a:gd name="T17" fmla="*/ 56 h 57"/>
                <a:gd name="T18" fmla="*/ 28 w 57"/>
                <a:gd name="T19" fmla="*/ 57 h 57"/>
                <a:gd name="T20" fmla="*/ 28 w 57"/>
                <a:gd name="T21" fmla="*/ 57 h 57"/>
                <a:gd name="T22" fmla="*/ 29 w 57"/>
                <a:gd name="T23" fmla="*/ 57 h 57"/>
                <a:gd name="T24" fmla="*/ 29 w 57"/>
                <a:gd name="T25" fmla="*/ 57 h 57"/>
                <a:gd name="T26" fmla="*/ 31 w 57"/>
                <a:gd name="T27" fmla="*/ 57 h 57"/>
                <a:gd name="T28" fmla="*/ 34 w 57"/>
                <a:gd name="T29" fmla="*/ 56 h 57"/>
                <a:gd name="T30" fmla="*/ 35 w 57"/>
                <a:gd name="T31" fmla="*/ 56 h 57"/>
                <a:gd name="T32" fmla="*/ 36 w 57"/>
                <a:gd name="T33" fmla="*/ 55 h 57"/>
                <a:gd name="T34" fmla="*/ 39 w 57"/>
                <a:gd name="T35" fmla="*/ 55 h 57"/>
                <a:gd name="T36" fmla="*/ 41 w 57"/>
                <a:gd name="T37" fmla="*/ 53 h 57"/>
                <a:gd name="T38" fmla="*/ 43 w 57"/>
                <a:gd name="T39" fmla="*/ 52 h 57"/>
                <a:gd name="T40" fmla="*/ 45 w 57"/>
                <a:gd name="T41" fmla="*/ 50 h 57"/>
                <a:gd name="T42" fmla="*/ 46 w 57"/>
                <a:gd name="T43" fmla="*/ 49 h 57"/>
                <a:gd name="T44" fmla="*/ 46 w 57"/>
                <a:gd name="T45" fmla="*/ 49 h 57"/>
                <a:gd name="T46" fmla="*/ 48 w 57"/>
                <a:gd name="T47" fmla="*/ 48 h 57"/>
                <a:gd name="T48" fmla="*/ 49 w 57"/>
                <a:gd name="T49" fmla="*/ 47 h 57"/>
                <a:gd name="T50" fmla="*/ 49 w 57"/>
                <a:gd name="T51" fmla="*/ 46 h 57"/>
                <a:gd name="T52" fmla="*/ 50 w 57"/>
                <a:gd name="T53" fmla="*/ 46 h 57"/>
                <a:gd name="T54" fmla="*/ 51 w 57"/>
                <a:gd name="T55" fmla="*/ 44 h 57"/>
                <a:gd name="T56" fmla="*/ 53 w 57"/>
                <a:gd name="T57" fmla="*/ 41 h 57"/>
                <a:gd name="T58" fmla="*/ 54 w 57"/>
                <a:gd name="T59" fmla="*/ 39 h 57"/>
                <a:gd name="T60" fmla="*/ 55 w 57"/>
                <a:gd name="T61" fmla="*/ 36 h 57"/>
                <a:gd name="T62" fmla="*/ 55 w 57"/>
                <a:gd name="T63" fmla="*/ 35 h 57"/>
                <a:gd name="T64" fmla="*/ 56 w 57"/>
                <a:gd name="T65" fmla="*/ 34 h 57"/>
                <a:gd name="T66" fmla="*/ 56 w 57"/>
                <a:gd name="T67" fmla="*/ 31 h 57"/>
                <a:gd name="T68" fmla="*/ 56 w 57"/>
                <a:gd name="T69" fmla="*/ 30 h 57"/>
                <a:gd name="T70" fmla="*/ 56 w 57"/>
                <a:gd name="T71" fmla="*/ 29 h 57"/>
                <a:gd name="T72" fmla="*/ 56 w 57"/>
                <a:gd name="T73" fmla="*/ 29 h 57"/>
                <a:gd name="T74" fmla="*/ 57 w 57"/>
                <a:gd name="T75" fmla="*/ 29 h 57"/>
                <a:gd name="T76" fmla="*/ 56 w 57"/>
                <a:gd name="T77" fmla="*/ 23 h 57"/>
                <a:gd name="T78" fmla="*/ 54 w 57"/>
                <a:gd name="T79" fmla="*/ 18 h 57"/>
                <a:gd name="T80" fmla="*/ 51 w 57"/>
                <a:gd name="T81" fmla="*/ 13 h 57"/>
                <a:gd name="T82" fmla="*/ 48 w 57"/>
                <a:gd name="T83" fmla="*/ 8 h 57"/>
                <a:gd name="T84" fmla="*/ 43 w 57"/>
                <a:gd name="T85" fmla="*/ 5 h 57"/>
                <a:gd name="T86" fmla="*/ 39 w 57"/>
                <a:gd name="T87" fmla="*/ 2 h 57"/>
                <a:gd name="T88" fmla="*/ 36 w 57"/>
                <a:gd name="T89" fmla="*/ 1 h 57"/>
                <a:gd name="T90" fmla="*/ 34 w 57"/>
                <a:gd name="T91" fmla="*/ 1 h 57"/>
                <a:gd name="T92" fmla="*/ 28 w 57"/>
                <a:gd name="T93" fmla="*/ 0 h 57"/>
                <a:gd name="T94" fmla="*/ 22 w 57"/>
                <a:gd name="T95" fmla="*/ 1 h 57"/>
                <a:gd name="T96" fmla="*/ 17 w 57"/>
                <a:gd name="T97" fmla="*/ 2 h 57"/>
                <a:gd name="T98" fmla="*/ 12 w 57"/>
                <a:gd name="T99" fmla="*/ 5 h 57"/>
                <a:gd name="T100" fmla="*/ 8 w 57"/>
                <a:gd name="T101" fmla="*/ 8 h 57"/>
                <a:gd name="T102" fmla="*/ 4 w 57"/>
                <a:gd name="T103" fmla="*/ 13 h 57"/>
                <a:gd name="T104" fmla="*/ 2 w 57"/>
                <a:gd name="T105" fmla="*/ 18 h 57"/>
                <a:gd name="T106" fmla="*/ 0 w 57"/>
                <a:gd name="T107" fmla="*/ 23 h 57"/>
                <a:gd name="T108" fmla="*/ 0 w 57"/>
                <a:gd name="T10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7">
                  <a:moveTo>
                    <a:pt x="0" y="29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7" y="29"/>
                  </a:lnTo>
                  <a:lnTo>
                    <a:pt x="56" y="23"/>
                  </a:lnTo>
                  <a:lnTo>
                    <a:pt x="54" y="18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5" name="Freeform 183">
              <a:extLst>
                <a:ext uri="{FF2B5EF4-FFF2-40B4-BE49-F238E27FC236}">
                  <a16:creationId xmlns:a16="http://schemas.microsoft.com/office/drawing/2014/main" id="{0C39C5DC-05A9-4375-A817-27E65CC7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831" y="4803760"/>
              <a:ext cx="25455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3 h 56"/>
                <a:gd name="T4" fmla="*/ 0 w 56"/>
                <a:gd name="T5" fmla="*/ 36 h 56"/>
                <a:gd name="T6" fmla="*/ 2 w 56"/>
                <a:gd name="T7" fmla="*/ 39 h 56"/>
                <a:gd name="T8" fmla="*/ 4 w 56"/>
                <a:gd name="T9" fmla="*/ 43 h 56"/>
                <a:gd name="T10" fmla="*/ 8 w 56"/>
                <a:gd name="T11" fmla="*/ 48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6 h 56"/>
                <a:gd name="T18" fmla="*/ 28 w 56"/>
                <a:gd name="T19" fmla="*/ 56 h 56"/>
                <a:gd name="T20" fmla="*/ 28 w 56"/>
                <a:gd name="T21" fmla="*/ 56 h 56"/>
                <a:gd name="T22" fmla="*/ 29 w 56"/>
                <a:gd name="T23" fmla="*/ 56 h 56"/>
                <a:gd name="T24" fmla="*/ 29 w 56"/>
                <a:gd name="T25" fmla="*/ 56 h 56"/>
                <a:gd name="T26" fmla="*/ 31 w 56"/>
                <a:gd name="T27" fmla="*/ 56 h 56"/>
                <a:gd name="T28" fmla="*/ 34 w 56"/>
                <a:gd name="T29" fmla="*/ 56 h 56"/>
                <a:gd name="T30" fmla="*/ 35 w 56"/>
                <a:gd name="T31" fmla="*/ 55 h 56"/>
                <a:gd name="T32" fmla="*/ 36 w 56"/>
                <a:gd name="T33" fmla="*/ 55 h 56"/>
                <a:gd name="T34" fmla="*/ 39 w 56"/>
                <a:gd name="T35" fmla="*/ 54 h 56"/>
                <a:gd name="T36" fmla="*/ 41 w 56"/>
                <a:gd name="T37" fmla="*/ 53 h 56"/>
                <a:gd name="T38" fmla="*/ 43 w 56"/>
                <a:gd name="T39" fmla="*/ 51 h 56"/>
                <a:gd name="T40" fmla="*/ 45 w 56"/>
                <a:gd name="T41" fmla="*/ 50 h 56"/>
                <a:gd name="T42" fmla="*/ 46 w 56"/>
                <a:gd name="T43" fmla="*/ 49 h 56"/>
                <a:gd name="T44" fmla="*/ 46 w 56"/>
                <a:gd name="T45" fmla="*/ 48 h 56"/>
                <a:gd name="T46" fmla="*/ 48 w 56"/>
                <a:gd name="T47" fmla="*/ 48 h 56"/>
                <a:gd name="T48" fmla="*/ 48 w 56"/>
                <a:gd name="T49" fmla="*/ 46 h 56"/>
                <a:gd name="T50" fmla="*/ 49 w 56"/>
                <a:gd name="T51" fmla="*/ 46 h 56"/>
                <a:gd name="T52" fmla="*/ 50 w 56"/>
                <a:gd name="T53" fmla="*/ 45 h 56"/>
                <a:gd name="T54" fmla="*/ 51 w 56"/>
                <a:gd name="T55" fmla="*/ 43 h 56"/>
                <a:gd name="T56" fmla="*/ 53 w 56"/>
                <a:gd name="T57" fmla="*/ 41 h 56"/>
                <a:gd name="T58" fmla="*/ 54 w 56"/>
                <a:gd name="T59" fmla="*/ 39 h 56"/>
                <a:gd name="T60" fmla="*/ 55 w 56"/>
                <a:gd name="T61" fmla="*/ 36 h 56"/>
                <a:gd name="T62" fmla="*/ 55 w 56"/>
                <a:gd name="T63" fmla="*/ 34 h 56"/>
                <a:gd name="T64" fmla="*/ 56 w 56"/>
                <a:gd name="T65" fmla="*/ 33 h 56"/>
                <a:gd name="T66" fmla="*/ 56 w 56"/>
                <a:gd name="T67" fmla="*/ 31 h 56"/>
                <a:gd name="T68" fmla="*/ 56 w 56"/>
                <a:gd name="T69" fmla="*/ 29 h 56"/>
                <a:gd name="T70" fmla="*/ 56 w 56"/>
                <a:gd name="T71" fmla="*/ 29 h 56"/>
                <a:gd name="T72" fmla="*/ 56 w 56"/>
                <a:gd name="T73" fmla="*/ 28 h 56"/>
                <a:gd name="T74" fmla="*/ 56 w 56"/>
                <a:gd name="T75" fmla="*/ 28 h 56"/>
                <a:gd name="T76" fmla="*/ 56 w 56"/>
                <a:gd name="T77" fmla="*/ 22 h 56"/>
                <a:gd name="T78" fmla="*/ 54 w 56"/>
                <a:gd name="T79" fmla="*/ 17 h 56"/>
                <a:gd name="T80" fmla="*/ 51 w 56"/>
                <a:gd name="T81" fmla="*/ 12 h 56"/>
                <a:gd name="T82" fmla="*/ 48 w 56"/>
                <a:gd name="T83" fmla="*/ 8 h 56"/>
                <a:gd name="T84" fmla="*/ 43 w 56"/>
                <a:gd name="T85" fmla="*/ 4 h 56"/>
                <a:gd name="T86" fmla="*/ 39 w 56"/>
                <a:gd name="T87" fmla="*/ 2 h 56"/>
                <a:gd name="T88" fmla="*/ 36 w 56"/>
                <a:gd name="T89" fmla="*/ 1 h 56"/>
                <a:gd name="T90" fmla="*/ 34 w 56"/>
                <a:gd name="T91" fmla="*/ 0 h 56"/>
                <a:gd name="T92" fmla="*/ 28 w 56"/>
                <a:gd name="T93" fmla="*/ 0 h 56"/>
                <a:gd name="T94" fmla="*/ 22 w 56"/>
                <a:gd name="T95" fmla="*/ 0 h 56"/>
                <a:gd name="T96" fmla="*/ 17 w 56"/>
                <a:gd name="T97" fmla="*/ 2 h 56"/>
                <a:gd name="T98" fmla="*/ 12 w 56"/>
                <a:gd name="T99" fmla="*/ 4 h 56"/>
                <a:gd name="T100" fmla="*/ 8 w 56"/>
                <a:gd name="T101" fmla="*/ 8 h 56"/>
                <a:gd name="T102" fmla="*/ 4 w 56"/>
                <a:gd name="T103" fmla="*/ 12 h 56"/>
                <a:gd name="T104" fmla="*/ 2 w 56"/>
                <a:gd name="T105" fmla="*/ 17 h 56"/>
                <a:gd name="T106" fmla="*/ 0 w 56"/>
                <a:gd name="T107" fmla="*/ 22 h 56"/>
                <a:gd name="T108" fmla="*/ 0 w 56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5963BBC-8E79-43C6-9AB9-C66344238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462" y="4151586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5C666FF7-4D29-4E55-A11A-AC32B83BB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920" y="4241830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8" name="Line 187">
              <a:extLst>
                <a:ext uri="{FF2B5EF4-FFF2-40B4-BE49-F238E27FC236}">
                  <a16:creationId xmlns:a16="http://schemas.microsoft.com/office/drawing/2014/main" id="{727161ED-C808-4393-AEE2-86D85B467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562" y="4603740"/>
              <a:ext cx="0" cy="253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326609D3-C970-48FD-9E60-DAC06F3F0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4856791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C009AD9C-2637-46A7-B381-3600090B7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4603736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5839713D-1C17-4E58-A3BF-8E72A07C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920" y="4724681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475C69A5-EC35-4A72-B393-68AC2BD38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462" y="4731193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3" name="Line 192">
              <a:extLst>
                <a:ext uri="{FF2B5EF4-FFF2-40B4-BE49-F238E27FC236}">
                  <a16:creationId xmlns:a16="http://schemas.microsoft.com/office/drawing/2014/main" id="{CA5CD700-4DF3-4027-8F87-729E6A1D0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552" y="4151590"/>
              <a:ext cx="0" cy="579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4" name="Line 193">
              <a:extLst>
                <a:ext uri="{FF2B5EF4-FFF2-40B4-BE49-F238E27FC236}">
                  <a16:creationId xmlns:a16="http://schemas.microsoft.com/office/drawing/2014/main" id="{C8DE3D57-3978-4BCA-B397-3D1CB7C0F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556" y="4241834"/>
              <a:ext cx="0" cy="4828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20DF5A5F-C130-4CC6-A460-E9DB06CAE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444" y="3755258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FB0FD4EF-4A36-4C13-9A05-54D5F81A9DD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414444" y="4216582"/>
              <a:ext cx="30301" cy="45719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7" name="Line 196">
              <a:extLst>
                <a:ext uri="{FF2B5EF4-FFF2-40B4-BE49-F238E27FC236}">
                  <a16:creationId xmlns:a16="http://schemas.microsoft.com/office/drawing/2014/main" id="{A0ECB3D9-D665-4CDF-A4AC-4FD2DB274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532" y="3755258"/>
              <a:ext cx="0" cy="50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9E745104-3232-476E-B31D-B600D3F7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911" y="3950631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9" name="Line 198">
              <a:extLst>
                <a:ext uri="{FF2B5EF4-FFF2-40B4-BE49-F238E27FC236}">
                  <a16:creationId xmlns:a16="http://schemas.microsoft.com/office/drawing/2014/main" id="{91001EAF-62EB-40BD-B45C-43051BCFC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9438" y="3673387"/>
              <a:ext cx="14091" cy="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0" name="Freeform 202">
              <a:extLst>
                <a:ext uri="{FF2B5EF4-FFF2-40B4-BE49-F238E27FC236}">
                  <a16:creationId xmlns:a16="http://schemas.microsoft.com/office/drawing/2014/main" id="{B8A2A4D4-2196-49E0-9B49-48F871FE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438" y="3989706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1" name="Line 204">
              <a:extLst>
                <a:ext uri="{FF2B5EF4-FFF2-40B4-BE49-F238E27FC236}">
                  <a16:creationId xmlns:a16="http://schemas.microsoft.com/office/drawing/2014/main" id="{B526EA8C-108C-47D2-BECD-A15BD02FD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3527" y="3673391"/>
              <a:ext cx="0" cy="316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2" name="Freeform 206">
              <a:extLst>
                <a:ext uri="{FF2B5EF4-FFF2-40B4-BE49-F238E27FC236}">
                  <a16:creationId xmlns:a16="http://schemas.microsoft.com/office/drawing/2014/main" id="{EB7CDCDE-F939-43DA-A132-4A2B1CD8F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911" y="4626994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3" name="Line 207">
              <a:extLst>
                <a:ext uri="{FF2B5EF4-FFF2-40B4-BE49-F238E27FC236}">
                  <a16:creationId xmlns:a16="http://schemas.microsoft.com/office/drawing/2014/main" id="{1DB697EA-9275-41E2-92E2-B75B75667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547" y="3950631"/>
              <a:ext cx="0" cy="676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4" name="Line 208">
              <a:extLst>
                <a:ext uri="{FF2B5EF4-FFF2-40B4-BE49-F238E27FC236}">
                  <a16:creationId xmlns:a16="http://schemas.microsoft.com/office/drawing/2014/main" id="{1CAA3251-2503-4057-9187-3B9E4EC9D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3529" y="3673387"/>
              <a:ext cx="140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5" name="Freeform 209">
              <a:extLst>
                <a:ext uri="{FF2B5EF4-FFF2-40B4-BE49-F238E27FC236}">
                  <a16:creationId xmlns:a16="http://schemas.microsoft.com/office/drawing/2014/main" id="{F4022892-BF7A-4BB0-9167-632E862C7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518" y="3638035"/>
              <a:ext cx="2025044" cy="1068971"/>
            </a:xfrm>
            <a:custGeom>
              <a:avLst/>
              <a:gdLst>
                <a:gd name="T0" fmla="*/ 4455 w 4455"/>
                <a:gd name="T1" fmla="*/ 1149 h 1149"/>
                <a:gd name="T2" fmla="*/ 3960 w 4455"/>
                <a:gd name="T3" fmla="*/ 996 h 1149"/>
                <a:gd name="T4" fmla="*/ 3465 w 4455"/>
                <a:gd name="T5" fmla="*/ 866 h 1149"/>
                <a:gd name="T6" fmla="*/ 1485 w 4455"/>
                <a:gd name="T7" fmla="*/ 390 h 1149"/>
                <a:gd name="T8" fmla="*/ 991 w 4455"/>
                <a:gd name="T9" fmla="*/ 187 h 1149"/>
                <a:gd name="T10" fmla="*/ 495 w 4455"/>
                <a:gd name="T11" fmla="*/ 50 h 1149"/>
                <a:gd name="T12" fmla="*/ 0 w 4455"/>
                <a:gd name="T13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5" h="1149">
                  <a:moveTo>
                    <a:pt x="4455" y="1149"/>
                  </a:moveTo>
                  <a:lnTo>
                    <a:pt x="3960" y="996"/>
                  </a:lnTo>
                  <a:lnTo>
                    <a:pt x="3465" y="866"/>
                  </a:lnTo>
                  <a:lnTo>
                    <a:pt x="1485" y="390"/>
                  </a:lnTo>
                  <a:lnTo>
                    <a:pt x="991" y="187"/>
                  </a:lnTo>
                  <a:lnTo>
                    <a:pt x="495" y="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6" name="Freeform 212">
              <a:extLst>
                <a:ext uri="{FF2B5EF4-FFF2-40B4-BE49-F238E27FC236}">
                  <a16:creationId xmlns:a16="http://schemas.microsoft.com/office/drawing/2014/main" id="{8202A7C4-EEDE-43AA-AFC2-F5709762A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256" y="3785029"/>
              <a:ext cx="25455" cy="53030"/>
            </a:xfrm>
            <a:custGeom>
              <a:avLst/>
              <a:gdLst>
                <a:gd name="T0" fmla="*/ 0 w 56"/>
                <a:gd name="T1" fmla="*/ 29 h 57"/>
                <a:gd name="T2" fmla="*/ 0 w 56"/>
                <a:gd name="T3" fmla="*/ 34 h 57"/>
                <a:gd name="T4" fmla="*/ 1 w 56"/>
                <a:gd name="T5" fmla="*/ 37 h 57"/>
                <a:gd name="T6" fmla="*/ 2 w 56"/>
                <a:gd name="T7" fmla="*/ 39 h 57"/>
                <a:gd name="T8" fmla="*/ 4 w 56"/>
                <a:gd name="T9" fmla="*/ 44 h 57"/>
                <a:gd name="T10" fmla="*/ 8 w 56"/>
                <a:gd name="T11" fmla="*/ 49 h 57"/>
                <a:gd name="T12" fmla="*/ 12 w 56"/>
                <a:gd name="T13" fmla="*/ 52 h 57"/>
                <a:gd name="T14" fmla="*/ 17 w 56"/>
                <a:gd name="T15" fmla="*/ 55 h 57"/>
                <a:gd name="T16" fmla="*/ 22 w 56"/>
                <a:gd name="T17" fmla="*/ 56 h 57"/>
                <a:gd name="T18" fmla="*/ 28 w 56"/>
                <a:gd name="T19" fmla="*/ 57 h 57"/>
                <a:gd name="T20" fmla="*/ 28 w 56"/>
                <a:gd name="T21" fmla="*/ 57 h 57"/>
                <a:gd name="T22" fmla="*/ 28 w 56"/>
                <a:gd name="T23" fmla="*/ 57 h 57"/>
                <a:gd name="T24" fmla="*/ 29 w 56"/>
                <a:gd name="T25" fmla="*/ 57 h 57"/>
                <a:gd name="T26" fmla="*/ 31 w 56"/>
                <a:gd name="T27" fmla="*/ 57 h 57"/>
                <a:gd name="T28" fmla="*/ 33 w 56"/>
                <a:gd name="T29" fmla="*/ 56 h 57"/>
                <a:gd name="T30" fmla="*/ 36 w 56"/>
                <a:gd name="T31" fmla="*/ 56 h 57"/>
                <a:gd name="T32" fmla="*/ 39 w 56"/>
                <a:gd name="T33" fmla="*/ 55 h 57"/>
                <a:gd name="T34" fmla="*/ 41 w 56"/>
                <a:gd name="T35" fmla="*/ 53 h 57"/>
                <a:gd name="T36" fmla="*/ 43 w 56"/>
                <a:gd name="T37" fmla="*/ 52 h 57"/>
                <a:gd name="T38" fmla="*/ 45 w 56"/>
                <a:gd name="T39" fmla="*/ 50 h 57"/>
                <a:gd name="T40" fmla="*/ 46 w 56"/>
                <a:gd name="T41" fmla="*/ 50 h 57"/>
                <a:gd name="T42" fmla="*/ 46 w 56"/>
                <a:gd name="T43" fmla="*/ 49 h 57"/>
                <a:gd name="T44" fmla="*/ 48 w 56"/>
                <a:gd name="T45" fmla="*/ 49 h 57"/>
                <a:gd name="T46" fmla="*/ 48 w 56"/>
                <a:gd name="T47" fmla="*/ 47 h 57"/>
                <a:gd name="T48" fmla="*/ 49 w 56"/>
                <a:gd name="T49" fmla="*/ 46 h 57"/>
                <a:gd name="T50" fmla="*/ 49 w 56"/>
                <a:gd name="T51" fmla="*/ 46 h 57"/>
                <a:gd name="T52" fmla="*/ 51 w 56"/>
                <a:gd name="T53" fmla="*/ 44 h 57"/>
                <a:gd name="T54" fmla="*/ 52 w 56"/>
                <a:gd name="T55" fmla="*/ 42 h 57"/>
                <a:gd name="T56" fmla="*/ 54 w 56"/>
                <a:gd name="T57" fmla="*/ 39 h 57"/>
                <a:gd name="T58" fmla="*/ 55 w 56"/>
                <a:gd name="T59" fmla="*/ 37 h 57"/>
                <a:gd name="T60" fmla="*/ 55 w 56"/>
                <a:gd name="T61" fmla="*/ 35 h 57"/>
                <a:gd name="T62" fmla="*/ 56 w 56"/>
                <a:gd name="T63" fmla="*/ 34 h 57"/>
                <a:gd name="T64" fmla="*/ 56 w 56"/>
                <a:gd name="T65" fmla="*/ 29 h 57"/>
                <a:gd name="T66" fmla="*/ 56 w 56"/>
                <a:gd name="T67" fmla="*/ 23 h 57"/>
                <a:gd name="T68" fmla="*/ 54 w 56"/>
                <a:gd name="T69" fmla="*/ 17 h 57"/>
                <a:gd name="T70" fmla="*/ 51 w 56"/>
                <a:gd name="T71" fmla="*/ 13 h 57"/>
                <a:gd name="T72" fmla="*/ 48 w 56"/>
                <a:gd name="T73" fmla="*/ 8 h 57"/>
                <a:gd name="T74" fmla="*/ 43 w 56"/>
                <a:gd name="T75" fmla="*/ 5 h 57"/>
                <a:gd name="T76" fmla="*/ 39 w 56"/>
                <a:gd name="T77" fmla="*/ 2 h 57"/>
                <a:gd name="T78" fmla="*/ 36 w 56"/>
                <a:gd name="T79" fmla="*/ 1 h 57"/>
                <a:gd name="T80" fmla="*/ 33 w 56"/>
                <a:gd name="T81" fmla="*/ 1 h 57"/>
                <a:gd name="T82" fmla="*/ 28 w 56"/>
                <a:gd name="T83" fmla="*/ 0 h 57"/>
                <a:gd name="T84" fmla="*/ 22 w 56"/>
                <a:gd name="T85" fmla="*/ 1 h 57"/>
                <a:gd name="T86" fmla="*/ 17 w 56"/>
                <a:gd name="T87" fmla="*/ 2 h 57"/>
                <a:gd name="T88" fmla="*/ 12 w 56"/>
                <a:gd name="T89" fmla="*/ 5 h 57"/>
                <a:gd name="T90" fmla="*/ 8 w 56"/>
                <a:gd name="T91" fmla="*/ 8 h 57"/>
                <a:gd name="T92" fmla="*/ 4 w 56"/>
                <a:gd name="T93" fmla="*/ 13 h 57"/>
                <a:gd name="T94" fmla="*/ 2 w 56"/>
                <a:gd name="T95" fmla="*/ 17 h 57"/>
                <a:gd name="T96" fmla="*/ 0 w 56"/>
                <a:gd name="T97" fmla="*/ 23 h 57"/>
                <a:gd name="T98" fmla="*/ 0 w 56"/>
                <a:gd name="T9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lnTo>
                    <a:pt x="0" y="34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2" y="42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7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7" name="Freeform 213">
              <a:extLst>
                <a:ext uri="{FF2B5EF4-FFF2-40B4-BE49-F238E27FC236}">
                  <a16:creationId xmlns:a16="http://schemas.microsoft.com/office/drawing/2014/main" id="{78E5DFA0-BA8A-407B-9BD8-D3387BCC3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807" y="3973889"/>
              <a:ext cx="25455" cy="53030"/>
            </a:xfrm>
            <a:custGeom>
              <a:avLst/>
              <a:gdLst>
                <a:gd name="T0" fmla="*/ 0 w 56"/>
                <a:gd name="T1" fmla="*/ 29 h 57"/>
                <a:gd name="T2" fmla="*/ 0 w 56"/>
                <a:gd name="T3" fmla="*/ 34 h 57"/>
                <a:gd name="T4" fmla="*/ 1 w 56"/>
                <a:gd name="T5" fmla="*/ 37 h 57"/>
                <a:gd name="T6" fmla="*/ 2 w 56"/>
                <a:gd name="T7" fmla="*/ 40 h 57"/>
                <a:gd name="T8" fmla="*/ 4 w 56"/>
                <a:gd name="T9" fmla="*/ 44 h 57"/>
                <a:gd name="T10" fmla="*/ 8 w 56"/>
                <a:gd name="T11" fmla="*/ 49 h 57"/>
                <a:gd name="T12" fmla="*/ 12 w 56"/>
                <a:gd name="T13" fmla="*/ 52 h 57"/>
                <a:gd name="T14" fmla="*/ 17 w 56"/>
                <a:gd name="T15" fmla="*/ 55 h 57"/>
                <a:gd name="T16" fmla="*/ 22 w 56"/>
                <a:gd name="T17" fmla="*/ 56 h 57"/>
                <a:gd name="T18" fmla="*/ 28 w 56"/>
                <a:gd name="T19" fmla="*/ 57 h 57"/>
                <a:gd name="T20" fmla="*/ 28 w 56"/>
                <a:gd name="T21" fmla="*/ 57 h 57"/>
                <a:gd name="T22" fmla="*/ 28 w 56"/>
                <a:gd name="T23" fmla="*/ 57 h 57"/>
                <a:gd name="T24" fmla="*/ 29 w 56"/>
                <a:gd name="T25" fmla="*/ 57 h 57"/>
                <a:gd name="T26" fmla="*/ 30 w 56"/>
                <a:gd name="T27" fmla="*/ 57 h 57"/>
                <a:gd name="T28" fmla="*/ 33 w 56"/>
                <a:gd name="T29" fmla="*/ 56 h 57"/>
                <a:gd name="T30" fmla="*/ 36 w 56"/>
                <a:gd name="T31" fmla="*/ 56 h 57"/>
                <a:gd name="T32" fmla="*/ 38 w 56"/>
                <a:gd name="T33" fmla="*/ 55 h 57"/>
                <a:gd name="T34" fmla="*/ 41 w 56"/>
                <a:gd name="T35" fmla="*/ 54 h 57"/>
                <a:gd name="T36" fmla="*/ 43 w 56"/>
                <a:gd name="T37" fmla="*/ 52 h 57"/>
                <a:gd name="T38" fmla="*/ 45 w 56"/>
                <a:gd name="T39" fmla="*/ 50 h 57"/>
                <a:gd name="T40" fmla="*/ 45 w 56"/>
                <a:gd name="T41" fmla="*/ 50 h 57"/>
                <a:gd name="T42" fmla="*/ 46 w 56"/>
                <a:gd name="T43" fmla="*/ 49 h 57"/>
                <a:gd name="T44" fmla="*/ 47 w 56"/>
                <a:gd name="T45" fmla="*/ 49 h 57"/>
                <a:gd name="T46" fmla="*/ 48 w 56"/>
                <a:gd name="T47" fmla="*/ 47 h 57"/>
                <a:gd name="T48" fmla="*/ 49 w 56"/>
                <a:gd name="T49" fmla="*/ 47 h 57"/>
                <a:gd name="T50" fmla="*/ 49 w 56"/>
                <a:gd name="T51" fmla="*/ 46 h 57"/>
                <a:gd name="T52" fmla="*/ 51 w 56"/>
                <a:gd name="T53" fmla="*/ 44 h 57"/>
                <a:gd name="T54" fmla="*/ 52 w 56"/>
                <a:gd name="T55" fmla="*/ 42 h 57"/>
                <a:gd name="T56" fmla="*/ 54 w 56"/>
                <a:gd name="T57" fmla="*/ 40 h 57"/>
                <a:gd name="T58" fmla="*/ 54 w 56"/>
                <a:gd name="T59" fmla="*/ 37 h 57"/>
                <a:gd name="T60" fmla="*/ 55 w 56"/>
                <a:gd name="T61" fmla="*/ 35 h 57"/>
                <a:gd name="T62" fmla="*/ 55 w 56"/>
                <a:gd name="T63" fmla="*/ 34 h 57"/>
                <a:gd name="T64" fmla="*/ 56 w 56"/>
                <a:gd name="T65" fmla="*/ 29 h 57"/>
                <a:gd name="T66" fmla="*/ 55 w 56"/>
                <a:gd name="T67" fmla="*/ 23 h 57"/>
                <a:gd name="T68" fmla="*/ 54 w 56"/>
                <a:gd name="T69" fmla="*/ 18 h 57"/>
                <a:gd name="T70" fmla="*/ 51 w 56"/>
                <a:gd name="T71" fmla="*/ 13 h 57"/>
                <a:gd name="T72" fmla="*/ 47 w 56"/>
                <a:gd name="T73" fmla="*/ 9 h 57"/>
                <a:gd name="T74" fmla="*/ 43 w 56"/>
                <a:gd name="T75" fmla="*/ 5 h 57"/>
                <a:gd name="T76" fmla="*/ 38 w 56"/>
                <a:gd name="T77" fmla="*/ 2 h 57"/>
                <a:gd name="T78" fmla="*/ 36 w 56"/>
                <a:gd name="T79" fmla="*/ 1 h 57"/>
                <a:gd name="T80" fmla="*/ 33 w 56"/>
                <a:gd name="T81" fmla="*/ 1 h 57"/>
                <a:gd name="T82" fmla="*/ 28 w 56"/>
                <a:gd name="T83" fmla="*/ 0 h 57"/>
                <a:gd name="T84" fmla="*/ 22 w 56"/>
                <a:gd name="T85" fmla="*/ 1 h 57"/>
                <a:gd name="T86" fmla="*/ 17 w 56"/>
                <a:gd name="T87" fmla="*/ 2 h 57"/>
                <a:gd name="T88" fmla="*/ 12 w 56"/>
                <a:gd name="T89" fmla="*/ 5 h 57"/>
                <a:gd name="T90" fmla="*/ 8 w 56"/>
                <a:gd name="T91" fmla="*/ 9 h 57"/>
                <a:gd name="T92" fmla="*/ 4 w 56"/>
                <a:gd name="T93" fmla="*/ 13 h 57"/>
                <a:gd name="T94" fmla="*/ 2 w 56"/>
                <a:gd name="T95" fmla="*/ 18 h 57"/>
                <a:gd name="T96" fmla="*/ 0 w 56"/>
                <a:gd name="T97" fmla="*/ 23 h 57"/>
                <a:gd name="T98" fmla="*/ 0 w 56"/>
                <a:gd name="T9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3" y="56"/>
                  </a:lnTo>
                  <a:lnTo>
                    <a:pt x="36" y="56"/>
                  </a:lnTo>
                  <a:lnTo>
                    <a:pt x="38" y="55"/>
                  </a:lnTo>
                  <a:lnTo>
                    <a:pt x="41" y="54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7"/>
                  </a:lnTo>
                  <a:lnTo>
                    <a:pt x="49" y="47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2" y="42"/>
                  </a:lnTo>
                  <a:lnTo>
                    <a:pt x="54" y="40"/>
                  </a:lnTo>
                  <a:lnTo>
                    <a:pt x="54" y="37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51" y="13"/>
                  </a:lnTo>
                  <a:lnTo>
                    <a:pt x="47" y="9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8" name="Freeform 214">
              <a:extLst>
                <a:ext uri="{FF2B5EF4-FFF2-40B4-BE49-F238E27FC236}">
                  <a16:creationId xmlns:a16="http://schemas.microsoft.com/office/drawing/2014/main" id="{0EC4262C-9B6D-4CB5-95FA-1D43E1C2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184" y="4306954"/>
              <a:ext cx="25455" cy="53030"/>
            </a:xfrm>
            <a:custGeom>
              <a:avLst/>
              <a:gdLst>
                <a:gd name="T0" fmla="*/ 0 w 56"/>
                <a:gd name="T1" fmla="*/ 29 h 57"/>
                <a:gd name="T2" fmla="*/ 0 w 56"/>
                <a:gd name="T3" fmla="*/ 34 h 57"/>
                <a:gd name="T4" fmla="*/ 1 w 56"/>
                <a:gd name="T5" fmla="*/ 37 h 57"/>
                <a:gd name="T6" fmla="*/ 2 w 56"/>
                <a:gd name="T7" fmla="*/ 39 h 57"/>
                <a:gd name="T8" fmla="*/ 4 w 56"/>
                <a:gd name="T9" fmla="*/ 44 h 57"/>
                <a:gd name="T10" fmla="*/ 8 w 56"/>
                <a:gd name="T11" fmla="*/ 48 h 57"/>
                <a:gd name="T12" fmla="*/ 12 w 56"/>
                <a:gd name="T13" fmla="*/ 52 h 57"/>
                <a:gd name="T14" fmla="*/ 17 w 56"/>
                <a:gd name="T15" fmla="*/ 55 h 57"/>
                <a:gd name="T16" fmla="*/ 22 w 56"/>
                <a:gd name="T17" fmla="*/ 56 h 57"/>
                <a:gd name="T18" fmla="*/ 28 w 56"/>
                <a:gd name="T19" fmla="*/ 57 h 57"/>
                <a:gd name="T20" fmla="*/ 28 w 56"/>
                <a:gd name="T21" fmla="*/ 56 h 57"/>
                <a:gd name="T22" fmla="*/ 29 w 56"/>
                <a:gd name="T23" fmla="*/ 56 h 57"/>
                <a:gd name="T24" fmla="*/ 29 w 56"/>
                <a:gd name="T25" fmla="*/ 56 h 57"/>
                <a:gd name="T26" fmla="*/ 31 w 56"/>
                <a:gd name="T27" fmla="*/ 56 h 57"/>
                <a:gd name="T28" fmla="*/ 33 w 56"/>
                <a:gd name="T29" fmla="*/ 56 h 57"/>
                <a:gd name="T30" fmla="*/ 36 w 56"/>
                <a:gd name="T31" fmla="*/ 55 h 57"/>
                <a:gd name="T32" fmla="*/ 39 w 56"/>
                <a:gd name="T33" fmla="*/ 55 h 57"/>
                <a:gd name="T34" fmla="*/ 41 w 56"/>
                <a:gd name="T35" fmla="*/ 53 h 57"/>
                <a:gd name="T36" fmla="*/ 43 w 56"/>
                <a:gd name="T37" fmla="*/ 52 h 57"/>
                <a:gd name="T38" fmla="*/ 45 w 56"/>
                <a:gd name="T39" fmla="*/ 50 h 57"/>
                <a:gd name="T40" fmla="*/ 46 w 56"/>
                <a:gd name="T41" fmla="*/ 49 h 57"/>
                <a:gd name="T42" fmla="*/ 46 w 56"/>
                <a:gd name="T43" fmla="*/ 49 h 57"/>
                <a:gd name="T44" fmla="*/ 48 w 56"/>
                <a:gd name="T45" fmla="*/ 48 h 57"/>
                <a:gd name="T46" fmla="*/ 48 w 56"/>
                <a:gd name="T47" fmla="*/ 47 h 57"/>
                <a:gd name="T48" fmla="*/ 49 w 56"/>
                <a:gd name="T49" fmla="*/ 46 h 57"/>
                <a:gd name="T50" fmla="*/ 49 w 56"/>
                <a:gd name="T51" fmla="*/ 46 h 57"/>
                <a:gd name="T52" fmla="*/ 51 w 56"/>
                <a:gd name="T53" fmla="*/ 44 h 57"/>
                <a:gd name="T54" fmla="*/ 53 w 56"/>
                <a:gd name="T55" fmla="*/ 41 h 57"/>
                <a:gd name="T56" fmla="*/ 54 w 56"/>
                <a:gd name="T57" fmla="*/ 39 h 57"/>
                <a:gd name="T58" fmla="*/ 55 w 56"/>
                <a:gd name="T59" fmla="*/ 37 h 57"/>
                <a:gd name="T60" fmla="*/ 55 w 56"/>
                <a:gd name="T61" fmla="*/ 35 h 57"/>
                <a:gd name="T62" fmla="*/ 56 w 56"/>
                <a:gd name="T63" fmla="*/ 34 h 57"/>
                <a:gd name="T64" fmla="*/ 56 w 56"/>
                <a:gd name="T65" fmla="*/ 29 h 57"/>
                <a:gd name="T66" fmla="*/ 56 w 56"/>
                <a:gd name="T67" fmla="*/ 23 h 57"/>
                <a:gd name="T68" fmla="*/ 54 w 56"/>
                <a:gd name="T69" fmla="*/ 17 h 57"/>
                <a:gd name="T70" fmla="*/ 51 w 56"/>
                <a:gd name="T71" fmla="*/ 12 h 57"/>
                <a:gd name="T72" fmla="*/ 48 w 56"/>
                <a:gd name="T73" fmla="*/ 8 h 57"/>
                <a:gd name="T74" fmla="*/ 43 w 56"/>
                <a:gd name="T75" fmla="*/ 4 h 57"/>
                <a:gd name="T76" fmla="*/ 39 w 56"/>
                <a:gd name="T77" fmla="*/ 2 h 57"/>
                <a:gd name="T78" fmla="*/ 36 w 56"/>
                <a:gd name="T79" fmla="*/ 1 h 57"/>
                <a:gd name="T80" fmla="*/ 33 w 56"/>
                <a:gd name="T81" fmla="*/ 1 h 57"/>
                <a:gd name="T82" fmla="*/ 28 w 56"/>
                <a:gd name="T83" fmla="*/ 0 h 57"/>
                <a:gd name="T84" fmla="*/ 22 w 56"/>
                <a:gd name="T85" fmla="*/ 1 h 57"/>
                <a:gd name="T86" fmla="*/ 17 w 56"/>
                <a:gd name="T87" fmla="*/ 2 h 57"/>
                <a:gd name="T88" fmla="*/ 12 w 56"/>
                <a:gd name="T89" fmla="*/ 4 h 57"/>
                <a:gd name="T90" fmla="*/ 8 w 56"/>
                <a:gd name="T91" fmla="*/ 8 h 57"/>
                <a:gd name="T92" fmla="*/ 4 w 56"/>
                <a:gd name="T93" fmla="*/ 12 h 57"/>
                <a:gd name="T94" fmla="*/ 2 w 56"/>
                <a:gd name="T95" fmla="*/ 17 h 57"/>
                <a:gd name="T96" fmla="*/ 0 w 56"/>
                <a:gd name="T97" fmla="*/ 23 h 57"/>
                <a:gd name="T98" fmla="*/ 0 w 56"/>
                <a:gd name="T9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lnTo>
                    <a:pt x="0" y="34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9" name="Freeform 215">
              <a:extLst>
                <a:ext uri="{FF2B5EF4-FFF2-40B4-BE49-F238E27FC236}">
                  <a16:creationId xmlns:a16="http://schemas.microsoft.com/office/drawing/2014/main" id="{86C95129-084E-403C-A717-0CEDA55C2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823" y="4417666"/>
              <a:ext cx="25910" cy="52100"/>
            </a:xfrm>
            <a:custGeom>
              <a:avLst/>
              <a:gdLst>
                <a:gd name="T0" fmla="*/ 0 w 57"/>
                <a:gd name="T1" fmla="*/ 28 h 56"/>
                <a:gd name="T2" fmla="*/ 1 w 57"/>
                <a:gd name="T3" fmla="*/ 33 h 56"/>
                <a:gd name="T4" fmla="*/ 1 w 57"/>
                <a:gd name="T5" fmla="*/ 36 h 56"/>
                <a:gd name="T6" fmla="*/ 2 w 57"/>
                <a:gd name="T7" fmla="*/ 39 h 56"/>
                <a:gd name="T8" fmla="*/ 4 w 57"/>
                <a:gd name="T9" fmla="*/ 43 h 56"/>
                <a:gd name="T10" fmla="*/ 8 w 57"/>
                <a:gd name="T11" fmla="*/ 48 h 56"/>
                <a:gd name="T12" fmla="*/ 12 w 57"/>
                <a:gd name="T13" fmla="*/ 51 h 56"/>
                <a:gd name="T14" fmla="*/ 17 w 57"/>
                <a:gd name="T15" fmla="*/ 54 h 56"/>
                <a:gd name="T16" fmla="*/ 22 w 57"/>
                <a:gd name="T17" fmla="*/ 55 h 56"/>
                <a:gd name="T18" fmla="*/ 28 w 57"/>
                <a:gd name="T19" fmla="*/ 56 h 56"/>
                <a:gd name="T20" fmla="*/ 28 w 57"/>
                <a:gd name="T21" fmla="*/ 56 h 56"/>
                <a:gd name="T22" fmla="*/ 29 w 57"/>
                <a:gd name="T23" fmla="*/ 56 h 56"/>
                <a:gd name="T24" fmla="*/ 29 w 57"/>
                <a:gd name="T25" fmla="*/ 56 h 56"/>
                <a:gd name="T26" fmla="*/ 31 w 57"/>
                <a:gd name="T27" fmla="*/ 56 h 56"/>
                <a:gd name="T28" fmla="*/ 34 w 57"/>
                <a:gd name="T29" fmla="*/ 55 h 56"/>
                <a:gd name="T30" fmla="*/ 36 w 57"/>
                <a:gd name="T31" fmla="*/ 55 h 56"/>
                <a:gd name="T32" fmla="*/ 39 w 57"/>
                <a:gd name="T33" fmla="*/ 54 h 56"/>
                <a:gd name="T34" fmla="*/ 41 w 57"/>
                <a:gd name="T35" fmla="*/ 53 h 56"/>
                <a:gd name="T36" fmla="*/ 43 w 57"/>
                <a:gd name="T37" fmla="*/ 51 h 56"/>
                <a:gd name="T38" fmla="*/ 45 w 57"/>
                <a:gd name="T39" fmla="*/ 49 h 56"/>
                <a:gd name="T40" fmla="*/ 46 w 57"/>
                <a:gd name="T41" fmla="*/ 49 h 56"/>
                <a:gd name="T42" fmla="*/ 46 w 57"/>
                <a:gd name="T43" fmla="*/ 48 h 56"/>
                <a:gd name="T44" fmla="*/ 48 w 57"/>
                <a:gd name="T45" fmla="*/ 48 h 56"/>
                <a:gd name="T46" fmla="*/ 49 w 57"/>
                <a:gd name="T47" fmla="*/ 46 h 56"/>
                <a:gd name="T48" fmla="*/ 49 w 57"/>
                <a:gd name="T49" fmla="*/ 46 h 56"/>
                <a:gd name="T50" fmla="*/ 50 w 57"/>
                <a:gd name="T51" fmla="*/ 45 h 56"/>
                <a:gd name="T52" fmla="*/ 51 w 57"/>
                <a:gd name="T53" fmla="*/ 43 h 56"/>
                <a:gd name="T54" fmla="*/ 53 w 57"/>
                <a:gd name="T55" fmla="*/ 41 h 56"/>
                <a:gd name="T56" fmla="*/ 54 w 57"/>
                <a:gd name="T57" fmla="*/ 39 h 56"/>
                <a:gd name="T58" fmla="*/ 55 w 57"/>
                <a:gd name="T59" fmla="*/ 36 h 56"/>
                <a:gd name="T60" fmla="*/ 55 w 57"/>
                <a:gd name="T61" fmla="*/ 34 h 56"/>
                <a:gd name="T62" fmla="*/ 56 w 57"/>
                <a:gd name="T63" fmla="*/ 33 h 56"/>
                <a:gd name="T64" fmla="*/ 57 w 57"/>
                <a:gd name="T65" fmla="*/ 28 h 56"/>
                <a:gd name="T66" fmla="*/ 56 w 57"/>
                <a:gd name="T67" fmla="*/ 22 h 56"/>
                <a:gd name="T68" fmla="*/ 54 w 57"/>
                <a:gd name="T69" fmla="*/ 17 h 56"/>
                <a:gd name="T70" fmla="*/ 51 w 57"/>
                <a:gd name="T71" fmla="*/ 12 h 56"/>
                <a:gd name="T72" fmla="*/ 48 w 57"/>
                <a:gd name="T73" fmla="*/ 8 h 56"/>
                <a:gd name="T74" fmla="*/ 43 w 57"/>
                <a:gd name="T75" fmla="*/ 4 h 56"/>
                <a:gd name="T76" fmla="*/ 39 w 57"/>
                <a:gd name="T77" fmla="*/ 1 h 56"/>
                <a:gd name="T78" fmla="*/ 36 w 57"/>
                <a:gd name="T79" fmla="*/ 0 h 56"/>
                <a:gd name="T80" fmla="*/ 34 w 57"/>
                <a:gd name="T81" fmla="*/ 0 h 56"/>
                <a:gd name="T82" fmla="*/ 28 w 57"/>
                <a:gd name="T83" fmla="*/ 0 h 56"/>
                <a:gd name="T84" fmla="*/ 22 w 57"/>
                <a:gd name="T85" fmla="*/ 0 h 56"/>
                <a:gd name="T86" fmla="*/ 17 w 57"/>
                <a:gd name="T87" fmla="*/ 1 h 56"/>
                <a:gd name="T88" fmla="*/ 12 w 57"/>
                <a:gd name="T89" fmla="*/ 4 h 56"/>
                <a:gd name="T90" fmla="*/ 8 w 57"/>
                <a:gd name="T91" fmla="*/ 8 h 56"/>
                <a:gd name="T92" fmla="*/ 4 w 57"/>
                <a:gd name="T93" fmla="*/ 12 h 56"/>
                <a:gd name="T94" fmla="*/ 2 w 57"/>
                <a:gd name="T95" fmla="*/ 17 h 56"/>
                <a:gd name="T96" fmla="*/ 1 w 57"/>
                <a:gd name="T97" fmla="*/ 22 h 56"/>
                <a:gd name="T98" fmla="*/ 0 w 57"/>
                <a:gd name="T9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1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0" name="Freeform 216">
              <a:extLst>
                <a:ext uri="{FF2B5EF4-FFF2-40B4-BE49-F238E27FC236}">
                  <a16:creationId xmlns:a16="http://schemas.microsoft.com/office/drawing/2014/main" id="{4F043F37-CD99-4D95-B70C-951CF7911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831" y="4538611"/>
              <a:ext cx="25455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4 h 56"/>
                <a:gd name="T4" fmla="*/ 1 w 56"/>
                <a:gd name="T5" fmla="*/ 36 h 56"/>
                <a:gd name="T6" fmla="*/ 2 w 56"/>
                <a:gd name="T7" fmla="*/ 39 h 56"/>
                <a:gd name="T8" fmla="*/ 4 w 56"/>
                <a:gd name="T9" fmla="*/ 43 h 56"/>
                <a:gd name="T10" fmla="*/ 8 w 56"/>
                <a:gd name="T11" fmla="*/ 48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6 h 56"/>
                <a:gd name="T18" fmla="*/ 28 w 56"/>
                <a:gd name="T19" fmla="*/ 56 h 56"/>
                <a:gd name="T20" fmla="*/ 28 w 56"/>
                <a:gd name="T21" fmla="*/ 56 h 56"/>
                <a:gd name="T22" fmla="*/ 29 w 56"/>
                <a:gd name="T23" fmla="*/ 56 h 56"/>
                <a:gd name="T24" fmla="*/ 29 w 56"/>
                <a:gd name="T25" fmla="*/ 56 h 56"/>
                <a:gd name="T26" fmla="*/ 31 w 56"/>
                <a:gd name="T27" fmla="*/ 56 h 56"/>
                <a:gd name="T28" fmla="*/ 34 w 56"/>
                <a:gd name="T29" fmla="*/ 56 h 56"/>
                <a:gd name="T30" fmla="*/ 36 w 56"/>
                <a:gd name="T31" fmla="*/ 55 h 56"/>
                <a:gd name="T32" fmla="*/ 39 w 56"/>
                <a:gd name="T33" fmla="*/ 54 h 56"/>
                <a:gd name="T34" fmla="*/ 41 w 56"/>
                <a:gd name="T35" fmla="*/ 53 h 56"/>
                <a:gd name="T36" fmla="*/ 43 w 56"/>
                <a:gd name="T37" fmla="*/ 51 h 56"/>
                <a:gd name="T38" fmla="*/ 45 w 56"/>
                <a:gd name="T39" fmla="*/ 50 h 56"/>
                <a:gd name="T40" fmla="*/ 46 w 56"/>
                <a:gd name="T41" fmla="*/ 49 h 56"/>
                <a:gd name="T42" fmla="*/ 46 w 56"/>
                <a:gd name="T43" fmla="*/ 49 h 56"/>
                <a:gd name="T44" fmla="*/ 48 w 56"/>
                <a:gd name="T45" fmla="*/ 48 h 56"/>
                <a:gd name="T46" fmla="*/ 48 w 56"/>
                <a:gd name="T47" fmla="*/ 47 h 56"/>
                <a:gd name="T48" fmla="*/ 49 w 56"/>
                <a:gd name="T49" fmla="*/ 46 h 56"/>
                <a:gd name="T50" fmla="*/ 50 w 56"/>
                <a:gd name="T51" fmla="*/ 46 h 56"/>
                <a:gd name="T52" fmla="*/ 51 w 56"/>
                <a:gd name="T53" fmla="*/ 43 h 56"/>
                <a:gd name="T54" fmla="*/ 53 w 56"/>
                <a:gd name="T55" fmla="*/ 41 h 56"/>
                <a:gd name="T56" fmla="*/ 54 w 56"/>
                <a:gd name="T57" fmla="*/ 39 h 56"/>
                <a:gd name="T58" fmla="*/ 55 w 56"/>
                <a:gd name="T59" fmla="*/ 36 h 56"/>
                <a:gd name="T60" fmla="*/ 55 w 56"/>
                <a:gd name="T61" fmla="*/ 35 h 56"/>
                <a:gd name="T62" fmla="*/ 56 w 56"/>
                <a:gd name="T63" fmla="*/ 34 h 56"/>
                <a:gd name="T64" fmla="*/ 56 w 56"/>
                <a:gd name="T65" fmla="*/ 28 h 56"/>
                <a:gd name="T66" fmla="*/ 56 w 56"/>
                <a:gd name="T67" fmla="*/ 22 h 56"/>
                <a:gd name="T68" fmla="*/ 54 w 56"/>
                <a:gd name="T69" fmla="*/ 17 h 56"/>
                <a:gd name="T70" fmla="*/ 51 w 56"/>
                <a:gd name="T71" fmla="*/ 12 h 56"/>
                <a:gd name="T72" fmla="*/ 48 w 56"/>
                <a:gd name="T73" fmla="*/ 8 h 56"/>
                <a:gd name="T74" fmla="*/ 43 w 56"/>
                <a:gd name="T75" fmla="*/ 4 h 56"/>
                <a:gd name="T76" fmla="*/ 39 w 56"/>
                <a:gd name="T77" fmla="*/ 2 h 56"/>
                <a:gd name="T78" fmla="*/ 36 w 56"/>
                <a:gd name="T79" fmla="*/ 0 h 56"/>
                <a:gd name="T80" fmla="*/ 34 w 56"/>
                <a:gd name="T81" fmla="*/ 0 h 56"/>
                <a:gd name="T82" fmla="*/ 28 w 56"/>
                <a:gd name="T83" fmla="*/ 0 h 56"/>
                <a:gd name="T84" fmla="*/ 22 w 56"/>
                <a:gd name="T85" fmla="*/ 0 h 56"/>
                <a:gd name="T86" fmla="*/ 17 w 56"/>
                <a:gd name="T87" fmla="*/ 2 h 56"/>
                <a:gd name="T88" fmla="*/ 12 w 56"/>
                <a:gd name="T89" fmla="*/ 4 h 56"/>
                <a:gd name="T90" fmla="*/ 8 w 56"/>
                <a:gd name="T91" fmla="*/ 8 h 56"/>
                <a:gd name="T92" fmla="*/ 4 w 56"/>
                <a:gd name="T93" fmla="*/ 12 h 56"/>
                <a:gd name="T94" fmla="*/ 2 w 56"/>
                <a:gd name="T95" fmla="*/ 17 h 56"/>
                <a:gd name="T96" fmla="*/ 0 w 56"/>
                <a:gd name="T97" fmla="*/ 22 h 56"/>
                <a:gd name="T98" fmla="*/ 0 w 56"/>
                <a:gd name="T9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1" name="Freeform 218">
              <a:extLst>
                <a:ext uri="{FF2B5EF4-FFF2-40B4-BE49-F238E27FC236}">
                  <a16:creationId xmlns:a16="http://schemas.microsoft.com/office/drawing/2014/main" id="{A2AD525F-2381-4DC0-AE57-B2FDD8824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462" y="4440924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2" name="Freeform 219">
              <a:extLst>
                <a:ext uri="{FF2B5EF4-FFF2-40B4-BE49-F238E27FC236}">
                  <a16:creationId xmlns:a16="http://schemas.microsoft.com/office/drawing/2014/main" id="{498CA6E2-9217-4A8F-B355-F945585D6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920" y="4419527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3" name="Freeform 220">
              <a:extLst>
                <a:ext uri="{FF2B5EF4-FFF2-40B4-BE49-F238E27FC236}">
                  <a16:creationId xmlns:a16="http://schemas.microsoft.com/office/drawing/2014/main" id="{65674779-39ED-451F-9679-5DA78FD40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4433482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4" name="Freeform 221">
              <a:extLst>
                <a:ext uri="{FF2B5EF4-FFF2-40B4-BE49-F238E27FC236}">
                  <a16:creationId xmlns:a16="http://schemas.microsoft.com/office/drawing/2014/main" id="{553DFC9E-E605-4343-9304-A6739ACFB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926" y="4944243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5" name="Line 222">
              <a:extLst>
                <a:ext uri="{FF2B5EF4-FFF2-40B4-BE49-F238E27FC236}">
                  <a16:creationId xmlns:a16="http://schemas.microsoft.com/office/drawing/2014/main" id="{2F6E65E4-817A-4A20-8392-518E12E4B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561" y="4735845"/>
              <a:ext cx="0" cy="2083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6" name="Freeform 223">
              <a:extLst>
                <a:ext uri="{FF2B5EF4-FFF2-40B4-BE49-F238E27FC236}">
                  <a16:creationId xmlns:a16="http://schemas.microsoft.com/office/drawing/2014/main" id="{C1148F10-38D1-4B68-9F3E-3919DA0BE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920" y="4829810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7" name="Line 224">
              <a:extLst>
                <a:ext uri="{FF2B5EF4-FFF2-40B4-BE49-F238E27FC236}">
                  <a16:creationId xmlns:a16="http://schemas.microsoft.com/office/drawing/2014/main" id="{29EF3C11-A050-4036-B1C1-8FD05FCB6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3556" y="4629789"/>
              <a:ext cx="0" cy="200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8" name="Freeform 225">
              <a:extLst>
                <a:ext uri="{FF2B5EF4-FFF2-40B4-BE49-F238E27FC236}">
                  <a16:creationId xmlns:a16="http://schemas.microsoft.com/office/drawing/2014/main" id="{180A4ACF-ACCB-4D0A-8744-8A3C62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462" y="4764686"/>
              <a:ext cx="28183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9" name="Line 226">
              <a:extLst>
                <a:ext uri="{FF2B5EF4-FFF2-40B4-BE49-F238E27FC236}">
                  <a16:creationId xmlns:a16="http://schemas.microsoft.com/office/drawing/2014/main" id="{D9462190-6705-49EE-A84A-78FAC9385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552" y="4576755"/>
              <a:ext cx="0" cy="187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0" name="Line 227">
              <a:extLst>
                <a:ext uri="{FF2B5EF4-FFF2-40B4-BE49-F238E27FC236}">
                  <a16:creationId xmlns:a16="http://schemas.microsoft.com/office/drawing/2014/main" id="{92FB01FC-572A-45E6-9A61-A2B62346B6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28554" y="4576755"/>
              <a:ext cx="225005" cy="5303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1" name="Line 228">
              <a:extLst>
                <a:ext uri="{FF2B5EF4-FFF2-40B4-BE49-F238E27FC236}">
                  <a16:creationId xmlns:a16="http://schemas.microsoft.com/office/drawing/2014/main" id="{6FE4536F-B02A-4738-B4B9-9234FA1AF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559" y="4629785"/>
              <a:ext cx="225005" cy="10606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2" name="Line 229">
              <a:extLst>
                <a:ext uri="{FF2B5EF4-FFF2-40B4-BE49-F238E27FC236}">
                  <a16:creationId xmlns:a16="http://schemas.microsoft.com/office/drawing/2014/main" id="{9F2F0148-9390-4995-A39C-60833FF2E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561" y="4433482"/>
              <a:ext cx="0" cy="302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3" name="Line 230">
              <a:extLst>
                <a:ext uri="{FF2B5EF4-FFF2-40B4-BE49-F238E27FC236}">
                  <a16:creationId xmlns:a16="http://schemas.microsoft.com/office/drawing/2014/main" id="{53DF59DB-1D5C-4C76-B17E-D04D064F0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556" y="4419531"/>
              <a:ext cx="0" cy="210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4" name="Line 231">
              <a:extLst>
                <a:ext uri="{FF2B5EF4-FFF2-40B4-BE49-F238E27FC236}">
                  <a16:creationId xmlns:a16="http://schemas.microsoft.com/office/drawing/2014/main" id="{00FF53AF-C615-4BB2-8463-86D0ADEC1F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8552" y="4440928"/>
              <a:ext cx="0" cy="1358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5" name="Line 233">
              <a:extLst>
                <a:ext uri="{FF2B5EF4-FFF2-40B4-BE49-F238E27FC236}">
                  <a16:creationId xmlns:a16="http://schemas.microsoft.com/office/drawing/2014/main" id="{9F5976EE-EC13-44D4-BAAD-F05D5DBE2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532" y="4111581"/>
              <a:ext cx="0" cy="1069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6" name="Freeform 234">
              <a:extLst>
                <a:ext uri="{FF2B5EF4-FFF2-40B4-BE49-F238E27FC236}">
                  <a16:creationId xmlns:a16="http://schemas.microsoft.com/office/drawing/2014/main" id="{2A75AA1A-F976-4275-9F13-872CB15E0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444" y="3997148"/>
              <a:ext cx="28183" cy="0"/>
            </a:xfrm>
            <a:custGeom>
              <a:avLst/>
              <a:gdLst>
                <a:gd name="T0" fmla="*/ 0 w 62"/>
                <a:gd name="T1" fmla="*/ 31 w 62"/>
                <a:gd name="T2" fmla="*/ 62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0" y="0"/>
                  </a:moveTo>
                  <a:lnTo>
                    <a:pt x="31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7" name="Line 235">
              <a:extLst>
                <a:ext uri="{FF2B5EF4-FFF2-40B4-BE49-F238E27FC236}">
                  <a16:creationId xmlns:a16="http://schemas.microsoft.com/office/drawing/2014/main" id="{C50E8ED6-46CD-4ADE-9A31-A8AD9AA62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532" y="3997152"/>
              <a:ext cx="0" cy="114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8" name="Freeform 236">
              <a:extLst>
                <a:ext uri="{FF2B5EF4-FFF2-40B4-BE49-F238E27FC236}">
                  <a16:creationId xmlns:a16="http://schemas.microsoft.com/office/drawing/2014/main" id="{ABFCAB4A-6983-4966-93E3-8F47382B4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911" y="4330213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9" name="Freeform 237">
              <a:extLst>
                <a:ext uri="{FF2B5EF4-FFF2-40B4-BE49-F238E27FC236}">
                  <a16:creationId xmlns:a16="http://schemas.microsoft.com/office/drawing/2014/main" id="{1053F5BC-EDE1-46DB-A95B-0523D39D3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346" y="3809218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0" name="Line 238">
              <a:extLst>
                <a:ext uri="{FF2B5EF4-FFF2-40B4-BE49-F238E27FC236}">
                  <a16:creationId xmlns:a16="http://schemas.microsoft.com/office/drawing/2014/main" id="{5C858B1D-1BD9-48F1-AD26-654D27B2C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3982" y="3809218"/>
              <a:ext cx="0" cy="91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1" name="Freeform 243">
              <a:extLst>
                <a:ext uri="{FF2B5EF4-FFF2-40B4-BE49-F238E27FC236}">
                  <a16:creationId xmlns:a16="http://schemas.microsoft.com/office/drawing/2014/main" id="{338FF3F4-7B1B-4B1A-B7A1-475E7A6F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346" y="4026920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2" name="Line 245">
              <a:extLst>
                <a:ext uri="{FF2B5EF4-FFF2-40B4-BE49-F238E27FC236}">
                  <a16:creationId xmlns:a16="http://schemas.microsoft.com/office/drawing/2014/main" id="{184354CF-D0FD-44DA-8F70-D98F9CE95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78524" y="3688277"/>
              <a:ext cx="225459" cy="212119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3" name="Freeform 247">
              <a:extLst>
                <a:ext uri="{FF2B5EF4-FFF2-40B4-BE49-F238E27FC236}">
                  <a16:creationId xmlns:a16="http://schemas.microsoft.com/office/drawing/2014/main" id="{58B487A0-1DF3-41B8-933A-3B7495A31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911" y="4670721"/>
              <a:ext cx="27728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4" name="Line 248">
              <a:extLst>
                <a:ext uri="{FF2B5EF4-FFF2-40B4-BE49-F238E27FC236}">
                  <a16:creationId xmlns:a16="http://schemas.microsoft.com/office/drawing/2014/main" id="{81CA538C-772F-4740-B794-124275432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3547" y="4515356"/>
              <a:ext cx="0" cy="155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5" name="Line 249">
              <a:extLst>
                <a:ext uri="{FF2B5EF4-FFF2-40B4-BE49-F238E27FC236}">
                  <a16:creationId xmlns:a16="http://schemas.microsoft.com/office/drawing/2014/main" id="{06DEA51B-1E43-4530-99FA-808EB3738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547" y="4330213"/>
              <a:ext cx="0" cy="185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6" name="Line 250">
              <a:extLst>
                <a:ext uri="{FF2B5EF4-FFF2-40B4-BE49-F238E27FC236}">
                  <a16:creationId xmlns:a16="http://schemas.microsoft.com/office/drawing/2014/main" id="{C64C00B9-E9F1-4653-91A0-F3666FBB3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8533" y="4111585"/>
              <a:ext cx="675015" cy="40377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7" name="Line 251">
              <a:extLst>
                <a:ext uri="{FF2B5EF4-FFF2-40B4-BE49-F238E27FC236}">
                  <a16:creationId xmlns:a16="http://schemas.microsoft.com/office/drawing/2014/main" id="{0C1B5CE4-23D2-4B47-BDD8-4F0B1BA53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3982" y="3900393"/>
              <a:ext cx="224550" cy="211189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8" name="Line 252">
              <a:extLst>
                <a:ext uri="{FF2B5EF4-FFF2-40B4-BE49-F238E27FC236}">
                  <a16:creationId xmlns:a16="http://schemas.microsoft.com/office/drawing/2014/main" id="{7160AC67-51C7-4BB0-BF8F-6A457B15D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549" y="4515356"/>
              <a:ext cx="225005" cy="61403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9" name="Freeform 255">
              <a:extLst>
                <a:ext uri="{FF2B5EF4-FFF2-40B4-BE49-F238E27FC236}">
                  <a16:creationId xmlns:a16="http://schemas.microsoft.com/office/drawing/2014/main" id="{020672F2-5840-4BDF-8E80-8ADD37B4E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256" y="3874342"/>
              <a:ext cx="25455" cy="53030"/>
            </a:xfrm>
            <a:custGeom>
              <a:avLst/>
              <a:gdLst>
                <a:gd name="T0" fmla="*/ 0 w 56"/>
                <a:gd name="T1" fmla="*/ 28 h 57"/>
                <a:gd name="T2" fmla="*/ 0 w 56"/>
                <a:gd name="T3" fmla="*/ 33 h 57"/>
                <a:gd name="T4" fmla="*/ 0 w 56"/>
                <a:gd name="T5" fmla="*/ 36 h 57"/>
                <a:gd name="T6" fmla="*/ 1 w 56"/>
                <a:gd name="T7" fmla="*/ 39 h 57"/>
                <a:gd name="T8" fmla="*/ 4 w 56"/>
                <a:gd name="T9" fmla="*/ 43 h 57"/>
                <a:gd name="T10" fmla="*/ 8 w 56"/>
                <a:gd name="T11" fmla="*/ 48 h 57"/>
                <a:gd name="T12" fmla="*/ 12 w 56"/>
                <a:gd name="T13" fmla="*/ 51 h 57"/>
                <a:gd name="T14" fmla="*/ 17 w 56"/>
                <a:gd name="T15" fmla="*/ 54 h 57"/>
                <a:gd name="T16" fmla="*/ 22 w 56"/>
                <a:gd name="T17" fmla="*/ 56 h 57"/>
                <a:gd name="T18" fmla="*/ 28 w 56"/>
                <a:gd name="T19" fmla="*/ 57 h 57"/>
                <a:gd name="T20" fmla="*/ 33 w 56"/>
                <a:gd name="T21" fmla="*/ 56 h 57"/>
                <a:gd name="T22" fmla="*/ 34 w 56"/>
                <a:gd name="T23" fmla="*/ 55 h 57"/>
                <a:gd name="T24" fmla="*/ 36 w 56"/>
                <a:gd name="T25" fmla="*/ 55 h 57"/>
                <a:gd name="T26" fmla="*/ 39 w 56"/>
                <a:gd name="T27" fmla="*/ 54 h 57"/>
                <a:gd name="T28" fmla="*/ 41 w 56"/>
                <a:gd name="T29" fmla="*/ 53 h 57"/>
                <a:gd name="T30" fmla="*/ 43 w 56"/>
                <a:gd name="T31" fmla="*/ 51 h 57"/>
                <a:gd name="T32" fmla="*/ 45 w 56"/>
                <a:gd name="T33" fmla="*/ 50 h 57"/>
                <a:gd name="T34" fmla="*/ 46 w 56"/>
                <a:gd name="T35" fmla="*/ 49 h 57"/>
                <a:gd name="T36" fmla="*/ 46 w 56"/>
                <a:gd name="T37" fmla="*/ 49 h 57"/>
                <a:gd name="T38" fmla="*/ 48 w 56"/>
                <a:gd name="T39" fmla="*/ 48 h 57"/>
                <a:gd name="T40" fmla="*/ 48 w 56"/>
                <a:gd name="T41" fmla="*/ 46 h 57"/>
                <a:gd name="T42" fmla="*/ 49 w 56"/>
                <a:gd name="T43" fmla="*/ 46 h 57"/>
                <a:gd name="T44" fmla="*/ 49 w 56"/>
                <a:gd name="T45" fmla="*/ 45 h 57"/>
                <a:gd name="T46" fmla="*/ 51 w 56"/>
                <a:gd name="T47" fmla="*/ 43 h 57"/>
                <a:gd name="T48" fmla="*/ 52 w 56"/>
                <a:gd name="T49" fmla="*/ 41 h 57"/>
                <a:gd name="T50" fmla="*/ 54 w 56"/>
                <a:gd name="T51" fmla="*/ 39 h 57"/>
                <a:gd name="T52" fmla="*/ 55 w 56"/>
                <a:gd name="T53" fmla="*/ 36 h 57"/>
                <a:gd name="T54" fmla="*/ 55 w 56"/>
                <a:gd name="T55" fmla="*/ 35 h 57"/>
                <a:gd name="T56" fmla="*/ 56 w 56"/>
                <a:gd name="T57" fmla="*/ 33 h 57"/>
                <a:gd name="T58" fmla="*/ 56 w 56"/>
                <a:gd name="T59" fmla="*/ 31 h 57"/>
                <a:gd name="T60" fmla="*/ 56 w 56"/>
                <a:gd name="T61" fmla="*/ 29 h 57"/>
                <a:gd name="T62" fmla="*/ 56 w 56"/>
                <a:gd name="T63" fmla="*/ 29 h 57"/>
                <a:gd name="T64" fmla="*/ 56 w 56"/>
                <a:gd name="T65" fmla="*/ 28 h 57"/>
                <a:gd name="T66" fmla="*/ 56 w 56"/>
                <a:gd name="T67" fmla="*/ 28 h 57"/>
                <a:gd name="T68" fmla="*/ 56 w 56"/>
                <a:gd name="T69" fmla="*/ 22 h 57"/>
                <a:gd name="T70" fmla="*/ 54 w 56"/>
                <a:gd name="T71" fmla="*/ 17 h 57"/>
                <a:gd name="T72" fmla="*/ 51 w 56"/>
                <a:gd name="T73" fmla="*/ 12 h 57"/>
                <a:gd name="T74" fmla="*/ 48 w 56"/>
                <a:gd name="T75" fmla="*/ 8 h 57"/>
                <a:gd name="T76" fmla="*/ 43 w 56"/>
                <a:gd name="T77" fmla="*/ 4 h 57"/>
                <a:gd name="T78" fmla="*/ 39 w 56"/>
                <a:gd name="T79" fmla="*/ 2 h 57"/>
                <a:gd name="T80" fmla="*/ 36 w 56"/>
                <a:gd name="T81" fmla="*/ 1 h 57"/>
                <a:gd name="T82" fmla="*/ 33 w 56"/>
                <a:gd name="T83" fmla="*/ 0 h 57"/>
                <a:gd name="T84" fmla="*/ 28 w 56"/>
                <a:gd name="T85" fmla="*/ 0 h 57"/>
                <a:gd name="T86" fmla="*/ 22 w 56"/>
                <a:gd name="T87" fmla="*/ 0 h 57"/>
                <a:gd name="T88" fmla="*/ 17 w 56"/>
                <a:gd name="T89" fmla="*/ 2 h 57"/>
                <a:gd name="T90" fmla="*/ 12 w 56"/>
                <a:gd name="T91" fmla="*/ 4 h 57"/>
                <a:gd name="T92" fmla="*/ 8 w 56"/>
                <a:gd name="T93" fmla="*/ 8 h 57"/>
                <a:gd name="T94" fmla="*/ 4 w 56"/>
                <a:gd name="T95" fmla="*/ 12 h 57"/>
                <a:gd name="T96" fmla="*/ 1 w 56"/>
                <a:gd name="T97" fmla="*/ 17 h 57"/>
                <a:gd name="T98" fmla="*/ 0 w 56"/>
                <a:gd name="T99" fmla="*/ 22 h 57"/>
                <a:gd name="T100" fmla="*/ 0 w 56"/>
                <a:gd name="T10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57">
                  <a:moveTo>
                    <a:pt x="0" y="28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0" name="Freeform 256">
              <a:extLst>
                <a:ext uri="{FF2B5EF4-FFF2-40B4-BE49-F238E27FC236}">
                  <a16:creationId xmlns:a16="http://schemas.microsoft.com/office/drawing/2014/main" id="{59AD1C57-2462-42F6-966C-7E006C14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351" y="4085531"/>
              <a:ext cx="25910" cy="52100"/>
            </a:xfrm>
            <a:custGeom>
              <a:avLst/>
              <a:gdLst>
                <a:gd name="T0" fmla="*/ 0 w 57"/>
                <a:gd name="T1" fmla="*/ 28 h 56"/>
                <a:gd name="T2" fmla="*/ 1 w 57"/>
                <a:gd name="T3" fmla="*/ 33 h 56"/>
                <a:gd name="T4" fmla="*/ 1 w 57"/>
                <a:gd name="T5" fmla="*/ 35 h 56"/>
                <a:gd name="T6" fmla="*/ 2 w 57"/>
                <a:gd name="T7" fmla="*/ 38 h 56"/>
                <a:gd name="T8" fmla="*/ 5 w 57"/>
                <a:gd name="T9" fmla="*/ 43 h 56"/>
                <a:gd name="T10" fmla="*/ 8 w 57"/>
                <a:gd name="T11" fmla="*/ 47 h 56"/>
                <a:gd name="T12" fmla="*/ 13 w 57"/>
                <a:gd name="T13" fmla="*/ 51 h 56"/>
                <a:gd name="T14" fmla="*/ 18 w 57"/>
                <a:gd name="T15" fmla="*/ 54 h 56"/>
                <a:gd name="T16" fmla="*/ 23 w 57"/>
                <a:gd name="T17" fmla="*/ 55 h 56"/>
                <a:gd name="T18" fmla="*/ 29 w 57"/>
                <a:gd name="T19" fmla="*/ 56 h 56"/>
                <a:gd name="T20" fmla="*/ 34 w 57"/>
                <a:gd name="T21" fmla="*/ 55 h 56"/>
                <a:gd name="T22" fmla="*/ 35 w 57"/>
                <a:gd name="T23" fmla="*/ 55 h 56"/>
                <a:gd name="T24" fmla="*/ 37 w 57"/>
                <a:gd name="T25" fmla="*/ 54 h 56"/>
                <a:gd name="T26" fmla="*/ 39 w 57"/>
                <a:gd name="T27" fmla="*/ 54 h 56"/>
                <a:gd name="T28" fmla="*/ 42 w 57"/>
                <a:gd name="T29" fmla="*/ 52 h 56"/>
                <a:gd name="T30" fmla="*/ 44 w 57"/>
                <a:gd name="T31" fmla="*/ 51 h 56"/>
                <a:gd name="T32" fmla="*/ 46 w 57"/>
                <a:gd name="T33" fmla="*/ 49 h 56"/>
                <a:gd name="T34" fmla="*/ 46 w 57"/>
                <a:gd name="T35" fmla="*/ 48 h 56"/>
                <a:gd name="T36" fmla="*/ 47 w 57"/>
                <a:gd name="T37" fmla="*/ 48 h 56"/>
                <a:gd name="T38" fmla="*/ 48 w 57"/>
                <a:gd name="T39" fmla="*/ 47 h 56"/>
                <a:gd name="T40" fmla="*/ 49 w 57"/>
                <a:gd name="T41" fmla="*/ 46 h 56"/>
                <a:gd name="T42" fmla="*/ 50 w 57"/>
                <a:gd name="T43" fmla="*/ 45 h 56"/>
                <a:gd name="T44" fmla="*/ 50 w 57"/>
                <a:gd name="T45" fmla="*/ 45 h 56"/>
                <a:gd name="T46" fmla="*/ 52 w 57"/>
                <a:gd name="T47" fmla="*/ 43 h 56"/>
                <a:gd name="T48" fmla="*/ 53 w 57"/>
                <a:gd name="T49" fmla="*/ 40 h 56"/>
                <a:gd name="T50" fmla="*/ 55 w 57"/>
                <a:gd name="T51" fmla="*/ 38 h 56"/>
                <a:gd name="T52" fmla="*/ 55 w 57"/>
                <a:gd name="T53" fmla="*/ 35 h 56"/>
                <a:gd name="T54" fmla="*/ 56 w 57"/>
                <a:gd name="T55" fmla="*/ 34 h 56"/>
                <a:gd name="T56" fmla="*/ 56 w 57"/>
                <a:gd name="T57" fmla="*/ 33 h 56"/>
                <a:gd name="T58" fmla="*/ 57 w 57"/>
                <a:gd name="T59" fmla="*/ 30 h 56"/>
                <a:gd name="T60" fmla="*/ 57 w 57"/>
                <a:gd name="T61" fmla="*/ 29 h 56"/>
                <a:gd name="T62" fmla="*/ 57 w 57"/>
                <a:gd name="T63" fmla="*/ 28 h 56"/>
                <a:gd name="T64" fmla="*/ 57 w 57"/>
                <a:gd name="T65" fmla="*/ 28 h 56"/>
                <a:gd name="T66" fmla="*/ 57 w 57"/>
                <a:gd name="T67" fmla="*/ 28 h 56"/>
                <a:gd name="T68" fmla="*/ 56 w 57"/>
                <a:gd name="T69" fmla="*/ 22 h 56"/>
                <a:gd name="T70" fmla="*/ 55 w 57"/>
                <a:gd name="T71" fmla="*/ 17 h 56"/>
                <a:gd name="T72" fmla="*/ 52 w 57"/>
                <a:gd name="T73" fmla="*/ 12 h 56"/>
                <a:gd name="T74" fmla="*/ 48 w 57"/>
                <a:gd name="T75" fmla="*/ 8 h 56"/>
                <a:gd name="T76" fmla="*/ 44 w 57"/>
                <a:gd name="T77" fmla="*/ 4 h 56"/>
                <a:gd name="T78" fmla="*/ 39 w 57"/>
                <a:gd name="T79" fmla="*/ 1 h 56"/>
                <a:gd name="T80" fmla="*/ 37 w 57"/>
                <a:gd name="T81" fmla="*/ 0 h 56"/>
                <a:gd name="T82" fmla="*/ 34 w 57"/>
                <a:gd name="T83" fmla="*/ 0 h 56"/>
                <a:gd name="T84" fmla="*/ 29 w 57"/>
                <a:gd name="T85" fmla="*/ 0 h 56"/>
                <a:gd name="T86" fmla="*/ 23 w 57"/>
                <a:gd name="T87" fmla="*/ 0 h 56"/>
                <a:gd name="T88" fmla="*/ 18 w 57"/>
                <a:gd name="T89" fmla="*/ 1 h 56"/>
                <a:gd name="T90" fmla="*/ 13 w 57"/>
                <a:gd name="T91" fmla="*/ 4 h 56"/>
                <a:gd name="T92" fmla="*/ 8 w 57"/>
                <a:gd name="T93" fmla="*/ 8 h 56"/>
                <a:gd name="T94" fmla="*/ 5 w 57"/>
                <a:gd name="T95" fmla="*/ 12 h 56"/>
                <a:gd name="T96" fmla="*/ 2 w 57"/>
                <a:gd name="T97" fmla="*/ 17 h 56"/>
                <a:gd name="T98" fmla="*/ 1 w 57"/>
                <a:gd name="T99" fmla="*/ 22 h 56"/>
                <a:gd name="T100" fmla="*/ 0 w 57"/>
                <a:gd name="T10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1" y="33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3" y="51"/>
                  </a:lnTo>
                  <a:lnTo>
                    <a:pt x="18" y="54"/>
                  </a:lnTo>
                  <a:lnTo>
                    <a:pt x="23" y="55"/>
                  </a:lnTo>
                  <a:lnTo>
                    <a:pt x="29" y="56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42" y="52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0"/>
                  </a:lnTo>
                  <a:lnTo>
                    <a:pt x="55" y="38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1" name="Freeform 257">
              <a:extLst>
                <a:ext uri="{FF2B5EF4-FFF2-40B4-BE49-F238E27FC236}">
                  <a16:creationId xmlns:a16="http://schemas.microsoft.com/office/drawing/2014/main" id="{520922EB-4DB9-4564-A00E-6929FE573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20" y="4488372"/>
              <a:ext cx="25910" cy="53030"/>
            </a:xfrm>
            <a:custGeom>
              <a:avLst/>
              <a:gdLst>
                <a:gd name="T0" fmla="*/ 0 w 57"/>
                <a:gd name="T1" fmla="*/ 29 h 57"/>
                <a:gd name="T2" fmla="*/ 0 w 57"/>
                <a:gd name="T3" fmla="*/ 34 h 57"/>
                <a:gd name="T4" fmla="*/ 1 w 57"/>
                <a:gd name="T5" fmla="*/ 36 h 57"/>
                <a:gd name="T6" fmla="*/ 2 w 57"/>
                <a:gd name="T7" fmla="*/ 39 h 57"/>
                <a:gd name="T8" fmla="*/ 4 w 57"/>
                <a:gd name="T9" fmla="*/ 44 h 57"/>
                <a:gd name="T10" fmla="*/ 8 w 57"/>
                <a:gd name="T11" fmla="*/ 48 h 57"/>
                <a:gd name="T12" fmla="*/ 12 w 57"/>
                <a:gd name="T13" fmla="*/ 52 h 57"/>
                <a:gd name="T14" fmla="*/ 17 w 57"/>
                <a:gd name="T15" fmla="*/ 54 h 57"/>
                <a:gd name="T16" fmla="*/ 22 w 57"/>
                <a:gd name="T17" fmla="*/ 56 h 57"/>
                <a:gd name="T18" fmla="*/ 28 w 57"/>
                <a:gd name="T19" fmla="*/ 57 h 57"/>
                <a:gd name="T20" fmla="*/ 34 w 57"/>
                <a:gd name="T21" fmla="*/ 56 h 57"/>
                <a:gd name="T22" fmla="*/ 35 w 57"/>
                <a:gd name="T23" fmla="*/ 56 h 57"/>
                <a:gd name="T24" fmla="*/ 36 w 57"/>
                <a:gd name="T25" fmla="*/ 55 h 57"/>
                <a:gd name="T26" fmla="*/ 39 w 57"/>
                <a:gd name="T27" fmla="*/ 54 h 57"/>
                <a:gd name="T28" fmla="*/ 41 w 57"/>
                <a:gd name="T29" fmla="*/ 53 h 57"/>
                <a:gd name="T30" fmla="*/ 43 w 57"/>
                <a:gd name="T31" fmla="*/ 52 h 57"/>
                <a:gd name="T32" fmla="*/ 46 w 57"/>
                <a:gd name="T33" fmla="*/ 50 h 57"/>
                <a:gd name="T34" fmla="*/ 46 w 57"/>
                <a:gd name="T35" fmla="*/ 49 h 57"/>
                <a:gd name="T36" fmla="*/ 47 w 57"/>
                <a:gd name="T37" fmla="*/ 49 h 57"/>
                <a:gd name="T38" fmla="*/ 48 w 57"/>
                <a:gd name="T39" fmla="*/ 48 h 57"/>
                <a:gd name="T40" fmla="*/ 49 w 57"/>
                <a:gd name="T41" fmla="*/ 47 h 57"/>
                <a:gd name="T42" fmla="*/ 49 w 57"/>
                <a:gd name="T43" fmla="*/ 46 h 57"/>
                <a:gd name="T44" fmla="*/ 50 w 57"/>
                <a:gd name="T45" fmla="*/ 46 h 57"/>
                <a:gd name="T46" fmla="*/ 51 w 57"/>
                <a:gd name="T47" fmla="*/ 44 h 57"/>
                <a:gd name="T48" fmla="*/ 53 w 57"/>
                <a:gd name="T49" fmla="*/ 41 h 57"/>
                <a:gd name="T50" fmla="*/ 54 w 57"/>
                <a:gd name="T51" fmla="*/ 39 h 57"/>
                <a:gd name="T52" fmla="*/ 55 w 57"/>
                <a:gd name="T53" fmla="*/ 36 h 57"/>
                <a:gd name="T54" fmla="*/ 55 w 57"/>
                <a:gd name="T55" fmla="*/ 35 h 57"/>
                <a:gd name="T56" fmla="*/ 56 w 57"/>
                <a:gd name="T57" fmla="*/ 34 h 57"/>
                <a:gd name="T58" fmla="*/ 56 w 57"/>
                <a:gd name="T59" fmla="*/ 31 h 57"/>
                <a:gd name="T60" fmla="*/ 56 w 57"/>
                <a:gd name="T61" fmla="*/ 30 h 57"/>
                <a:gd name="T62" fmla="*/ 56 w 57"/>
                <a:gd name="T63" fmla="*/ 29 h 57"/>
                <a:gd name="T64" fmla="*/ 56 w 57"/>
                <a:gd name="T65" fmla="*/ 29 h 57"/>
                <a:gd name="T66" fmla="*/ 57 w 57"/>
                <a:gd name="T67" fmla="*/ 29 h 57"/>
                <a:gd name="T68" fmla="*/ 56 w 57"/>
                <a:gd name="T69" fmla="*/ 23 h 57"/>
                <a:gd name="T70" fmla="*/ 54 w 57"/>
                <a:gd name="T71" fmla="*/ 17 h 57"/>
                <a:gd name="T72" fmla="*/ 51 w 57"/>
                <a:gd name="T73" fmla="*/ 13 h 57"/>
                <a:gd name="T74" fmla="*/ 48 w 57"/>
                <a:gd name="T75" fmla="*/ 8 h 57"/>
                <a:gd name="T76" fmla="*/ 43 w 57"/>
                <a:gd name="T77" fmla="*/ 5 h 57"/>
                <a:gd name="T78" fmla="*/ 39 w 57"/>
                <a:gd name="T79" fmla="*/ 2 h 57"/>
                <a:gd name="T80" fmla="*/ 36 w 57"/>
                <a:gd name="T81" fmla="*/ 1 h 57"/>
                <a:gd name="T82" fmla="*/ 34 w 57"/>
                <a:gd name="T83" fmla="*/ 1 h 57"/>
                <a:gd name="T84" fmla="*/ 28 w 57"/>
                <a:gd name="T85" fmla="*/ 0 h 57"/>
                <a:gd name="T86" fmla="*/ 22 w 57"/>
                <a:gd name="T87" fmla="*/ 1 h 57"/>
                <a:gd name="T88" fmla="*/ 17 w 57"/>
                <a:gd name="T89" fmla="*/ 2 h 57"/>
                <a:gd name="T90" fmla="*/ 12 w 57"/>
                <a:gd name="T91" fmla="*/ 5 h 57"/>
                <a:gd name="T92" fmla="*/ 8 w 57"/>
                <a:gd name="T93" fmla="*/ 8 h 57"/>
                <a:gd name="T94" fmla="*/ 4 w 57"/>
                <a:gd name="T95" fmla="*/ 13 h 57"/>
                <a:gd name="T96" fmla="*/ 2 w 57"/>
                <a:gd name="T97" fmla="*/ 17 h 57"/>
                <a:gd name="T98" fmla="*/ 0 w 57"/>
                <a:gd name="T99" fmla="*/ 23 h 57"/>
                <a:gd name="T100" fmla="*/ 0 w 57"/>
                <a:gd name="T10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57">
                  <a:moveTo>
                    <a:pt x="0" y="29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7" y="29"/>
                  </a:lnTo>
                  <a:lnTo>
                    <a:pt x="56" y="23"/>
                  </a:lnTo>
                  <a:lnTo>
                    <a:pt x="54" y="17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2" name="Freeform 258">
              <a:extLst>
                <a:ext uri="{FF2B5EF4-FFF2-40B4-BE49-F238E27FC236}">
                  <a16:creationId xmlns:a16="http://schemas.microsoft.com/office/drawing/2014/main" id="{DF619402-FB54-40E8-B676-8C177F113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823" y="4550706"/>
              <a:ext cx="25910" cy="53030"/>
            </a:xfrm>
            <a:custGeom>
              <a:avLst/>
              <a:gdLst>
                <a:gd name="T0" fmla="*/ 0 w 57"/>
                <a:gd name="T1" fmla="*/ 28 h 57"/>
                <a:gd name="T2" fmla="*/ 0 w 57"/>
                <a:gd name="T3" fmla="*/ 34 h 57"/>
                <a:gd name="T4" fmla="*/ 1 w 57"/>
                <a:gd name="T5" fmla="*/ 36 h 57"/>
                <a:gd name="T6" fmla="*/ 2 w 57"/>
                <a:gd name="T7" fmla="*/ 39 h 57"/>
                <a:gd name="T8" fmla="*/ 4 w 57"/>
                <a:gd name="T9" fmla="*/ 43 h 57"/>
                <a:gd name="T10" fmla="*/ 8 w 57"/>
                <a:gd name="T11" fmla="*/ 48 h 57"/>
                <a:gd name="T12" fmla="*/ 12 w 57"/>
                <a:gd name="T13" fmla="*/ 51 h 57"/>
                <a:gd name="T14" fmla="*/ 17 w 57"/>
                <a:gd name="T15" fmla="*/ 54 h 57"/>
                <a:gd name="T16" fmla="*/ 22 w 57"/>
                <a:gd name="T17" fmla="*/ 56 h 57"/>
                <a:gd name="T18" fmla="*/ 28 w 57"/>
                <a:gd name="T19" fmla="*/ 57 h 57"/>
                <a:gd name="T20" fmla="*/ 34 w 57"/>
                <a:gd name="T21" fmla="*/ 56 h 57"/>
                <a:gd name="T22" fmla="*/ 35 w 57"/>
                <a:gd name="T23" fmla="*/ 55 h 57"/>
                <a:gd name="T24" fmla="*/ 36 w 57"/>
                <a:gd name="T25" fmla="*/ 55 h 57"/>
                <a:gd name="T26" fmla="*/ 39 w 57"/>
                <a:gd name="T27" fmla="*/ 54 h 57"/>
                <a:gd name="T28" fmla="*/ 41 w 57"/>
                <a:gd name="T29" fmla="*/ 53 h 57"/>
                <a:gd name="T30" fmla="*/ 43 w 57"/>
                <a:gd name="T31" fmla="*/ 51 h 57"/>
                <a:gd name="T32" fmla="*/ 45 w 57"/>
                <a:gd name="T33" fmla="*/ 50 h 57"/>
                <a:gd name="T34" fmla="*/ 46 w 57"/>
                <a:gd name="T35" fmla="*/ 49 h 57"/>
                <a:gd name="T36" fmla="*/ 46 w 57"/>
                <a:gd name="T37" fmla="*/ 49 h 57"/>
                <a:gd name="T38" fmla="*/ 48 w 57"/>
                <a:gd name="T39" fmla="*/ 48 h 57"/>
                <a:gd name="T40" fmla="*/ 49 w 57"/>
                <a:gd name="T41" fmla="*/ 46 h 57"/>
                <a:gd name="T42" fmla="*/ 49 w 57"/>
                <a:gd name="T43" fmla="*/ 46 h 57"/>
                <a:gd name="T44" fmla="*/ 50 w 57"/>
                <a:gd name="T45" fmla="*/ 45 h 57"/>
                <a:gd name="T46" fmla="*/ 51 w 57"/>
                <a:gd name="T47" fmla="*/ 43 h 57"/>
                <a:gd name="T48" fmla="*/ 53 w 57"/>
                <a:gd name="T49" fmla="*/ 41 h 57"/>
                <a:gd name="T50" fmla="*/ 54 w 57"/>
                <a:gd name="T51" fmla="*/ 39 h 57"/>
                <a:gd name="T52" fmla="*/ 55 w 57"/>
                <a:gd name="T53" fmla="*/ 36 h 57"/>
                <a:gd name="T54" fmla="*/ 55 w 57"/>
                <a:gd name="T55" fmla="*/ 35 h 57"/>
                <a:gd name="T56" fmla="*/ 56 w 57"/>
                <a:gd name="T57" fmla="*/ 34 h 57"/>
                <a:gd name="T58" fmla="*/ 56 w 57"/>
                <a:gd name="T59" fmla="*/ 31 h 57"/>
                <a:gd name="T60" fmla="*/ 56 w 57"/>
                <a:gd name="T61" fmla="*/ 29 h 57"/>
                <a:gd name="T62" fmla="*/ 56 w 57"/>
                <a:gd name="T63" fmla="*/ 29 h 57"/>
                <a:gd name="T64" fmla="*/ 56 w 57"/>
                <a:gd name="T65" fmla="*/ 28 h 57"/>
                <a:gd name="T66" fmla="*/ 57 w 57"/>
                <a:gd name="T67" fmla="*/ 28 h 57"/>
                <a:gd name="T68" fmla="*/ 56 w 57"/>
                <a:gd name="T69" fmla="*/ 22 h 57"/>
                <a:gd name="T70" fmla="*/ 54 w 57"/>
                <a:gd name="T71" fmla="*/ 17 h 57"/>
                <a:gd name="T72" fmla="*/ 51 w 57"/>
                <a:gd name="T73" fmla="*/ 12 h 57"/>
                <a:gd name="T74" fmla="*/ 48 w 57"/>
                <a:gd name="T75" fmla="*/ 8 h 57"/>
                <a:gd name="T76" fmla="*/ 43 w 57"/>
                <a:gd name="T77" fmla="*/ 4 h 57"/>
                <a:gd name="T78" fmla="*/ 39 w 57"/>
                <a:gd name="T79" fmla="*/ 2 h 57"/>
                <a:gd name="T80" fmla="*/ 36 w 57"/>
                <a:gd name="T81" fmla="*/ 1 h 57"/>
                <a:gd name="T82" fmla="*/ 34 w 57"/>
                <a:gd name="T83" fmla="*/ 0 h 57"/>
                <a:gd name="T84" fmla="*/ 28 w 57"/>
                <a:gd name="T85" fmla="*/ 0 h 57"/>
                <a:gd name="T86" fmla="*/ 22 w 57"/>
                <a:gd name="T87" fmla="*/ 0 h 57"/>
                <a:gd name="T88" fmla="*/ 17 w 57"/>
                <a:gd name="T89" fmla="*/ 2 h 57"/>
                <a:gd name="T90" fmla="*/ 12 w 57"/>
                <a:gd name="T91" fmla="*/ 4 h 57"/>
                <a:gd name="T92" fmla="*/ 8 w 57"/>
                <a:gd name="T93" fmla="*/ 8 h 57"/>
                <a:gd name="T94" fmla="*/ 4 w 57"/>
                <a:gd name="T95" fmla="*/ 12 h 57"/>
                <a:gd name="T96" fmla="*/ 2 w 57"/>
                <a:gd name="T97" fmla="*/ 17 h 57"/>
                <a:gd name="T98" fmla="*/ 0 w 57"/>
                <a:gd name="T99" fmla="*/ 22 h 57"/>
                <a:gd name="T100" fmla="*/ 0 w 57"/>
                <a:gd name="T10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57">
                  <a:moveTo>
                    <a:pt x="0" y="28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3" name="Freeform 259">
              <a:extLst>
                <a:ext uri="{FF2B5EF4-FFF2-40B4-BE49-F238E27FC236}">
                  <a16:creationId xmlns:a16="http://schemas.microsoft.com/office/drawing/2014/main" id="{A43000BD-62AC-4B3E-B667-F1180064B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831" y="4603736"/>
              <a:ext cx="25455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3 h 56"/>
                <a:gd name="T4" fmla="*/ 0 w 56"/>
                <a:gd name="T5" fmla="*/ 36 h 56"/>
                <a:gd name="T6" fmla="*/ 2 w 56"/>
                <a:gd name="T7" fmla="*/ 38 h 56"/>
                <a:gd name="T8" fmla="*/ 4 w 56"/>
                <a:gd name="T9" fmla="*/ 43 h 56"/>
                <a:gd name="T10" fmla="*/ 8 w 56"/>
                <a:gd name="T11" fmla="*/ 47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5 h 56"/>
                <a:gd name="T18" fmla="*/ 28 w 56"/>
                <a:gd name="T19" fmla="*/ 56 h 56"/>
                <a:gd name="T20" fmla="*/ 34 w 56"/>
                <a:gd name="T21" fmla="*/ 55 h 56"/>
                <a:gd name="T22" fmla="*/ 35 w 56"/>
                <a:gd name="T23" fmla="*/ 55 h 56"/>
                <a:gd name="T24" fmla="*/ 36 w 56"/>
                <a:gd name="T25" fmla="*/ 54 h 56"/>
                <a:gd name="T26" fmla="*/ 39 w 56"/>
                <a:gd name="T27" fmla="*/ 54 h 56"/>
                <a:gd name="T28" fmla="*/ 41 w 56"/>
                <a:gd name="T29" fmla="*/ 52 h 56"/>
                <a:gd name="T30" fmla="*/ 43 w 56"/>
                <a:gd name="T31" fmla="*/ 51 h 56"/>
                <a:gd name="T32" fmla="*/ 45 w 56"/>
                <a:gd name="T33" fmla="*/ 49 h 56"/>
                <a:gd name="T34" fmla="*/ 46 w 56"/>
                <a:gd name="T35" fmla="*/ 48 h 56"/>
                <a:gd name="T36" fmla="*/ 46 w 56"/>
                <a:gd name="T37" fmla="*/ 48 h 56"/>
                <a:gd name="T38" fmla="*/ 48 w 56"/>
                <a:gd name="T39" fmla="*/ 47 h 56"/>
                <a:gd name="T40" fmla="*/ 48 w 56"/>
                <a:gd name="T41" fmla="*/ 46 h 56"/>
                <a:gd name="T42" fmla="*/ 49 w 56"/>
                <a:gd name="T43" fmla="*/ 45 h 56"/>
                <a:gd name="T44" fmla="*/ 50 w 56"/>
                <a:gd name="T45" fmla="*/ 45 h 56"/>
                <a:gd name="T46" fmla="*/ 51 w 56"/>
                <a:gd name="T47" fmla="*/ 43 h 56"/>
                <a:gd name="T48" fmla="*/ 53 w 56"/>
                <a:gd name="T49" fmla="*/ 40 h 56"/>
                <a:gd name="T50" fmla="*/ 54 w 56"/>
                <a:gd name="T51" fmla="*/ 38 h 56"/>
                <a:gd name="T52" fmla="*/ 55 w 56"/>
                <a:gd name="T53" fmla="*/ 36 h 56"/>
                <a:gd name="T54" fmla="*/ 55 w 56"/>
                <a:gd name="T55" fmla="*/ 34 h 56"/>
                <a:gd name="T56" fmla="*/ 56 w 56"/>
                <a:gd name="T57" fmla="*/ 33 h 56"/>
                <a:gd name="T58" fmla="*/ 56 w 56"/>
                <a:gd name="T59" fmla="*/ 30 h 56"/>
                <a:gd name="T60" fmla="*/ 56 w 56"/>
                <a:gd name="T61" fmla="*/ 29 h 56"/>
                <a:gd name="T62" fmla="*/ 56 w 56"/>
                <a:gd name="T63" fmla="*/ 28 h 56"/>
                <a:gd name="T64" fmla="*/ 56 w 56"/>
                <a:gd name="T65" fmla="*/ 28 h 56"/>
                <a:gd name="T66" fmla="*/ 56 w 56"/>
                <a:gd name="T67" fmla="*/ 28 h 56"/>
                <a:gd name="T68" fmla="*/ 56 w 56"/>
                <a:gd name="T69" fmla="*/ 22 h 56"/>
                <a:gd name="T70" fmla="*/ 54 w 56"/>
                <a:gd name="T71" fmla="*/ 17 h 56"/>
                <a:gd name="T72" fmla="*/ 51 w 56"/>
                <a:gd name="T73" fmla="*/ 12 h 56"/>
                <a:gd name="T74" fmla="*/ 48 w 56"/>
                <a:gd name="T75" fmla="*/ 8 h 56"/>
                <a:gd name="T76" fmla="*/ 43 w 56"/>
                <a:gd name="T77" fmla="*/ 4 h 56"/>
                <a:gd name="T78" fmla="*/ 39 w 56"/>
                <a:gd name="T79" fmla="*/ 1 h 56"/>
                <a:gd name="T80" fmla="*/ 36 w 56"/>
                <a:gd name="T81" fmla="*/ 0 h 56"/>
                <a:gd name="T82" fmla="*/ 34 w 56"/>
                <a:gd name="T83" fmla="*/ 0 h 56"/>
                <a:gd name="T84" fmla="*/ 28 w 56"/>
                <a:gd name="T85" fmla="*/ 0 h 56"/>
                <a:gd name="T86" fmla="*/ 22 w 56"/>
                <a:gd name="T87" fmla="*/ 0 h 56"/>
                <a:gd name="T88" fmla="*/ 17 w 56"/>
                <a:gd name="T89" fmla="*/ 1 h 56"/>
                <a:gd name="T90" fmla="*/ 12 w 56"/>
                <a:gd name="T91" fmla="*/ 4 h 56"/>
                <a:gd name="T92" fmla="*/ 8 w 56"/>
                <a:gd name="T93" fmla="*/ 8 h 56"/>
                <a:gd name="T94" fmla="*/ 4 w 56"/>
                <a:gd name="T95" fmla="*/ 12 h 56"/>
                <a:gd name="T96" fmla="*/ 2 w 56"/>
                <a:gd name="T97" fmla="*/ 17 h 56"/>
                <a:gd name="T98" fmla="*/ 0 w 56"/>
                <a:gd name="T99" fmla="*/ 22 h 56"/>
                <a:gd name="T100" fmla="*/ 0 w 56"/>
                <a:gd name="T10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4" y="43"/>
                  </a:lnTo>
                  <a:lnTo>
                    <a:pt x="8" y="47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6" y="54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7"/>
                  </a:lnTo>
                  <a:lnTo>
                    <a:pt x="48" y="46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0"/>
                  </a:lnTo>
                  <a:lnTo>
                    <a:pt x="54" y="38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4" name="Freeform 70">
              <a:extLst>
                <a:ext uri="{FF2B5EF4-FFF2-40B4-BE49-F238E27FC236}">
                  <a16:creationId xmlns:a16="http://schemas.microsoft.com/office/drawing/2014/main" id="{AD3A9441-A396-46FA-845C-2028FE1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337" y="3611984"/>
              <a:ext cx="25910" cy="53030"/>
            </a:xfrm>
            <a:custGeom>
              <a:avLst/>
              <a:gdLst>
                <a:gd name="T0" fmla="*/ 29 w 57"/>
                <a:gd name="T1" fmla="*/ 0 h 57"/>
                <a:gd name="T2" fmla="*/ 23 w 57"/>
                <a:gd name="T3" fmla="*/ 0 h 57"/>
                <a:gd name="T4" fmla="*/ 17 w 57"/>
                <a:gd name="T5" fmla="*/ 2 h 57"/>
                <a:gd name="T6" fmla="*/ 13 w 57"/>
                <a:gd name="T7" fmla="*/ 4 h 57"/>
                <a:gd name="T8" fmla="*/ 8 w 57"/>
                <a:gd name="T9" fmla="*/ 8 h 57"/>
                <a:gd name="T10" fmla="*/ 5 w 57"/>
                <a:gd name="T11" fmla="*/ 12 h 57"/>
                <a:gd name="T12" fmla="*/ 2 w 57"/>
                <a:gd name="T13" fmla="*/ 17 h 57"/>
                <a:gd name="T14" fmla="*/ 1 w 57"/>
                <a:gd name="T15" fmla="*/ 22 h 57"/>
                <a:gd name="T16" fmla="*/ 0 w 57"/>
                <a:gd name="T17" fmla="*/ 28 h 57"/>
                <a:gd name="T18" fmla="*/ 1 w 57"/>
                <a:gd name="T19" fmla="*/ 33 h 57"/>
                <a:gd name="T20" fmla="*/ 1 w 57"/>
                <a:gd name="T21" fmla="*/ 36 h 57"/>
                <a:gd name="T22" fmla="*/ 2 w 57"/>
                <a:gd name="T23" fmla="*/ 39 h 57"/>
                <a:gd name="T24" fmla="*/ 5 w 57"/>
                <a:gd name="T25" fmla="*/ 43 h 57"/>
                <a:gd name="T26" fmla="*/ 8 w 57"/>
                <a:gd name="T27" fmla="*/ 48 h 57"/>
                <a:gd name="T28" fmla="*/ 13 w 57"/>
                <a:gd name="T29" fmla="*/ 51 h 57"/>
                <a:gd name="T30" fmla="*/ 17 w 57"/>
                <a:gd name="T31" fmla="*/ 54 h 57"/>
                <a:gd name="T32" fmla="*/ 23 w 57"/>
                <a:gd name="T33" fmla="*/ 56 h 57"/>
                <a:gd name="T34" fmla="*/ 29 w 57"/>
                <a:gd name="T35" fmla="*/ 57 h 57"/>
                <a:gd name="T36" fmla="*/ 34 w 57"/>
                <a:gd name="T37" fmla="*/ 56 h 57"/>
                <a:gd name="T38" fmla="*/ 35 w 57"/>
                <a:gd name="T39" fmla="*/ 55 h 57"/>
                <a:gd name="T40" fmla="*/ 37 w 57"/>
                <a:gd name="T41" fmla="*/ 55 h 57"/>
                <a:gd name="T42" fmla="*/ 39 w 57"/>
                <a:gd name="T43" fmla="*/ 54 h 57"/>
                <a:gd name="T44" fmla="*/ 41 w 57"/>
                <a:gd name="T45" fmla="*/ 53 h 57"/>
                <a:gd name="T46" fmla="*/ 44 w 57"/>
                <a:gd name="T47" fmla="*/ 51 h 57"/>
                <a:gd name="T48" fmla="*/ 46 w 57"/>
                <a:gd name="T49" fmla="*/ 50 h 57"/>
                <a:gd name="T50" fmla="*/ 46 w 57"/>
                <a:gd name="T51" fmla="*/ 49 h 57"/>
                <a:gd name="T52" fmla="*/ 47 w 57"/>
                <a:gd name="T53" fmla="*/ 48 h 57"/>
                <a:gd name="T54" fmla="*/ 48 w 57"/>
                <a:gd name="T55" fmla="*/ 48 h 57"/>
                <a:gd name="T56" fmla="*/ 49 w 57"/>
                <a:gd name="T57" fmla="*/ 46 h 57"/>
                <a:gd name="T58" fmla="*/ 49 w 57"/>
                <a:gd name="T59" fmla="*/ 46 h 57"/>
                <a:gd name="T60" fmla="*/ 50 w 57"/>
                <a:gd name="T61" fmla="*/ 45 h 57"/>
                <a:gd name="T62" fmla="*/ 52 w 57"/>
                <a:gd name="T63" fmla="*/ 43 h 57"/>
                <a:gd name="T64" fmla="*/ 53 w 57"/>
                <a:gd name="T65" fmla="*/ 41 h 57"/>
                <a:gd name="T66" fmla="*/ 55 w 57"/>
                <a:gd name="T67" fmla="*/ 39 h 57"/>
                <a:gd name="T68" fmla="*/ 55 w 57"/>
                <a:gd name="T69" fmla="*/ 36 h 57"/>
                <a:gd name="T70" fmla="*/ 56 w 57"/>
                <a:gd name="T71" fmla="*/ 33 h 57"/>
                <a:gd name="T72" fmla="*/ 56 w 57"/>
                <a:gd name="T73" fmla="*/ 31 h 57"/>
                <a:gd name="T74" fmla="*/ 56 w 57"/>
                <a:gd name="T75" fmla="*/ 29 h 57"/>
                <a:gd name="T76" fmla="*/ 56 w 57"/>
                <a:gd name="T77" fmla="*/ 29 h 57"/>
                <a:gd name="T78" fmla="*/ 56 w 57"/>
                <a:gd name="T79" fmla="*/ 28 h 57"/>
                <a:gd name="T80" fmla="*/ 57 w 57"/>
                <a:gd name="T81" fmla="*/ 28 h 57"/>
                <a:gd name="T82" fmla="*/ 56 w 57"/>
                <a:gd name="T83" fmla="*/ 22 h 57"/>
                <a:gd name="T84" fmla="*/ 55 w 57"/>
                <a:gd name="T85" fmla="*/ 17 h 57"/>
                <a:gd name="T86" fmla="*/ 52 w 57"/>
                <a:gd name="T87" fmla="*/ 12 h 57"/>
                <a:gd name="T88" fmla="*/ 48 w 57"/>
                <a:gd name="T89" fmla="*/ 8 h 57"/>
                <a:gd name="T90" fmla="*/ 44 w 57"/>
                <a:gd name="T91" fmla="*/ 4 h 57"/>
                <a:gd name="T92" fmla="*/ 39 w 57"/>
                <a:gd name="T93" fmla="*/ 2 h 57"/>
                <a:gd name="T94" fmla="*/ 37 w 57"/>
                <a:gd name="T95" fmla="*/ 1 h 57"/>
                <a:gd name="T96" fmla="*/ 34 w 57"/>
                <a:gd name="T97" fmla="*/ 0 h 57"/>
                <a:gd name="T98" fmla="*/ 29 w 57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lnTo>
                    <a:pt x="23" y="0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3" y="51"/>
                  </a:lnTo>
                  <a:lnTo>
                    <a:pt x="17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5" name="Freeform 133">
              <a:extLst>
                <a:ext uri="{FF2B5EF4-FFF2-40B4-BE49-F238E27FC236}">
                  <a16:creationId xmlns:a16="http://schemas.microsoft.com/office/drawing/2014/main" id="{CEC742F8-154C-4FE4-A442-D06944527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337" y="3611984"/>
              <a:ext cx="25910" cy="53030"/>
            </a:xfrm>
            <a:custGeom>
              <a:avLst/>
              <a:gdLst>
                <a:gd name="T0" fmla="*/ 48 w 57"/>
                <a:gd name="T1" fmla="*/ 48 h 57"/>
                <a:gd name="T2" fmla="*/ 49 w 57"/>
                <a:gd name="T3" fmla="*/ 47 h 57"/>
                <a:gd name="T4" fmla="*/ 49 w 57"/>
                <a:gd name="T5" fmla="*/ 46 h 57"/>
                <a:gd name="T6" fmla="*/ 50 w 57"/>
                <a:gd name="T7" fmla="*/ 46 h 57"/>
                <a:gd name="T8" fmla="*/ 52 w 57"/>
                <a:gd name="T9" fmla="*/ 44 h 57"/>
                <a:gd name="T10" fmla="*/ 53 w 57"/>
                <a:gd name="T11" fmla="*/ 41 h 57"/>
                <a:gd name="T12" fmla="*/ 55 w 57"/>
                <a:gd name="T13" fmla="*/ 39 h 57"/>
                <a:gd name="T14" fmla="*/ 55 w 57"/>
                <a:gd name="T15" fmla="*/ 36 h 57"/>
                <a:gd name="T16" fmla="*/ 56 w 57"/>
                <a:gd name="T17" fmla="*/ 34 h 57"/>
                <a:gd name="T18" fmla="*/ 57 w 57"/>
                <a:gd name="T19" fmla="*/ 28 h 57"/>
                <a:gd name="T20" fmla="*/ 56 w 57"/>
                <a:gd name="T21" fmla="*/ 22 h 57"/>
                <a:gd name="T22" fmla="*/ 55 w 57"/>
                <a:gd name="T23" fmla="*/ 17 h 57"/>
                <a:gd name="T24" fmla="*/ 52 w 57"/>
                <a:gd name="T25" fmla="*/ 12 h 57"/>
                <a:gd name="T26" fmla="*/ 48 w 57"/>
                <a:gd name="T27" fmla="*/ 8 h 57"/>
                <a:gd name="T28" fmla="*/ 44 w 57"/>
                <a:gd name="T29" fmla="*/ 4 h 57"/>
                <a:gd name="T30" fmla="*/ 39 w 57"/>
                <a:gd name="T31" fmla="*/ 2 h 57"/>
                <a:gd name="T32" fmla="*/ 37 w 57"/>
                <a:gd name="T33" fmla="*/ 1 h 57"/>
                <a:gd name="T34" fmla="*/ 34 w 57"/>
                <a:gd name="T35" fmla="*/ 0 h 57"/>
                <a:gd name="T36" fmla="*/ 29 w 57"/>
                <a:gd name="T37" fmla="*/ 0 h 57"/>
                <a:gd name="T38" fmla="*/ 23 w 57"/>
                <a:gd name="T39" fmla="*/ 0 h 57"/>
                <a:gd name="T40" fmla="*/ 17 w 57"/>
                <a:gd name="T41" fmla="*/ 2 h 57"/>
                <a:gd name="T42" fmla="*/ 13 w 57"/>
                <a:gd name="T43" fmla="*/ 4 h 57"/>
                <a:gd name="T44" fmla="*/ 8 w 57"/>
                <a:gd name="T45" fmla="*/ 8 h 57"/>
                <a:gd name="T46" fmla="*/ 5 w 57"/>
                <a:gd name="T47" fmla="*/ 12 h 57"/>
                <a:gd name="T48" fmla="*/ 2 w 57"/>
                <a:gd name="T49" fmla="*/ 17 h 57"/>
                <a:gd name="T50" fmla="*/ 1 w 57"/>
                <a:gd name="T51" fmla="*/ 22 h 57"/>
                <a:gd name="T52" fmla="*/ 0 w 57"/>
                <a:gd name="T53" fmla="*/ 28 h 57"/>
                <a:gd name="T54" fmla="*/ 1 w 57"/>
                <a:gd name="T55" fmla="*/ 34 h 57"/>
                <a:gd name="T56" fmla="*/ 1 w 57"/>
                <a:gd name="T57" fmla="*/ 36 h 57"/>
                <a:gd name="T58" fmla="*/ 2 w 57"/>
                <a:gd name="T59" fmla="*/ 39 h 57"/>
                <a:gd name="T60" fmla="*/ 5 w 57"/>
                <a:gd name="T61" fmla="*/ 44 h 57"/>
                <a:gd name="T62" fmla="*/ 8 w 57"/>
                <a:gd name="T63" fmla="*/ 48 h 57"/>
                <a:gd name="T64" fmla="*/ 13 w 57"/>
                <a:gd name="T65" fmla="*/ 52 h 57"/>
                <a:gd name="T66" fmla="*/ 17 w 57"/>
                <a:gd name="T67" fmla="*/ 54 h 57"/>
                <a:gd name="T68" fmla="*/ 23 w 57"/>
                <a:gd name="T69" fmla="*/ 56 h 57"/>
                <a:gd name="T70" fmla="*/ 29 w 57"/>
                <a:gd name="T71" fmla="*/ 57 h 57"/>
                <a:gd name="T72" fmla="*/ 34 w 57"/>
                <a:gd name="T73" fmla="*/ 56 h 57"/>
                <a:gd name="T74" fmla="*/ 37 w 57"/>
                <a:gd name="T75" fmla="*/ 55 h 57"/>
                <a:gd name="T76" fmla="*/ 39 w 57"/>
                <a:gd name="T77" fmla="*/ 54 h 57"/>
                <a:gd name="T78" fmla="*/ 41 w 57"/>
                <a:gd name="T79" fmla="*/ 53 h 57"/>
                <a:gd name="T80" fmla="*/ 44 w 57"/>
                <a:gd name="T81" fmla="*/ 52 h 57"/>
                <a:gd name="T82" fmla="*/ 46 w 57"/>
                <a:gd name="T83" fmla="*/ 50 h 57"/>
                <a:gd name="T84" fmla="*/ 46 w 57"/>
                <a:gd name="T85" fmla="*/ 49 h 57"/>
                <a:gd name="T86" fmla="*/ 47 w 57"/>
                <a:gd name="T87" fmla="*/ 49 h 57"/>
                <a:gd name="T88" fmla="*/ 48 w 57"/>
                <a:gd name="T8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57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2" y="44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5" y="44"/>
                  </a:lnTo>
                  <a:lnTo>
                    <a:pt x="8" y="48"/>
                  </a:lnTo>
                  <a:lnTo>
                    <a:pt x="13" y="52"/>
                  </a:lnTo>
                  <a:lnTo>
                    <a:pt x="17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6" name="Freeform 177">
              <a:extLst>
                <a:ext uri="{FF2B5EF4-FFF2-40B4-BE49-F238E27FC236}">
                  <a16:creationId xmlns:a16="http://schemas.microsoft.com/office/drawing/2014/main" id="{CA820579-BBFF-4ED0-87C5-2611785FE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337" y="3611984"/>
              <a:ext cx="25910" cy="53030"/>
            </a:xfrm>
            <a:custGeom>
              <a:avLst/>
              <a:gdLst>
                <a:gd name="T0" fmla="*/ 0 w 57"/>
                <a:gd name="T1" fmla="*/ 28 h 57"/>
                <a:gd name="T2" fmla="*/ 1 w 57"/>
                <a:gd name="T3" fmla="*/ 33 h 57"/>
                <a:gd name="T4" fmla="*/ 1 w 57"/>
                <a:gd name="T5" fmla="*/ 36 h 57"/>
                <a:gd name="T6" fmla="*/ 2 w 57"/>
                <a:gd name="T7" fmla="*/ 39 h 57"/>
                <a:gd name="T8" fmla="*/ 5 w 57"/>
                <a:gd name="T9" fmla="*/ 43 h 57"/>
                <a:gd name="T10" fmla="*/ 8 w 57"/>
                <a:gd name="T11" fmla="*/ 48 h 57"/>
                <a:gd name="T12" fmla="*/ 13 w 57"/>
                <a:gd name="T13" fmla="*/ 51 h 57"/>
                <a:gd name="T14" fmla="*/ 18 w 57"/>
                <a:gd name="T15" fmla="*/ 54 h 57"/>
                <a:gd name="T16" fmla="*/ 23 w 57"/>
                <a:gd name="T17" fmla="*/ 56 h 57"/>
                <a:gd name="T18" fmla="*/ 29 w 57"/>
                <a:gd name="T19" fmla="*/ 57 h 57"/>
                <a:gd name="T20" fmla="*/ 29 w 57"/>
                <a:gd name="T21" fmla="*/ 56 h 57"/>
                <a:gd name="T22" fmla="*/ 29 w 57"/>
                <a:gd name="T23" fmla="*/ 56 h 57"/>
                <a:gd name="T24" fmla="*/ 30 w 57"/>
                <a:gd name="T25" fmla="*/ 56 h 57"/>
                <a:gd name="T26" fmla="*/ 31 w 57"/>
                <a:gd name="T27" fmla="*/ 56 h 57"/>
                <a:gd name="T28" fmla="*/ 34 w 57"/>
                <a:gd name="T29" fmla="*/ 56 h 57"/>
                <a:gd name="T30" fmla="*/ 35 w 57"/>
                <a:gd name="T31" fmla="*/ 55 h 57"/>
                <a:gd name="T32" fmla="*/ 37 w 57"/>
                <a:gd name="T33" fmla="*/ 55 h 57"/>
                <a:gd name="T34" fmla="*/ 39 w 57"/>
                <a:gd name="T35" fmla="*/ 54 h 57"/>
                <a:gd name="T36" fmla="*/ 41 w 57"/>
                <a:gd name="T37" fmla="*/ 53 h 57"/>
                <a:gd name="T38" fmla="*/ 44 w 57"/>
                <a:gd name="T39" fmla="*/ 51 h 57"/>
                <a:gd name="T40" fmla="*/ 46 w 57"/>
                <a:gd name="T41" fmla="*/ 50 h 57"/>
                <a:gd name="T42" fmla="*/ 46 w 57"/>
                <a:gd name="T43" fmla="*/ 49 h 57"/>
                <a:gd name="T44" fmla="*/ 47 w 57"/>
                <a:gd name="T45" fmla="*/ 48 h 57"/>
                <a:gd name="T46" fmla="*/ 48 w 57"/>
                <a:gd name="T47" fmla="*/ 48 h 57"/>
                <a:gd name="T48" fmla="*/ 49 w 57"/>
                <a:gd name="T49" fmla="*/ 46 h 57"/>
                <a:gd name="T50" fmla="*/ 49 w 57"/>
                <a:gd name="T51" fmla="*/ 46 h 57"/>
                <a:gd name="T52" fmla="*/ 50 w 57"/>
                <a:gd name="T53" fmla="*/ 45 h 57"/>
                <a:gd name="T54" fmla="*/ 52 w 57"/>
                <a:gd name="T55" fmla="*/ 43 h 57"/>
                <a:gd name="T56" fmla="*/ 53 w 57"/>
                <a:gd name="T57" fmla="*/ 41 h 57"/>
                <a:gd name="T58" fmla="*/ 55 w 57"/>
                <a:gd name="T59" fmla="*/ 39 h 57"/>
                <a:gd name="T60" fmla="*/ 55 w 57"/>
                <a:gd name="T61" fmla="*/ 36 h 57"/>
                <a:gd name="T62" fmla="*/ 56 w 57"/>
                <a:gd name="T63" fmla="*/ 35 h 57"/>
                <a:gd name="T64" fmla="*/ 56 w 57"/>
                <a:gd name="T65" fmla="*/ 33 h 57"/>
                <a:gd name="T66" fmla="*/ 57 w 57"/>
                <a:gd name="T67" fmla="*/ 31 h 57"/>
                <a:gd name="T68" fmla="*/ 57 w 57"/>
                <a:gd name="T69" fmla="*/ 29 h 57"/>
                <a:gd name="T70" fmla="*/ 57 w 57"/>
                <a:gd name="T71" fmla="*/ 29 h 57"/>
                <a:gd name="T72" fmla="*/ 57 w 57"/>
                <a:gd name="T73" fmla="*/ 28 h 57"/>
                <a:gd name="T74" fmla="*/ 57 w 57"/>
                <a:gd name="T75" fmla="*/ 28 h 57"/>
                <a:gd name="T76" fmla="*/ 56 w 57"/>
                <a:gd name="T77" fmla="*/ 22 h 57"/>
                <a:gd name="T78" fmla="*/ 55 w 57"/>
                <a:gd name="T79" fmla="*/ 17 h 57"/>
                <a:gd name="T80" fmla="*/ 52 w 57"/>
                <a:gd name="T81" fmla="*/ 12 h 57"/>
                <a:gd name="T82" fmla="*/ 48 w 57"/>
                <a:gd name="T83" fmla="*/ 8 h 57"/>
                <a:gd name="T84" fmla="*/ 44 w 57"/>
                <a:gd name="T85" fmla="*/ 4 h 57"/>
                <a:gd name="T86" fmla="*/ 39 w 57"/>
                <a:gd name="T87" fmla="*/ 2 h 57"/>
                <a:gd name="T88" fmla="*/ 37 w 57"/>
                <a:gd name="T89" fmla="*/ 1 h 57"/>
                <a:gd name="T90" fmla="*/ 34 w 57"/>
                <a:gd name="T91" fmla="*/ 0 h 57"/>
                <a:gd name="T92" fmla="*/ 29 w 57"/>
                <a:gd name="T93" fmla="*/ 0 h 57"/>
                <a:gd name="T94" fmla="*/ 23 w 57"/>
                <a:gd name="T95" fmla="*/ 0 h 57"/>
                <a:gd name="T96" fmla="*/ 18 w 57"/>
                <a:gd name="T97" fmla="*/ 2 h 57"/>
                <a:gd name="T98" fmla="*/ 13 w 57"/>
                <a:gd name="T99" fmla="*/ 4 h 57"/>
                <a:gd name="T100" fmla="*/ 8 w 57"/>
                <a:gd name="T101" fmla="*/ 8 h 57"/>
                <a:gd name="T102" fmla="*/ 5 w 57"/>
                <a:gd name="T103" fmla="*/ 12 h 57"/>
                <a:gd name="T104" fmla="*/ 2 w 57"/>
                <a:gd name="T105" fmla="*/ 17 h 57"/>
                <a:gd name="T106" fmla="*/ 1 w 57"/>
                <a:gd name="T107" fmla="*/ 22 h 57"/>
                <a:gd name="T108" fmla="*/ 0 w 57"/>
                <a:gd name="T10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7">
                  <a:moveTo>
                    <a:pt x="0" y="28"/>
                  </a:moveTo>
                  <a:lnTo>
                    <a:pt x="1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3" y="51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5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7" name="Freeform 210">
              <a:extLst>
                <a:ext uri="{FF2B5EF4-FFF2-40B4-BE49-F238E27FC236}">
                  <a16:creationId xmlns:a16="http://schemas.microsoft.com/office/drawing/2014/main" id="{6A29FA16-A4D3-4AEB-AEBB-F4548601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792" y="3611984"/>
              <a:ext cx="25455" cy="53030"/>
            </a:xfrm>
            <a:custGeom>
              <a:avLst/>
              <a:gdLst>
                <a:gd name="T0" fmla="*/ 0 w 56"/>
                <a:gd name="T1" fmla="*/ 28 h 57"/>
                <a:gd name="T2" fmla="*/ 0 w 56"/>
                <a:gd name="T3" fmla="*/ 34 h 57"/>
                <a:gd name="T4" fmla="*/ 0 w 56"/>
                <a:gd name="T5" fmla="*/ 36 h 57"/>
                <a:gd name="T6" fmla="*/ 1 w 56"/>
                <a:gd name="T7" fmla="*/ 39 h 57"/>
                <a:gd name="T8" fmla="*/ 4 w 56"/>
                <a:gd name="T9" fmla="*/ 44 h 57"/>
                <a:gd name="T10" fmla="*/ 8 w 56"/>
                <a:gd name="T11" fmla="*/ 48 h 57"/>
                <a:gd name="T12" fmla="*/ 12 w 56"/>
                <a:gd name="T13" fmla="*/ 52 h 57"/>
                <a:gd name="T14" fmla="*/ 17 w 56"/>
                <a:gd name="T15" fmla="*/ 54 h 57"/>
                <a:gd name="T16" fmla="*/ 22 w 56"/>
                <a:gd name="T17" fmla="*/ 56 h 57"/>
                <a:gd name="T18" fmla="*/ 28 w 56"/>
                <a:gd name="T19" fmla="*/ 57 h 57"/>
                <a:gd name="T20" fmla="*/ 28 w 56"/>
                <a:gd name="T21" fmla="*/ 56 h 57"/>
                <a:gd name="T22" fmla="*/ 28 w 56"/>
                <a:gd name="T23" fmla="*/ 56 h 57"/>
                <a:gd name="T24" fmla="*/ 29 w 56"/>
                <a:gd name="T25" fmla="*/ 56 h 57"/>
                <a:gd name="T26" fmla="*/ 30 w 56"/>
                <a:gd name="T27" fmla="*/ 56 h 57"/>
                <a:gd name="T28" fmla="*/ 33 w 56"/>
                <a:gd name="T29" fmla="*/ 56 h 57"/>
                <a:gd name="T30" fmla="*/ 36 w 56"/>
                <a:gd name="T31" fmla="*/ 55 h 57"/>
                <a:gd name="T32" fmla="*/ 38 w 56"/>
                <a:gd name="T33" fmla="*/ 54 h 57"/>
                <a:gd name="T34" fmla="*/ 40 w 56"/>
                <a:gd name="T35" fmla="*/ 53 h 57"/>
                <a:gd name="T36" fmla="*/ 43 w 56"/>
                <a:gd name="T37" fmla="*/ 52 h 57"/>
                <a:gd name="T38" fmla="*/ 45 w 56"/>
                <a:gd name="T39" fmla="*/ 50 h 57"/>
                <a:gd name="T40" fmla="*/ 45 w 56"/>
                <a:gd name="T41" fmla="*/ 49 h 57"/>
                <a:gd name="T42" fmla="*/ 46 w 56"/>
                <a:gd name="T43" fmla="*/ 49 h 57"/>
                <a:gd name="T44" fmla="*/ 47 w 56"/>
                <a:gd name="T45" fmla="*/ 48 h 57"/>
                <a:gd name="T46" fmla="*/ 48 w 56"/>
                <a:gd name="T47" fmla="*/ 47 h 57"/>
                <a:gd name="T48" fmla="*/ 48 w 56"/>
                <a:gd name="T49" fmla="*/ 46 h 57"/>
                <a:gd name="T50" fmla="*/ 49 w 56"/>
                <a:gd name="T51" fmla="*/ 46 h 57"/>
                <a:gd name="T52" fmla="*/ 51 w 56"/>
                <a:gd name="T53" fmla="*/ 44 h 57"/>
                <a:gd name="T54" fmla="*/ 52 w 56"/>
                <a:gd name="T55" fmla="*/ 41 h 57"/>
                <a:gd name="T56" fmla="*/ 54 w 56"/>
                <a:gd name="T57" fmla="*/ 39 h 57"/>
                <a:gd name="T58" fmla="*/ 54 w 56"/>
                <a:gd name="T59" fmla="*/ 36 h 57"/>
                <a:gd name="T60" fmla="*/ 55 w 56"/>
                <a:gd name="T61" fmla="*/ 35 h 57"/>
                <a:gd name="T62" fmla="*/ 55 w 56"/>
                <a:gd name="T63" fmla="*/ 34 h 57"/>
                <a:gd name="T64" fmla="*/ 56 w 56"/>
                <a:gd name="T65" fmla="*/ 28 h 57"/>
                <a:gd name="T66" fmla="*/ 55 w 56"/>
                <a:gd name="T67" fmla="*/ 22 h 57"/>
                <a:gd name="T68" fmla="*/ 54 w 56"/>
                <a:gd name="T69" fmla="*/ 17 h 57"/>
                <a:gd name="T70" fmla="*/ 51 w 56"/>
                <a:gd name="T71" fmla="*/ 12 h 57"/>
                <a:gd name="T72" fmla="*/ 47 w 56"/>
                <a:gd name="T73" fmla="*/ 8 h 57"/>
                <a:gd name="T74" fmla="*/ 43 w 56"/>
                <a:gd name="T75" fmla="*/ 4 h 57"/>
                <a:gd name="T76" fmla="*/ 38 w 56"/>
                <a:gd name="T77" fmla="*/ 2 h 57"/>
                <a:gd name="T78" fmla="*/ 36 w 56"/>
                <a:gd name="T79" fmla="*/ 1 h 57"/>
                <a:gd name="T80" fmla="*/ 33 w 56"/>
                <a:gd name="T81" fmla="*/ 0 h 57"/>
                <a:gd name="T82" fmla="*/ 28 w 56"/>
                <a:gd name="T83" fmla="*/ 0 h 57"/>
                <a:gd name="T84" fmla="*/ 22 w 56"/>
                <a:gd name="T85" fmla="*/ 0 h 57"/>
                <a:gd name="T86" fmla="*/ 17 w 56"/>
                <a:gd name="T87" fmla="*/ 2 h 57"/>
                <a:gd name="T88" fmla="*/ 12 w 56"/>
                <a:gd name="T89" fmla="*/ 4 h 57"/>
                <a:gd name="T90" fmla="*/ 8 w 56"/>
                <a:gd name="T91" fmla="*/ 8 h 57"/>
                <a:gd name="T92" fmla="*/ 4 w 56"/>
                <a:gd name="T93" fmla="*/ 12 h 57"/>
                <a:gd name="T94" fmla="*/ 1 w 56"/>
                <a:gd name="T95" fmla="*/ 17 h 57"/>
                <a:gd name="T96" fmla="*/ 0 w 56"/>
                <a:gd name="T97" fmla="*/ 22 h 57"/>
                <a:gd name="T98" fmla="*/ 0 w 56"/>
                <a:gd name="T9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0" y="28"/>
                  </a:moveTo>
                  <a:lnTo>
                    <a:pt x="0" y="34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2" y="41"/>
                  </a:lnTo>
                  <a:lnTo>
                    <a:pt x="54" y="39"/>
                  </a:lnTo>
                  <a:lnTo>
                    <a:pt x="54" y="36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3" y="4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8" name="Freeform 253">
              <a:extLst>
                <a:ext uri="{FF2B5EF4-FFF2-40B4-BE49-F238E27FC236}">
                  <a16:creationId xmlns:a16="http://schemas.microsoft.com/office/drawing/2014/main" id="{E75E8AD2-AE1E-457C-B010-29FDA699F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335" y="3611984"/>
              <a:ext cx="25910" cy="53030"/>
            </a:xfrm>
            <a:custGeom>
              <a:avLst/>
              <a:gdLst>
                <a:gd name="T0" fmla="*/ 0 w 57"/>
                <a:gd name="T1" fmla="*/ 28 h 57"/>
                <a:gd name="T2" fmla="*/ 1 w 57"/>
                <a:gd name="T3" fmla="*/ 33 h 57"/>
                <a:gd name="T4" fmla="*/ 1 w 57"/>
                <a:gd name="T5" fmla="*/ 36 h 57"/>
                <a:gd name="T6" fmla="*/ 2 w 57"/>
                <a:gd name="T7" fmla="*/ 39 h 57"/>
                <a:gd name="T8" fmla="*/ 5 w 57"/>
                <a:gd name="T9" fmla="*/ 43 h 57"/>
                <a:gd name="T10" fmla="*/ 8 w 57"/>
                <a:gd name="T11" fmla="*/ 48 h 57"/>
                <a:gd name="T12" fmla="*/ 13 w 57"/>
                <a:gd name="T13" fmla="*/ 51 h 57"/>
                <a:gd name="T14" fmla="*/ 17 w 57"/>
                <a:gd name="T15" fmla="*/ 54 h 57"/>
                <a:gd name="T16" fmla="*/ 23 w 57"/>
                <a:gd name="T17" fmla="*/ 56 h 57"/>
                <a:gd name="T18" fmla="*/ 29 w 57"/>
                <a:gd name="T19" fmla="*/ 57 h 57"/>
                <a:gd name="T20" fmla="*/ 34 w 57"/>
                <a:gd name="T21" fmla="*/ 56 h 57"/>
                <a:gd name="T22" fmla="*/ 35 w 57"/>
                <a:gd name="T23" fmla="*/ 55 h 57"/>
                <a:gd name="T24" fmla="*/ 37 w 57"/>
                <a:gd name="T25" fmla="*/ 55 h 57"/>
                <a:gd name="T26" fmla="*/ 39 w 57"/>
                <a:gd name="T27" fmla="*/ 54 h 57"/>
                <a:gd name="T28" fmla="*/ 41 w 57"/>
                <a:gd name="T29" fmla="*/ 53 h 57"/>
                <a:gd name="T30" fmla="*/ 44 w 57"/>
                <a:gd name="T31" fmla="*/ 51 h 57"/>
                <a:gd name="T32" fmla="*/ 46 w 57"/>
                <a:gd name="T33" fmla="*/ 50 h 57"/>
                <a:gd name="T34" fmla="*/ 46 w 57"/>
                <a:gd name="T35" fmla="*/ 49 h 57"/>
                <a:gd name="T36" fmla="*/ 47 w 57"/>
                <a:gd name="T37" fmla="*/ 48 h 57"/>
                <a:gd name="T38" fmla="*/ 48 w 57"/>
                <a:gd name="T39" fmla="*/ 48 h 57"/>
                <a:gd name="T40" fmla="*/ 49 w 57"/>
                <a:gd name="T41" fmla="*/ 46 h 57"/>
                <a:gd name="T42" fmla="*/ 49 w 57"/>
                <a:gd name="T43" fmla="*/ 46 h 57"/>
                <a:gd name="T44" fmla="*/ 50 w 57"/>
                <a:gd name="T45" fmla="*/ 45 h 57"/>
                <a:gd name="T46" fmla="*/ 52 w 57"/>
                <a:gd name="T47" fmla="*/ 43 h 57"/>
                <a:gd name="T48" fmla="*/ 53 w 57"/>
                <a:gd name="T49" fmla="*/ 41 h 57"/>
                <a:gd name="T50" fmla="*/ 55 w 57"/>
                <a:gd name="T51" fmla="*/ 39 h 57"/>
                <a:gd name="T52" fmla="*/ 55 w 57"/>
                <a:gd name="T53" fmla="*/ 36 h 57"/>
                <a:gd name="T54" fmla="*/ 56 w 57"/>
                <a:gd name="T55" fmla="*/ 35 h 57"/>
                <a:gd name="T56" fmla="*/ 56 w 57"/>
                <a:gd name="T57" fmla="*/ 33 h 57"/>
                <a:gd name="T58" fmla="*/ 57 w 57"/>
                <a:gd name="T59" fmla="*/ 31 h 57"/>
                <a:gd name="T60" fmla="*/ 57 w 57"/>
                <a:gd name="T61" fmla="*/ 29 h 57"/>
                <a:gd name="T62" fmla="*/ 57 w 57"/>
                <a:gd name="T63" fmla="*/ 29 h 57"/>
                <a:gd name="T64" fmla="*/ 57 w 57"/>
                <a:gd name="T65" fmla="*/ 28 h 57"/>
                <a:gd name="T66" fmla="*/ 57 w 57"/>
                <a:gd name="T67" fmla="*/ 28 h 57"/>
                <a:gd name="T68" fmla="*/ 56 w 57"/>
                <a:gd name="T69" fmla="*/ 22 h 57"/>
                <a:gd name="T70" fmla="*/ 55 w 57"/>
                <a:gd name="T71" fmla="*/ 17 h 57"/>
                <a:gd name="T72" fmla="*/ 52 w 57"/>
                <a:gd name="T73" fmla="*/ 12 h 57"/>
                <a:gd name="T74" fmla="*/ 48 w 57"/>
                <a:gd name="T75" fmla="*/ 8 h 57"/>
                <a:gd name="T76" fmla="*/ 44 w 57"/>
                <a:gd name="T77" fmla="*/ 4 h 57"/>
                <a:gd name="T78" fmla="*/ 39 w 57"/>
                <a:gd name="T79" fmla="*/ 2 h 57"/>
                <a:gd name="T80" fmla="*/ 37 w 57"/>
                <a:gd name="T81" fmla="*/ 1 h 57"/>
                <a:gd name="T82" fmla="*/ 34 w 57"/>
                <a:gd name="T83" fmla="*/ 0 h 57"/>
                <a:gd name="T84" fmla="*/ 29 w 57"/>
                <a:gd name="T85" fmla="*/ 0 h 57"/>
                <a:gd name="T86" fmla="*/ 23 w 57"/>
                <a:gd name="T87" fmla="*/ 0 h 57"/>
                <a:gd name="T88" fmla="*/ 17 w 57"/>
                <a:gd name="T89" fmla="*/ 2 h 57"/>
                <a:gd name="T90" fmla="*/ 13 w 57"/>
                <a:gd name="T91" fmla="*/ 4 h 57"/>
                <a:gd name="T92" fmla="*/ 8 w 57"/>
                <a:gd name="T93" fmla="*/ 8 h 57"/>
                <a:gd name="T94" fmla="*/ 5 w 57"/>
                <a:gd name="T95" fmla="*/ 12 h 57"/>
                <a:gd name="T96" fmla="*/ 2 w 57"/>
                <a:gd name="T97" fmla="*/ 17 h 57"/>
                <a:gd name="T98" fmla="*/ 1 w 57"/>
                <a:gd name="T99" fmla="*/ 22 h 57"/>
                <a:gd name="T100" fmla="*/ 0 w 57"/>
                <a:gd name="T10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57">
                  <a:moveTo>
                    <a:pt x="0" y="28"/>
                  </a:moveTo>
                  <a:lnTo>
                    <a:pt x="1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3" y="51"/>
                  </a:lnTo>
                  <a:lnTo>
                    <a:pt x="17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5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9" name="Line 99">
              <a:extLst>
                <a:ext uri="{FF2B5EF4-FFF2-40B4-BE49-F238E27FC236}">
                  <a16:creationId xmlns:a16="http://schemas.microsoft.com/office/drawing/2014/main" id="{0E548B10-CBE8-4945-8639-7CD29FDE8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8552" y="3658506"/>
              <a:ext cx="0" cy="103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3" name="Freeform 179">
              <a:extLst>
                <a:ext uri="{FF2B5EF4-FFF2-40B4-BE49-F238E27FC236}">
                  <a16:creationId xmlns:a16="http://schemas.microsoft.com/office/drawing/2014/main" id="{DEC9F109-B45D-443D-A9D5-E68660179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257" y="3961795"/>
              <a:ext cx="25455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3 h 56"/>
                <a:gd name="T4" fmla="*/ 0 w 56"/>
                <a:gd name="T5" fmla="*/ 35 h 56"/>
                <a:gd name="T6" fmla="*/ 1 w 56"/>
                <a:gd name="T7" fmla="*/ 38 h 56"/>
                <a:gd name="T8" fmla="*/ 4 w 56"/>
                <a:gd name="T9" fmla="*/ 43 h 56"/>
                <a:gd name="T10" fmla="*/ 8 w 56"/>
                <a:gd name="T11" fmla="*/ 47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5 h 56"/>
                <a:gd name="T18" fmla="*/ 28 w 56"/>
                <a:gd name="T19" fmla="*/ 56 h 56"/>
                <a:gd name="T20" fmla="*/ 28 w 56"/>
                <a:gd name="T21" fmla="*/ 56 h 56"/>
                <a:gd name="T22" fmla="*/ 28 w 56"/>
                <a:gd name="T23" fmla="*/ 56 h 56"/>
                <a:gd name="T24" fmla="*/ 29 w 56"/>
                <a:gd name="T25" fmla="*/ 56 h 56"/>
                <a:gd name="T26" fmla="*/ 31 w 56"/>
                <a:gd name="T27" fmla="*/ 56 h 56"/>
                <a:gd name="T28" fmla="*/ 33 w 56"/>
                <a:gd name="T29" fmla="*/ 55 h 56"/>
                <a:gd name="T30" fmla="*/ 34 w 56"/>
                <a:gd name="T31" fmla="*/ 55 h 56"/>
                <a:gd name="T32" fmla="*/ 36 w 56"/>
                <a:gd name="T33" fmla="*/ 54 h 56"/>
                <a:gd name="T34" fmla="*/ 39 w 56"/>
                <a:gd name="T35" fmla="*/ 54 h 56"/>
                <a:gd name="T36" fmla="*/ 41 w 56"/>
                <a:gd name="T37" fmla="*/ 52 h 56"/>
                <a:gd name="T38" fmla="*/ 43 w 56"/>
                <a:gd name="T39" fmla="*/ 51 h 56"/>
                <a:gd name="T40" fmla="*/ 45 w 56"/>
                <a:gd name="T41" fmla="*/ 49 h 56"/>
                <a:gd name="T42" fmla="*/ 46 w 56"/>
                <a:gd name="T43" fmla="*/ 48 h 56"/>
                <a:gd name="T44" fmla="*/ 46 w 56"/>
                <a:gd name="T45" fmla="*/ 48 h 56"/>
                <a:gd name="T46" fmla="*/ 48 w 56"/>
                <a:gd name="T47" fmla="*/ 47 h 56"/>
                <a:gd name="T48" fmla="*/ 48 w 56"/>
                <a:gd name="T49" fmla="*/ 46 h 56"/>
                <a:gd name="T50" fmla="*/ 49 w 56"/>
                <a:gd name="T51" fmla="*/ 45 h 56"/>
                <a:gd name="T52" fmla="*/ 49 w 56"/>
                <a:gd name="T53" fmla="*/ 45 h 56"/>
                <a:gd name="T54" fmla="*/ 51 w 56"/>
                <a:gd name="T55" fmla="*/ 43 h 56"/>
                <a:gd name="T56" fmla="*/ 52 w 56"/>
                <a:gd name="T57" fmla="*/ 40 h 56"/>
                <a:gd name="T58" fmla="*/ 54 w 56"/>
                <a:gd name="T59" fmla="*/ 38 h 56"/>
                <a:gd name="T60" fmla="*/ 55 w 56"/>
                <a:gd name="T61" fmla="*/ 35 h 56"/>
                <a:gd name="T62" fmla="*/ 55 w 56"/>
                <a:gd name="T63" fmla="*/ 34 h 56"/>
                <a:gd name="T64" fmla="*/ 56 w 56"/>
                <a:gd name="T65" fmla="*/ 33 h 56"/>
                <a:gd name="T66" fmla="*/ 56 w 56"/>
                <a:gd name="T67" fmla="*/ 30 h 56"/>
                <a:gd name="T68" fmla="*/ 56 w 56"/>
                <a:gd name="T69" fmla="*/ 29 h 56"/>
                <a:gd name="T70" fmla="*/ 56 w 56"/>
                <a:gd name="T71" fmla="*/ 28 h 56"/>
                <a:gd name="T72" fmla="*/ 56 w 56"/>
                <a:gd name="T73" fmla="*/ 28 h 56"/>
                <a:gd name="T74" fmla="*/ 56 w 56"/>
                <a:gd name="T75" fmla="*/ 28 h 56"/>
                <a:gd name="T76" fmla="*/ 56 w 56"/>
                <a:gd name="T77" fmla="*/ 22 h 56"/>
                <a:gd name="T78" fmla="*/ 54 w 56"/>
                <a:gd name="T79" fmla="*/ 17 h 56"/>
                <a:gd name="T80" fmla="*/ 51 w 56"/>
                <a:gd name="T81" fmla="*/ 12 h 56"/>
                <a:gd name="T82" fmla="*/ 48 w 56"/>
                <a:gd name="T83" fmla="*/ 8 h 56"/>
                <a:gd name="T84" fmla="*/ 43 w 56"/>
                <a:gd name="T85" fmla="*/ 4 h 56"/>
                <a:gd name="T86" fmla="*/ 39 w 56"/>
                <a:gd name="T87" fmla="*/ 1 h 56"/>
                <a:gd name="T88" fmla="*/ 36 w 56"/>
                <a:gd name="T89" fmla="*/ 0 h 56"/>
                <a:gd name="T90" fmla="*/ 33 w 56"/>
                <a:gd name="T91" fmla="*/ 0 h 56"/>
                <a:gd name="T92" fmla="*/ 28 w 56"/>
                <a:gd name="T93" fmla="*/ 0 h 56"/>
                <a:gd name="T94" fmla="*/ 22 w 56"/>
                <a:gd name="T95" fmla="*/ 0 h 56"/>
                <a:gd name="T96" fmla="*/ 17 w 56"/>
                <a:gd name="T97" fmla="*/ 1 h 56"/>
                <a:gd name="T98" fmla="*/ 12 w 56"/>
                <a:gd name="T99" fmla="*/ 4 h 56"/>
                <a:gd name="T100" fmla="*/ 8 w 56"/>
                <a:gd name="T101" fmla="*/ 8 h 56"/>
                <a:gd name="T102" fmla="*/ 4 w 56"/>
                <a:gd name="T103" fmla="*/ 12 h 56"/>
                <a:gd name="T104" fmla="*/ 1 w 56"/>
                <a:gd name="T105" fmla="*/ 17 h 56"/>
                <a:gd name="T106" fmla="*/ 0 w 56"/>
                <a:gd name="T107" fmla="*/ 22 h 56"/>
                <a:gd name="T108" fmla="*/ 0 w 56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3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4" y="43"/>
                  </a:lnTo>
                  <a:lnTo>
                    <a:pt x="8" y="47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3" y="55"/>
                  </a:lnTo>
                  <a:lnTo>
                    <a:pt x="34" y="55"/>
                  </a:lnTo>
                  <a:lnTo>
                    <a:pt x="36" y="54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7"/>
                  </a:lnTo>
                  <a:lnTo>
                    <a:pt x="48" y="46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4" name="Freeform 180">
              <a:extLst>
                <a:ext uri="{FF2B5EF4-FFF2-40B4-BE49-F238E27FC236}">
                  <a16:creationId xmlns:a16="http://schemas.microsoft.com/office/drawing/2014/main" id="{AD67C352-4FE5-46FE-8AA7-FA31F96E8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353" y="4192526"/>
              <a:ext cx="27857" cy="45719"/>
            </a:xfrm>
            <a:custGeom>
              <a:avLst/>
              <a:gdLst>
                <a:gd name="T0" fmla="*/ 0 w 57"/>
                <a:gd name="T1" fmla="*/ 28 h 56"/>
                <a:gd name="T2" fmla="*/ 1 w 57"/>
                <a:gd name="T3" fmla="*/ 33 h 56"/>
                <a:gd name="T4" fmla="*/ 1 w 57"/>
                <a:gd name="T5" fmla="*/ 36 h 56"/>
                <a:gd name="T6" fmla="*/ 2 w 57"/>
                <a:gd name="T7" fmla="*/ 38 h 56"/>
                <a:gd name="T8" fmla="*/ 5 w 57"/>
                <a:gd name="T9" fmla="*/ 43 h 56"/>
                <a:gd name="T10" fmla="*/ 8 w 57"/>
                <a:gd name="T11" fmla="*/ 48 h 56"/>
                <a:gd name="T12" fmla="*/ 13 w 57"/>
                <a:gd name="T13" fmla="*/ 51 h 56"/>
                <a:gd name="T14" fmla="*/ 18 w 57"/>
                <a:gd name="T15" fmla="*/ 54 h 56"/>
                <a:gd name="T16" fmla="*/ 23 w 57"/>
                <a:gd name="T17" fmla="*/ 56 h 56"/>
                <a:gd name="T18" fmla="*/ 29 w 57"/>
                <a:gd name="T19" fmla="*/ 56 h 56"/>
                <a:gd name="T20" fmla="*/ 29 w 57"/>
                <a:gd name="T21" fmla="*/ 56 h 56"/>
                <a:gd name="T22" fmla="*/ 29 w 57"/>
                <a:gd name="T23" fmla="*/ 56 h 56"/>
                <a:gd name="T24" fmla="*/ 30 w 57"/>
                <a:gd name="T25" fmla="*/ 56 h 56"/>
                <a:gd name="T26" fmla="*/ 31 w 57"/>
                <a:gd name="T27" fmla="*/ 56 h 56"/>
                <a:gd name="T28" fmla="*/ 34 w 57"/>
                <a:gd name="T29" fmla="*/ 56 h 56"/>
                <a:gd name="T30" fmla="*/ 35 w 57"/>
                <a:gd name="T31" fmla="*/ 55 h 56"/>
                <a:gd name="T32" fmla="*/ 37 w 57"/>
                <a:gd name="T33" fmla="*/ 54 h 56"/>
                <a:gd name="T34" fmla="*/ 39 w 57"/>
                <a:gd name="T35" fmla="*/ 54 h 56"/>
                <a:gd name="T36" fmla="*/ 42 w 57"/>
                <a:gd name="T37" fmla="*/ 52 h 56"/>
                <a:gd name="T38" fmla="*/ 44 w 57"/>
                <a:gd name="T39" fmla="*/ 51 h 56"/>
                <a:gd name="T40" fmla="*/ 46 w 57"/>
                <a:gd name="T41" fmla="*/ 49 h 56"/>
                <a:gd name="T42" fmla="*/ 46 w 57"/>
                <a:gd name="T43" fmla="*/ 49 h 56"/>
                <a:gd name="T44" fmla="*/ 47 w 57"/>
                <a:gd name="T45" fmla="*/ 48 h 56"/>
                <a:gd name="T46" fmla="*/ 48 w 57"/>
                <a:gd name="T47" fmla="*/ 48 h 56"/>
                <a:gd name="T48" fmla="*/ 49 w 57"/>
                <a:gd name="T49" fmla="*/ 46 h 56"/>
                <a:gd name="T50" fmla="*/ 50 w 57"/>
                <a:gd name="T51" fmla="*/ 45 h 56"/>
                <a:gd name="T52" fmla="*/ 50 w 57"/>
                <a:gd name="T53" fmla="*/ 45 h 56"/>
                <a:gd name="T54" fmla="*/ 52 w 57"/>
                <a:gd name="T55" fmla="*/ 43 h 56"/>
                <a:gd name="T56" fmla="*/ 53 w 57"/>
                <a:gd name="T57" fmla="*/ 41 h 56"/>
                <a:gd name="T58" fmla="*/ 55 w 57"/>
                <a:gd name="T59" fmla="*/ 38 h 56"/>
                <a:gd name="T60" fmla="*/ 55 w 57"/>
                <a:gd name="T61" fmla="*/ 36 h 56"/>
                <a:gd name="T62" fmla="*/ 56 w 57"/>
                <a:gd name="T63" fmla="*/ 34 h 56"/>
                <a:gd name="T64" fmla="*/ 56 w 57"/>
                <a:gd name="T65" fmla="*/ 33 h 56"/>
                <a:gd name="T66" fmla="*/ 57 w 57"/>
                <a:gd name="T67" fmla="*/ 30 h 56"/>
                <a:gd name="T68" fmla="*/ 57 w 57"/>
                <a:gd name="T69" fmla="*/ 29 h 56"/>
                <a:gd name="T70" fmla="*/ 57 w 57"/>
                <a:gd name="T71" fmla="*/ 28 h 56"/>
                <a:gd name="T72" fmla="*/ 57 w 57"/>
                <a:gd name="T73" fmla="*/ 28 h 56"/>
                <a:gd name="T74" fmla="*/ 57 w 57"/>
                <a:gd name="T75" fmla="*/ 28 h 56"/>
                <a:gd name="T76" fmla="*/ 56 w 57"/>
                <a:gd name="T77" fmla="*/ 22 h 56"/>
                <a:gd name="T78" fmla="*/ 55 w 57"/>
                <a:gd name="T79" fmla="*/ 17 h 56"/>
                <a:gd name="T80" fmla="*/ 52 w 57"/>
                <a:gd name="T81" fmla="*/ 12 h 56"/>
                <a:gd name="T82" fmla="*/ 48 w 57"/>
                <a:gd name="T83" fmla="*/ 8 h 56"/>
                <a:gd name="T84" fmla="*/ 44 w 57"/>
                <a:gd name="T85" fmla="*/ 4 h 56"/>
                <a:gd name="T86" fmla="*/ 39 w 57"/>
                <a:gd name="T87" fmla="*/ 1 h 56"/>
                <a:gd name="T88" fmla="*/ 37 w 57"/>
                <a:gd name="T89" fmla="*/ 0 h 56"/>
                <a:gd name="T90" fmla="*/ 34 w 57"/>
                <a:gd name="T91" fmla="*/ 0 h 56"/>
                <a:gd name="T92" fmla="*/ 29 w 57"/>
                <a:gd name="T93" fmla="*/ 0 h 56"/>
                <a:gd name="T94" fmla="*/ 23 w 57"/>
                <a:gd name="T95" fmla="*/ 0 h 56"/>
                <a:gd name="T96" fmla="*/ 18 w 57"/>
                <a:gd name="T97" fmla="*/ 1 h 56"/>
                <a:gd name="T98" fmla="*/ 13 w 57"/>
                <a:gd name="T99" fmla="*/ 4 h 56"/>
                <a:gd name="T100" fmla="*/ 8 w 57"/>
                <a:gd name="T101" fmla="*/ 8 h 56"/>
                <a:gd name="T102" fmla="*/ 5 w 57"/>
                <a:gd name="T103" fmla="*/ 12 h 56"/>
                <a:gd name="T104" fmla="*/ 2 w 57"/>
                <a:gd name="T105" fmla="*/ 17 h 56"/>
                <a:gd name="T106" fmla="*/ 1 w 57"/>
                <a:gd name="T107" fmla="*/ 22 h 56"/>
                <a:gd name="T108" fmla="*/ 0 w 57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1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3" y="51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42" y="52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5" name="Freeform 71">
              <a:extLst>
                <a:ext uri="{FF2B5EF4-FFF2-40B4-BE49-F238E27FC236}">
                  <a16:creationId xmlns:a16="http://schemas.microsoft.com/office/drawing/2014/main" id="{5994F777-406A-479D-BE9A-A46EA831A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797" y="3648268"/>
              <a:ext cx="25455" cy="53030"/>
            </a:xfrm>
            <a:custGeom>
              <a:avLst/>
              <a:gdLst>
                <a:gd name="T0" fmla="*/ 28 w 56"/>
                <a:gd name="T1" fmla="*/ 0 h 57"/>
                <a:gd name="T2" fmla="*/ 22 w 56"/>
                <a:gd name="T3" fmla="*/ 1 h 57"/>
                <a:gd name="T4" fmla="*/ 17 w 56"/>
                <a:gd name="T5" fmla="*/ 2 h 57"/>
                <a:gd name="T6" fmla="*/ 12 w 56"/>
                <a:gd name="T7" fmla="*/ 5 h 57"/>
                <a:gd name="T8" fmla="*/ 8 w 56"/>
                <a:gd name="T9" fmla="*/ 8 h 57"/>
                <a:gd name="T10" fmla="*/ 4 w 56"/>
                <a:gd name="T11" fmla="*/ 13 h 57"/>
                <a:gd name="T12" fmla="*/ 1 w 56"/>
                <a:gd name="T13" fmla="*/ 18 h 57"/>
                <a:gd name="T14" fmla="*/ 0 w 56"/>
                <a:gd name="T15" fmla="*/ 23 h 57"/>
                <a:gd name="T16" fmla="*/ 0 w 56"/>
                <a:gd name="T17" fmla="*/ 29 h 57"/>
                <a:gd name="T18" fmla="*/ 0 w 56"/>
                <a:gd name="T19" fmla="*/ 34 h 57"/>
                <a:gd name="T20" fmla="*/ 0 w 56"/>
                <a:gd name="T21" fmla="*/ 36 h 57"/>
                <a:gd name="T22" fmla="*/ 1 w 56"/>
                <a:gd name="T23" fmla="*/ 39 h 57"/>
                <a:gd name="T24" fmla="*/ 4 w 56"/>
                <a:gd name="T25" fmla="*/ 44 h 57"/>
                <a:gd name="T26" fmla="*/ 8 w 56"/>
                <a:gd name="T27" fmla="*/ 48 h 57"/>
                <a:gd name="T28" fmla="*/ 12 w 56"/>
                <a:gd name="T29" fmla="*/ 52 h 57"/>
                <a:gd name="T30" fmla="*/ 17 w 56"/>
                <a:gd name="T31" fmla="*/ 55 h 57"/>
                <a:gd name="T32" fmla="*/ 22 w 56"/>
                <a:gd name="T33" fmla="*/ 56 h 57"/>
                <a:gd name="T34" fmla="*/ 28 w 56"/>
                <a:gd name="T35" fmla="*/ 57 h 57"/>
                <a:gd name="T36" fmla="*/ 33 w 56"/>
                <a:gd name="T37" fmla="*/ 56 h 57"/>
                <a:gd name="T38" fmla="*/ 34 w 56"/>
                <a:gd name="T39" fmla="*/ 56 h 57"/>
                <a:gd name="T40" fmla="*/ 36 w 56"/>
                <a:gd name="T41" fmla="*/ 55 h 57"/>
                <a:gd name="T42" fmla="*/ 39 w 56"/>
                <a:gd name="T43" fmla="*/ 55 h 57"/>
                <a:gd name="T44" fmla="*/ 41 w 56"/>
                <a:gd name="T45" fmla="*/ 53 h 57"/>
                <a:gd name="T46" fmla="*/ 43 w 56"/>
                <a:gd name="T47" fmla="*/ 52 h 57"/>
                <a:gd name="T48" fmla="*/ 45 w 56"/>
                <a:gd name="T49" fmla="*/ 50 h 57"/>
                <a:gd name="T50" fmla="*/ 46 w 56"/>
                <a:gd name="T51" fmla="*/ 49 h 57"/>
                <a:gd name="T52" fmla="*/ 46 w 56"/>
                <a:gd name="T53" fmla="*/ 49 h 57"/>
                <a:gd name="T54" fmla="*/ 48 w 56"/>
                <a:gd name="T55" fmla="*/ 48 h 57"/>
                <a:gd name="T56" fmla="*/ 48 w 56"/>
                <a:gd name="T57" fmla="*/ 47 h 57"/>
                <a:gd name="T58" fmla="*/ 49 w 56"/>
                <a:gd name="T59" fmla="*/ 46 h 57"/>
                <a:gd name="T60" fmla="*/ 49 w 56"/>
                <a:gd name="T61" fmla="*/ 46 h 57"/>
                <a:gd name="T62" fmla="*/ 51 w 56"/>
                <a:gd name="T63" fmla="*/ 44 h 57"/>
                <a:gd name="T64" fmla="*/ 53 w 56"/>
                <a:gd name="T65" fmla="*/ 41 h 57"/>
                <a:gd name="T66" fmla="*/ 54 w 56"/>
                <a:gd name="T67" fmla="*/ 39 h 57"/>
                <a:gd name="T68" fmla="*/ 55 w 56"/>
                <a:gd name="T69" fmla="*/ 36 h 57"/>
                <a:gd name="T70" fmla="*/ 55 w 56"/>
                <a:gd name="T71" fmla="*/ 34 h 57"/>
                <a:gd name="T72" fmla="*/ 56 w 56"/>
                <a:gd name="T73" fmla="*/ 31 h 57"/>
                <a:gd name="T74" fmla="*/ 56 w 56"/>
                <a:gd name="T75" fmla="*/ 30 h 57"/>
                <a:gd name="T76" fmla="*/ 56 w 56"/>
                <a:gd name="T77" fmla="*/ 29 h 57"/>
                <a:gd name="T78" fmla="*/ 56 w 56"/>
                <a:gd name="T79" fmla="*/ 29 h 57"/>
                <a:gd name="T80" fmla="*/ 56 w 56"/>
                <a:gd name="T81" fmla="*/ 29 h 57"/>
                <a:gd name="T82" fmla="*/ 55 w 56"/>
                <a:gd name="T83" fmla="*/ 23 h 57"/>
                <a:gd name="T84" fmla="*/ 54 w 56"/>
                <a:gd name="T85" fmla="*/ 18 h 57"/>
                <a:gd name="T86" fmla="*/ 51 w 56"/>
                <a:gd name="T87" fmla="*/ 13 h 57"/>
                <a:gd name="T88" fmla="*/ 48 w 56"/>
                <a:gd name="T89" fmla="*/ 8 h 57"/>
                <a:gd name="T90" fmla="*/ 43 w 56"/>
                <a:gd name="T91" fmla="*/ 5 h 57"/>
                <a:gd name="T92" fmla="*/ 39 w 56"/>
                <a:gd name="T93" fmla="*/ 2 h 57"/>
                <a:gd name="T94" fmla="*/ 36 w 56"/>
                <a:gd name="T95" fmla="*/ 1 h 57"/>
                <a:gd name="T96" fmla="*/ 33 w 56"/>
                <a:gd name="T97" fmla="*/ 1 h 57"/>
                <a:gd name="T98" fmla="*/ 28 w 56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6" name="ZoneTexte 255">
              <a:extLst>
                <a:ext uri="{FF2B5EF4-FFF2-40B4-BE49-F238E27FC236}">
                  <a16:creationId xmlns:a16="http://schemas.microsoft.com/office/drawing/2014/main" id="{859E9EB9-7670-4C12-B5DA-6A0611612CB5}"/>
                </a:ext>
              </a:extLst>
            </p:cNvPr>
            <p:cNvSpPr txBox="1"/>
            <p:nvPr/>
          </p:nvSpPr>
          <p:spPr>
            <a:xfrm>
              <a:off x="3774968" y="4273557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-1.3</a:t>
              </a:r>
            </a:p>
          </p:txBody>
        </p:sp>
        <p:sp>
          <p:nvSpPr>
            <p:cNvPr id="257" name="ZoneTexte 256">
              <a:extLst>
                <a:ext uri="{FF2B5EF4-FFF2-40B4-BE49-F238E27FC236}">
                  <a16:creationId xmlns:a16="http://schemas.microsoft.com/office/drawing/2014/main" id="{E346FDBF-AACC-4F2F-B491-1E60DAC88702}"/>
                </a:ext>
              </a:extLst>
            </p:cNvPr>
            <p:cNvSpPr txBox="1"/>
            <p:nvPr/>
          </p:nvSpPr>
          <p:spPr>
            <a:xfrm>
              <a:off x="3774968" y="4578203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-1.8</a:t>
              </a:r>
            </a:p>
          </p:txBody>
        </p:sp>
        <p:sp>
          <p:nvSpPr>
            <p:cNvPr id="258" name="ZoneTexte 257">
              <a:extLst>
                <a:ext uri="{FF2B5EF4-FFF2-40B4-BE49-F238E27FC236}">
                  <a16:creationId xmlns:a16="http://schemas.microsoft.com/office/drawing/2014/main" id="{B7D502C9-393E-4733-810D-ECB2F53EA58E}"/>
                </a:ext>
              </a:extLst>
            </p:cNvPr>
            <p:cNvSpPr txBox="1"/>
            <p:nvPr/>
          </p:nvSpPr>
          <p:spPr>
            <a:xfrm>
              <a:off x="3774968" y="4795740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-2.1</a:t>
              </a:r>
            </a:p>
          </p:txBody>
        </p:sp>
        <p:sp>
          <p:nvSpPr>
            <p:cNvPr id="259" name="ZoneTexte 258">
              <a:extLst>
                <a:ext uri="{FF2B5EF4-FFF2-40B4-BE49-F238E27FC236}">
                  <a16:creationId xmlns:a16="http://schemas.microsoft.com/office/drawing/2014/main" id="{42231E27-7DBA-442A-A588-0BC213217DB2}"/>
                </a:ext>
              </a:extLst>
            </p:cNvPr>
            <p:cNvSpPr txBox="1"/>
            <p:nvPr/>
          </p:nvSpPr>
          <p:spPr>
            <a:xfrm>
              <a:off x="3774968" y="4926576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-2.3</a:t>
              </a:r>
            </a:p>
          </p:txBody>
        </p:sp>
        <p:sp>
          <p:nvSpPr>
            <p:cNvPr id="260" name="Freeform 107">
              <a:extLst>
                <a:ext uri="{FF2B5EF4-FFF2-40B4-BE49-F238E27FC236}">
                  <a16:creationId xmlns:a16="http://schemas.microsoft.com/office/drawing/2014/main" id="{2DE392B6-A7A6-4945-A195-EC022F2C6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825" y="3673387"/>
              <a:ext cx="25455" cy="53030"/>
            </a:xfrm>
            <a:custGeom>
              <a:avLst/>
              <a:gdLst>
                <a:gd name="T0" fmla="*/ 48 w 56"/>
                <a:gd name="T1" fmla="*/ 48 h 57"/>
                <a:gd name="T2" fmla="*/ 49 w 56"/>
                <a:gd name="T3" fmla="*/ 47 h 57"/>
                <a:gd name="T4" fmla="*/ 49 w 56"/>
                <a:gd name="T5" fmla="*/ 46 h 57"/>
                <a:gd name="T6" fmla="*/ 50 w 56"/>
                <a:gd name="T7" fmla="*/ 46 h 57"/>
                <a:gd name="T8" fmla="*/ 51 w 56"/>
                <a:gd name="T9" fmla="*/ 44 h 57"/>
                <a:gd name="T10" fmla="*/ 53 w 56"/>
                <a:gd name="T11" fmla="*/ 41 h 57"/>
                <a:gd name="T12" fmla="*/ 54 w 56"/>
                <a:gd name="T13" fmla="*/ 39 h 57"/>
                <a:gd name="T14" fmla="*/ 55 w 56"/>
                <a:gd name="T15" fmla="*/ 37 h 57"/>
                <a:gd name="T16" fmla="*/ 56 w 56"/>
                <a:gd name="T17" fmla="*/ 34 h 57"/>
                <a:gd name="T18" fmla="*/ 56 w 56"/>
                <a:gd name="T19" fmla="*/ 29 h 57"/>
                <a:gd name="T20" fmla="*/ 56 w 56"/>
                <a:gd name="T21" fmla="*/ 23 h 57"/>
                <a:gd name="T22" fmla="*/ 54 w 56"/>
                <a:gd name="T23" fmla="*/ 17 h 57"/>
                <a:gd name="T24" fmla="*/ 51 w 56"/>
                <a:gd name="T25" fmla="*/ 13 h 57"/>
                <a:gd name="T26" fmla="*/ 48 w 56"/>
                <a:gd name="T27" fmla="*/ 8 h 57"/>
                <a:gd name="T28" fmla="*/ 43 w 56"/>
                <a:gd name="T29" fmla="*/ 4 h 57"/>
                <a:gd name="T30" fmla="*/ 39 w 56"/>
                <a:gd name="T31" fmla="*/ 2 h 57"/>
                <a:gd name="T32" fmla="*/ 36 w 56"/>
                <a:gd name="T33" fmla="*/ 1 h 57"/>
                <a:gd name="T34" fmla="*/ 34 w 56"/>
                <a:gd name="T35" fmla="*/ 1 h 57"/>
                <a:gd name="T36" fmla="*/ 28 w 56"/>
                <a:gd name="T37" fmla="*/ 0 h 57"/>
                <a:gd name="T38" fmla="*/ 22 w 56"/>
                <a:gd name="T39" fmla="*/ 1 h 57"/>
                <a:gd name="T40" fmla="*/ 17 w 56"/>
                <a:gd name="T41" fmla="*/ 2 h 57"/>
                <a:gd name="T42" fmla="*/ 12 w 56"/>
                <a:gd name="T43" fmla="*/ 4 h 57"/>
                <a:gd name="T44" fmla="*/ 8 w 56"/>
                <a:gd name="T45" fmla="*/ 8 h 57"/>
                <a:gd name="T46" fmla="*/ 4 w 56"/>
                <a:gd name="T47" fmla="*/ 13 h 57"/>
                <a:gd name="T48" fmla="*/ 2 w 56"/>
                <a:gd name="T49" fmla="*/ 17 h 57"/>
                <a:gd name="T50" fmla="*/ 0 w 56"/>
                <a:gd name="T51" fmla="*/ 23 h 57"/>
                <a:gd name="T52" fmla="*/ 0 w 56"/>
                <a:gd name="T53" fmla="*/ 29 h 57"/>
                <a:gd name="T54" fmla="*/ 0 w 56"/>
                <a:gd name="T55" fmla="*/ 34 h 57"/>
                <a:gd name="T56" fmla="*/ 1 w 56"/>
                <a:gd name="T57" fmla="*/ 37 h 57"/>
                <a:gd name="T58" fmla="*/ 2 w 56"/>
                <a:gd name="T59" fmla="*/ 39 h 57"/>
                <a:gd name="T60" fmla="*/ 4 w 56"/>
                <a:gd name="T61" fmla="*/ 44 h 57"/>
                <a:gd name="T62" fmla="*/ 8 w 56"/>
                <a:gd name="T63" fmla="*/ 48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4 w 56"/>
                <a:gd name="T73" fmla="*/ 56 h 57"/>
                <a:gd name="T74" fmla="*/ 36 w 56"/>
                <a:gd name="T75" fmla="*/ 55 h 57"/>
                <a:gd name="T76" fmla="*/ 39 w 56"/>
                <a:gd name="T77" fmla="*/ 55 h 57"/>
                <a:gd name="T78" fmla="*/ 41 w 56"/>
                <a:gd name="T79" fmla="*/ 53 h 57"/>
                <a:gd name="T80" fmla="*/ 43 w 56"/>
                <a:gd name="T81" fmla="*/ 52 h 57"/>
                <a:gd name="T82" fmla="*/ 45 w 56"/>
                <a:gd name="T83" fmla="*/ 50 h 57"/>
                <a:gd name="T84" fmla="*/ 46 w 56"/>
                <a:gd name="T85" fmla="*/ 49 h 57"/>
                <a:gd name="T86" fmla="*/ 46 w 56"/>
                <a:gd name="T87" fmla="*/ 49 h 57"/>
                <a:gd name="T88" fmla="*/ 48 w 56"/>
                <a:gd name="T8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7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1" name="Freeform 104">
              <a:extLst>
                <a:ext uri="{FF2B5EF4-FFF2-40B4-BE49-F238E27FC236}">
                  <a16:creationId xmlns:a16="http://schemas.microsoft.com/office/drawing/2014/main" id="{55FC2402-3385-4522-8F79-5A22709BA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165" y="3633382"/>
              <a:ext cx="25455" cy="53030"/>
            </a:xfrm>
            <a:custGeom>
              <a:avLst/>
              <a:gdLst>
                <a:gd name="T0" fmla="*/ 48 w 56"/>
                <a:gd name="T1" fmla="*/ 49 h 57"/>
                <a:gd name="T2" fmla="*/ 48 w 56"/>
                <a:gd name="T3" fmla="*/ 47 h 57"/>
                <a:gd name="T4" fmla="*/ 49 w 56"/>
                <a:gd name="T5" fmla="*/ 46 h 57"/>
                <a:gd name="T6" fmla="*/ 49 w 56"/>
                <a:gd name="T7" fmla="*/ 46 h 57"/>
                <a:gd name="T8" fmla="*/ 51 w 56"/>
                <a:gd name="T9" fmla="*/ 44 h 57"/>
                <a:gd name="T10" fmla="*/ 52 w 56"/>
                <a:gd name="T11" fmla="*/ 42 h 57"/>
                <a:gd name="T12" fmla="*/ 54 w 56"/>
                <a:gd name="T13" fmla="*/ 39 h 57"/>
                <a:gd name="T14" fmla="*/ 55 w 56"/>
                <a:gd name="T15" fmla="*/ 37 h 57"/>
                <a:gd name="T16" fmla="*/ 55 w 56"/>
                <a:gd name="T17" fmla="*/ 34 h 57"/>
                <a:gd name="T18" fmla="*/ 56 w 56"/>
                <a:gd name="T19" fmla="*/ 29 h 57"/>
                <a:gd name="T20" fmla="*/ 55 w 56"/>
                <a:gd name="T21" fmla="*/ 23 h 57"/>
                <a:gd name="T22" fmla="*/ 54 w 56"/>
                <a:gd name="T23" fmla="*/ 17 h 57"/>
                <a:gd name="T24" fmla="*/ 51 w 56"/>
                <a:gd name="T25" fmla="*/ 13 h 57"/>
                <a:gd name="T26" fmla="*/ 48 w 56"/>
                <a:gd name="T27" fmla="*/ 8 h 57"/>
                <a:gd name="T28" fmla="*/ 43 w 56"/>
                <a:gd name="T29" fmla="*/ 5 h 57"/>
                <a:gd name="T30" fmla="*/ 39 w 56"/>
                <a:gd name="T31" fmla="*/ 2 h 57"/>
                <a:gd name="T32" fmla="*/ 36 w 56"/>
                <a:gd name="T33" fmla="*/ 1 h 57"/>
                <a:gd name="T34" fmla="*/ 33 w 56"/>
                <a:gd name="T35" fmla="*/ 1 h 57"/>
                <a:gd name="T36" fmla="*/ 28 w 56"/>
                <a:gd name="T37" fmla="*/ 0 h 57"/>
                <a:gd name="T38" fmla="*/ 22 w 56"/>
                <a:gd name="T39" fmla="*/ 1 h 57"/>
                <a:gd name="T40" fmla="*/ 17 w 56"/>
                <a:gd name="T41" fmla="*/ 2 h 57"/>
                <a:gd name="T42" fmla="*/ 12 w 56"/>
                <a:gd name="T43" fmla="*/ 5 h 57"/>
                <a:gd name="T44" fmla="*/ 8 w 56"/>
                <a:gd name="T45" fmla="*/ 8 h 57"/>
                <a:gd name="T46" fmla="*/ 4 w 56"/>
                <a:gd name="T47" fmla="*/ 13 h 57"/>
                <a:gd name="T48" fmla="*/ 1 w 56"/>
                <a:gd name="T49" fmla="*/ 17 h 57"/>
                <a:gd name="T50" fmla="*/ 0 w 56"/>
                <a:gd name="T51" fmla="*/ 23 h 57"/>
                <a:gd name="T52" fmla="*/ 0 w 56"/>
                <a:gd name="T53" fmla="*/ 29 h 57"/>
                <a:gd name="T54" fmla="*/ 0 w 56"/>
                <a:gd name="T55" fmla="*/ 34 h 57"/>
                <a:gd name="T56" fmla="*/ 0 w 56"/>
                <a:gd name="T57" fmla="*/ 37 h 57"/>
                <a:gd name="T58" fmla="*/ 1 w 56"/>
                <a:gd name="T59" fmla="*/ 39 h 57"/>
                <a:gd name="T60" fmla="*/ 4 w 56"/>
                <a:gd name="T61" fmla="*/ 44 h 57"/>
                <a:gd name="T62" fmla="*/ 8 w 56"/>
                <a:gd name="T63" fmla="*/ 49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3 w 56"/>
                <a:gd name="T73" fmla="*/ 56 h 57"/>
                <a:gd name="T74" fmla="*/ 36 w 56"/>
                <a:gd name="T75" fmla="*/ 56 h 57"/>
                <a:gd name="T76" fmla="*/ 39 w 56"/>
                <a:gd name="T77" fmla="*/ 55 h 57"/>
                <a:gd name="T78" fmla="*/ 41 w 56"/>
                <a:gd name="T79" fmla="*/ 53 h 57"/>
                <a:gd name="T80" fmla="*/ 43 w 56"/>
                <a:gd name="T81" fmla="*/ 52 h 57"/>
                <a:gd name="T82" fmla="*/ 45 w 56"/>
                <a:gd name="T83" fmla="*/ 50 h 57"/>
                <a:gd name="T84" fmla="*/ 45 w 56"/>
                <a:gd name="T85" fmla="*/ 50 h 57"/>
                <a:gd name="T86" fmla="*/ 46 w 56"/>
                <a:gd name="T87" fmla="*/ 49 h 57"/>
                <a:gd name="T88" fmla="*/ 48 w 56"/>
                <a:gd name="T8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9"/>
                  </a:move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2" y="42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4"/>
                  </a:lnTo>
                  <a:lnTo>
                    <a:pt x="56" y="29"/>
                  </a:lnTo>
                  <a:lnTo>
                    <a:pt x="55" y="23"/>
                  </a:lnTo>
                  <a:lnTo>
                    <a:pt x="54" y="17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4" y="44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2" name="Freeform 105">
              <a:extLst>
                <a:ext uri="{FF2B5EF4-FFF2-40B4-BE49-F238E27FC236}">
                  <a16:creationId xmlns:a16="http://schemas.microsoft.com/office/drawing/2014/main" id="{273FEA10-0625-45BD-9D2E-A767986B0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807" y="3638964"/>
              <a:ext cx="25455" cy="52100"/>
            </a:xfrm>
            <a:custGeom>
              <a:avLst/>
              <a:gdLst>
                <a:gd name="T0" fmla="*/ 48 w 56"/>
                <a:gd name="T1" fmla="*/ 48 h 56"/>
                <a:gd name="T2" fmla="*/ 49 w 56"/>
                <a:gd name="T3" fmla="*/ 47 h 56"/>
                <a:gd name="T4" fmla="*/ 49 w 56"/>
                <a:gd name="T5" fmla="*/ 46 h 56"/>
                <a:gd name="T6" fmla="*/ 50 w 56"/>
                <a:gd name="T7" fmla="*/ 46 h 56"/>
                <a:gd name="T8" fmla="*/ 51 w 56"/>
                <a:gd name="T9" fmla="*/ 44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5 w 56"/>
                <a:gd name="T17" fmla="*/ 34 h 56"/>
                <a:gd name="T18" fmla="*/ 56 w 56"/>
                <a:gd name="T19" fmla="*/ 28 h 56"/>
                <a:gd name="T20" fmla="*/ 55 w 56"/>
                <a:gd name="T21" fmla="*/ 22 h 56"/>
                <a:gd name="T22" fmla="*/ 54 w 56"/>
                <a:gd name="T23" fmla="*/ 17 h 56"/>
                <a:gd name="T24" fmla="*/ 51 w 56"/>
                <a:gd name="T25" fmla="*/ 12 h 56"/>
                <a:gd name="T26" fmla="*/ 48 w 56"/>
                <a:gd name="T27" fmla="*/ 8 h 56"/>
                <a:gd name="T28" fmla="*/ 43 w 56"/>
                <a:gd name="T29" fmla="*/ 4 h 56"/>
                <a:gd name="T30" fmla="*/ 39 w 56"/>
                <a:gd name="T31" fmla="*/ 2 h 56"/>
                <a:gd name="T32" fmla="*/ 36 w 56"/>
                <a:gd name="T33" fmla="*/ 1 h 56"/>
                <a:gd name="T34" fmla="*/ 34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2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2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4 h 56"/>
                <a:gd name="T56" fmla="*/ 1 w 56"/>
                <a:gd name="T57" fmla="*/ 36 h 56"/>
                <a:gd name="T58" fmla="*/ 2 w 56"/>
                <a:gd name="T59" fmla="*/ 39 h 56"/>
                <a:gd name="T60" fmla="*/ 4 w 56"/>
                <a:gd name="T61" fmla="*/ 44 h 56"/>
                <a:gd name="T62" fmla="*/ 8 w 56"/>
                <a:gd name="T63" fmla="*/ 48 h 56"/>
                <a:gd name="T64" fmla="*/ 12 w 56"/>
                <a:gd name="T65" fmla="*/ 52 h 56"/>
                <a:gd name="T66" fmla="*/ 17 w 56"/>
                <a:gd name="T67" fmla="*/ 54 h 56"/>
                <a:gd name="T68" fmla="*/ 22 w 56"/>
                <a:gd name="T69" fmla="*/ 56 h 56"/>
                <a:gd name="T70" fmla="*/ 28 w 56"/>
                <a:gd name="T71" fmla="*/ 56 h 56"/>
                <a:gd name="T72" fmla="*/ 34 w 56"/>
                <a:gd name="T73" fmla="*/ 56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3 w 56"/>
                <a:gd name="T81" fmla="*/ 52 h 56"/>
                <a:gd name="T82" fmla="*/ 45 w 56"/>
                <a:gd name="T83" fmla="*/ 50 h 56"/>
                <a:gd name="T84" fmla="*/ 46 w 56"/>
                <a:gd name="T85" fmla="*/ 49 h 56"/>
                <a:gd name="T86" fmla="*/ 46 w 56"/>
                <a:gd name="T87" fmla="*/ 49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3" name="Freeform 72">
              <a:extLst>
                <a:ext uri="{FF2B5EF4-FFF2-40B4-BE49-F238E27FC236}">
                  <a16:creationId xmlns:a16="http://schemas.microsoft.com/office/drawing/2014/main" id="{C1F48CA8-0F2E-44F3-8A3A-4AF3F6BB3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801" y="3743163"/>
              <a:ext cx="25455" cy="53030"/>
            </a:xfrm>
            <a:custGeom>
              <a:avLst/>
              <a:gdLst>
                <a:gd name="T0" fmla="*/ 28 w 56"/>
                <a:gd name="T1" fmla="*/ 0 h 57"/>
                <a:gd name="T2" fmla="*/ 22 w 56"/>
                <a:gd name="T3" fmla="*/ 0 h 57"/>
                <a:gd name="T4" fmla="*/ 17 w 56"/>
                <a:gd name="T5" fmla="*/ 2 h 57"/>
                <a:gd name="T6" fmla="*/ 12 w 56"/>
                <a:gd name="T7" fmla="*/ 4 h 57"/>
                <a:gd name="T8" fmla="*/ 8 w 56"/>
                <a:gd name="T9" fmla="*/ 8 h 57"/>
                <a:gd name="T10" fmla="*/ 4 w 56"/>
                <a:gd name="T11" fmla="*/ 12 h 57"/>
                <a:gd name="T12" fmla="*/ 1 w 56"/>
                <a:gd name="T13" fmla="*/ 17 h 57"/>
                <a:gd name="T14" fmla="*/ 0 w 56"/>
                <a:gd name="T15" fmla="*/ 22 h 57"/>
                <a:gd name="T16" fmla="*/ 0 w 56"/>
                <a:gd name="T17" fmla="*/ 28 h 57"/>
                <a:gd name="T18" fmla="*/ 0 w 56"/>
                <a:gd name="T19" fmla="*/ 33 h 57"/>
                <a:gd name="T20" fmla="*/ 0 w 56"/>
                <a:gd name="T21" fmla="*/ 36 h 57"/>
                <a:gd name="T22" fmla="*/ 1 w 56"/>
                <a:gd name="T23" fmla="*/ 39 h 57"/>
                <a:gd name="T24" fmla="*/ 4 w 56"/>
                <a:gd name="T25" fmla="*/ 43 h 57"/>
                <a:gd name="T26" fmla="*/ 8 w 56"/>
                <a:gd name="T27" fmla="*/ 48 h 57"/>
                <a:gd name="T28" fmla="*/ 12 w 56"/>
                <a:gd name="T29" fmla="*/ 51 h 57"/>
                <a:gd name="T30" fmla="*/ 17 w 56"/>
                <a:gd name="T31" fmla="*/ 54 h 57"/>
                <a:gd name="T32" fmla="*/ 22 w 56"/>
                <a:gd name="T33" fmla="*/ 56 h 57"/>
                <a:gd name="T34" fmla="*/ 28 w 56"/>
                <a:gd name="T35" fmla="*/ 57 h 57"/>
                <a:gd name="T36" fmla="*/ 33 w 56"/>
                <a:gd name="T37" fmla="*/ 56 h 57"/>
                <a:gd name="T38" fmla="*/ 34 w 56"/>
                <a:gd name="T39" fmla="*/ 55 h 57"/>
                <a:gd name="T40" fmla="*/ 36 w 56"/>
                <a:gd name="T41" fmla="*/ 55 h 57"/>
                <a:gd name="T42" fmla="*/ 39 w 56"/>
                <a:gd name="T43" fmla="*/ 54 h 57"/>
                <a:gd name="T44" fmla="*/ 41 w 56"/>
                <a:gd name="T45" fmla="*/ 53 h 57"/>
                <a:gd name="T46" fmla="*/ 43 w 56"/>
                <a:gd name="T47" fmla="*/ 51 h 57"/>
                <a:gd name="T48" fmla="*/ 45 w 56"/>
                <a:gd name="T49" fmla="*/ 50 h 57"/>
                <a:gd name="T50" fmla="*/ 45 w 56"/>
                <a:gd name="T51" fmla="*/ 49 h 57"/>
                <a:gd name="T52" fmla="*/ 46 w 56"/>
                <a:gd name="T53" fmla="*/ 48 h 57"/>
                <a:gd name="T54" fmla="*/ 48 w 56"/>
                <a:gd name="T55" fmla="*/ 48 h 57"/>
                <a:gd name="T56" fmla="*/ 48 w 56"/>
                <a:gd name="T57" fmla="*/ 46 h 57"/>
                <a:gd name="T58" fmla="*/ 49 w 56"/>
                <a:gd name="T59" fmla="*/ 46 h 57"/>
                <a:gd name="T60" fmla="*/ 49 w 56"/>
                <a:gd name="T61" fmla="*/ 45 h 57"/>
                <a:gd name="T62" fmla="*/ 51 w 56"/>
                <a:gd name="T63" fmla="*/ 43 h 57"/>
                <a:gd name="T64" fmla="*/ 52 w 56"/>
                <a:gd name="T65" fmla="*/ 41 h 57"/>
                <a:gd name="T66" fmla="*/ 54 w 56"/>
                <a:gd name="T67" fmla="*/ 39 h 57"/>
                <a:gd name="T68" fmla="*/ 55 w 56"/>
                <a:gd name="T69" fmla="*/ 36 h 57"/>
                <a:gd name="T70" fmla="*/ 55 w 56"/>
                <a:gd name="T71" fmla="*/ 33 h 57"/>
                <a:gd name="T72" fmla="*/ 56 w 56"/>
                <a:gd name="T73" fmla="*/ 31 h 57"/>
                <a:gd name="T74" fmla="*/ 56 w 56"/>
                <a:gd name="T75" fmla="*/ 29 h 57"/>
                <a:gd name="T76" fmla="*/ 56 w 56"/>
                <a:gd name="T77" fmla="*/ 29 h 57"/>
                <a:gd name="T78" fmla="*/ 56 w 56"/>
                <a:gd name="T79" fmla="*/ 28 h 57"/>
                <a:gd name="T80" fmla="*/ 56 w 56"/>
                <a:gd name="T81" fmla="*/ 28 h 57"/>
                <a:gd name="T82" fmla="*/ 55 w 56"/>
                <a:gd name="T83" fmla="*/ 22 h 57"/>
                <a:gd name="T84" fmla="*/ 54 w 56"/>
                <a:gd name="T85" fmla="*/ 17 h 57"/>
                <a:gd name="T86" fmla="*/ 51 w 56"/>
                <a:gd name="T87" fmla="*/ 12 h 57"/>
                <a:gd name="T88" fmla="*/ 48 w 56"/>
                <a:gd name="T89" fmla="*/ 8 h 57"/>
                <a:gd name="T90" fmla="*/ 43 w 56"/>
                <a:gd name="T91" fmla="*/ 4 h 57"/>
                <a:gd name="T92" fmla="*/ 39 w 56"/>
                <a:gd name="T93" fmla="*/ 2 h 57"/>
                <a:gd name="T94" fmla="*/ 36 w 56"/>
                <a:gd name="T95" fmla="*/ 1 h 57"/>
                <a:gd name="T96" fmla="*/ 33 w 56"/>
                <a:gd name="T97" fmla="*/ 0 h 57"/>
                <a:gd name="T98" fmla="*/ 28 w 56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4" name="Freeform 73">
              <a:extLst>
                <a:ext uri="{FF2B5EF4-FFF2-40B4-BE49-F238E27FC236}">
                  <a16:creationId xmlns:a16="http://schemas.microsoft.com/office/drawing/2014/main" id="{9227DD2E-437C-4556-B8A0-ACA33FB76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351" y="3912486"/>
              <a:ext cx="25910" cy="53030"/>
            </a:xfrm>
            <a:custGeom>
              <a:avLst/>
              <a:gdLst>
                <a:gd name="T0" fmla="*/ 29 w 57"/>
                <a:gd name="T1" fmla="*/ 0 h 57"/>
                <a:gd name="T2" fmla="*/ 23 w 57"/>
                <a:gd name="T3" fmla="*/ 1 h 57"/>
                <a:gd name="T4" fmla="*/ 18 w 57"/>
                <a:gd name="T5" fmla="*/ 2 h 57"/>
                <a:gd name="T6" fmla="*/ 13 w 57"/>
                <a:gd name="T7" fmla="*/ 4 h 57"/>
                <a:gd name="T8" fmla="*/ 8 w 57"/>
                <a:gd name="T9" fmla="*/ 8 h 57"/>
                <a:gd name="T10" fmla="*/ 5 w 57"/>
                <a:gd name="T11" fmla="*/ 12 h 57"/>
                <a:gd name="T12" fmla="*/ 2 w 57"/>
                <a:gd name="T13" fmla="*/ 17 h 57"/>
                <a:gd name="T14" fmla="*/ 1 w 57"/>
                <a:gd name="T15" fmla="*/ 23 h 57"/>
                <a:gd name="T16" fmla="*/ 0 w 57"/>
                <a:gd name="T17" fmla="*/ 28 h 57"/>
                <a:gd name="T18" fmla="*/ 1 w 57"/>
                <a:gd name="T19" fmla="*/ 34 h 57"/>
                <a:gd name="T20" fmla="*/ 1 w 57"/>
                <a:gd name="T21" fmla="*/ 36 h 57"/>
                <a:gd name="T22" fmla="*/ 2 w 57"/>
                <a:gd name="T23" fmla="*/ 39 h 57"/>
                <a:gd name="T24" fmla="*/ 5 w 57"/>
                <a:gd name="T25" fmla="*/ 43 h 57"/>
                <a:gd name="T26" fmla="*/ 8 w 57"/>
                <a:gd name="T27" fmla="*/ 48 h 57"/>
                <a:gd name="T28" fmla="*/ 13 w 57"/>
                <a:gd name="T29" fmla="*/ 51 h 57"/>
                <a:gd name="T30" fmla="*/ 18 w 57"/>
                <a:gd name="T31" fmla="*/ 54 h 57"/>
                <a:gd name="T32" fmla="*/ 23 w 57"/>
                <a:gd name="T33" fmla="*/ 56 h 57"/>
                <a:gd name="T34" fmla="*/ 29 w 57"/>
                <a:gd name="T35" fmla="*/ 57 h 57"/>
                <a:gd name="T36" fmla="*/ 34 w 57"/>
                <a:gd name="T37" fmla="*/ 56 h 57"/>
                <a:gd name="T38" fmla="*/ 35 w 57"/>
                <a:gd name="T39" fmla="*/ 55 h 57"/>
                <a:gd name="T40" fmla="*/ 37 w 57"/>
                <a:gd name="T41" fmla="*/ 55 h 57"/>
                <a:gd name="T42" fmla="*/ 39 w 57"/>
                <a:gd name="T43" fmla="*/ 54 h 57"/>
                <a:gd name="T44" fmla="*/ 42 w 57"/>
                <a:gd name="T45" fmla="*/ 53 h 57"/>
                <a:gd name="T46" fmla="*/ 44 w 57"/>
                <a:gd name="T47" fmla="*/ 51 h 57"/>
                <a:gd name="T48" fmla="*/ 46 w 57"/>
                <a:gd name="T49" fmla="*/ 50 h 57"/>
                <a:gd name="T50" fmla="*/ 46 w 57"/>
                <a:gd name="T51" fmla="*/ 49 h 57"/>
                <a:gd name="T52" fmla="*/ 47 w 57"/>
                <a:gd name="T53" fmla="*/ 49 h 57"/>
                <a:gd name="T54" fmla="*/ 48 w 57"/>
                <a:gd name="T55" fmla="*/ 48 h 57"/>
                <a:gd name="T56" fmla="*/ 49 w 57"/>
                <a:gd name="T57" fmla="*/ 47 h 57"/>
                <a:gd name="T58" fmla="*/ 50 w 57"/>
                <a:gd name="T59" fmla="*/ 46 h 57"/>
                <a:gd name="T60" fmla="*/ 50 w 57"/>
                <a:gd name="T61" fmla="*/ 46 h 57"/>
                <a:gd name="T62" fmla="*/ 52 w 57"/>
                <a:gd name="T63" fmla="*/ 43 h 57"/>
                <a:gd name="T64" fmla="*/ 53 w 57"/>
                <a:gd name="T65" fmla="*/ 41 h 57"/>
                <a:gd name="T66" fmla="*/ 55 w 57"/>
                <a:gd name="T67" fmla="*/ 39 h 57"/>
                <a:gd name="T68" fmla="*/ 55 w 57"/>
                <a:gd name="T69" fmla="*/ 36 h 57"/>
                <a:gd name="T70" fmla="*/ 56 w 57"/>
                <a:gd name="T71" fmla="*/ 34 h 57"/>
                <a:gd name="T72" fmla="*/ 56 w 57"/>
                <a:gd name="T73" fmla="*/ 31 h 57"/>
                <a:gd name="T74" fmla="*/ 56 w 57"/>
                <a:gd name="T75" fmla="*/ 29 h 57"/>
                <a:gd name="T76" fmla="*/ 56 w 57"/>
                <a:gd name="T77" fmla="*/ 29 h 57"/>
                <a:gd name="T78" fmla="*/ 56 w 57"/>
                <a:gd name="T79" fmla="*/ 28 h 57"/>
                <a:gd name="T80" fmla="*/ 57 w 57"/>
                <a:gd name="T81" fmla="*/ 28 h 57"/>
                <a:gd name="T82" fmla="*/ 56 w 57"/>
                <a:gd name="T83" fmla="*/ 23 h 57"/>
                <a:gd name="T84" fmla="*/ 55 w 57"/>
                <a:gd name="T85" fmla="*/ 17 h 57"/>
                <a:gd name="T86" fmla="*/ 52 w 57"/>
                <a:gd name="T87" fmla="*/ 12 h 57"/>
                <a:gd name="T88" fmla="*/ 48 w 57"/>
                <a:gd name="T89" fmla="*/ 8 h 57"/>
                <a:gd name="T90" fmla="*/ 44 w 57"/>
                <a:gd name="T91" fmla="*/ 4 h 57"/>
                <a:gd name="T92" fmla="*/ 39 w 57"/>
                <a:gd name="T93" fmla="*/ 2 h 57"/>
                <a:gd name="T94" fmla="*/ 37 w 57"/>
                <a:gd name="T95" fmla="*/ 1 h 57"/>
                <a:gd name="T96" fmla="*/ 34 w 57"/>
                <a:gd name="T97" fmla="*/ 1 h 57"/>
                <a:gd name="T98" fmla="*/ 29 w 57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lnTo>
                    <a:pt x="23" y="1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3" y="51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2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3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5" name="Freeform 178">
              <a:extLst>
                <a:ext uri="{FF2B5EF4-FFF2-40B4-BE49-F238E27FC236}">
                  <a16:creationId xmlns:a16="http://schemas.microsoft.com/office/drawing/2014/main" id="{9991F54E-8CC9-432D-9C35-7198E0DA6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340" y="3721766"/>
              <a:ext cx="25910" cy="52100"/>
            </a:xfrm>
            <a:custGeom>
              <a:avLst/>
              <a:gdLst>
                <a:gd name="T0" fmla="*/ 0 w 57"/>
                <a:gd name="T1" fmla="*/ 28 h 56"/>
                <a:gd name="T2" fmla="*/ 1 w 57"/>
                <a:gd name="T3" fmla="*/ 33 h 56"/>
                <a:gd name="T4" fmla="*/ 1 w 57"/>
                <a:gd name="T5" fmla="*/ 36 h 56"/>
                <a:gd name="T6" fmla="*/ 2 w 57"/>
                <a:gd name="T7" fmla="*/ 38 h 56"/>
                <a:gd name="T8" fmla="*/ 4 w 57"/>
                <a:gd name="T9" fmla="*/ 43 h 56"/>
                <a:gd name="T10" fmla="*/ 8 w 57"/>
                <a:gd name="T11" fmla="*/ 47 h 56"/>
                <a:gd name="T12" fmla="*/ 12 w 57"/>
                <a:gd name="T13" fmla="*/ 51 h 56"/>
                <a:gd name="T14" fmla="*/ 18 w 57"/>
                <a:gd name="T15" fmla="*/ 54 h 56"/>
                <a:gd name="T16" fmla="*/ 23 w 57"/>
                <a:gd name="T17" fmla="*/ 55 h 56"/>
                <a:gd name="T18" fmla="*/ 29 w 57"/>
                <a:gd name="T19" fmla="*/ 56 h 56"/>
                <a:gd name="T20" fmla="*/ 29 w 57"/>
                <a:gd name="T21" fmla="*/ 56 h 56"/>
                <a:gd name="T22" fmla="*/ 29 w 57"/>
                <a:gd name="T23" fmla="*/ 56 h 56"/>
                <a:gd name="T24" fmla="*/ 30 w 57"/>
                <a:gd name="T25" fmla="*/ 56 h 56"/>
                <a:gd name="T26" fmla="*/ 31 w 57"/>
                <a:gd name="T27" fmla="*/ 56 h 56"/>
                <a:gd name="T28" fmla="*/ 34 w 57"/>
                <a:gd name="T29" fmla="*/ 55 h 56"/>
                <a:gd name="T30" fmla="*/ 35 w 57"/>
                <a:gd name="T31" fmla="*/ 55 h 56"/>
                <a:gd name="T32" fmla="*/ 36 w 57"/>
                <a:gd name="T33" fmla="*/ 54 h 56"/>
                <a:gd name="T34" fmla="*/ 39 w 57"/>
                <a:gd name="T35" fmla="*/ 54 h 56"/>
                <a:gd name="T36" fmla="*/ 41 w 57"/>
                <a:gd name="T37" fmla="*/ 52 h 56"/>
                <a:gd name="T38" fmla="*/ 44 w 57"/>
                <a:gd name="T39" fmla="*/ 51 h 56"/>
                <a:gd name="T40" fmla="*/ 46 w 57"/>
                <a:gd name="T41" fmla="*/ 49 h 56"/>
                <a:gd name="T42" fmla="*/ 46 w 57"/>
                <a:gd name="T43" fmla="*/ 48 h 56"/>
                <a:gd name="T44" fmla="*/ 47 w 57"/>
                <a:gd name="T45" fmla="*/ 48 h 56"/>
                <a:gd name="T46" fmla="*/ 48 w 57"/>
                <a:gd name="T47" fmla="*/ 47 h 56"/>
                <a:gd name="T48" fmla="*/ 49 w 57"/>
                <a:gd name="T49" fmla="*/ 46 h 56"/>
                <a:gd name="T50" fmla="*/ 49 w 57"/>
                <a:gd name="T51" fmla="*/ 45 h 56"/>
                <a:gd name="T52" fmla="*/ 50 w 57"/>
                <a:gd name="T53" fmla="*/ 45 h 56"/>
                <a:gd name="T54" fmla="*/ 52 w 57"/>
                <a:gd name="T55" fmla="*/ 43 h 56"/>
                <a:gd name="T56" fmla="*/ 53 w 57"/>
                <a:gd name="T57" fmla="*/ 40 h 56"/>
                <a:gd name="T58" fmla="*/ 55 w 57"/>
                <a:gd name="T59" fmla="*/ 38 h 56"/>
                <a:gd name="T60" fmla="*/ 55 w 57"/>
                <a:gd name="T61" fmla="*/ 36 h 56"/>
                <a:gd name="T62" fmla="*/ 56 w 57"/>
                <a:gd name="T63" fmla="*/ 34 h 56"/>
                <a:gd name="T64" fmla="*/ 56 w 57"/>
                <a:gd name="T65" fmla="*/ 33 h 56"/>
                <a:gd name="T66" fmla="*/ 57 w 57"/>
                <a:gd name="T67" fmla="*/ 30 h 56"/>
                <a:gd name="T68" fmla="*/ 57 w 57"/>
                <a:gd name="T69" fmla="*/ 29 h 56"/>
                <a:gd name="T70" fmla="*/ 57 w 57"/>
                <a:gd name="T71" fmla="*/ 28 h 56"/>
                <a:gd name="T72" fmla="*/ 57 w 57"/>
                <a:gd name="T73" fmla="*/ 28 h 56"/>
                <a:gd name="T74" fmla="*/ 57 w 57"/>
                <a:gd name="T75" fmla="*/ 28 h 56"/>
                <a:gd name="T76" fmla="*/ 56 w 57"/>
                <a:gd name="T77" fmla="*/ 22 h 56"/>
                <a:gd name="T78" fmla="*/ 55 w 57"/>
                <a:gd name="T79" fmla="*/ 17 h 56"/>
                <a:gd name="T80" fmla="*/ 52 w 57"/>
                <a:gd name="T81" fmla="*/ 12 h 56"/>
                <a:gd name="T82" fmla="*/ 48 w 57"/>
                <a:gd name="T83" fmla="*/ 8 h 56"/>
                <a:gd name="T84" fmla="*/ 44 w 57"/>
                <a:gd name="T85" fmla="*/ 4 h 56"/>
                <a:gd name="T86" fmla="*/ 39 w 57"/>
                <a:gd name="T87" fmla="*/ 1 h 56"/>
                <a:gd name="T88" fmla="*/ 36 w 57"/>
                <a:gd name="T89" fmla="*/ 0 h 56"/>
                <a:gd name="T90" fmla="*/ 34 w 57"/>
                <a:gd name="T91" fmla="*/ 0 h 56"/>
                <a:gd name="T92" fmla="*/ 29 w 57"/>
                <a:gd name="T93" fmla="*/ 0 h 56"/>
                <a:gd name="T94" fmla="*/ 23 w 57"/>
                <a:gd name="T95" fmla="*/ 0 h 56"/>
                <a:gd name="T96" fmla="*/ 18 w 57"/>
                <a:gd name="T97" fmla="*/ 1 h 56"/>
                <a:gd name="T98" fmla="*/ 12 w 57"/>
                <a:gd name="T99" fmla="*/ 4 h 56"/>
                <a:gd name="T100" fmla="*/ 8 w 57"/>
                <a:gd name="T101" fmla="*/ 8 h 56"/>
                <a:gd name="T102" fmla="*/ 4 w 57"/>
                <a:gd name="T103" fmla="*/ 12 h 56"/>
                <a:gd name="T104" fmla="*/ 2 w 57"/>
                <a:gd name="T105" fmla="*/ 17 h 56"/>
                <a:gd name="T106" fmla="*/ 1 w 57"/>
                <a:gd name="T107" fmla="*/ 22 h 56"/>
                <a:gd name="T108" fmla="*/ 0 w 57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1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4" y="43"/>
                  </a:lnTo>
                  <a:lnTo>
                    <a:pt x="8" y="47"/>
                  </a:lnTo>
                  <a:lnTo>
                    <a:pt x="12" y="51"/>
                  </a:lnTo>
                  <a:lnTo>
                    <a:pt x="18" y="54"/>
                  </a:lnTo>
                  <a:lnTo>
                    <a:pt x="23" y="55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6" y="54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0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6" name="Freeform 136">
              <a:extLst>
                <a:ext uri="{FF2B5EF4-FFF2-40B4-BE49-F238E27FC236}">
                  <a16:creationId xmlns:a16="http://schemas.microsoft.com/office/drawing/2014/main" id="{71FD0CBD-6FE4-4605-8A9A-87927D3D8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351" y="4117163"/>
              <a:ext cx="25910" cy="53030"/>
            </a:xfrm>
            <a:custGeom>
              <a:avLst/>
              <a:gdLst>
                <a:gd name="T0" fmla="*/ 48 w 57"/>
                <a:gd name="T1" fmla="*/ 49 h 57"/>
                <a:gd name="T2" fmla="*/ 49 w 57"/>
                <a:gd name="T3" fmla="*/ 47 h 57"/>
                <a:gd name="T4" fmla="*/ 50 w 57"/>
                <a:gd name="T5" fmla="*/ 46 h 57"/>
                <a:gd name="T6" fmla="*/ 50 w 57"/>
                <a:gd name="T7" fmla="*/ 46 h 57"/>
                <a:gd name="T8" fmla="*/ 52 w 57"/>
                <a:gd name="T9" fmla="*/ 44 h 57"/>
                <a:gd name="T10" fmla="*/ 53 w 57"/>
                <a:gd name="T11" fmla="*/ 42 h 57"/>
                <a:gd name="T12" fmla="*/ 55 w 57"/>
                <a:gd name="T13" fmla="*/ 40 h 57"/>
                <a:gd name="T14" fmla="*/ 55 w 57"/>
                <a:gd name="T15" fmla="*/ 37 h 57"/>
                <a:gd name="T16" fmla="*/ 56 w 57"/>
                <a:gd name="T17" fmla="*/ 34 h 57"/>
                <a:gd name="T18" fmla="*/ 57 w 57"/>
                <a:gd name="T19" fmla="*/ 29 h 57"/>
                <a:gd name="T20" fmla="*/ 56 w 57"/>
                <a:gd name="T21" fmla="*/ 23 h 57"/>
                <a:gd name="T22" fmla="*/ 55 w 57"/>
                <a:gd name="T23" fmla="*/ 18 h 57"/>
                <a:gd name="T24" fmla="*/ 52 w 57"/>
                <a:gd name="T25" fmla="*/ 13 h 57"/>
                <a:gd name="T26" fmla="*/ 48 w 57"/>
                <a:gd name="T27" fmla="*/ 8 h 57"/>
                <a:gd name="T28" fmla="*/ 44 w 57"/>
                <a:gd name="T29" fmla="*/ 5 h 57"/>
                <a:gd name="T30" fmla="*/ 39 w 57"/>
                <a:gd name="T31" fmla="*/ 2 h 57"/>
                <a:gd name="T32" fmla="*/ 37 w 57"/>
                <a:gd name="T33" fmla="*/ 1 h 57"/>
                <a:gd name="T34" fmla="*/ 34 w 57"/>
                <a:gd name="T35" fmla="*/ 1 h 57"/>
                <a:gd name="T36" fmla="*/ 29 w 57"/>
                <a:gd name="T37" fmla="*/ 0 h 57"/>
                <a:gd name="T38" fmla="*/ 23 w 57"/>
                <a:gd name="T39" fmla="*/ 1 h 57"/>
                <a:gd name="T40" fmla="*/ 18 w 57"/>
                <a:gd name="T41" fmla="*/ 2 h 57"/>
                <a:gd name="T42" fmla="*/ 13 w 57"/>
                <a:gd name="T43" fmla="*/ 5 h 57"/>
                <a:gd name="T44" fmla="*/ 8 w 57"/>
                <a:gd name="T45" fmla="*/ 8 h 57"/>
                <a:gd name="T46" fmla="*/ 5 w 57"/>
                <a:gd name="T47" fmla="*/ 13 h 57"/>
                <a:gd name="T48" fmla="*/ 2 w 57"/>
                <a:gd name="T49" fmla="*/ 18 h 57"/>
                <a:gd name="T50" fmla="*/ 1 w 57"/>
                <a:gd name="T51" fmla="*/ 23 h 57"/>
                <a:gd name="T52" fmla="*/ 0 w 57"/>
                <a:gd name="T53" fmla="*/ 29 h 57"/>
                <a:gd name="T54" fmla="*/ 1 w 57"/>
                <a:gd name="T55" fmla="*/ 34 h 57"/>
                <a:gd name="T56" fmla="*/ 1 w 57"/>
                <a:gd name="T57" fmla="*/ 37 h 57"/>
                <a:gd name="T58" fmla="*/ 2 w 57"/>
                <a:gd name="T59" fmla="*/ 40 h 57"/>
                <a:gd name="T60" fmla="*/ 5 w 57"/>
                <a:gd name="T61" fmla="*/ 44 h 57"/>
                <a:gd name="T62" fmla="*/ 8 w 57"/>
                <a:gd name="T63" fmla="*/ 49 h 57"/>
                <a:gd name="T64" fmla="*/ 13 w 57"/>
                <a:gd name="T65" fmla="*/ 52 h 57"/>
                <a:gd name="T66" fmla="*/ 18 w 57"/>
                <a:gd name="T67" fmla="*/ 55 h 57"/>
                <a:gd name="T68" fmla="*/ 23 w 57"/>
                <a:gd name="T69" fmla="*/ 56 h 57"/>
                <a:gd name="T70" fmla="*/ 29 w 57"/>
                <a:gd name="T71" fmla="*/ 57 h 57"/>
                <a:gd name="T72" fmla="*/ 34 w 57"/>
                <a:gd name="T73" fmla="*/ 56 h 57"/>
                <a:gd name="T74" fmla="*/ 37 w 57"/>
                <a:gd name="T75" fmla="*/ 56 h 57"/>
                <a:gd name="T76" fmla="*/ 39 w 57"/>
                <a:gd name="T77" fmla="*/ 55 h 57"/>
                <a:gd name="T78" fmla="*/ 42 w 57"/>
                <a:gd name="T79" fmla="*/ 53 h 57"/>
                <a:gd name="T80" fmla="*/ 44 w 57"/>
                <a:gd name="T81" fmla="*/ 52 h 57"/>
                <a:gd name="T82" fmla="*/ 46 w 57"/>
                <a:gd name="T83" fmla="*/ 50 h 57"/>
                <a:gd name="T84" fmla="*/ 46 w 57"/>
                <a:gd name="T85" fmla="*/ 50 h 57"/>
                <a:gd name="T86" fmla="*/ 47 w 57"/>
                <a:gd name="T87" fmla="*/ 49 h 57"/>
                <a:gd name="T88" fmla="*/ 48 w 57"/>
                <a:gd name="T8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57">
                  <a:moveTo>
                    <a:pt x="48" y="49"/>
                  </a:moveTo>
                  <a:lnTo>
                    <a:pt x="49" y="47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5" y="40"/>
                  </a:lnTo>
                  <a:lnTo>
                    <a:pt x="55" y="37"/>
                  </a:lnTo>
                  <a:lnTo>
                    <a:pt x="56" y="34"/>
                  </a:lnTo>
                  <a:lnTo>
                    <a:pt x="57" y="29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3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4"/>
                  </a:lnTo>
                  <a:lnTo>
                    <a:pt x="8" y="49"/>
                  </a:lnTo>
                  <a:lnTo>
                    <a:pt x="13" y="52"/>
                  </a:lnTo>
                  <a:lnTo>
                    <a:pt x="18" y="55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37" y="56"/>
                  </a:lnTo>
                  <a:lnTo>
                    <a:pt x="39" y="55"/>
                  </a:lnTo>
                  <a:lnTo>
                    <a:pt x="42" y="53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7" name="Freeform 74">
              <a:extLst>
                <a:ext uri="{FF2B5EF4-FFF2-40B4-BE49-F238E27FC236}">
                  <a16:creationId xmlns:a16="http://schemas.microsoft.com/office/drawing/2014/main" id="{CC1FE044-D02B-497F-879A-3D46CFE79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21" y="4193452"/>
              <a:ext cx="25455" cy="52100"/>
            </a:xfrm>
            <a:custGeom>
              <a:avLst/>
              <a:gdLst>
                <a:gd name="T0" fmla="*/ 28 w 56"/>
                <a:gd name="T1" fmla="*/ 0 h 56"/>
                <a:gd name="T2" fmla="*/ 22 w 56"/>
                <a:gd name="T3" fmla="*/ 0 h 56"/>
                <a:gd name="T4" fmla="*/ 17 w 56"/>
                <a:gd name="T5" fmla="*/ 1 h 56"/>
                <a:gd name="T6" fmla="*/ 12 w 56"/>
                <a:gd name="T7" fmla="*/ 4 h 56"/>
                <a:gd name="T8" fmla="*/ 8 w 56"/>
                <a:gd name="T9" fmla="*/ 8 h 56"/>
                <a:gd name="T10" fmla="*/ 4 w 56"/>
                <a:gd name="T11" fmla="*/ 12 h 56"/>
                <a:gd name="T12" fmla="*/ 2 w 56"/>
                <a:gd name="T13" fmla="*/ 17 h 56"/>
                <a:gd name="T14" fmla="*/ 0 w 56"/>
                <a:gd name="T15" fmla="*/ 22 h 56"/>
                <a:gd name="T16" fmla="*/ 0 w 56"/>
                <a:gd name="T17" fmla="*/ 28 h 56"/>
                <a:gd name="T18" fmla="*/ 0 w 56"/>
                <a:gd name="T19" fmla="*/ 33 h 56"/>
                <a:gd name="T20" fmla="*/ 1 w 56"/>
                <a:gd name="T21" fmla="*/ 36 h 56"/>
                <a:gd name="T22" fmla="*/ 2 w 56"/>
                <a:gd name="T23" fmla="*/ 38 h 56"/>
                <a:gd name="T24" fmla="*/ 4 w 56"/>
                <a:gd name="T25" fmla="*/ 43 h 56"/>
                <a:gd name="T26" fmla="*/ 8 w 56"/>
                <a:gd name="T27" fmla="*/ 48 h 56"/>
                <a:gd name="T28" fmla="*/ 12 w 56"/>
                <a:gd name="T29" fmla="*/ 51 h 56"/>
                <a:gd name="T30" fmla="*/ 17 w 56"/>
                <a:gd name="T31" fmla="*/ 54 h 56"/>
                <a:gd name="T32" fmla="*/ 22 w 56"/>
                <a:gd name="T33" fmla="*/ 56 h 56"/>
                <a:gd name="T34" fmla="*/ 28 w 56"/>
                <a:gd name="T35" fmla="*/ 56 h 56"/>
                <a:gd name="T36" fmla="*/ 34 w 56"/>
                <a:gd name="T37" fmla="*/ 56 h 56"/>
                <a:gd name="T38" fmla="*/ 35 w 56"/>
                <a:gd name="T39" fmla="*/ 55 h 56"/>
                <a:gd name="T40" fmla="*/ 36 w 56"/>
                <a:gd name="T41" fmla="*/ 55 h 56"/>
                <a:gd name="T42" fmla="*/ 39 w 56"/>
                <a:gd name="T43" fmla="*/ 54 h 56"/>
                <a:gd name="T44" fmla="*/ 41 w 56"/>
                <a:gd name="T45" fmla="*/ 52 h 56"/>
                <a:gd name="T46" fmla="*/ 43 w 56"/>
                <a:gd name="T47" fmla="*/ 51 h 56"/>
                <a:gd name="T48" fmla="*/ 46 w 56"/>
                <a:gd name="T49" fmla="*/ 49 h 56"/>
                <a:gd name="T50" fmla="*/ 46 w 56"/>
                <a:gd name="T51" fmla="*/ 49 h 56"/>
                <a:gd name="T52" fmla="*/ 47 w 56"/>
                <a:gd name="T53" fmla="*/ 48 h 56"/>
                <a:gd name="T54" fmla="*/ 48 w 56"/>
                <a:gd name="T55" fmla="*/ 48 h 56"/>
                <a:gd name="T56" fmla="*/ 49 w 56"/>
                <a:gd name="T57" fmla="*/ 46 h 56"/>
                <a:gd name="T58" fmla="*/ 49 w 56"/>
                <a:gd name="T59" fmla="*/ 45 h 56"/>
                <a:gd name="T60" fmla="*/ 50 w 56"/>
                <a:gd name="T61" fmla="*/ 45 h 56"/>
                <a:gd name="T62" fmla="*/ 51 w 56"/>
                <a:gd name="T63" fmla="*/ 43 h 56"/>
                <a:gd name="T64" fmla="*/ 53 w 56"/>
                <a:gd name="T65" fmla="*/ 41 h 56"/>
                <a:gd name="T66" fmla="*/ 54 w 56"/>
                <a:gd name="T67" fmla="*/ 38 h 56"/>
                <a:gd name="T68" fmla="*/ 55 w 56"/>
                <a:gd name="T69" fmla="*/ 36 h 56"/>
                <a:gd name="T70" fmla="*/ 56 w 56"/>
                <a:gd name="T71" fmla="*/ 33 h 56"/>
                <a:gd name="T72" fmla="*/ 56 w 56"/>
                <a:gd name="T73" fmla="*/ 30 h 56"/>
                <a:gd name="T74" fmla="*/ 56 w 56"/>
                <a:gd name="T75" fmla="*/ 29 h 56"/>
                <a:gd name="T76" fmla="*/ 56 w 56"/>
                <a:gd name="T77" fmla="*/ 28 h 56"/>
                <a:gd name="T78" fmla="*/ 56 w 56"/>
                <a:gd name="T79" fmla="*/ 28 h 56"/>
                <a:gd name="T80" fmla="*/ 56 w 56"/>
                <a:gd name="T81" fmla="*/ 28 h 56"/>
                <a:gd name="T82" fmla="*/ 56 w 56"/>
                <a:gd name="T83" fmla="*/ 22 h 56"/>
                <a:gd name="T84" fmla="*/ 54 w 56"/>
                <a:gd name="T85" fmla="*/ 17 h 56"/>
                <a:gd name="T86" fmla="*/ 51 w 56"/>
                <a:gd name="T87" fmla="*/ 12 h 56"/>
                <a:gd name="T88" fmla="*/ 48 w 56"/>
                <a:gd name="T89" fmla="*/ 8 h 56"/>
                <a:gd name="T90" fmla="*/ 43 w 56"/>
                <a:gd name="T91" fmla="*/ 4 h 56"/>
                <a:gd name="T92" fmla="*/ 39 w 56"/>
                <a:gd name="T93" fmla="*/ 1 h 56"/>
                <a:gd name="T94" fmla="*/ 36 w 56"/>
                <a:gd name="T95" fmla="*/ 0 h 56"/>
                <a:gd name="T96" fmla="*/ 34 w 56"/>
                <a:gd name="T97" fmla="*/ 0 h 56"/>
                <a:gd name="T98" fmla="*/ 28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3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8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8" name="Freeform 75">
              <a:extLst>
                <a:ext uri="{FF2B5EF4-FFF2-40B4-BE49-F238E27FC236}">
                  <a16:creationId xmlns:a16="http://schemas.microsoft.com/office/drawing/2014/main" id="{5206C9FD-4256-4EE8-A4A1-59D85E546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825" y="4246482"/>
              <a:ext cx="25455" cy="53030"/>
            </a:xfrm>
            <a:custGeom>
              <a:avLst/>
              <a:gdLst>
                <a:gd name="T0" fmla="*/ 28 w 56"/>
                <a:gd name="T1" fmla="*/ 0 h 57"/>
                <a:gd name="T2" fmla="*/ 22 w 56"/>
                <a:gd name="T3" fmla="*/ 0 h 57"/>
                <a:gd name="T4" fmla="*/ 17 w 56"/>
                <a:gd name="T5" fmla="*/ 2 h 57"/>
                <a:gd name="T6" fmla="*/ 12 w 56"/>
                <a:gd name="T7" fmla="*/ 4 h 57"/>
                <a:gd name="T8" fmla="*/ 8 w 56"/>
                <a:gd name="T9" fmla="*/ 8 h 57"/>
                <a:gd name="T10" fmla="*/ 4 w 56"/>
                <a:gd name="T11" fmla="*/ 12 h 57"/>
                <a:gd name="T12" fmla="*/ 2 w 56"/>
                <a:gd name="T13" fmla="*/ 17 h 57"/>
                <a:gd name="T14" fmla="*/ 0 w 56"/>
                <a:gd name="T15" fmla="*/ 22 h 57"/>
                <a:gd name="T16" fmla="*/ 0 w 56"/>
                <a:gd name="T17" fmla="*/ 28 h 57"/>
                <a:gd name="T18" fmla="*/ 0 w 56"/>
                <a:gd name="T19" fmla="*/ 33 h 57"/>
                <a:gd name="T20" fmla="*/ 1 w 56"/>
                <a:gd name="T21" fmla="*/ 36 h 57"/>
                <a:gd name="T22" fmla="*/ 2 w 56"/>
                <a:gd name="T23" fmla="*/ 39 h 57"/>
                <a:gd name="T24" fmla="*/ 4 w 56"/>
                <a:gd name="T25" fmla="*/ 43 h 57"/>
                <a:gd name="T26" fmla="*/ 8 w 56"/>
                <a:gd name="T27" fmla="*/ 48 h 57"/>
                <a:gd name="T28" fmla="*/ 12 w 56"/>
                <a:gd name="T29" fmla="*/ 51 h 57"/>
                <a:gd name="T30" fmla="*/ 17 w 56"/>
                <a:gd name="T31" fmla="*/ 54 h 57"/>
                <a:gd name="T32" fmla="*/ 22 w 56"/>
                <a:gd name="T33" fmla="*/ 56 h 57"/>
                <a:gd name="T34" fmla="*/ 28 w 56"/>
                <a:gd name="T35" fmla="*/ 57 h 57"/>
                <a:gd name="T36" fmla="*/ 34 w 56"/>
                <a:gd name="T37" fmla="*/ 56 h 57"/>
                <a:gd name="T38" fmla="*/ 35 w 56"/>
                <a:gd name="T39" fmla="*/ 55 h 57"/>
                <a:gd name="T40" fmla="*/ 36 w 56"/>
                <a:gd name="T41" fmla="*/ 55 h 57"/>
                <a:gd name="T42" fmla="*/ 39 w 56"/>
                <a:gd name="T43" fmla="*/ 54 h 57"/>
                <a:gd name="T44" fmla="*/ 41 w 56"/>
                <a:gd name="T45" fmla="*/ 53 h 57"/>
                <a:gd name="T46" fmla="*/ 43 w 56"/>
                <a:gd name="T47" fmla="*/ 51 h 57"/>
                <a:gd name="T48" fmla="*/ 45 w 56"/>
                <a:gd name="T49" fmla="*/ 50 h 57"/>
                <a:gd name="T50" fmla="*/ 46 w 56"/>
                <a:gd name="T51" fmla="*/ 49 h 57"/>
                <a:gd name="T52" fmla="*/ 46 w 56"/>
                <a:gd name="T53" fmla="*/ 49 h 57"/>
                <a:gd name="T54" fmla="*/ 48 w 56"/>
                <a:gd name="T55" fmla="*/ 48 h 57"/>
                <a:gd name="T56" fmla="*/ 49 w 56"/>
                <a:gd name="T57" fmla="*/ 46 h 57"/>
                <a:gd name="T58" fmla="*/ 49 w 56"/>
                <a:gd name="T59" fmla="*/ 46 h 57"/>
                <a:gd name="T60" fmla="*/ 50 w 56"/>
                <a:gd name="T61" fmla="*/ 45 h 57"/>
                <a:gd name="T62" fmla="*/ 51 w 56"/>
                <a:gd name="T63" fmla="*/ 43 h 57"/>
                <a:gd name="T64" fmla="*/ 53 w 56"/>
                <a:gd name="T65" fmla="*/ 41 h 57"/>
                <a:gd name="T66" fmla="*/ 54 w 56"/>
                <a:gd name="T67" fmla="*/ 39 h 57"/>
                <a:gd name="T68" fmla="*/ 55 w 56"/>
                <a:gd name="T69" fmla="*/ 36 h 57"/>
                <a:gd name="T70" fmla="*/ 56 w 56"/>
                <a:gd name="T71" fmla="*/ 33 h 57"/>
                <a:gd name="T72" fmla="*/ 56 w 56"/>
                <a:gd name="T73" fmla="*/ 31 h 57"/>
                <a:gd name="T74" fmla="*/ 56 w 56"/>
                <a:gd name="T75" fmla="*/ 29 h 57"/>
                <a:gd name="T76" fmla="*/ 56 w 56"/>
                <a:gd name="T77" fmla="*/ 29 h 57"/>
                <a:gd name="T78" fmla="*/ 56 w 56"/>
                <a:gd name="T79" fmla="*/ 28 h 57"/>
                <a:gd name="T80" fmla="*/ 56 w 56"/>
                <a:gd name="T81" fmla="*/ 28 h 57"/>
                <a:gd name="T82" fmla="*/ 56 w 56"/>
                <a:gd name="T83" fmla="*/ 22 h 57"/>
                <a:gd name="T84" fmla="*/ 54 w 56"/>
                <a:gd name="T85" fmla="*/ 17 h 57"/>
                <a:gd name="T86" fmla="*/ 51 w 56"/>
                <a:gd name="T87" fmla="*/ 12 h 57"/>
                <a:gd name="T88" fmla="*/ 48 w 56"/>
                <a:gd name="T89" fmla="*/ 8 h 57"/>
                <a:gd name="T90" fmla="*/ 43 w 56"/>
                <a:gd name="T91" fmla="*/ 4 h 57"/>
                <a:gd name="T92" fmla="*/ 39 w 56"/>
                <a:gd name="T93" fmla="*/ 2 h 57"/>
                <a:gd name="T94" fmla="*/ 36 w 56"/>
                <a:gd name="T95" fmla="*/ 1 h 57"/>
                <a:gd name="T96" fmla="*/ 34 w 56"/>
                <a:gd name="T97" fmla="*/ 0 h 57"/>
                <a:gd name="T98" fmla="*/ 28 w 56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9" name="Freeform 76">
              <a:extLst>
                <a:ext uri="{FF2B5EF4-FFF2-40B4-BE49-F238E27FC236}">
                  <a16:creationId xmlns:a16="http://schemas.microsoft.com/office/drawing/2014/main" id="{4D064207-5699-4B52-82BE-B855BFE34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831" y="4394407"/>
              <a:ext cx="25455" cy="52100"/>
            </a:xfrm>
            <a:custGeom>
              <a:avLst/>
              <a:gdLst>
                <a:gd name="T0" fmla="*/ 28 w 56"/>
                <a:gd name="T1" fmla="*/ 0 h 56"/>
                <a:gd name="T2" fmla="*/ 22 w 56"/>
                <a:gd name="T3" fmla="*/ 0 h 56"/>
                <a:gd name="T4" fmla="*/ 17 w 56"/>
                <a:gd name="T5" fmla="*/ 2 h 56"/>
                <a:gd name="T6" fmla="*/ 12 w 56"/>
                <a:gd name="T7" fmla="*/ 4 h 56"/>
                <a:gd name="T8" fmla="*/ 8 w 56"/>
                <a:gd name="T9" fmla="*/ 8 h 56"/>
                <a:gd name="T10" fmla="*/ 4 w 56"/>
                <a:gd name="T11" fmla="*/ 12 h 56"/>
                <a:gd name="T12" fmla="*/ 2 w 56"/>
                <a:gd name="T13" fmla="*/ 17 h 56"/>
                <a:gd name="T14" fmla="*/ 0 w 56"/>
                <a:gd name="T15" fmla="*/ 22 h 56"/>
                <a:gd name="T16" fmla="*/ 0 w 56"/>
                <a:gd name="T17" fmla="*/ 28 h 56"/>
                <a:gd name="T18" fmla="*/ 0 w 56"/>
                <a:gd name="T19" fmla="*/ 33 h 56"/>
                <a:gd name="T20" fmla="*/ 1 w 56"/>
                <a:gd name="T21" fmla="*/ 36 h 56"/>
                <a:gd name="T22" fmla="*/ 2 w 56"/>
                <a:gd name="T23" fmla="*/ 39 h 56"/>
                <a:gd name="T24" fmla="*/ 4 w 56"/>
                <a:gd name="T25" fmla="*/ 43 h 56"/>
                <a:gd name="T26" fmla="*/ 8 w 56"/>
                <a:gd name="T27" fmla="*/ 48 h 56"/>
                <a:gd name="T28" fmla="*/ 12 w 56"/>
                <a:gd name="T29" fmla="*/ 51 h 56"/>
                <a:gd name="T30" fmla="*/ 17 w 56"/>
                <a:gd name="T31" fmla="*/ 54 h 56"/>
                <a:gd name="T32" fmla="*/ 22 w 56"/>
                <a:gd name="T33" fmla="*/ 56 h 56"/>
                <a:gd name="T34" fmla="*/ 28 w 56"/>
                <a:gd name="T35" fmla="*/ 56 h 56"/>
                <a:gd name="T36" fmla="*/ 34 w 56"/>
                <a:gd name="T37" fmla="*/ 56 h 56"/>
                <a:gd name="T38" fmla="*/ 35 w 56"/>
                <a:gd name="T39" fmla="*/ 55 h 56"/>
                <a:gd name="T40" fmla="*/ 36 w 56"/>
                <a:gd name="T41" fmla="*/ 55 h 56"/>
                <a:gd name="T42" fmla="*/ 39 w 56"/>
                <a:gd name="T43" fmla="*/ 54 h 56"/>
                <a:gd name="T44" fmla="*/ 41 w 56"/>
                <a:gd name="T45" fmla="*/ 53 h 56"/>
                <a:gd name="T46" fmla="*/ 44 w 56"/>
                <a:gd name="T47" fmla="*/ 51 h 56"/>
                <a:gd name="T48" fmla="*/ 46 w 56"/>
                <a:gd name="T49" fmla="*/ 49 h 56"/>
                <a:gd name="T50" fmla="*/ 46 w 56"/>
                <a:gd name="T51" fmla="*/ 49 h 56"/>
                <a:gd name="T52" fmla="*/ 47 w 56"/>
                <a:gd name="T53" fmla="*/ 48 h 56"/>
                <a:gd name="T54" fmla="*/ 48 w 56"/>
                <a:gd name="T55" fmla="*/ 48 h 56"/>
                <a:gd name="T56" fmla="*/ 49 w 56"/>
                <a:gd name="T57" fmla="*/ 46 h 56"/>
                <a:gd name="T58" fmla="*/ 49 w 56"/>
                <a:gd name="T59" fmla="*/ 46 h 56"/>
                <a:gd name="T60" fmla="*/ 50 w 56"/>
                <a:gd name="T61" fmla="*/ 45 h 56"/>
                <a:gd name="T62" fmla="*/ 52 w 56"/>
                <a:gd name="T63" fmla="*/ 43 h 56"/>
                <a:gd name="T64" fmla="*/ 53 w 56"/>
                <a:gd name="T65" fmla="*/ 41 h 56"/>
                <a:gd name="T66" fmla="*/ 54 w 56"/>
                <a:gd name="T67" fmla="*/ 39 h 56"/>
                <a:gd name="T68" fmla="*/ 55 w 56"/>
                <a:gd name="T69" fmla="*/ 36 h 56"/>
                <a:gd name="T70" fmla="*/ 56 w 56"/>
                <a:gd name="T71" fmla="*/ 33 h 56"/>
                <a:gd name="T72" fmla="*/ 56 w 56"/>
                <a:gd name="T73" fmla="*/ 31 h 56"/>
                <a:gd name="T74" fmla="*/ 56 w 56"/>
                <a:gd name="T75" fmla="*/ 29 h 56"/>
                <a:gd name="T76" fmla="*/ 56 w 56"/>
                <a:gd name="T77" fmla="*/ 28 h 56"/>
                <a:gd name="T78" fmla="*/ 56 w 56"/>
                <a:gd name="T79" fmla="*/ 28 h 56"/>
                <a:gd name="T80" fmla="*/ 56 w 56"/>
                <a:gd name="T81" fmla="*/ 28 h 56"/>
                <a:gd name="T82" fmla="*/ 56 w 56"/>
                <a:gd name="T83" fmla="*/ 22 h 56"/>
                <a:gd name="T84" fmla="*/ 54 w 56"/>
                <a:gd name="T85" fmla="*/ 17 h 56"/>
                <a:gd name="T86" fmla="*/ 52 w 56"/>
                <a:gd name="T87" fmla="*/ 12 h 56"/>
                <a:gd name="T88" fmla="*/ 48 w 56"/>
                <a:gd name="T89" fmla="*/ 8 h 56"/>
                <a:gd name="T90" fmla="*/ 44 w 56"/>
                <a:gd name="T91" fmla="*/ 4 h 56"/>
                <a:gd name="T92" fmla="*/ 39 w 56"/>
                <a:gd name="T93" fmla="*/ 2 h 56"/>
                <a:gd name="T94" fmla="*/ 36 w 56"/>
                <a:gd name="T95" fmla="*/ 1 h 56"/>
                <a:gd name="T96" fmla="*/ 34 w 56"/>
                <a:gd name="T97" fmla="*/ 0 h 56"/>
                <a:gd name="T98" fmla="*/ 28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0" name="Freeform 137">
              <a:extLst>
                <a:ext uri="{FF2B5EF4-FFF2-40B4-BE49-F238E27FC236}">
                  <a16:creationId xmlns:a16="http://schemas.microsoft.com/office/drawing/2014/main" id="{FC3B54F8-2AA6-4E79-8C9A-E923BE42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21" y="4699561"/>
              <a:ext cx="25455" cy="52100"/>
            </a:xfrm>
            <a:custGeom>
              <a:avLst/>
              <a:gdLst>
                <a:gd name="T0" fmla="*/ 48 w 56"/>
                <a:gd name="T1" fmla="*/ 48 h 56"/>
                <a:gd name="T2" fmla="*/ 49 w 56"/>
                <a:gd name="T3" fmla="*/ 47 h 56"/>
                <a:gd name="T4" fmla="*/ 49 w 56"/>
                <a:gd name="T5" fmla="*/ 46 h 56"/>
                <a:gd name="T6" fmla="*/ 50 w 56"/>
                <a:gd name="T7" fmla="*/ 46 h 56"/>
                <a:gd name="T8" fmla="*/ 51 w 56"/>
                <a:gd name="T9" fmla="*/ 44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6 w 56"/>
                <a:gd name="T17" fmla="*/ 34 h 56"/>
                <a:gd name="T18" fmla="*/ 56 w 56"/>
                <a:gd name="T19" fmla="*/ 28 h 56"/>
                <a:gd name="T20" fmla="*/ 56 w 56"/>
                <a:gd name="T21" fmla="*/ 22 h 56"/>
                <a:gd name="T22" fmla="*/ 54 w 56"/>
                <a:gd name="T23" fmla="*/ 17 h 56"/>
                <a:gd name="T24" fmla="*/ 51 w 56"/>
                <a:gd name="T25" fmla="*/ 12 h 56"/>
                <a:gd name="T26" fmla="*/ 48 w 56"/>
                <a:gd name="T27" fmla="*/ 8 h 56"/>
                <a:gd name="T28" fmla="*/ 43 w 56"/>
                <a:gd name="T29" fmla="*/ 4 h 56"/>
                <a:gd name="T30" fmla="*/ 39 w 56"/>
                <a:gd name="T31" fmla="*/ 2 h 56"/>
                <a:gd name="T32" fmla="*/ 36 w 56"/>
                <a:gd name="T33" fmla="*/ 1 h 56"/>
                <a:gd name="T34" fmla="*/ 34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2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2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4 h 56"/>
                <a:gd name="T56" fmla="*/ 1 w 56"/>
                <a:gd name="T57" fmla="*/ 36 h 56"/>
                <a:gd name="T58" fmla="*/ 2 w 56"/>
                <a:gd name="T59" fmla="*/ 39 h 56"/>
                <a:gd name="T60" fmla="*/ 4 w 56"/>
                <a:gd name="T61" fmla="*/ 44 h 56"/>
                <a:gd name="T62" fmla="*/ 8 w 56"/>
                <a:gd name="T63" fmla="*/ 48 h 56"/>
                <a:gd name="T64" fmla="*/ 12 w 56"/>
                <a:gd name="T65" fmla="*/ 52 h 56"/>
                <a:gd name="T66" fmla="*/ 17 w 56"/>
                <a:gd name="T67" fmla="*/ 54 h 56"/>
                <a:gd name="T68" fmla="*/ 22 w 56"/>
                <a:gd name="T69" fmla="*/ 56 h 56"/>
                <a:gd name="T70" fmla="*/ 28 w 56"/>
                <a:gd name="T71" fmla="*/ 56 h 56"/>
                <a:gd name="T72" fmla="*/ 34 w 56"/>
                <a:gd name="T73" fmla="*/ 56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3 w 56"/>
                <a:gd name="T81" fmla="*/ 52 h 56"/>
                <a:gd name="T82" fmla="*/ 46 w 56"/>
                <a:gd name="T83" fmla="*/ 50 h 56"/>
                <a:gd name="T84" fmla="*/ 46 w 56"/>
                <a:gd name="T85" fmla="*/ 49 h 56"/>
                <a:gd name="T86" fmla="*/ 47 w 56"/>
                <a:gd name="T87" fmla="*/ 49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1" name="Freeform 138">
              <a:extLst>
                <a:ext uri="{FF2B5EF4-FFF2-40B4-BE49-F238E27FC236}">
                  <a16:creationId xmlns:a16="http://schemas.microsoft.com/office/drawing/2014/main" id="{89E62406-3BBF-4A68-B801-2D6E72B28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825" y="4755382"/>
              <a:ext cx="25455" cy="52100"/>
            </a:xfrm>
            <a:custGeom>
              <a:avLst/>
              <a:gdLst>
                <a:gd name="T0" fmla="*/ 48 w 56"/>
                <a:gd name="T1" fmla="*/ 48 h 56"/>
                <a:gd name="T2" fmla="*/ 49 w 56"/>
                <a:gd name="T3" fmla="*/ 46 h 56"/>
                <a:gd name="T4" fmla="*/ 49 w 56"/>
                <a:gd name="T5" fmla="*/ 46 h 56"/>
                <a:gd name="T6" fmla="*/ 50 w 56"/>
                <a:gd name="T7" fmla="*/ 45 h 56"/>
                <a:gd name="T8" fmla="*/ 51 w 56"/>
                <a:gd name="T9" fmla="*/ 43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6 w 56"/>
                <a:gd name="T17" fmla="*/ 33 h 56"/>
                <a:gd name="T18" fmla="*/ 56 w 56"/>
                <a:gd name="T19" fmla="*/ 28 h 56"/>
                <a:gd name="T20" fmla="*/ 56 w 56"/>
                <a:gd name="T21" fmla="*/ 22 h 56"/>
                <a:gd name="T22" fmla="*/ 54 w 56"/>
                <a:gd name="T23" fmla="*/ 17 h 56"/>
                <a:gd name="T24" fmla="*/ 51 w 56"/>
                <a:gd name="T25" fmla="*/ 12 h 56"/>
                <a:gd name="T26" fmla="*/ 48 w 56"/>
                <a:gd name="T27" fmla="*/ 8 h 56"/>
                <a:gd name="T28" fmla="*/ 43 w 56"/>
                <a:gd name="T29" fmla="*/ 4 h 56"/>
                <a:gd name="T30" fmla="*/ 39 w 56"/>
                <a:gd name="T31" fmla="*/ 1 h 56"/>
                <a:gd name="T32" fmla="*/ 36 w 56"/>
                <a:gd name="T33" fmla="*/ 0 h 56"/>
                <a:gd name="T34" fmla="*/ 34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1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2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3 h 56"/>
                <a:gd name="T56" fmla="*/ 1 w 56"/>
                <a:gd name="T57" fmla="*/ 36 h 56"/>
                <a:gd name="T58" fmla="*/ 2 w 56"/>
                <a:gd name="T59" fmla="*/ 39 h 56"/>
                <a:gd name="T60" fmla="*/ 4 w 56"/>
                <a:gd name="T61" fmla="*/ 43 h 56"/>
                <a:gd name="T62" fmla="*/ 8 w 56"/>
                <a:gd name="T63" fmla="*/ 48 h 56"/>
                <a:gd name="T64" fmla="*/ 12 w 56"/>
                <a:gd name="T65" fmla="*/ 51 h 56"/>
                <a:gd name="T66" fmla="*/ 17 w 56"/>
                <a:gd name="T67" fmla="*/ 54 h 56"/>
                <a:gd name="T68" fmla="*/ 22 w 56"/>
                <a:gd name="T69" fmla="*/ 55 h 56"/>
                <a:gd name="T70" fmla="*/ 28 w 56"/>
                <a:gd name="T71" fmla="*/ 56 h 56"/>
                <a:gd name="T72" fmla="*/ 34 w 56"/>
                <a:gd name="T73" fmla="*/ 55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3 w 56"/>
                <a:gd name="T81" fmla="*/ 51 h 56"/>
                <a:gd name="T82" fmla="*/ 45 w 56"/>
                <a:gd name="T83" fmla="*/ 49 h 56"/>
                <a:gd name="T84" fmla="*/ 46 w 56"/>
                <a:gd name="T85" fmla="*/ 49 h 56"/>
                <a:gd name="T86" fmla="*/ 46 w 56"/>
                <a:gd name="T87" fmla="*/ 48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2" name="Freeform 139">
              <a:extLst>
                <a:ext uri="{FF2B5EF4-FFF2-40B4-BE49-F238E27FC236}">
                  <a16:creationId xmlns:a16="http://schemas.microsoft.com/office/drawing/2014/main" id="{4615B604-990B-4F46-9E85-9458A34D1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831" y="4877258"/>
              <a:ext cx="25455" cy="52100"/>
            </a:xfrm>
            <a:custGeom>
              <a:avLst/>
              <a:gdLst>
                <a:gd name="T0" fmla="*/ 48 w 56"/>
                <a:gd name="T1" fmla="*/ 48 h 56"/>
                <a:gd name="T2" fmla="*/ 49 w 56"/>
                <a:gd name="T3" fmla="*/ 47 h 56"/>
                <a:gd name="T4" fmla="*/ 49 w 56"/>
                <a:gd name="T5" fmla="*/ 46 h 56"/>
                <a:gd name="T6" fmla="*/ 50 w 56"/>
                <a:gd name="T7" fmla="*/ 46 h 56"/>
                <a:gd name="T8" fmla="*/ 52 w 56"/>
                <a:gd name="T9" fmla="*/ 43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6 w 56"/>
                <a:gd name="T17" fmla="*/ 34 h 56"/>
                <a:gd name="T18" fmla="*/ 56 w 56"/>
                <a:gd name="T19" fmla="*/ 28 h 56"/>
                <a:gd name="T20" fmla="*/ 56 w 56"/>
                <a:gd name="T21" fmla="*/ 22 h 56"/>
                <a:gd name="T22" fmla="*/ 54 w 56"/>
                <a:gd name="T23" fmla="*/ 17 h 56"/>
                <a:gd name="T24" fmla="*/ 52 w 56"/>
                <a:gd name="T25" fmla="*/ 12 h 56"/>
                <a:gd name="T26" fmla="*/ 48 w 56"/>
                <a:gd name="T27" fmla="*/ 8 h 56"/>
                <a:gd name="T28" fmla="*/ 44 w 56"/>
                <a:gd name="T29" fmla="*/ 4 h 56"/>
                <a:gd name="T30" fmla="*/ 39 w 56"/>
                <a:gd name="T31" fmla="*/ 2 h 56"/>
                <a:gd name="T32" fmla="*/ 36 w 56"/>
                <a:gd name="T33" fmla="*/ 1 h 56"/>
                <a:gd name="T34" fmla="*/ 34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2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2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4 h 56"/>
                <a:gd name="T56" fmla="*/ 1 w 56"/>
                <a:gd name="T57" fmla="*/ 36 h 56"/>
                <a:gd name="T58" fmla="*/ 2 w 56"/>
                <a:gd name="T59" fmla="*/ 39 h 56"/>
                <a:gd name="T60" fmla="*/ 4 w 56"/>
                <a:gd name="T61" fmla="*/ 43 h 56"/>
                <a:gd name="T62" fmla="*/ 8 w 56"/>
                <a:gd name="T63" fmla="*/ 48 h 56"/>
                <a:gd name="T64" fmla="*/ 12 w 56"/>
                <a:gd name="T65" fmla="*/ 51 h 56"/>
                <a:gd name="T66" fmla="*/ 17 w 56"/>
                <a:gd name="T67" fmla="*/ 54 h 56"/>
                <a:gd name="T68" fmla="*/ 22 w 56"/>
                <a:gd name="T69" fmla="*/ 56 h 56"/>
                <a:gd name="T70" fmla="*/ 28 w 56"/>
                <a:gd name="T71" fmla="*/ 56 h 56"/>
                <a:gd name="T72" fmla="*/ 34 w 56"/>
                <a:gd name="T73" fmla="*/ 56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4 w 56"/>
                <a:gd name="T81" fmla="*/ 51 h 56"/>
                <a:gd name="T82" fmla="*/ 46 w 56"/>
                <a:gd name="T83" fmla="*/ 50 h 56"/>
                <a:gd name="T84" fmla="*/ 46 w 56"/>
                <a:gd name="T85" fmla="*/ 49 h 56"/>
                <a:gd name="T86" fmla="*/ 47 w 56"/>
                <a:gd name="T87" fmla="*/ 49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3" name="Freeform 140">
              <a:extLst>
                <a:ext uri="{FF2B5EF4-FFF2-40B4-BE49-F238E27FC236}">
                  <a16:creationId xmlns:a16="http://schemas.microsoft.com/office/drawing/2014/main" id="{9C0617CB-FED3-4854-B7A6-06EFD152A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836" y="4987039"/>
              <a:ext cx="25455" cy="53030"/>
            </a:xfrm>
            <a:custGeom>
              <a:avLst/>
              <a:gdLst>
                <a:gd name="T0" fmla="*/ 48 w 56"/>
                <a:gd name="T1" fmla="*/ 49 h 57"/>
                <a:gd name="T2" fmla="*/ 49 w 56"/>
                <a:gd name="T3" fmla="*/ 47 h 57"/>
                <a:gd name="T4" fmla="*/ 49 w 56"/>
                <a:gd name="T5" fmla="*/ 47 h 57"/>
                <a:gd name="T6" fmla="*/ 50 w 56"/>
                <a:gd name="T7" fmla="*/ 46 h 57"/>
                <a:gd name="T8" fmla="*/ 52 w 56"/>
                <a:gd name="T9" fmla="*/ 44 h 57"/>
                <a:gd name="T10" fmla="*/ 53 w 56"/>
                <a:gd name="T11" fmla="*/ 42 h 57"/>
                <a:gd name="T12" fmla="*/ 54 w 56"/>
                <a:gd name="T13" fmla="*/ 40 h 57"/>
                <a:gd name="T14" fmla="*/ 55 w 56"/>
                <a:gd name="T15" fmla="*/ 37 h 57"/>
                <a:gd name="T16" fmla="*/ 56 w 56"/>
                <a:gd name="T17" fmla="*/ 34 h 57"/>
                <a:gd name="T18" fmla="*/ 56 w 56"/>
                <a:gd name="T19" fmla="*/ 29 h 57"/>
                <a:gd name="T20" fmla="*/ 56 w 56"/>
                <a:gd name="T21" fmla="*/ 23 h 57"/>
                <a:gd name="T22" fmla="*/ 54 w 56"/>
                <a:gd name="T23" fmla="*/ 18 h 57"/>
                <a:gd name="T24" fmla="*/ 52 w 56"/>
                <a:gd name="T25" fmla="*/ 13 h 57"/>
                <a:gd name="T26" fmla="*/ 48 w 56"/>
                <a:gd name="T27" fmla="*/ 9 h 57"/>
                <a:gd name="T28" fmla="*/ 44 w 56"/>
                <a:gd name="T29" fmla="*/ 5 h 57"/>
                <a:gd name="T30" fmla="*/ 39 w 56"/>
                <a:gd name="T31" fmla="*/ 2 h 57"/>
                <a:gd name="T32" fmla="*/ 36 w 56"/>
                <a:gd name="T33" fmla="*/ 1 h 57"/>
                <a:gd name="T34" fmla="*/ 34 w 56"/>
                <a:gd name="T35" fmla="*/ 1 h 57"/>
                <a:gd name="T36" fmla="*/ 28 w 56"/>
                <a:gd name="T37" fmla="*/ 0 h 57"/>
                <a:gd name="T38" fmla="*/ 22 w 56"/>
                <a:gd name="T39" fmla="*/ 1 h 57"/>
                <a:gd name="T40" fmla="*/ 17 w 56"/>
                <a:gd name="T41" fmla="*/ 2 h 57"/>
                <a:gd name="T42" fmla="*/ 12 w 56"/>
                <a:gd name="T43" fmla="*/ 5 h 57"/>
                <a:gd name="T44" fmla="*/ 8 w 56"/>
                <a:gd name="T45" fmla="*/ 9 h 57"/>
                <a:gd name="T46" fmla="*/ 4 w 56"/>
                <a:gd name="T47" fmla="*/ 13 h 57"/>
                <a:gd name="T48" fmla="*/ 2 w 56"/>
                <a:gd name="T49" fmla="*/ 18 h 57"/>
                <a:gd name="T50" fmla="*/ 0 w 56"/>
                <a:gd name="T51" fmla="*/ 23 h 57"/>
                <a:gd name="T52" fmla="*/ 0 w 56"/>
                <a:gd name="T53" fmla="*/ 29 h 57"/>
                <a:gd name="T54" fmla="*/ 0 w 56"/>
                <a:gd name="T55" fmla="*/ 34 h 57"/>
                <a:gd name="T56" fmla="*/ 1 w 56"/>
                <a:gd name="T57" fmla="*/ 37 h 57"/>
                <a:gd name="T58" fmla="*/ 2 w 56"/>
                <a:gd name="T59" fmla="*/ 40 h 57"/>
                <a:gd name="T60" fmla="*/ 4 w 56"/>
                <a:gd name="T61" fmla="*/ 44 h 57"/>
                <a:gd name="T62" fmla="*/ 8 w 56"/>
                <a:gd name="T63" fmla="*/ 49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4 w 56"/>
                <a:gd name="T73" fmla="*/ 56 h 57"/>
                <a:gd name="T74" fmla="*/ 36 w 56"/>
                <a:gd name="T75" fmla="*/ 56 h 57"/>
                <a:gd name="T76" fmla="*/ 39 w 56"/>
                <a:gd name="T77" fmla="*/ 55 h 57"/>
                <a:gd name="T78" fmla="*/ 41 w 56"/>
                <a:gd name="T79" fmla="*/ 54 h 57"/>
                <a:gd name="T80" fmla="*/ 44 w 56"/>
                <a:gd name="T81" fmla="*/ 52 h 57"/>
                <a:gd name="T82" fmla="*/ 46 w 56"/>
                <a:gd name="T83" fmla="*/ 50 h 57"/>
                <a:gd name="T84" fmla="*/ 46 w 56"/>
                <a:gd name="T85" fmla="*/ 50 h 57"/>
                <a:gd name="T86" fmla="*/ 47 w 56"/>
                <a:gd name="T87" fmla="*/ 49 h 57"/>
                <a:gd name="T88" fmla="*/ 48 w 56"/>
                <a:gd name="T8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9"/>
                  </a:moveTo>
                  <a:lnTo>
                    <a:pt x="49" y="47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4" y="40"/>
                  </a:lnTo>
                  <a:lnTo>
                    <a:pt x="55" y="37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8"/>
                  </a:lnTo>
                  <a:lnTo>
                    <a:pt x="52" y="13"/>
                  </a:lnTo>
                  <a:lnTo>
                    <a:pt x="48" y="9"/>
                  </a:lnTo>
                  <a:lnTo>
                    <a:pt x="44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1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4" name="Freeform 77">
              <a:extLst>
                <a:ext uri="{FF2B5EF4-FFF2-40B4-BE49-F238E27FC236}">
                  <a16:creationId xmlns:a16="http://schemas.microsoft.com/office/drawing/2014/main" id="{799A4655-93F3-4773-A98B-60B530EDD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836" y="4394407"/>
              <a:ext cx="25455" cy="52100"/>
            </a:xfrm>
            <a:custGeom>
              <a:avLst/>
              <a:gdLst>
                <a:gd name="T0" fmla="*/ 28 w 56"/>
                <a:gd name="T1" fmla="*/ 0 h 56"/>
                <a:gd name="T2" fmla="*/ 22 w 56"/>
                <a:gd name="T3" fmla="*/ 0 h 56"/>
                <a:gd name="T4" fmla="*/ 17 w 56"/>
                <a:gd name="T5" fmla="*/ 2 h 56"/>
                <a:gd name="T6" fmla="*/ 12 w 56"/>
                <a:gd name="T7" fmla="*/ 4 h 56"/>
                <a:gd name="T8" fmla="*/ 8 w 56"/>
                <a:gd name="T9" fmla="*/ 8 h 56"/>
                <a:gd name="T10" fmla="*/ 4 w 56"/>
                <a:gd name="T11" fmla="*/ 12 h 56"/>
                <a:gd name="T12" fmla="*/ 2 w 56"/>
                <a:gd name="T13" fmla="*/ 17 h 56"/>
                <a:gd name="T14" fmla="*/ 0 w 56"/>
                <a:gd name="T15" fmla="*/ 22 h 56"/>
                <a:gd name="T16" fmla="*/ 0 w 56"/>
                <a:gd name="T17" fmla="*/ 28 h 56"/>
                <a:gd name="T18" fmla="*/ 0 w 56"/>
                <a:gd name="T19" fmla="*/ 33 h 56"/>
                <a:gd name="T20" fmla="*/ 1 w 56"/>
                <a:gd name="T21" fmla="*/ 36 h 56"/>
                <a:gd name="T22" fmla="*/ 2 w 56"/>
                <a:gd name="T23" fmla="*/ 39 h 56"/>
                <a:gd name="T24" fmla="*/ 4 w 56"/>
                <a:gd name="T25" fmla="*/ 43 h 56"/>
                <a:gd name="T26" fmla="*/ 8 w 56"/>
                <a:gd name="T27" fmla="*/ 48 h 56"/>
                <a:gd name="T28" fmla="*/ 12 w 56"/>
                <a:gd name="T29" fmla="*/ 51 h 56"/>
                <a:gd name="T30" fmla="*/ 17 w 56"/>
                <a:gd name="T31" fmla="*/ 54 h 56"/>
                <a:gd name="T32" fmla="*/ 22 w 56"/>
                <a:gd name="T33" fmla="*/ 56 h 56"/>
                <a:gd name="T34" fmla="*/ 28 w 56"/>
                <a:gd name="T35" fmla="*/ 56 h 56"/>
                <a:gd name="T36" fmla="*/ 34 w 56"/>
                <a:gd name="T37" fmla="*/ 56 h 56"/>
                <a:gd name="T38" fmla="*/ 35 w 56"/>
                <a:gd name="T39" fmla="*/ 55 h 56"/>
                <a:gd name="T40" fmla="*/ 36 w 56"/>
                <a:gd name="T41" fmla="*/ 55 h 56"/>
                <a:gd name="T42" fmla="*/ 39 w 56"/>
                <a:gd name="T43" fmla="*/ 54 h 56"/>
                <a:gd name="T44" fmla="*/ 41 w 56"/>
                <a:gd name="T45" fmla="*/ 53 h 56"/>
                <a:gd name="T46" fmla="*/ 44 w 56"/>
                <a:gd name="T47" fmla="*/ 51 h 56"/>
                <a:gd name="T48" fmla="*/ 46 w 56"/>
                <a:gd name="T49" fmla="*/ 49 h 56"/>
                <a:gd name="T50" fmla="*/ 46 w 56"/>
                <a:gd name="T51" fmla="*/ 49 h 56"/>
                <a:gd name="T52" fmla="*/ 47 w 56"/>
                <a:gd name="T53" fmla="*/ 48 h 56"/>
                <a:gd name="T54" fmla="*/ 48 w 56"/>
                <a:gd name="T55" fmla="*/ 48 h 56"/>
                <a:gd name="T56" fmla="*/ 49 w 56"/>
                <a:gd name="T57" fmla="*/ 46 h 56"/>
                <a:gd name="T58" fmla="*/ 49 w 56"/>
                <a:gd name="T59" fmla="*/ 46 h 56"/>
                <a:gd name="T60" fmla="*/ 50 w 56"/>
                <a:gd name="T61" fmla="*/ 45 h 56"/>
                <a:gd name="T62" fmla="*/ 52 w 56"/>
                <a:gd name="T63" fmla="*/ 43 h 56"/>
                <a:gd name="T64" fmla="*/ 53 w 56"/>
                <a:gd name="T65" fmla="*/ 41 h 56"/>
                <a:gd name="T66" fmla="*/ 54 w 56"/>
                <a:gd name="T67" fmla="*/ 39 h 56"/>
                <a:gd name="T68" fmla="*/ 55 w 56"/>
                <a:gd name="T69" fmla="*/ 36 h 56"/>
                <a:gd name="T70" fmla="*/ 56 w 56"/>
                <a:gd name="T71" fmla="*/ 33 h 56"/>
                <a:gd name="T72" fmla="*/ 56 w 56"/>
                <a:gd name="T73" fmla="*/ 31 h 56"/>
                <a:gd name="T74" fmla="*/ 56 w 56"/>
                <a:gd name="T75" fmla="*/ 29 h 56"/>
                <a:gd name="T76" fmla="*/ 56 w 56"/>
                <a:gd name="T77" fmla="*/ 28 h 56"/>
                <a:gd name="T78" fmla="*/ 56 w 56"/>
                <a:gd name="T79" fmla="*/ 28 h 56"/>
                <a:gd name="T80" fmla="*/ 56 w 56"/>
                <a:gd name="T81" fmla="*/ 28 h 56"/>
                <a:gd name="T82" fmla="*/ 56 w 56"/>
                <a:gd name="T83" fmla="*/ 22 h 56"/>
                <a:gd name="T84" fmla="*/ 54 w 56"/>
                <a:gd name="T85" fmla="*/ 17 h 56"/>
                <a:gd name="T86" fmla="*/ 52 w 56"/>
                <a:gd name="T87" fmla="*/ 12 h 56"/>
                <a:gd name="T88" fmla="*/ 48 w 56"/>
                <a:gd name="T89" fmla="*/ 8 h 56"/>
                <a:gd name="T90" fmla="*/ 44 w 56"/>
                <a:gd name="T91" fmla="*/ 4 h 56"/>
                <a:gd name="T92" fmla="*/ 39 w 56"/>
                <a:gd name="T93" fmla="*/ 2 h 56"/>
                <a:gd name="T94" fmla="*/ 36 w 56"/>
                <a:gd name="T95" fmla="*/ 1 h 56"/>
                <a:gd name="T96" fmla="*/ 34 w 56"/>
                <a:gd name="T97" fmla="*/ 0 h 56"/>
                <a:gd name="T98" fmla="*/ 28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5" name="Freeform 217">
              <a:extLst>
                <a:ext uri="{FF2B5EF4-FFF2-40B4-BE49-F238E27FC236}">
                  <a16:creationId xmlns:a16="http://schemas.microsoft.com/office/drawing/2014/main" id="{7CC622FF-7A68-448E-8837-BEE1CF0AF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836" y="4680954"/>
              <a:ext cx="25455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4 h 56"/>
                <a:gd name="T4" fmla="*/ 1 w 56"/>
                <a:gd name="T5" fmla="*/ 36 h 56"/>
                <a:gd name="T6" fmla="*/ 2 w 56"/>
                <a:gd name="T7" fmla="*/ 39 h 56"/>
                <a:gd name="T8" fmla="*/ 4 w 56"/>
                <a:gd name="T9" fmla="*/ 43 h 56"/>
                <a:gd name="T10" fmla="*/ 8 w 56"/>
                <a:gd name="T11" fmla="*/ 48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6 h 56"/>
                <a:gd name="T18" fmla="*/ 28 w 56"/>
                <a:gd name="T19" fmla="*/ 56 h 56"/>
                <a:gd name="T20" fmla="*/ 28 w 56"/>
                <a:gd name="T21" fmla="*/ 56 h 56"/>
                <a:gd name="T22" fmla="*/ 29 w 56"/>
                <a:gd name="T23" fmla="*/ 56 h 56"/>
                <a:gd name="T24" fmla="*/ 29 w 56"/>
                <a:gd name="T25" fmla="*/ 56 h 56"/>
                <a:gd name="T26" fmla="*/ 31 w 56"/>
                <a:gd name="T27" fmla="*/ 56 h 56"/>
                <a:gd name="T28" fmla="*/ 33 w 56"/>
                <a:gd name="T29" fmla="*/ 56 h 56"/>
                <a:gd name="T30" fmla="*/ 36 w 56"/>
                <a:gd name="T31" fmla="*/ 55 h 56"/>
                <a:gd name="T32" fmla="*/ 39 w 56"/>
                <a:gd name="T33" fmla="*/ 54 h 56"/>
                <a:gd name="T34" fmla="*/ 41 w 56"/>
                <a:gd name="T35" fmla="*/ 53 h 56"/>
                <a:gd name="T36" fmla="*/ 43 w 56"/>
                <a:gd name="T37" fmla="*/ 51 h 56"/>
                <a:gd name="T38" fmla="*/ 45 w 56"/>
                <a:gd name="T39" fmla="*/ 50 h 56"/>
                <a:gd name="T40" fmla="*/ 46 w 56"/>
                <a:gd name="T41" fmla="*/ 49 h 56"/>
                <a:gd name="T42" fmla="*/ 46 w 56"/>
                <a:gd name="T43" fmla="*/ 49 h 56"/>
                <a:gd name="T44" fmla="*/ 48 w 56"/>
                <a:gd name="T45" fmla="*/ 48 h 56"/>
                <a:gd name="T46" fmla="*/ 48 w 56"/>
                <a:gd name="T47" fmla="*/ 46 h 56"/>
                <a:gd name="T48" fmla="*/ 49 w 56"/>
                <a:gd name="T49" fmla="*/ 46 h 56"/>
                <a:gd name="T50" fmla="*/ 49 w 56"/>
                <a:gd name="T51" fmla="*/ 45 h 56"/>
                <a:gd name="T52" fmla="*/ 51 w 56"/>
                <a:gd name="T53" fmla="*/ 43 h 56"/>
                <a:gd name="T54" fmla="*/ 53 w 56"/>
                <a:gd name="T55" fmla="*/ 41 h 56"/>
                <a:gd name="T56" fmla="*/ 54 w 56"/>
                <a:gd name="T57" fmla="*/ 39 h 56"/>
                <a:gd name="T58" fmla="*/ 55 w 56"/>
                <a:gd name="T59" fmla="*/ 36 h 56"/>
                <a:gd name="T60" fmla="*/ 55 w 56"/>
                <a:gd name="T61" fmla="*/ 35 h 56"/>
                <a:gd name="T62" fmla="*/ 56 w 56"/>
                <a:gd name="T63" fmla="*/ 34 h 56"/>
                <a:gd name="T64" fmla="*/ 56 w 56"/>
                <a:gd name="T65" fmla="*/ 28 h 56"/>
                <a:gd name="T66" fmla="*/ 56 w 56"/>
                <a:gd name="T67" fmla="*/ 22 h 56"/>
                <a:gd name="T68" fmla="*/ 54 w 56"/>
                <a:gd name="T69" fmla="*/ 17 h 56"/>
                <a:gd name="T70" fmla="*/ 51 w 56"/>
                <a:gd name="T71" fmla="*/ 12 h 56"/>
                <a:gd name="T72" fmla="*/ 48 w 56"/>
                <a:gd name="T73" fmla="*/ 8 h 56"/>
                <a:gd name="T74" fmla="*/ 43 w 56"/>
                <a:gd name="T75" fmla="*/ 4 h 56"/>
                <a:gd name="T76" fmla="*/ 39 w 56"/>
                <a:gd name="T77" fmla="*/ 1 h 56"/>
                <a:gd name="T78" fmla="*/ 36 w 56"/>
                <a:gd name="T79" fmla="*/ 0 h 56"/>
                <a:gd name="T80" fmla="*/ 33 w 56"/>
                <a:gd name="T81" fmla="*/ 0 h 56"/>
                <a:gd name="T82" fmla="*/ 28 w 56"/>
                <a:gd name="T83" fmla="*/ 0 h 56"/>
                <a:gd name="T84" fmla="*/ 22 w 56"/>
                <a:gd name="T85" fmla="*/ 0 h 56"/>
                <a:gd name="T86" fmla="*/ 17 w 56"/>
                <a:gd name="T87" fmla="*/ 1 h 56"/>
                <a:gd name="T88" fmla="*/ 12 w 56"/>
                <a:gd name="T89" fmla="*/ 4 h 56"/>
                <a:gd name="T90" fmla="*/ 8 w 56"/>
                <a:gd name="T91" fmla="*/ 8 h 56"/>
                <a:gd name="T92" fmla="*/ 4 w 56"/>
                <a:gd name="T93" fmla="*/ 12 h 56"/>
                <a:gd name="T94" fmla="*/ 2 w 56"/>
                <a:gd name="T95" fmla="*/ 17 h 56"/>
                <a:gd name="T96" fmla="*/ 0 w 56"/>
                <a:gd name="T97" fmla="*/ 22 h 56"/>
                <a:gd name="T98" fmla="*/ 0 w 56"/>
                <a:gd name="T9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6" name="Freeform 260">
              <a:extLst>
                <a:ext uri="{FF2B5EF4-FFF2-40B4-BE49-F238E27FC236}">
                  <a16:creationId xmlns:a16="http://schemas.microsoft.com/office/drawing/2014/main" id="{50D01671-036F-4C67-9399-6FA53D1D3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835" y="4709795"/>
              <a:ext cx="25910" cy="52100"/>
            </a:xfrm>
            <a:custGeom>
              <a:avLst/>
              <a:gdLst>
                <a:gd name="T0" fmla="*/ 0 w 57"/>
                <a:gd name="T1" fmla="*/ 28 h 56"/>
                <a:gd name="T2" fmla="*/ 0 w 57"/>
                <a:gd name="T3" fmla="*/ 33 h 56"/>
                <a:gd name="T4" fmla="*/ 1 w 57"/>
                <a:gd name="T5" fmla="*/ 36 h 56"/>
                <a:gd name="T6" fmla="*/ 2 w 57"/>
                <a:gd name="T7" fmla="*/ 38 h 56"/>
                <a:gd name="T8" fmla="*/ 4 w 57"/>
                <a:gd name="T9" fmla="*/ 43 h 56"/>
                <a:gd name="T10" fmla="*/ 8 w 57"/>
                <a:gd name="T11" fmla="*/ 48 h 56"/>
                <a:gd name="T12" fmla="*/ 12 w 57"/>
                <a:gd name="T13" fmla="*/ 51 h 56"/>
                <a:gd name="T14" fmla="*/ 17 w 57"/>
                <a:gd name="T15" fmla="*/ 54 h 56"/>
                <a:gd name="T16" fmla="*/ 22 w 57"/>
                <a:gd name="T17" fmla="*/ 56 h 56"/>
                <a:gd name="T18" fmla="*/ 28 w 57"/>
                <a:gd name="T19" fmla="*/ 56 h 56"/>
                <a:gd name="T20" fmla="*/ 34 w 57"/>
                <a:gd name="T21" fmla="*/ 56 h 56"/>
                <a:gd name="T22" fmla="*/ 35 w 57"/>
                <a:gd name="T23" fmla="*/ 55 h 56"/>
                <a:gd name="T24" fmla="*/ 36 w 57"/>
                <a:gd name="T25" fmla="*/ 55 h 56"/>
                <a:gd name="T26" fmla="*/ 39 w 57"/>
                <a:gd name="T27" fmla="*/ 54 h 56"/>
                <a:gd name="T28" fmla="*/ 41 w 57"/>
                <a:gd name="T29" fmla="*/ 52 h 56"/>
                <a:gd name="T30" fmla="*/ 44 w 57"/>
                <a:gd name="T31" fmla="*/ 51 h 56"/>
                <a:gd name="T32" fmla="*/ 46 w 57"/>
                <a:gd name="T33" fmla="*/ 49 h 56"/>
                <a:gd name="T34" fmla="*/ 46 w 57"/>
                <a:gd name="T35" fmla="*/ 49 h 56"/>
                <a:gd name="T36" fmla="*/ 47 w 57"/>
                <a:gd name="T37" fmla="*/ 48 h 56"/>
                <a:gd name="T38" fmla="*/ 48 w 57"/>
                <a:gd name="T39" fmla="*/ 48 h 56"/>
                <a:gd name="T40" fmla="*/ 49 w 57"/>
                <a:gd name="T41" fmla="*/ 46 h 56"/>
                <a:gd name="T42" fmla="*/ 49 w 57"/>
                <a:gd name="T43" fmla="*/ 45 h 56"/>
                <a:gd name="T44" fmla="*/ 50 w 57"/>
                <a:gd name="T45" fmla="*/ 45 h 56"/>
                <a:gd name="T46" fmla="*/ 52 w 57"/>
                <a:gd name="T47" fmla="*/ 43 h 56"/>
                <a:gd name="T48" fmla="*/ 53 w 57"/>
                <a:gd name="T49" fmla="*/ 41 h 56"/>
                <a:gd name="T50" fmla="*/ 54 w 57"/>
                <a:gd name="T51" fmla="*/ 38 h 56"/>
                <a:gd name="T52" fmla="*/ 55 w 57"/>
                <a:gd name="T53" fmla="*/ 36 h 56"/>
                <a:gd name="T54" fmla="*/ 55 w 57"/>
                <a:gd name="T55" fmla="*/ 34 h 56"/>
                <a:gd name="T56" fmla="*/ 56 w 57"/>
                <a:gd name="T57" fmla="*/ 33 h 56"/>
                <a:gd name="T58" fmla="*/ 56 w 57"/>
                <a:gd name="T59" fmla="*/ 30 h 56"/>
                <a:gd name="T60" fmla="*/ 56 w 57"/>
                <a:gd name="T61" fmla="*/ 29 h 56"/>
                <a:gd name="T62" fmla="*/ 56 w 57"/>
                <a:gd name="T63" fmla="*/ 28 h 56"/>
                <a:gd name="T64" fmla="*/ 56 w 57"/>
                <a:gd name="T65" fmla="*/ 28 h 56"/>
                <a:gd name="T66" fmla="*/ 57 w 57"/>
                <a:gd name="T67" fmla="*/ 28 h 56"/>
                <a:gd name="T68" fmla="*/ 56 w 57"/>
                <a:gd name="T69" fmla="*/ 22 h 56"/>
                <a:gd name="T70" fmla="*/ 54 w 57"/>
                <a:gd name="T71" fmla="*/ 17 h 56"/>
                <a:gd name="T72" fmla="*/ 52 w 57"/>
                <a:gd name="T73" fmla="*/ 12 h 56"/>
                <a:gd name="T74" fmla="*/ 48 w 57"/>
                <a:gd name="T75" fmla="*/ 8 h 56"/>
                <a:gd name="T76" fmla="*/ 44 w 57"/>
                <a:gd name="T77" fmla="*/ 4 h 56"/>
                <a:gd name="T78" fmla="*/ 39 w 57"/>
                <a:gd name="T79" fmla="*/ 1 h 56"/>
                <a:gd name="T80" fmla="*/ 36 w 57"/>
                <a:gd name="T81" fmla="*/ 0 h 56"/>
                <a:gd name="T82" fmla="*/ 34 w 57"/>
                <a:gd name="T83" fmla="*/ 0 h 56"/>
                <a:gd name="T84" fmla="*/ 28 w 57"/>
                <a:gd name="T85" fmla="*/ 0 h 56"/>
                <a:gd name="T86" fmla="*/ 22 w 57"/>
                <a:gd name="T87" fmla="*/ 0 h 56"/>
                <a:gd name="T88" fmla="*/ 17 w 57"/>
                <a:gd name="T89" fmla="*/ 1 h 56"/>
                <a:gd name="T90" fmla="*/ 12 w 57"/>
                <a:gd name="T91" fmla="*/ 4 h 56"/>
                <a:gd name="T92" fmla="*/ 8 w 57"/>
                <a:gd name="T93" fmla="*/ 8 h 56"/>
                <a:gd name="T94" fmla="*/ 4 w 57"/>
                <a:gd name="T95" fmla="*/ 12 h 56"/>
                <a:gd name="T96" fmla="*/ 2 w 57"/>
                <a:gd name="T97" fmla="*/ 17 h 56"/>
                <a:gd name="T98" fmla="*/ 0 w 57"/>
                <a:gd name="T99" fmla="*/ 22 h 56"/>
                <a:gd name="T100" fmla="*/ 0 w 57"/>
                <a:gd name="T10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8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7" name="Freeform 184">
              <a:extLst>
                <a:ext uri="{FF2B5EF4-FFF2-40B4-BE49-F238E27FC236}">
                  <a16:creationId xmlns:a16="http://schemas.microsoft.com/office/drawing/2014/main" id="{4DF1C200-4DA7-47C6-B084-3A35CFCA1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835" y="4918194"/>
              <a:ext cx="25910" cy="53030"/>
            </a:xfrm>
            <a:custGeom>
              <a:avLst/>
              <a:gdLst>
                <a:gd name="T0" fmla="*/ 0 w 57"/>
                <a:gd name="T1" fmla="*/ 28 h 57"/>
                <a:gd name="T2" fmla="*/ 0 w 57"/>
                <a:gd name="T3" fmla="*/ 34 h 57"/>
                <a:gd name="T4" fmla="*/ 1 w 57"/>
                <a:gd name="T5" fmla="*/ 36 h 57"/>
                <a:gd name="T6" fmla="*/ 2 w 57"/>
                <a:gd name="T7" fmla="*/ 39 h 57"/>
                <a:gd name="T8" fmla="*/ 4 w 57"/>
                <a:gd name="T9" fmla="*/ 43 h 57"/>
                <a:gd name="T10" fmla="*/ 8 w 57"/>
                <a:gd name="T11" fmla="*/ 48 h 57"/>
                <a:gd name="T12" fmla="*/ 12 w 57"/>
                <a:gd name="T13" fmla="*/ 51 h 57"/>
                <a:gd name="T14" fmla="*/ 17 w 57"/>
                <a:gd name="T15" fmla="*/ 54 h 57"/>
                <a:gd name="T16" fmla="*/ 23 w 57"/>
                <a:gd name="T17" fmla="*/ 56 h 57"/>
                <a:gd name="T18" fmla="*/ 29 w 57"/>
                <a:gd name="T19" fmla="*/ 57 h 57"/>
                <a:gd name="T20" fmla="*/ 29 w 57"/>
                <a:gd name="T21" fmla="*/ 56 h 57"/>
                <a:gd name="T22" fmla="*/ 29 w 57"/>
                <a:gd name="T23" fmla="*/ 56 h 57"/>
                <a:gd name="T24" fmla="*/ 30 w 57"/>
                <a:gd name="T25" fmla="*/ 56 h 57"/>
                <a:gd name="T26" fmla="*/ 31 w 57"/>
                <a:gd name="T27" fmla="*/ 56 h 57"/>
                <a:gd name="T28" fmla="*/ 34 w 57"/>
                <a:gd name="T29" fmla="*/ 56 h 57"/>
                <a:gd name="T30" fmla="*/ 35 w 57"/>
                <a:gd name="T31" fmla="*/ 55 h 57"/>
                <a:gd name="T32" fmla="*/ 36 w 57"/>
                <a:gd name="T33" fmla="*/ 55 h 57"/>
                <a:gd name="T34" fmla="*/ 39 w 57"/>
                <a:gd name="T35" fmla="*/ 54 h 57"/>
                <a:gd name="T36" fmla="*/ 41 w 57"/>
                <a:gd name="T37" fmla="*/ 53 h 57"/>
                <a:gd name="T38" fmla="*/ 44 w 57"/>
                <a:gd name="T39" fmla="*/ 51 h 57"/>
                <a:gd name="T40" fmla="*/ 46 w 57"/>
                <a:gd name="T41" fmla="*/ 50 h 57"/>
                <a:gd name="T42" fmla="*/ 46 w 57"/>
                <a:gd name="T43" fmla="*/ 49 h 57"/>
                <a:gd name="T44" fmla="*/ 47 w 57"/>
                <a:gd name="T45" fmla="*/ 49 h 57"/>
                <a:gd name="T46" fmla="*/ 48 w 57"/>
                <a:gd name="T47" fmla="*/ 48 h 57"/>
                <a:gd name="T48" fmla="*/ 49 w 57"/>
                <a:gd name="T49" fmla="*/ 47 h 57"/>
                <a:gd name="T50" fmla="*/ 49 w 57"/>
                <a:gd name="T51" fmla="*/ 46 h 57"/>
                <a:gd name="T52" fmla="*/ 50 w 57"/>
                <a:gd name="T53" fmla="*/ 46 h 57"/>
                <a:gd name="T54" fmla="*/ 52 w 57"/>
                <a:gd name="T55" fmla="*/ 43 h 57"/>
                <a:gd name="T56" fmla="*/ 53 w 57"/>
                <a:gd name="T57" fmla="*/ 41 h 57"/>
                <a:gd name="T58" fmla="*/ 54 w 57"/>
                <a:gd name="T59" fmla="*/ 39 h 57"/>
                <a:gd name="T60" fmla="*/ 55 w 57"/>
                <a:gd name="T61" fmla="*/ 36 h 57"/>
                <a:gd name="T62" fmla="*/ 55 w 57"/>
                <a:gd name="T63" fmla="*/ 35 h 57"/>
                <a:gd name="T64" fmla="*/ 56 w 57"/>
                <a:gd name="T65" fmla="*/ 34 h 57"/>
                <a:gd name="T66" fmla="*/ 56 w 57"/>
                <a:gd name="T67" fmla="*/ 31 h 57"/>
                <a:gd name="T68" fmla="*/ 56 w 57"/>
                <a:gd name="T69" fmla="*/ 29 h 57"/>
                <a:gd name="T70" fmla="*/ 56 w 57"/>
                <a:gd name="T71" fmla="*/ 29 h 57"/>
                <a:gd name="T72" fmla="*/ 56 w 57"/>
                <a:gd name="T73" fmla="*/ 28 h 57"/>
                <a:gd name="T74" fmla="*/ 57 w 57"/>
                <a:gd name="T75" fmla="*/ 28 h 57"/>
                <a:gd name="T76" fmla="*/ 56 w 57"/>
                <a:gd name="T77" fmla="*/ 22 h 57"/>
                <a:gd name="T78" fmla="*/ 54 w 57"/>
                <a:gd name="T79" fmla="*/ 17 h 57"/>
                <a:gd name="T80" fmla="*/ 52 w 57"/>
                <a:gd name="T81" fmla="*/ 12 h 57"/>
                <a:gd name="T82" fmla="*/ 48 w 57"/>
                <a:gd name="T83" fmla="*/ 8 h 57"/>
                <a:gd name="T84" fmla="*/ 44 w 57"/>
                <a:gd name="T85" fmla="*/ 4 h 57"/>
                <a:gd name="T86" fmla="*/ 39 w 57"/>
                <a:gd name="T87" fmla="*/ 2 h 57"/>
                <a:gd name="T88" fmla="*/ 36 w 57"/>
                <a:gd name="T89" fmla="*/ 1 h 57"/>
                <a:gd name="T90" fmla="*/ 34 w 57"/>
                <a:gd name="T91" fmla="*/ 1 h 57"/>
                <a:gd name="T92" fmla="*/ 29 w 57"/>
                <a:gd name="T93" fmla="*/ 0 h 57"/>
                <a:gd name="T94" fmla="*/ 23 w 57"/>
                <a:gd name="T95" fmla="*/ 1 h 57"/>
                <a:gd name="T96" fmla="*/ 17 w 57"/>
                <a:gd name="T97" fmla="*/ 2 h 57"/>
                <a:gd name="T98" fmla="*/ 12 w 57"/>
                <a:gd name="T99" fmla="*/ 4 h 57"/>
                <a:gd name="T100" fmla="*/ 8 w 57"/>
                <a:gd name="T101" fmla="*/ 8 h 57"/>
                <a:gd name="T102" fmla="*/ 4 w 57"/>
                <a:gd name="T103" fmla="*/ 12 h 57"/>
                <a:gd name="T104" fmla="*/ 2 w 57"/>
                <a:gd name="T105" fmla="*/ 17 h 57"/>
                <a:gd name="T106" fmla="*/ 0 w 57"/>
                <a:gd name="T107" fmla="*/ 22 h 57"/>
                <a:gd name="T108" fmla="*/ 0 w 57"/>
                <a:gd name="T10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7">
                  <a:moveTo>
                    <a:pt x="0" y="28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8" name="Rectangle 167">
              <a:extLst>
                <a:ext uri="{FF2B5EF4-FFF2-40B4-BE49-F238E27FC236}">
                  <a16:creationId xmlns:a16="http://schemas.microsoft.com/office/drawing/2014/main" id="{1EB08B86-A6A6-4BE5-AF11-B741E7F53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272" y="3068960"/>
              <a:ext cx="1686680" cy="25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200" b="1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SC GS-6207 single dose </a:t>
              </a:r>
            </a:p>
          </p:txBody>
        </p:sp>
      </p:grpSp>
      <p:cxnSp>
        <p:nvCxnSpPr>
          <p:cNvPr id="363" name="Connecteur droit avec flèche 362"/>
          <p:cNvCxnSpPr/>
          <p:nvPr/>
        </p:nvCxnSpPr>
        <p:spPr>
          <a:xfrm>
            <a:off x="3666155" y="3322876"/>
            <a:ext cx="0" cy="219136"/>
          </a:xfrm>
          <a:prstGeom prst="straightConnector1">
            <a:avLst/>
          </a:prstGeom>
          <a:ln>
            <a:solidFill>
              <a:srgbClr val="0099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Connecteur droit avec flèche 364"/>
          <p:cNvCxnSpPr/>
          <p:nvPr/>
        </p:nvCxnSpPr>
        <p:spPr>
          <a:xfrm>
            <a:off x="1269672" y="3322876"/>
            <a:ext cx="0" cy="219136"/>
          </a:xfrm>
          <a:prstGeom prst="straightConnector1">
            <a:avLst/>
          </a:prstGeom>
          <a:ln>
            <a:solidFill>
              <a:srgbClr val="0099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6" name="ZoneTexte 365"/>
          <p:cNvSpPr txBox="1"/>
          <p:nvPr/>
        </p:nvSpPr>
        <p:spPr>
          <a:xfrm>
            <a:off x="4727848" y="5991671"/>
            <a:ext cx="1744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Mean</a:t>
            </a:r>
            <a:r>
              <a:rPr lang="fr-FR" sz="1200" dirty="0"/>
              <a:t> D10 concentration</a:t>
            </a:r>
          </a:p>
          <a:p>
            <a:r>
              <a:rPr lang="fr-FR" sz="1200" dirty="0" err="1"/>
              <a:t>ng</a:t>
            </a:r>
            <a:r>
              <a:rPr lang="fr-FR" sz="1200" dirty="0"/>
              <a:t>/</a:t>
            </a:r>
            <a:r>
              <a:rPr lang="fr-FR" sz="1200" dirty="0" err="1"/>
              <a:t>mL</a:t>
            </a:r>
            <a:r>
              <a:rPr lang="fr-FR" sz="1200" dirty="0"/>
              <a:t> (CV %)</a:t>
            </a:r>
          </a:p>
        </p:txBody>
      </p:sp>
    </p:spTree>
    <p:extLst>
      <p:ext uri="{BB962C8B-B14F-4D97-AF65-F5344CB8AC3E}">
        <p14:creationId xmlns:p14="http://schemas.microsoft.com/office/powerpoint/2010/main" val="2897633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Bound anti-CD4 adnectin inhibitor of HIV-1</a:t>
            </a:r>
          </a:p>
        </p:txBody>
      </p:sp>
      <p:sp>
        <p:nvSpPr>
          <p:cNvPr id="49" name="Espace réservé du contenu 48"/>
          <p:cNvSpPr>
            <a:spLocks noGrp="1"/>
          </p:cNvSpPr>
          <p:nvPr>
            <p:ph sz="quarter" idx="13"/>
          </p:nvPr>
        </p:nvSpPr>
        <p:spPr>
          <a:xfrm>
            <a:off x="609599" y="1974254"/>
            <a:ext cx="6477131" cy="4572000"/>
          </a:xfrm>
        </p:spPr>
        <p:txBody>
          <a:bodyPr>
            <a:noAutofit/>
          </a:bodyPr>
          <a:lstStyle/>
          <a:p>
            <a:pPr marL="190500" indent="-190500"/>
            <a:r>
              <a:rPr lang="en-US" sz="2000" b="1" dirty="0"/>
              <a:t>GSK3732394: </a:t>
            </a:r>
            <a:r>
              <a:rPr lang="en-US" sz="2000" dirty="0"/>
              <a:t>multi-specific biologic inhibitor of HIV entry</a:t>
            </a:r>
          </a:p>
          <a:p>
            <a:pPr marL="490538" lvl="1" indent="-190500"/>
            <a:r>
              <a:rPr lang="en-US" sz="1800" dirty="0"/>
              <a:t>Key component = </a:t>
            </a:r>
            <a:r>
              <a:rPr lang="en-US" sz="1800" dirty="0" err="1"/>
              <a:t>adnectin</a:t>
            </a:r>
            <a:r>
              <a:rPr lang="en-US" sz="1800" dirty="0"/>
              <a:t> that binds to CD4 and inhibits downstream actions of gp160</a:t>
            </a:r>
          </a:p>
          <a:p>
            <a:pPr marL="0" indent="0">
              <a:buNone/>
            </a:pPr>
            <a:endParaRPr lang="en-US" sz="1800" dirty="0"/>
          </a:p>
          <a:p>
            <a:pPr marL="190500" indent="-190500"/>
            <a:r>
              <a:rPr lang="en-US" sz="1800" dirty="0"/>
              <a:t>Mechanism of inhibition</a:t>
            </a:r>
          </a:p>
          <a:p>
            <a:pPr marL="490538" lvl="1" indent="-190500"/>
            <a:r>
              <a:rPr lang="en-US" sz="1800" dirty="0" err="1"/>
              <a:t>Adnectin</a:t>
            </a:r>
            <a:r>
              <a:rPr lang="en-US" sz="1800" dirty="0"/>
              <a:t> binding leads to significant conformational change of CD4, bringing the D1 domain of CD4 in proximity to the host cell membrane surface</a:t>
            </a:r>
          </a:p>
          <a:p>
            <a:pPr marL="490538" lvl="1" indent="-190500"/>
            <a:r>
              <a:rPr lang="en-US" sz="1800" dirty="0"/>
              <a:t>Following gp120-CD4 interaction, conformational changes needed for virus entry are inhibited</a:t>
            </a:r>
          </a:p>
          <a:p>
            <a:pPr marL="490538" lvl="1" indent="-190500"/>
            <a:r>
              <a:rPr lang="en-US" sz="1800" dirty="0"/>
              <a:t>gp120 interaction domains are redirected towards cell membrane, masking CD4 sites that cannot interact anymore with gp160 trimers</a:t>
            </a:r>
          </a:p>
          <a:p>
            <a:pPr marL="190500" indent="-190500"/>
            <a:endParaRPr lang="en-US" sz="1800" dirty="0"/>
          </a:p>
          <a:p>
            <a:pPr marL="190500" lvl="1" indent="-190500">
              <a:buFont typeface="Arial"/>
              <a:buChar char="•"/>
            </a:pPr>
            <a:r>
              <a:rPr lang="en-US" sz="1800" dirty="0"/>
              <a:t>CI</a:t>
            </a:r>
            <a:r>
              <a:rPr lang="en-US" sz="1800" baseline="-25000" dirty="0"/>
              <a:t>50</a:t>
            </a:r>
            <a:r>
              <a:rPr lang="en-US" sz="1800" dirty="0"/>
              <a:t> = 8.5 </a:t>
            </a:r>
            <a:r>
              <a:rPr lang="en-US" sz="1800" dirty="0" err="1"/>
              <a:t>nM</a:t>
            </a:r>
            <a:endParaRPr lang="en-US" sz="1800" dirty="0"/>
          </a:p>
          <a:p>
            <a:pPr marL="274638" indent="-274638"/>
            <a:endParaRPr lang="en-US" sz="2000" dirty="0"/>
          </a:p>
        </p:txBody>
      </p:sp>
      <p:grpSp>
        <p:nvGrpSpPr>
          <p:cNvPr id="51" name="Grouper 50"/>
          <p:cNvGrpSpPr>
            <a:grpSpLocks noChangeAspect="1"/>
          </p:cNvGrpSpPr>
          <p:nvPr/>
        </p:nvGrpSpPr>
        <p:grpSpPr>
          <a:xfrm>
            <a:off x="7307536" y="2144920"/>
            <a:ext cx="4735938" cy="4099610"/>
            <a:chOff x="-7249977" y="4247962"/>
            <a:chExt cx="7765215" cy="5041405"/>
          </a:xfrm>
        </p:grpSpPr>
        <p:grpSp>
          <p:nvGrpSpPr>
            <p:cNvPr id="8" name="Groupe 51">
              <a:extLst>
                <a:ext uri="{FF2B5EF4-FFF2-40B4-BE49-F238E27FC236}">
                  <a16:creationId xmlns:a16="http://schemas.microsoft.com/office/drawing/2014/main" id="{215FC545-7588-4D6A-95FD-FBF1BBF9BD92}"/>
                </a:ext>
              </a:extLst>
            </p:cNvPr>
            <p:cNvGrpSpPr/>
            <p:nvPr/>
          </p:nvGrpSpPr>
          <p:grpSpPr>
            <a:xfrm>
              <a:off x="-7249977" y="4247962"/>
              <a:ext cx="7765215" cy="5041405"/>
              <a:chOff x="1596042" y="1022489"/>
              <a:chExt cx="8416523" cy="5464253"/>
            </a:xfrm>
          </p:grpSpPr>
          <p:grpSp>
            <p:nvGrpSpPr>
              <p:cNvPr id="9" name="Groupe 3">
                <a:extLst>
                  <a:ext uri="{FF2B5EF4-FFF2-40B4-BE49-F238E27FC236}">
                    <a16:creationId xmlns:a16="http://schemas.microsoft.com/office/drawing/2014/main" id="{DC9D3282-B862-468F-A1F8-E50C8B75874B}"/>
                  </a:ext>
                </a:extLst>
              </p:cNvPr>
              <p:cNvGrpSpPr/>
              <p:nvPr/>
            </p:nvGrpSpPr>
            <p:grpSpPr>
              <a:xfrm>
                <a:off x="2641600" y="4448479"/>
                <a:ext cx="6565900" cy="1885390"/>
                <a:chOff x="1374578" y="2805413"/>
                <a:chExt cx="9148474" cy="2626973"/>
              </a:xfrm>
            </p:grpSpPr>
            <p:pic>
              <p:nvPicPr>
                <p:cNvPr id="33" name="Image 32">
                  <a:extLst>
                    <a:ext uri="{FF2B5EF4-FFF2-40B4-BE49-F238E27FC236}">
                      <a16:creationId xmlns:a16="http://schemas.microsoft.com/office/drawing/2014/main" id="{0739DB86-A72F-42D0-9559-36EF6874F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7428682">
                  <a:off x="8972112" y="2749416"/>
                  <a:ext cx="932660" cy="216922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4" name="Image 33">
                  <a:extLst>
                    <a:ext uri="{FF2B5EF4-FFF2-40B4-BE49-F238E27FC236}">
                      <a16:creationId xmlns:a16="http://schemas.microsoft.com/office/drawing/2014/main" id="{E3CE63F6-ED7E-426B-8BC0-34AE4FBA9D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32467" y="3209925"/>
                  <a:ext cx="3783436" cy="1909211"/>
                </a:xfrm>
                <a:prstGeom prst="rect">
                  <a:avLst/>
                </a:prstGeom>
              </p:spPr>
            </p:pic>
            <p:pic>
              <p:nvPicPr>
                <p:cNvPr id="35" name="Image 34">
                  <a:extLst>
                    <a:ext uri="{FF2B5EF4-FFF2-40B4-BE49-F238E27FC236}">
                      <a16:creationId xmlns:a16="http://schemas.microsoft.com/office/drawing/2014/main" id="{3AC33456-9F7D-469A-8907-E83C141F04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0312472">
                  <a:off x="1374578" y="2805413"/>
                  <a:ext cx="2101578" cy="2626973"/>
                </a:xfrm>
                <a:prstGeom prst="rect">
                  <a:avLst/>
                </a:prstGeom>
              </p:spPr>
            </p:pic>
            <p:sp>
              <p:nvSpPr>
                <p:cNvPr id="36" name="Forme libre : forme 7">
                  <a:extLst>
                    <a:ext uri="{FF2B5EF4-FFF2-40B4-BE49-F238E27FC236}">
                      <a16:creationId xmlns:a16="http://schemas.microsoft.com/office/drawing/2014/main" id="{8C1F7361-7D35-4E71-B898-9F2C9F905164}"/>
                    </a:ext>
                  </a:extLst>
                </p:cNvPr>
                <p:cNvSpPr/>
                <p:nvPr/>
              </p:nvSpPr>
              <p:spPr>
                <a:xfrm>
                  <a:off x="3514725" y="4474481"/>
                  <a:ext cx="1000125" cy="307069"/>
                </a:xfrm>
                <a:custGeom>
                  <a:avLst/>
                  <a:gdLst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42875 w 1000125"/>
                    <a:gd name="connsiteY3" fmla="*/ 183244 h 307069"/>
                    <a:gd name="connsiteX4" fmla="*/ 171450 w 1000125"/>
                    <a:gd name="connsiteY4" fmla="*/ 164194 h 307069"/>
                    <a:gd name="connsiteX5" fmla="*/ 190500 w 1000125"/>
                    <a:gd name="connsiteY5" fmla="*/ 135619 h 307069"/>
                    <a:gd name="connsiteX6" fmla="*/ 200025 w 1000125"/>
                    <a:gd name="connsiteY6" fmla="*/ 107044 h 307069"/>
                    <a:gd name="connsiteX7" fmla="*/ 266700 w 1000125"/>
                    <a:gd name="connsiteY7" fmla="*/ 30844 h 307069"/>
                    <a:gd name="connsiteX8" fmla="*/ 361950 w 1000125"/>
                    <a:gd name="connsiteY8" fmla="*/ 21319 h 307069"/>
                    <a:gd name="connsiteX9" fmla="*/ 552450 w 1000125"/>
                    <a:gd name="connsiteY9" fmla="*/ 11794 h 307069"/>
                    <a:gd name="connsiteX10" fmla="*/ 571500 w 1000125"/>
                    <a:gd name="connsiteY10" fmla="*/ 40369 h 307069"/>
                    <a:gd name="connsiteX11" fmla="*/ 581025 w 1000125"/>
                    <a:gd name="connsiteY11" fmla="*/ 68944 h 307069"/>
                    <a:gd name="connsiteX12" fmla="*/ 619125 w 1000125"/>
                    <a:gd name="connsiteY12" fmla="*/ 126094 h 307069"/>
                    <a:gd name="connsiteX13" fmla="*/ 638175 w 1000125"/>
                    <a:gd name="connsiteY13" fmla="*/ 183244 h 307069"/>
                    <a:gd name="connsiteX14" fmla="*/ 695325 w 1000125"/>
                    <a:gd name="connsiteY14" fmla="*/ 202294 h 307069"/>
                    <a:gd name="connsiteX15" fmla="*/ 790575 w 1000125"/>
                    <a:gd name="connsiteY15" fmla="*/ 183244 h 307069"/>
                    <a:gd name="connsiteX16" fmla="*/ 819150 w 1000125"/>
                    <a:gd name="connsiteY16" fmla="*/ 164194 h 307069"/>
                    <a:gd name="connsiteX17" fmla="*/ 876300 w 1000125"/>
                    <a:gd name="connsiteY17" fmla="*/ 145144 h 307069"/>
                    <a:gd name="connsiteX18" fmla="*/ 895350 w 1000125"/>
                    <a:gd name="connsiteY18" fmla="*/ 116569 h 307069"/>
                    <a:gd name="connsiteX19" fmla="*/ 923925 w 1000125"/>
                    <a:gd name="connsiteY19" fmla="*/ 107044 h 307069"/>
                    <a:gd name="connsiteX20" fmla="*/ 1000125 w 1000125"/>
                    <a:gd name="connsiteY20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16682 w 1000125"/>
                    <a:gd name="connsiteY3" fmla="*/ 126094 h 307069"/>
                    <a:gd name="connsiteX4" fmla="*/ 171450 w 1000125"/>
                    <a:gd name="connsiteY4" fmla="*/ 164194 h 307069"/>
                    <a:gd name="connsiteX5" fmla="*/ 190500 w 1000125"/>
                    <a:gd name="connsiteY5" fmla="*/ 135619 h 307069"/>
                    <a:gd name="connsiteX6" fmla="*/ 200025 w 1000125"/>
                    <a:gd name="connsiteY6" fmla="*/ 107044 h 307069"/>
                    <a:gd name="connsiteX7" fmla="*/ 266700 w 1000125"/>
                    <a:gd name="connsiteY7" fmla="*/ 30844 h 307069"/>
                    <a:gd name="connsiteX8" fmla="*/ 361950 w 1000125"/>
                    <a:gd name="connsiteY8" fmla="*/ 21319 h 307069"/>
                    <a:gd name="connsiteX9" fmla="*/ 552450 w 1000125"/>
                    <a:gd name="connsiteY9" fmla="*/ 11794 h 307069"/>
                    <a:gd name="connsiteX10" fmla="*/ 571500 w 1000125"/>
                    <a:gd name="connsiteY10" fmla="*/ 40369 h 307069"/>
                    <a:gd name="connsiteX11" fmla="*/ 581025 w 1000125"/>
                    <a:gd name="connsiteY11" fmla="*/ 68944 h 307069"/>
                    <a:gd name="connsiteX12" fmla="*/ 619125 w 1000125"/>
                    <a:gd name="connsiteY12" fmla="*/ 126094 h 307069"/>
                    <a:gd name="connsiteX13" fmla="*/ 638175 w 1000125"/>
                    <a:gd name="connsiteY13" fmla="*/ 183244 h 307069"/>
                    <a:gd name="connsiteX14" fmla="*/ 695325 w 1000125"/>
                    <a:gd name="connsiteY14" fmla="*/ 202294 h 307069"/>
                    <a:gd name="connsiteX15" fmla="*/ 790575 w 1000125"/>
                    <a:gd name="connsiteY15" fmla="*/ 183244 h 307069"/>
                    <a:gd name="connsiteX16" fmla="*/ 819150 w 1000125"/>
                    <a:gd name="connsiteY16" fmla="*/ 164194 h 307069"/>
                    <a:gd name="connsiteX17" fmla="*/ 876300 w 1000125"/>
                    <a:gd name="connsiteY17" fmla="*/ 145144 h 307069"/>
                    <a:gd name="connsiteX18" fmla="*/ 895350 w 1000125"/>
                    <a:gd name="connsiteY18" fmla="*/ 116569 h 307069"/>
                    <a:gd name="connsiteX19" fmla="*/ 923925 w 1000125"/>
                    <a:gd name="connsiteY19" fmla="*/ 107044 h 307069"/>
                    <a:gd name="connsiteX20" fmla="*/ 1000125 w 1000125"/>
                    <a:gd name="connsiteY20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190500 w 1000125"/>
                    <a:gd name="connsiteY4" fmla="*/ 135619 h 307069"/>
                    <a:gd name="connsiteX5" fmla="*/ 200025 w 1000125"/>
                    <a:gd name="connsiteY5" fmla="*/ 107044 h 307069"/>
                    <a:gd name="connsiteX6" fmla="*/ 266700 w 1000125"/>
                    <a:gd name="connsiteY6" fmla="*/ 30844 h 307069"/>
                    <a:gd name="connsiteX7" fmla="*/ 361950 w 1000125"/>
                    <a:gd name="connsiteY7" fmla="*/ 21319 h 307069"/>
                    <a:gd name="connsiteX8" fmla="*/ 552450 w 1000125"/>
                    <a:gd name="connsiteY8" fmla="*/ 11794 h 307069"/>
                    <a:gd name="connsiteX9" fmla="*/ 571500 w 1000125"/>
                    <a:gd name="connsiteY9" fmla="*/ 40369 h 307069"/>
                    <a:gd name="connsiteX10" fmla="*/ 581025 w 1000125"/>
                    <a:gd name="connsiteY10" fmla="*/ 68944 h 307069"/>
                    <a:gd name="connsiteX11" fmla="*/ 619125 w 1000125"/>
                    <a:gd name="connsiteY11" fmla="*/ 126094 h 307069"/>
                    <a:gd name="connsiteX12" fmla="*/ 638175 w 1000125"/>
                    <a:gd name="connsiteY12" fmla="*/ 183244 h 307069"/>
                    <a:gd name="connsiteX13" fmla="*/ 695325 w 1000125"/>
                    <a:gd name="connsiteY13" fmla="*/ 202294 h 307069"/>
                    <a:gd name="connsiteX14" fmla="*/ 790575 w 1000125"/>
                    <a:gd name="connsiteY14" fmla="*/ 183244 h 307069"/>
                    <a:gd name="connsiteX15" fmla="*/ 819150 w 1000125"/>
                    <a:gd name="connsiteY15" fmla="*/ 164194 h 307069"/>
                    <a:gd name="connsiteX16" fmla="*/ 876300 w 1000125"/>
                    <a:gd name="connsiteY16" fmla="*/ 145144 h 307069"/>
                    <a:gd name="connsiteX17" fmla="*/ 895350 w 1000125"/>
                    <a:gd name="connsiteY17" fmla="*/ 116569 h 307069"/>
                    <a:gd name="connsiteX18" fmla="*/ 923925 w 1000125"/>
                    <a:gd name="connsiteY18" fmla="*/ 107044 h 307069"/>
                    <a:gd name="connsiteX19" fmla="*/ 1000125 w 1000125"/>
                    <a:gd name="connsiteY19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71500 w 1000125"/>
                    <a:gd name="connsiteY8" fmla="*/ 40369 h 307069"/>
                    <a:gd name="connsiteX9" fmla="*/ 581025 w 1000125"/>
                    <a:gd name="connsiteY9" fmla="*/ 68944 h 307069"/>
                    <a:gd name="connsiteX10" fmla="*/ 619125 w 1000125"/>
                    <a:gd name="connsiteY10" fmla="*/ 126094 h 307069"/>
                    <a:gd name="connsiteX11" fmla="*/ 638175 w 1000125"/>
                    <a:gd name="connsiteY11" fmla="*/ 183244 h 307069"/>
                    <a:gd name="connsiteX12" fmla="*/ 695325 w 1000125"/>
                    <a:gd name="connsiteY12" fmla="*/ 202294 h 307069"/>
                    <a:gd name="connsiteX13" fmla="*/ 790575 w 1000125"/>
                    <a:gd name="connsiteY13" fmla="*/ 183244 h 307069"/>
                    <a:gd name="connsiteX14" fmla="*/ 819150 w 1000125"/>
                    <a:gd name="connsiteY14" fmla="*/ 164194 h 307069"/>
                    <a:gd name="connsiteX15" fmla="*/ 876300 w 1000125"/>
                    <a:gd name="connsiteY15" fmla="*/ 145144 h 307069"/>
                    <a:gd name="connsiteX16" fmla="*/ 895350 w 1000125"/>
                    <a:gd name="connsiteY16" fmla="*/ 116569 h 307069"/>
                    <a:gd name="connsiteX17" fmla="*/ 923925 w 1000125"/>
                    <a:gd name="connsiteY17" fmla="*/ 107044 h 307069"/>
                    <a:gd name="connsiteX18" fmla="*/ 1000125 w 1000125"/>
                    <a:gd name="connsiteY18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19150 w 1000125"/>
                    <a:gd name="connsiteY13" fmla="*/ 164194 h 307069"/>
                    <a:gd name="connsiteX14" fmla="*/ 876300 w 1000125"/>
                    <a:gd name="connsiteY14" fmla="*/ 145144 h 307069"/>
                    <a:gd name="connsiteX15" fmla="*/ 895350 w 1000125"/>
                    <a:gd name="connsiteY15" fmla="*/ 116569 h 307069"/>
                    <a:gd name="connsiteX16" fmla="*/ 923925 w 1000125"/>
                    <a:gd name="connsiteY16" fmla="*/ 107044 h 307069"/>
                    <a:gd name="connsiteX17" fmla="*/ 1000125 w 1000125"/>
                    <a:gd name="connsiteY17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895350 w 1000125"/>
                    <a:gd name="connsiteY14" fmla="*/ 116569 h 307069"/>
                    <a:gd name="connsiteX15" fmla="*/ 923925 w 1000125"/>
                    <a:gd name="connsiteY15" fmla="*/ 107044 h 307069"/>
                    <a:gd name="connsiteX16" fmla="*/ 1000125 w 1000125"/>
                    <a:gd name="connsiteY16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923925 w 1000125"/>
                    <a:gd name="connsiteY14" fmla="*/ 107044 h 307069"/>
                    <a:gd name="connsiteX15" fmla="*/ 1000125 w 1000125"/>
                    <a:gd name="connsiteY15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923925 w 1000125"/>
                    <a:gd name="connsiteY14" fmla="*/ 107044 h 307069"/>
                    <a:gd name="connsiteX15" fmla="*/ 1000125 w 1000125"/>
                    <a:gd name="connsiteY15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923925 w 1000125"/>
                    <a:gd name="connsiteY14" fmla="*/ 107044 h 307069"/>
                    <a:gd name="connsiteX15" fmla="*/ 1000125 w 1000125"/>
                    <a:gd name="connsiteY15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923925 w 1000125"/>
                    <a:gd name="connsiteY14" fmla="*/ 107044 h 307069"/>
                    <a:gd name="connsiteX15" fmla="*/ 1000125 w 1000125"/>
                    <a:gd name="connsiteY15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923925 w 1000125"/>
                    <a:gd name="connsiteY14" fmla="*/ 107044 h 307069"/>
                    <a:gd name="connsiteX15" fmla="*/ 1000125 w 1000125"/>
                    <a:gd name="connsiteY15" fmla="*/ 49894 h 307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5" h="307069">
                      <a:moveTo>
                        <a:pt x="0" y="307069"/>
                      </a:moveTo>
                      <a:cubicBezTo>
                        <a:pt x="15875" y="294369"/>
                        <a:pt x="34025" y="284080"/>
                        <a:pt x="47625" y="268969"/>
                      </a:cubicBezTo>
                      <a:cubicBezTo>
                        <a:pt x="62941" y="251951"/>
                        <a:pt x="65088" y="229281"/>
                        <a:pt x="85725" y="211819"/>
                      </a:cubicBezTo>
                      <a:cubicBezTo>
                        <a:pt x="106362" y="194357"/>
                        <a:pt x="153988" y="176894"/>
                        <a:pt x="171450" y="164194"/>
                      </a:cubicBezTo>
                      <a:cubicBezTo>
                        <a:pt x="190500" y="146732"/>
                        <a:pt x="184150" y="129269"/>
                        <a:pt x="200025" y="107044"/>
                      </a:cubicBezTo>
                      <a:cubicBezTo>
                        <a:pt x="215900" y="84819"/>
                        <a:pt x="236553" y="37801"/>
                        <a:pt x="266700" y="30844"/>
                      </a:cubicBezTo>
                      <a:cubicBezTo>
                        <a:pt x="297791" y="23669"/>
                        <a:pt x="330200" y="24494"/>
                        <a:pt x="361950" y="21319"/>
                      </a:cubicBezTo>
                      <a:cubicBezTo>
                        <a:pt x="461376" y="-11823"/>
                        <a:pt x="399071" y="838"/>
                        <a:pt x="552450" y="11794"/>
                      </a:cubicBezTo>
                      <a:cubicBezTo>
                        <a:pt x="588962" y="19731"/>
                        <a:pt x="569913" y="49894"/>
                        <a:pt x="581025" y="68944"/>
                      </a:cubicBezTo>
                      <a:cubicBezTo>
                        <a:pt x="592137" y="87994"/>
                        <a:pt x="609504" y="80562"/>
                        <a:pt x="619125" y="126094"/>
                      </a:cubicBezTo>
                      <a:cubicBezTo>
                        <a:pt x="623276" y="145741"/>
                        <a:pt x="597694" y="157844"/>
                        <a:pt x="638175" y="183244"/>
                      </a:cubicBezTo>
                      <a:cubicBezTo>
                        <a:pt x="678656" y="208644"/>
                        <a:pt x="676275" y="195944"/>
                        <a:pt x="695325" y="202294"/>
                      </a:cubicBezTo>
                      <a:cubicBezTo>
                        <a:pt x="719896" y="198784"/>
                        <a:pt x="760413" y="192769"/>
                        <a:pt x="790575" y="183244"/>
                      </a:cubicBezTo>
                      <a:cubicBezTo>
                        <a:pt x="820737" y="173719"/>
                        <a:pt x="861219" y="176894"/>
                        <a:pt x="876300" y="145144"/>
                      </a:cubicBezTo>
                      <a:cubicBezTo>
                        <a:pt x="887283" y="122022"/>
                        <a:pt x="898055" y="109983"/>
                        <a:pt x="923925" y="107044"/>
                      </a:cubicBezTo>
                      <a:cubicBezTo>
                        <a:pt x="958850" y="103076"/>
                        <a:pt x="971222" y="78797"/>
                        <a:pt x="1000125" y="49894"/>
                      </a:cubicBezTo>
                    </a:path>
                  </a:pathLst>
                </a:custGeom>
                <a:noFill/>
                <a:ln w="19050">
                  <a:solidFill>
                    <a:srgbClr val="7D2C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Forme libre : forme 8">
                  <a:extLst>
                    <a:ext uri="{FF2B5EF4-FFF2-40B4-BE49-F238E27FC236}">
                      <a16:creationId xmlns:a16="http://schemas.microsoft.com/office/drawing/2014/main" id="{5F39FD05-73CC-43B7-ACD4-6D6687DC7535}"/>
                    </a:ext>
                  </a:extLst>
                </p:cNvPr>
                <p:cNvSpPr/>
                <p:nvPr/>
              </p:nvSpPr>
              <p:spPr>
                <a:xfrm>
                  <a:off x="7858125" y="3857625"/>
                  <a:ext cx="536288" cy="1057275"/>
                </a:xfrm>
                <a:custGeom>
                  <a:avLst/>
                  <a:gdLst>
                    <a:gd name="connsiteX0" fmla="*/ 0 w 536997"/>
                    <a:gd name="connsiteY0" fmla="*/ 1057275 h 1057275"/>
                    <a:gd name="connsiteX1" fmla="*/ 47625 w 536997"/>
                    <a:gd name="connsiteY1" fmla="*/ 1038225 h 1057275"/>
                    <a:gd name="connsiteX2" fmla="*/ 76200 w 536997"/>
                    <a:gd name="connsiteY2" fmla="*/ 1019175 h 1057275"/>
                    <a:gd name="connsiteX3" fmla="*/ 142875 w 536997"/>
                    <a:gd name="connsiteY3" fmla="*/ 1000125 h 1057275"/>
                    <a:gd name="connsiteX4" fmla="*/ 171450 w 536997"/>
                    <a:gd name="connsiteY4" fmla="*/ 990600 h 1057275"/>
                    <a:gd name="connsiteX5" fmla="*/ 238125 w 536997"/>
                    <a:gd name="connsiteY5" fmla="*/ 971550 h 1057275"/>
                    <a:gd name="connsiteX6" fmla="*/ 266700 w 536997"/>
                    <a:gd name="connsiteY6" fmla="*/ 914400 h 1057275"/>
                    <a:gd name="connsiteX7" fmla="*/ 295275 w 536997"/>
                    <a:gd name="connsiteY7" fmla="*/ 904875 h 1057275"/>
                    <a:gd name="connsiteX8" fmla="*/ 323850 w 536997"/>
                    <a:gd name="connsiteY8" fmla="*/ 885825 h 1057275"/>
                    <a:gd name="connsiteX9" fmla="*/ 381000 w 536997"/>
                    <a:gd name="connsiteY9" fmla="*/ 866775 h 1057275"/>
                    <a:gd name="connsiteX10" fmla="*/ 409575 w 536997"/>
                    <a:gd name="connsiteY10" fmla="*/ 857250 h 1057275"/>
                    <a:gd name="connsiteX11" fmla="*/ 466725 w 536997"/>
                    <a:gd name="connsiteY11" fmla="*/ 819150 h 1057275"/>
                    <a:gd name="connsiteX12" fmla="*/ 485775 w 536997"/>
                    <a:gd name="connsiteY12" fmla="*/ 790575 h 1057275"/>
                    <a:gd name="connsiteX13" fmla="*/ 504825 w 536997"/>
                    <a:gd name="connsiteY13" fmla="*/ 733425 h 1057275"/>
                    <a:gd name="connsiteX14" fmla="*/ 533400 w 536997"/>
                    <a:gd name="connsiteY14" fmla="*/ 676275 h 1057275"/>
                    <a:gd name="connsiteX15" fmla="*/ 523875 w 536997"/>
                    <a:gd name="connsiteY15" fmla="*/ 581025 h 1057275"/>
                    <a:gd name="connsiteX16" fmla="*/ 371475 w 536997"/>
                    <a:gd name="connsiteY16" fmla="*/ 628650 h 1057275"/>
                    <a:gd name="connsiteX17" fmla="*/ 314325 w 536997"/>
                    <a:gd name="connsiteY17" fmla="*/ 647700 h 1057275"/>
                    <a:gd name="connsiteX18" fmla="*/ 285750 w 536997"/>
                    <a:gd name="connsiteY18" fmla="*/ 638175 h 1057275"/>
                    <a:gd name="connsiteX19" fmla="*/ 247650 w 536997"/>
                    <a:gd name="connsiteY19" fmla="*/ 581025 h 1057275"/>
                    <a:gd name="connsiteX20" fmla="*/ 247650 w 536997"/>
                    <a:gd name="connsiteY20" fmla="*/ 485775 h 1057275"/>
                    <a:gd name="connsiteX21" fmla="*/ 238125 w 536997"/>
                    <a:gd name="connsiteY21" fmla="*/ 400050 h 1057275"/>
                    <a:gd name="connsiteX22" fmla="*/ 219075 w 536997"/>
                    <a:gd name="connsiteY22" fmla="*/ 342900 h 1057275"/>
                    <a:gd name="connsiteX23" fmla="*/ 247650 w 536997"/>
                    <a:gd name="connsiteY23" fmla="*/ 180975 h 1057275"/>
                    <a:gd name="connsiteX24" fmla="*/ 257175 w 536997"/>
                    <a:gd name="connsiteY24" fmla="*/ 152400 h 1057275"/>
                    <a:gd name="connsiteX25" fmla="*/ 285750 w 536997"/>
                    <a:gd name="connsiteY25" fmla="*/ 133350 h 1057275"/>
                    <a:gd name="connsiteX26" fmla="*/ 295275 w 536997"/>
                    <a:gd name="connsiteY26" fmla="*/ 104775 h 1057275"/>
                    <a:gd name="connsiteX27" fmla="*/ 352425 w 536997"/>
                    <a:gd name="connsiteY27" fmla="*/ 66675 h 1057275"/>
                    <a:gd name="connsiteX28" fmla="*/ 390525 w 536997"/>
                    <a:gd name="connsiteY28" fmla="*/ 28575 h 1057275"/>
                    <a:gd name="connsiteX29" fmla="*/ 409575 w 536997"/>
                    <a:gd name="connsiteY29" fmla="*/ 0 h 1057275"/>
                    <a:gd name="connsiteX0" fmla="*/ 0 w 536997"/>
                    <a:gd name="connsiteY0" fmla="*/ 1057275 h 1057275"/>
                    <a:gd name="connsiteX1" fmla="*/ 76200 w 536997"/>
                    <a:gd name="connsiteY1" fmla="*/ 1019175 h 1057275"/>
                    <a:gd name="connsiteX2" fmla="*/ 142875 w 536997"/>
                    <a:gd name="connsiteY2" fmla="*/ 1000125 h 1057275"/>
                    <a:gd name="connsiteX3" fmla="*/ 171450 w 536997"/>
                    <a:gd name="connsiteY3" fmla="*/ 990600 h 1057275"/>
                    <a:gd name="connsiteX4" fmla="*/ 238125 w 536997"/>
                    <a:gd name="connsiteY4" fmla="*/ 971550 h 1057275"/>
                    <a:gd name="connsiteX5" fmla="*/ 266700 w 536997"/>
                    <a:gd name="connsiteY5" fmla="*/ 914400 h 1057275"/>
                    <a:gd name="connsiteX6" fmla="*/ 295275 w 536997"/>
                    <a:gd name="connsiteY6" fmla="*/ 904875 h 1057275"/>
                    <a:gd name="connsiteX7" fmla="*/ 323850 w 536997"/>
                    <a:gd name="connsiteY7" fmla="*/ 885825 h 1057275"/>
                    <a:gd name="connsiteX8" fmla="*/ 381000 w 536997"/>
                    <a:gd name="connsiteY8" fmla="*/ 866775 h 1057275"/>
                    <a:gd name="connsiteX9" fmla="*/ 409575 w 536997"/>
                    <a:gd name="connsiteY9" fmla="*/ 857250 h 1057275"/>
                    <a:gd name="connsiteX10" fmla="*/ 466725 w 536997"/>
                    <a:gd name="connsiteY10" fmla="*/ 819150 h 1057275"/>
                    <a:gd name="connsiteX11" fmla="*/ 485775 w 536997"/>
                    <a:gd name="connsiteY11" fmla="*/ 790575 h 1057275"/>
                    <a:gd name="connsiteX12" fmla="*/ 504825 w 536997"/>
                    <a:gd name="connsiteY12" fmla="*/ 733425 h 1057275"/>
                    <a:gd name="connsiteX13" fmla="*/ 533400 w 536997"/>
                    <a:gd name="connsiteY13" fmla="*/ 676275 h 1057275"/>
                    <a:gd name="connsiteX14" fmla="*/ 523875 w 536997"/>
                    <a:gd name="connsiteY14" fmla="*/ 581025 h 1057275"/>
                    <a:gd name="connsiteX15" fmla="*/ 371475 w 536997"/>
                    <a:gd name="connsiteY15" fmla="*/ 628650 h 1057275"/>
                    <a:gd name="connsiteX16" fmla="*/ 314325 w 536997"/>
                    <a:gd name="connsiteY16" fmla="*/ 647700 h 1057275"/>
                    <a:gd name="connsiteX17" fmla="*/ 285750 w 536997"/>
                    <a:gd name="connsiteY17" fmla="*/ 638175 h 1057275"/>
                    <a:gd name="connsiteX18" fmla="*/ 247650 w 536997"/>
                    <a:gd name="connsiteY18" fmla="*/ 581025 h 1057275"/>
                    <a:gd name="connsiteX19" fmla="*/ 247650 w 536997"/>
                    <a:gd name="connsiteY19" fmla="*/ 485775 h 1057275"/>
                    <a:gd name="connsiteX20" fmla="*/ 238125 w 536997"/>
                    <a:gd name="connsiteY20" fmla="*/ 400050 h 1057275"/>
                    <a:gd name="connsiteX21" fmla="*/ 219075 w 536997"/>
                    <a:gd name="connsiteY21" fmla="*/ 342900 h 1057275"/>
                    <a:gd name="connsiteX22" fmla="*/ 247650 w 536997"/>
                    <a:gd name="connsiteY22" fmla="*/ 180975 h 1057275"/>
                    <a:gd name="connsiteX23" fmla="*/ 257175 w 536997"/>
                    <a:gd name="connsiteY23" fmla="*/ 152400 h 1057275"/>
                    <a:gd name="connsiteX24" fmla="*/ 285750 w 536997"/>
                    <a:gd name="connsiteY24" fmla="*/ 133350 h 1057275"/>
                    <a:gd name="connsiteX25" fmla="*/ 295275 w 536997"/>
                    <a:gd name="connsiteY25" fmla="*/ 104775 h 1057275"/>
                    <a:gd name="connsiteX26" fmla="*/ 352425 w 536997"/>
                    <a:gd name="connsiteY26" fmla="*/ 66675 h 1057275"/>
                    <a:gd name="connsiteX27" fmla="*/ 390525 w 536997"/>
                    <a:gd name="connsiteY27" fmla="*/ 28575 h 1057275"/>
                    <a:gd name="connsiteX28" fmla="*/ 409575 w 536997"/>
                    <a:gd name="connsiteY28" fmla="*/ 0 h 1057275"/>
                    <a:gd name="connsiteX0" fmla="*/ 0 w 536997"/>
                    <a:gd name="connsiteY0" fmla="*/ 1057275 h 1057275"/>
                    <a:gd name="connsiteX1" fmla="*/ 76200 w 536997"/>
                    <a:gd name="connsiteY1" fmla="*/ 1019175 h 1057275"/>
                    <a:gd name="connsiteX2" fmla="*/ 142875 w 536997"/>
                    <a:gd name="connsiteY2" fmla="*/ 1000125 h 1057275"/>
                    <a:gd name="connsiteX3" fmla="*/ 238125 w 536997"/>
                    <a:gd name="connsiteY3" fmla="*/ 971550 h 1057275"/>
                    <a:gd name="connsiteX4" fmla="*/ 266700 w 536997"/>
                    <a:gd name="connsiteY4" fmla="*/ 914400 h 1057275"/>
                    <a:gd name="connsiteX5" fmla="*/ 295275 w 536997"/>
                    <a:gd name="connsiteY5" fmla="*/ 904875 h 1057275"/>
                    <a:gd name="connsiteX6" fmla="*/ 323850 w 536997"/>
                    <a:gd name="connsiteY6" fmla="*/ 885825 h 1057275"/>
                    <a:gd name="connsiteX7" fmla="*/ 381000 w 536997"/>
                    <a:gd name="connsiteY7" fmla="*/ 866775 h 1057275"/>
                    <a:gd name="connsiteX8" fmla="*/ 409575 w 536997"/>
                    <a:gd name="connsiteY8" fmla="*/ 857250 h 1057275"/>
                    <a:gd name="connsiteX9" fmla="*/ 466725 w 536997"/>
                    <a:gd name="connsiteY9" fmla="*/ 819150 h 1057275"/>
                    <a:gd name="connsiteX10" fmla="*/ 485775 w 536997"/>
                    <a:gd name="connsiteY10" fmla="*/ 790575 h 1057275"/>
                    <a:gd name="connsiteX11" fmla="*/ 504825 w 536997"/>
                    <a:gd name="connsiteY11" fmla="*/ 733425 h 1057275"/>
                    <a:gd name="connsiteX12" fmla="*/ 533400 w 536997"/>
                    <a:gd name="connsiteY12" fmla="*/ 676275 h 1057275"/>
                    <a:gd name="connsiteX13" fmla="*/ 523875 w 536997"/>
                    <a:gd name="connsiteY13" fmla="*/ 581025 h 1057275"/>
                    <a:gd name="connsiteX14" fmla="*/ 371475 w 536997"/>
                    <a:gd name="connsiteY14" fmla="*/ 628650 h 1057275"/>
                    <a:gd name="connsiteX15" fmla="*/ 314325 w 536997"/>
                    <a:gd name="connsiteY15" fmla="*/ 647700 h 1057275"/>
                    <a:gd name="connsiteX16" fmla="*/ 285750 w 536997"/>
                    <a:gd name="connsiteY16" fmla="*/ 638175 h 1057275"/>
                    <a:gd name="connsiteX17" fmla="*/ 247650 w 536997"/>
                    <a:gd name="connsiteY17" fmla="*/ 581025 h 1057275"/>
                    <a:gd name="connsiteX18" fmla="*/ 247650 w 536997"/>
                    <a:gd name="connsiteY18" fmla="*/ 485775 h 1057275"/>
                    <a:gd name="connsiteX19" fmla="*/ 238125 w 536997"/>
                    <a:gd name="connsiteY19" fmla="*/ 400050 h 1057275"/>
                    <a:gd name="connsiteX20" fmla="*/ 219075 w 536997"/>
                    <a:gd name="connsiteY20" fmla="*/ 342900 h 1057275"/>
                    <a:gd name="connsiteX21" fmla="*/ 247650 w 536997"/>
                    <a:gd name="connsiteY21" fmla="*/ 180975 h 1057275"/>
                    <a:gd name="connsiteX22" fmla="*/ 257175 w 536997"/>
                    <a:gd name="connsiteY22" fmla="*/ 152400 h 1057275"/>
                    <a:gd name="connsiteX23" fmla="*/ 285750 w 536997"/>
                    <a:gd name="connsiteY23" fmla="*/ 133350 h 1057275"/>
                    <a:gd name="connsiteX24" fmla="*/ 295275 w 536997"/>
                    <a:gd name="connsiteY24" fmla="*/ 104775 h 1057275"/>
                    <a:gd name="connsiteX25" fmla="*/ 352425 w 536997"/>
                    <a:gd name="connsiteY25" fmla="*/ 66675 h 1057275"/>
                    <a:gd name="connsiteX26" fmla="*/ 390525 w 536997"/>
                    <a:gd name="connsiteY26" fmla="*/ 28575 h 1057275"/>
                    <a:gd name="connsiteX27" fmla="*/ 409575 w 536997"/>
                    <a:gd name="connsiteY27" fmla="*/ 0 h 1057275"/>
                    <a:gd name="connsiteX0" fmla="*/ 0 w 536997"/>
                    <a:gd name="connsiteY0" fmla="*/ 1057275 h 1057275"/>
                    <a:gd name="connsiteX1" fmla="*/ 76200 w 536997"/>
                    <a:gd name="connsiteY1" fmla="*/ 1019175 h 1057275"/>
                    <a:gd name="connsiteX2" fmla="*/ 142875 w 536997"/>
                    <a:gd name="connsiteY2" fmla="*/ 1000125 h 1057275"/>
                    <a:gd name="connsiteX3" fmla="*/ 238125 w 536997"/>
                    <a:gd name="connsiteY3" fmla="*/ 971550 h 1057275"/>
                    <a:gd name="connsiteX4" fmla="*/ 266700 w 536997"/>
                    <a:gd name="connsiteY4" fmla="*/ 914400 h 1057275"/>
                    <a:gd name="connsiteX5" fmla="*/ 323850 w 536997"/>
                    <a:gd name="connsiteY5" fmla="*/ 885825 h 1057275"/>
                    <a:gd name="connsiteX6" fmla="*/ 381000 w 536997"/>
                    <a:gd name="connsiteY6" fmla="*/ 866775 h 1057275"/>
                    <a:gd name="connsiteX7" fmla="*/ 409575 w 536997"/>
                    <a:gd name="connsiteY7" fmla="*/ 857250 h 1057275"/>
                    <a:gd name="connsiteX8" fmla="*/ 466725 w 536997"/>
                    <a:gd name="connsiteY8" fmla="*/ 819150 h 1057275"/>
                    <a:gd name="connsiteX9" fmla="*/ 485775 w 536997"/>
                    <a:gd name="connsiteY9" fmla="*/ 790575 h 1057275"/>
                    <a:gd name="connsiteX10" fmla="*/ 504825 w 536997"/>
                    <a:gd name="connsiteY10" fmla="*/ 733425 h 1057275"/>
                    <a:gd name="connsiteX11" fmla="*/ 533400 w 536997"/>
                    <a:gd name="connsiteY11" fmla="*/ 676275 h 1057275"/>
                    <a:gd name="connsiteX12" fmla="*/ 523875 w 536997"/>
                    <a:gd name="connsiteY12" fmla="*/ 581025 h 1057275"/>
                    <a:gd name="connsiteX13" fmla="*/ 371475 w 536997"/>
                    <a:gd name="connsiteY13" fmla="*/ 628650 h 1057275"/>
                    <a:gd name="connsiteX14" fmla="*/ 314325 w 536997"/>
                    <a:gd name="connsiteY14" fmla="*/ 647700 h 1057275"/>
                    <a:gd name="connsiteX15" fmla="*/ 285750 w 536997"/>
                    <a:gd name="connsiteY15" fmla="*/ 638175 h 1057275"/>
                    <a:gd name="connsiteX16" fmla="*/ 247650 w 536997"/>
                    <a:gd name="connsiteY16" fmla="*/ 581025 h 1057275"/>
                    <a:gd name="connsiteX17" fmla="*/ 247650 w 536997"/>
                    <a:gd name="connsiteY17" fmla="*/ 485775 h 1057275"/>
                    <a:gd name="connsiteX18" fmla="*/ 238125 w 536997"/>
                    <a:gd name="connsiteY18" fmla="*/ 400050 h 1057275"/>
                    <a:gd name="connsiteX19" fmla="*/ 219075 w 536997"/>
                    <a:gd name="connsiteY19" fmla="*/ 342900 h 1057275"/>
                    <a:gd name="connsiteX20" fmla="*/ 247650 w 536997"/>
                    <a:gd name="connsiteY20" fmla="*/ 180975 h 1057275"/>
                    <a:gd name="connsiteX21" fmla="*/ 257175 w 536997"/>
                    <a:gd name="connsiteY21" fmla="*/ 152400 h 1057275"/>
                    <a:gd name="connsiteX22" fmla="*/ 285750 w 536997"/>
                    <a:gd name="connsiteY22" fmla="*/ 133350 h 1057275"/>
                    <a:gd name="connsiteX23" fmla="*/ 295275 w 536997"/>
                    <a:gd name="connsiteY23" fmla="*/ 104775 h 1057275"/>
                    <a:gd name="connsiteX24" fmla="*/ 352425 w 536997"/>
                    <a:gd name="connsiteY24" fmla="*/ 66675 h 1057275"/>
                    <a:gd name="connsiteX25" fmla="*/ 390525 w 536997"/>
                    <a:gd name="connsiteY25" fmla="*/ 28575 h 1057275"/>
                    <a:gd name="connsiteX26" fmla="*/ 409575 w 536997"/>
                    <a:gd name="connsiteY26" fmla="*/ 0 h 1057275"/>
                    <a:gd name="connsiteX0" fmla="*/ 0 w 536997"/>
                    <a:gd name="connsiteY0" fmla="*/ 1057275 h 1057275"/>
                    <a:gd name="connsiteX1" fmla="*/ 76200 w 536997"/>
                    <a:gd name="connsiteY1" fmla="*/ 1019175 h 1057275"/>
                    <a:gd name="connsiteX2" fmla="*/ 142875 w 536997"/>
                    <a:gd name="connsiteY2" fmla="*/ 1000125 h 1057275"/>
                    <a:gd name="connsiteX3" fmla="*/ 238125 w 536997"/>
                    <a:gd name="connsiteY3" fmla="*/ 971550 h 1057275"/>
                    <a:gd name="connsiteX4" fmla="*/ 266700 w 536997"/>
                    <a:gd name="connsiteY4" fmla="*/ 914400 h 1057275"/>
                    <a:gd name="connsiteX5" fmla="*/ 323850 w 536997"/>
                    <a:gd name="connsiteY5" fmla="*/ 885825 h 1057275"/>
                    <a:gd name="connsiteX6" fmla="*/ 381000 w 536997"/>
                    <a:gd name="connsiteY6" fmla="*/ 866775 h 1057275"/>
                    <a:gd name="connsiteX7" fmla="*/ 466725 w 536997"/>
                    <a:gd name="connsiteY7" fmla="*/ 819150 h 1057275"/>
                    <a:gd name="connsiteX8" fmla="*/ 485775 w 536997"/>
                    <a:gd name="connsiteY8" fmla="*/ 790575 h 1057275"/>
                    <a:gd name="connsiteX9" fmla="*/ 504825 w 536997"/>
                    <a:gd name="connsiteY9" fmla="*/ 733425 h 1057275"/>
                    <a:gd name="connsiteX10" fmla="*/ 533400 w 536997"/>
                    <a:gd name="connsiteY10" fmla="*/ 676275 h 1057275"/>
                    <a:gd name="connsiteX11" fmla="*/ 523875 w 536997"/>
                    <a:gd name="connsiteY11" fmla="*/ 581025 h 1057275"/>
                    <a:gd name="connsiteX12" fmla="*/ 371475 w 536997"/>
                    <a:gd name="connsiteY12" fmla="*/ 628650 h 1057275"/>
                    <a:gd name="connsiteX13" fmla="*/ 314325 w 536997"/>
                    <a:gd name="connsiteY13" fmla="*/ 647700 h 1057275"/>
                    <a:gd name="connsiteX14" fmla="*/ 285750 w 536997"/>
                    <a:gd name="connsiteY14" fmla="*/ 638175 h 1057275"/>
                    <a:gd name="connsiteX15" fmla="*/ 247650 w 536997"/>
                    <a:gd name="connsiteY15" fmla="*/ 581025 h 1057275"/>
                    <a:gd name="connsiteX16" fmla="*/ 247650 w 536997"/>
                    <a:gd name="connsiteY16" fmla="*/ 485775 h 1057275"/>
                    <a:gd name="connsiteX17" fmla="*/ 238125 w 536997"/>
                    <a:gd name="connsiteY17" fmla="*/ 400050 h 1057275"/>
                    <a:gd name="connsiteX18" fmla="*/ 219075 w 536997"/>
                    <a:gd name="connsiteY18" fmla="*/ 342900 h 1057275"/>
                    <a:gd name="connsiteX19" fmla="*/ 247650 w 536997"/>
                    <a:gd name="connsiteY19" fmla="*/ 180975 h 1057275"/>
                    <a:gd name="connsiteX20" fmla="*/ 257175 w 536997"/>
                    <a:gd name="connsiteY20" fmla="*/ 152400 h 1057275"/>
                    <a:gd name="connsiteX21" fmla="*/ 285750 w 536997"/>
                    <a:gd name="connsiteY21" fmla="*/ 133350 h 1057275"/>
                    <a:gd name="connsiteX22" fmla="*/ 295275 w 536997"/>
                    <a:gd name="connsiteY22" fmla="*/ 104775 h 1057275"/>
                    <a:gd name="connsiteX23" fmla="*/ 352425 w 536997"/>
                    <a:gd name="connsiteY23" fmla="*/ 66675 h 1057275"/>
                    <a:gd name="connsiteX24" fmla="*/ 390525 w 536997"/>
                    <a:gd name="connsiteY24" fmla="*/ 28575 h 1057275"/>
                    <a:gd name="connsiteX25" fmla="*/ 409575 w 536997"/>
                    <a:gd name="connsiteY25" fmla="*/ 0 h 1057275"/>
                    <a:gd name="connsiteX0" fmla="*/ 0 w 536997"/>
                    <a:gd name="connsiteY0" fmla="*/ 1057275 h 1057275"/>
                    <a:gd name="connsiteX1" fmla="*/ 76200 w 536997"/>
                    <a:gd name="connsiteY1" fmla="*/ 1019175 h 1057275"/>
                    <a:gd name="connsiteX2" fmla="*/ 142875 w 536997"/>
                    <a:gd name="connsiteY2" fmla="*/ 1000125 h 1057275"/>
                    <a:gd name="connsiteX3" fmla="*/ 238125 w 536997"/>
                    <a:gd name="connsiteY3" fmla="*/ 971550 h 1057275"/>
                    <a:gd name="connsiteX4" fmla="*/ 266700 w 536997"/>
                    <a:gd name="connsiteY4" fmla="*/ 914400 h 1057275"/>
                    <a:gd name="connsiteX5" fmla="*/ 323850 w 536997"/>
                    <a:gd name="connsiteY5" fmla="*/ 885825 h 1057275"/>
                    <a:gd name="connsiteX6" fmla="*/ 381000 w 536997"/>
                    <a:gd name="connsiteY6" fmla="*/ 866775 h 1057275"/>
                    <a:gd name="connsiteX7" fmla="*/ 466725 w 536997"/>
                    <a:gd name="connsiteY7" fmla="*/ 819150 h 1057275"/>
                    <a:gd name="connsiteX8" fmla="*/ 485775 w 536997"/>
                    <a:gd name="connsiteY8" fmla="*/ 790575 h 1057275"/>
                    <a:gd name="connsiteX9" fmla="*/ 504825 w 536997"/>
                    <a:gd name="connsiteY9" fmla="*/ 733425 h 1057275"/>
                    <a:gd name="connsiteX10" fmla="*/ 533400 w 536997"/>
                    <a:gd name="connsiteY10" fmla="*/ 676275 h 1057275"/>
                    <a:gd name="connsiteX11" fmla="*/ 523875 w 536997"/>
                    <a:gd name="connsiteY11" fmla="*/ 581025 h 1057275"/>
                    <a:gd name="connsiteX12" fmla="*/ 371475 w 536997"/>
                    <a:gd name="connsiteY12" fmla="*/ 628650 h 1057275"/>
                    <a:gd name="connsiteX13" fmla="*/ 314325 w 536997"/>
                    <a:gd name="connsiteY13" fmla="*/ 647700 h 1057275"/>
                    <a:gd name="connsiteX14" fmla="*/ 247650 w 536997"/>
                    <a:gd name="connsiteY14" fmla="*/ 581025 h 1057275"/>
                    <a:gd name="connsiteX15" fmla="*/ 247650 w 536997"/>
                    <a:gd name="connsiteY15" fmla="*/ 485775 h 1057275"/>
                    <a:gd name="connsiteX16" fmla="*/ 238125 w 536997"/>
                    <a:gd name="connsiteY16" fmla="*/ 400050 h 1057275"/>
                    <a:gd name="connsiteX17" fmla="*/ 219075 w 536997"/>
                    <a:gd name="connsiteY17" fmla="*/ 342900 h 1057275"/>
                    <a:gd name="connsiteX18" fmla="*/ 247650 w 536997"/>
                    <a:gd name="connsiteY18" fmla="*/ 180975 h 1057275"/>
                    <a:gd name="connsiteX19" fmla="*/ 257175 w 536997"/>
                    <a:gd name="connsiteY19" fmla="*/ 152400 h 1057275"/>
                    <a:gd name="connsiteX20" fmla="*/ 285750 w 536997"/>
                    <a:gd name="connsiteY20" fmla="*/ 133350 h 1057275"/>
                    <a:gd name="connsiteX21" fmla="*/ 295275 w 536997"/>
                    <a:gd name="connsiteY21" fmla="*/ 104775 h 1057275"/>
                    <a:gd name="connsiteX22" fmla="*/ 352425 w 536997"/>
                    <a:gd name="connsiteY22" fmla="*/ 66675 h 1057275"/>
                    <a:gd name="connsiteX23" fmla="*/ 390525 w 536997"/>
                    <a:gd name="connsiteY23" fmla="*/ 28575 h 1057275"/>
                    <a:gd name="connsiteX24" fmla="*/ 409575 w 536997"/>
                    <a:gd name="connsiteY24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38125 w 536288"/>
                    <a:gd name="connsiteY16" fmla="*/ 400050 h 1057275"/>
                    <a:gd name="connsiteX17" fmla="*/ 219075 w 536288"/>
                    <a:gd name="connsiteY17" fmla="*/ 342900 h 1057275"/>
                    <a:gd name="connsiteX18" fmla="*/ 247650 w 536288"/>
                    <a:gd name="connsiteY18" fmla="*/ 180975 h 1057275"/>
                    <a:gd name="connsiteX19" fmla="*/ 257175 w 536288"/>
                    <a:gd name="connsiteY19" fmla="*/ 152400 h 1057275"/>
                    <a:gd name="connsiteX20" fmla="*/ 285750 w 536288"/>
                    <a:gd name="connsiteY20" fmla="*/ 133350 h 1057275"/>
                    <a:gd name="connsiteX21" fmla="*/ 295275 w 536288"/>
                    <a:gd name="connsiteY21" fmla="*/ 104775 h 1057275"/>
                    <a:gd name="connsiteX22" fmla="*/ 352425 w 536288"/>
                    <a:gd name="connsiteY22" fmla="*/ 66675 h 1057275"/>
                    <a:gd name="connsiteX23" fmla="*/ 390525 w 536288"/>
                    <a:gd name="connsiteY23" fmla="*/ 28575 h 1057275"/>
                    <a:gd name="connsiteX24" fmla="*/ 409575 w 536288"/>
                    <a:gd name="connsiteY24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38125 w 536288"/>
                    <a:gd name="connsiteY16" fmla="*/ 400050 h 1057275"/>
                    <a:gd name="connsiteX17" fmla="*/ 219075 w 536288"/>
                    <a:gd name="connsiteY17" fmla="*/ 342900 h 1057275"/>
                    <a:gd name="connsiteX18" fmla="*/ 247650 w 536288"/>
                    <a:gd name="connsiteY18" fmla="*/ 180975 h 1057275"/>
                    <a:gd name="connsiteX19" fmla="*/ 257175 w 536288"/>
                    <a:gd name="connsiteY19" fmla="*/ 152400 h 1057275"/>
                    <a:gd name="connsiteX20" fmla="*/ 285750 w 536288"/>
                    <a:gd name="connsiteY20" fmla="*/ 133350 h 1057275"/>
                    <a:gd name="connsiteX21" fmla="*/ 295275 w 536288"/>
                    <a:gd name="connsiteY21" fmla="*/ 104775 h 1057275"/>
                    <a:gd name="connsiteX22" fmla="*/ 352425 w 536288"/>
                    <a:gd name="connsiteY22" fmla="*/ 66675 h 1057275"/>
                    <a:gd name="connsiteX23" fmla="*/ 390525 w 536288"/>
                    <a:gd name="connsiteY23" fmla="*/ 28575 h 1057275"/>
                    <a:gd name="connsiteX24" fmla="*/ 409575 w 536288"/>
                    <a:gd name="connsiteY24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38125 w 536288"/>
                    <a:gd name="connsiteY16" fmla="*/ 400050 h 1057275"/>
                    <a:gd name="connsiteX17" fmla="*/ 219075 w 536288"/>
                    <a:gd name="connsiteY17" fmla="*/ 342900 h 1057275"/>
                    <a:gd name="connsiteX18" fmla="*/ 247650 w 536288"/>
                    <a:gd name="connsiteY18" fmla="*/ 180975 h 1057275"/>
                    <a:gd name="connsiteX19" fmla="*/ 257175 w 536288"/>
                    <a:gd name="connsiteY19" fmla="*/ 152400 h 1057275"/>
                    <a:gd name="connsiteX20" fmla="*/ 285750 w 536288"/>
                    <a:gd name="connsiteY20" fmla="*/ 133350 h 1057275"/>
                    <a:gd name="connsiteX21" fmla="*/ 295275 w 536288"/>
                    <a:gd name="connsiteY21" fmla="*/ 104775 h 1057275"/>
                    <a:gd name="connsiteX22" fmla="*/ 352425 w 536288"/>
                    <a:gd name="connsiteY22" fmla="*/ 66675 h 1057275"/>
                    <a:gd name="connsiteX23" fmla="*/ 390525 w 536288"/>
                    <a:gd name="connsiteY23" fmla="*/ 28575 h 1057275"/>
                    <a:gd name="connsiteX24" fmla="*/ 409575 w 536288"/>
                    <a:gd name="connsiteY24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57175 w 536288"/>
                    <a:gd name="connsiteY18" fmla="*/ 152400 h 1057275"/>
                    <a:gd name="connsiteX19" fmla="*/ 285750 w 536288"/>
                    <a:gd name="connsiteY19" fmla="*/ 133350 h 1057275"/>
                    <a:gd name="connsiteX20" fmla="*/ 295275 w 536288"/>
                    <a:gd name="connsiteY20" fmla="*/ 104775 h 1057275"/>
                    <a:gd name="connsiteX21" fmla="*/ 352425 w 536288"/>
                    <a:gd name="connsiteY21" fmla="*/ 66675 h 1057275"/>
                    <a:gd name="connsiteX22" fmla="*/ 390525 w 536288"/>
                    <a:gd name="connsiteY22" fmla="*/ 28575 h 1057275"/>
                    <a:gd name="connsiteX23" fmla="*/ 409575 w 536288"/>
                    <a:gd name="connsiteY23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57175 w 536288"/>
                    <a:gd name="connsiteY18" fmla="*/ 152400 h 1057275"/>
                    <a:gd name="connsiteX19" fmla="*/ 285750 w 536288"/>
                    <a:gd name="connsiteY19" fmla="*/ 133350 h 1057275"/>
                    <a:gd name="connsiteX20" fmla="*/ 295275 w 536288"/>
                    <a:gd name="connsiteY20" fmla="*/ 104775 h 1057275"/>
                    <a:gd name="connsiteX21" fmla="*/ 352425 w 536288"/>
                    <a:gd name="connsiteY21" fmla="*/ 66675 h 1057275"/>
                    <a:gd name="connsiteX22" fmla="*/ 390525 w 536288"/>
                    <a:gd name="connsiteY22" fmla="*/ 28575 h 1057275"/>
                    <a:gd name="connsiteX23" fmla="*/ 409575 w 536288"/>
                    <a:gd name="connsiteY23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85750 w 536288"/>
                    <a:gd name="connsiteY18" fmla="*/ 133350 h 1057275"/>
                    <a:gd name="connsiteX19" fmla="*/ 295275 w 536288"/>
                    <a:gd name="connsiteY19" fmla="*/ 104775 h 1057275"/>
                    <a:gd name="connsiteX20" fmla="*/ 352425 w 536288"/>
                    <a:gd name="connsiteY20" fmla="*/ 66675 h 1057275"/>
                    <a:gd name="connsiteX21" fmla="*/ 390525 w 536288"/>
                    <a:gd name="connsiteY21" fmla="*/ 28575 h 1057275"/>
                    <a:gd name="connsiteX22" fmla="*/ 409575 w 536288"/>
                    <a:gd name="connsiteY22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390525 w 536288"/>
                    <a:gd name="connsiteY20" fmla="*/ 28575 h 1057275"/>
                    <a:gd name="connsiteX21" fmla="*/ 409575 w 536288"/>
                    <a:gd name="connsiteY21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390525 w 536288"/>
                    <a:gd name="connsiteY20" fmla="*/ 28575 h 1057275"/>
                    <a:gd name="connsiteX21" fmla="*/ 409575 w 536288"/>
                    <a:gd name="connsiteY21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390525 w 536288"/>
                    <a:gd name="connsiteY20" fmla="*/ 28575 h 1057275"/>
                    <a:gd name="connsiteX21" fmla="*/ 409575 w 536288"/>
                    <a:gd name="connsiteY21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73844 w 536288"/>
                    <a:gd name="connsiteY18" fmla="*/ 109538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73844 w 536288"/>
                    <a:gd name="connsiteY18" fmla="*/ 109538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36288" h="1057275">
                      <a:moveTo>
                        <a:pt x="0" y="1057275"/>
                      </a:moveTo>
                      <a:cubicBezTo>
                        <a:pt x="15875" y="1049338"/>
                        <a:pt x="52388" y="1028700"/>
                        <a:pt x="76200" y="1019175"/>
                      </a:cubicBezTo>
                      <a:cubicBezTo>
                        <a:pt x="100013" y="1009650"/>
                        <a:pt x="115888" y="1008062"/>
                        <a:pt x="142875" y="1000125"/>
                      </a:cubicBezTo>
                      <a:cubicBezTo>
                        <a:pt x="169862" y="992188"/>
                        <a:pt x="217488" y="985837"/>
                        <a:pt x="238125" y="971550"/>
                      </a:cubicBezTo>
                      <a:cubicBezTo>
                        <a:pt x="244400" y="952726"/>
                        <a:pt x="252413" y="928687"/>
                        <a:pt x="266700" y="914400"/>
                      </a:cubicBezTo>
                      <a:cubicBezTo>
                        <a:pt x="280987" y="900113"/>
                        <a:pt x="304800" y="893762"/>
                        <a:pt x="323850" y="885825"/>
                      </a:cubicBezTo>
                      <a:cubicBezTo>
                        <a:pt x="342900" y="877888"/>
                        <a:pt x="357188" y="877888"/>
                        <a:pt x="381000" y="866775"/>
                      </a:cubicBezTo>
                      <a:cubicBezTo>
                        <a:pt x="404813" y="855663"/>
                        <a:pt x="449263" y="831850"/>
                        <a:pt x="466725" y="819150"/>
                      </a:cubicBezTo>
                      <a:cubicBezTo>
                        <a:pt x="484188" y="806450"/>
                        <a:pt x="481126" y="801036"/>
                        <a:pt x="485775" y="790575"/>
                      </a:cubicBezTo>
                      <a:cubicBezTo>
                        <a:pt x="493930" y="772225"/>
                        <a:pt x="493686" y="750133"/>
                        <a:pt x="504825" y="733425"/>
                      </a:cubicBezTo>
                      <a:cubicBezTo>
                        <a:pt x="529444" y="696496"/>
                        <a:pt x="520255" y="715710"/>
                        <a:pt x="533400" y="676275"/>
                      </a:cubicBezTo>
                      <a:cubicBezTo>
                        <a:pt x="530225" y="644525"/>
                        <a:pt x="546894" y="591344"/>
                        <a:pt x="523875" y="581025"/>
                      </a:cubicBezTo>
                      <a:cubicBezTo>
                        <a:pt x="500856" y="570706"/>
                        <a:pt x="430113" y="589856"/>
                        <a:pt x="395288" y="614362"/>
                      </a:cubicBezTo>
                      <a:cubicBezTo>
                        <a:pt x="352425" y="644525"/>
                        <a:pt x="338931" y="653256"/>
                        <a:pt x="314325" y="647700"/>
                      </a:cubicBezTo>
                      <a:cubicBezTo>
                        <a:pt x="289719" y="642144"/>
                        <a:pt x="275431" y="646112"/>
                        <a:pt x="247650" y="581025"/>
                      </a:cubicBezTo>
                      <a:cubicBezTo>
                        <a:pt x="236193" y="554183"/>
                        <a:pt x="252413" y="525463"/>
                        <a:pt x="247650" y="485775"/>
                      </a:cubicBezTo>
                      <a:cubicBezTo>
                        <a:pt x="242888" y="446088"/>
                        <a:pt x="219075" y="393700"/>
                        <a:pt x="219075" y="342900"/>
                      </a:cubicBezTo>
                      <a:cubicBezTo>
                        <a:pt x="219075" y="292100"/>
                        <a:pt x="238522" y="219869"/>
                        <a:pt x="247650" y="180975"/>
                      </a:cubicBezTo>
                      <a:cubicBezTo>
                        <a:pt x="256778" y="142081"/>
                        <a:pt x="227753" y="155367"/>
                        <a:pt x="273844" y="109538"/>
                      </a:cubicBezTo>
                      <a:cubicBezTo>
                        <a:pt x="313364" y="70243"/>
                        <a:pt x="329803" y="84931"/>
                        <a:pt x="352425" y="66675"/>
                      </a:cubicBezTo>
                      <a:cubicBezTo>
                        <a:pt x="375047" y="48419"/>
                        <a:pt x="397669" y="13891"/>
                        <a:pt x="409575" y="0"/>
                      </a:cubicBezTo>
                    </a:path>
                  </a:pathLst>
                </a:custGeom>
                <a:noFill/>
                <a:ln w="19050">
                  <a:solidFill>
                    <a:srgbClr val="7D2C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F2B88E04-D3C8-40FD-AD39-5A6BE383E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0142" y="1523566"/>
                <a:ext cx="6211715" cy="1905434"/>
              </a:xfrm>
              <a:prstGeom prst="rect">
                <a:avLst/>
              </a:prstGeom>
            </p:spPr>
          </p:pic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36D3ABDB-B8B0-421F-9534-8D8FE52278FE}"/>
                  </a:ext>
                </a:extLst>
              </p:cNvPr>
              <p:cNvSpPr/>
              <p:nvPr/>
            </p:nvSpPr>
            <p:spPr>
              <a:xfrm>
                <a:off x="3240673" y="4453760"/>
                <a:ext cx="1807883" cy="45386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Albumine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8FBF32-FB9A-491B-A580-ECC1C91F45EE}"/>
                  </a:ext>
                </a:extLst>
              </p:cNvPr>
              <p:cNvSpPr/>
              <p:nvPr/>
            </p:nvSpPr>
            <p:spPr>
              <a:xfrm>
                <a:off x="5148705" y="6076515"/>
                <a:ext cx="1647174" cy="41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dirty="0" err="1">
                    <a:cs typeface="Arial" panose="020B0604020202020204" pitchFamily="34" charset="0"/>
                  </a:rPr>
                  <a:t>Adnectins</a:t>
                </a:r>
                <a:endParaRPr lang="fr-FR" dirty="0"/>
              </a:p>
            </p:txBody>
          </p: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2861D13F-07B5-4C28-81DB-E42501FC10E1}"/>
                  </a:ext>
                </a:extLst>
              </p:cNvPr>
              <p:cNvCxnSpPr/>
              <p:nvPr/>
            </p:nvCxnSpPr>
            <p:spPr>
              <a:xfrm flipH="1" flipV="1">
                <a:off x="5410200" y="5483643"/>
                <a:ext cx="381000" cy="55626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93777378-7F3A-482B-86FF-F6E70661ED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8380" y="5605563"/>
                <a:ext cx="312420" cy="44196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395844-E92B-473C-8952-EA9BC1B80581}"/>
                  </a:ext>
                </a:extLst>
              </p:cNvPr>
              <p:cNvSpPr/>
              <p:nvPr/>
            </p:nvSpPr>
            <p:spPr>
              <a:xfrm>
                <a:off x="9049102" y="5124016"/>
                <a:ext cx="963463" cy="348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100" b="1">
                    <a:cs typeface="Arial" panose="020B0604020202020204" pitchFamily="34" charset="0"/>
                  </a:rPr>
                  <a:t>COOH</a:t>
                </a:r>
                <a:endParaRPr lang="fr-FR" sz="1400" b="1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7B7167-5D3A-4E7B-8571-54B52CEEC61E}"/>
                  </a:ext>
                </a:extLst>
              </p:cNvPr>
              <p:cNvSpPr/>
              <p:nvPr/>
            </p:nvSpPr>
            <p:spPr>
              <a:xfrm>
                <a:off x="2227431" y="4598235"/>
                <a:ext cx="738407" cy="348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100" b="1">
                    <a:cs typeface="Arial" panose="020B0604020202020204" pitchFamily="34" charset="0"/>
                  </a:rPr>
                  <a:t>NH</a:t>
                </a:r>
                <a:r>
                  <a:rPr lang="fr-FR" sz="1100" b="1" baseline="-25000">
                    <a:cs typeface="Arial" panose="020B0604020202020204" pitchFamily="34" charset="0"/>
                  </a:rPr>
                  <a:t>2</a:t>
                </a:r>
                <a:endParaRPr lang="fr-FR" sz="1400" b="1" baseline="-250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C7F0CD-FF13-4EC1-AEAC-28FF65DFD39C}"/>
                  </a:ext>
                </a:extLst>
              </p:cNvPr>
              <p:cNvSpPr/>
              <p:nvPr/>
            </p:nvSpPr>
            <p:spPr>
              <a:xfrm>
                <a:off x="1596042" y="3380940"/>
                <a:ext cx="2329515" cy="41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dirty="0" err="1">
                    <a:cs typeface="Arial" panose="020B0604020202020204" pitchFamily="34" charset="0"/>
                  </a:rPr>
                  <a:t>Cell</a:t>
                </a:r>
                <a:r>
                  <a:rPr lang="fr-FR" sz="1400" b="1" dirty="0">
                    <a:cs typeface="Arial" panose="020B0604020202020204" pitchFamily="34" charset="0"/>
                  </a:rPr>
                  <a:t> membrane</a:t>
                </a:r>
                <a:endParaRPr lang="fr-FR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D087780-9DCF-459E-A677-C0ED60C12751}"/>
                  </a:ext>
                </a:extLst>
              </p:cNvPr>
              <p:cNvSpPr/>
              <p:nvPr/>
            </p:nvSpPr>
            <p:spPr>
              <a:xfrm>
                <a:off x="2122368" y="2508450"/>
                <a:ext cx="860906" cy="41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>
                    <a:cs typeface="Arial" panose="020B0604020202020204" pitchFamily="34" charset="0"/>
                  </a:rPr>
                  <a:t>CD4</a:t>
                </a:r>
                <a:endParaRPr lang="fr-F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3877B07-532F-4F33-B94E-54E4AD4E16AE}"/>
                  </a:ext>
                </a:extLst>
              </p:cNvPr>
              <p:cNvSpPr/>
              <p:nvPr/>
            </p:nvSpPr>
            <p:spPr>
              <a:xfrm>
                <a:off x="2184224" y="2060775"/>
                <a:ext cx="1137239" cy="41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>
                    <a:cs typeface="Arial" panose="020B0604020202020204" pitchFamily="34" charset="0"/>
                  </a:rPr>
                  <a:t>gp120</a:t>
                </a:r>
                <a:endParaRPr lang="fr-FR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9EC7F26-2130-4558-A5B8-A03290063B84}"/>
                  </a:ext>
                </a:extLst>
              </p:cNvPr>
              <p:cNvSpPr/>
              <p:nvPr/>
            </p:nvSpPr>
            <p:spPr>
              <a:xfrm>
                <a:off x="3666395" y="1568604"/>
                <a:ext cx="974856" cy="41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dirty="0">
                    <a:cs typeface="Arial" panose="020B0604020202020204" pitchFamily="34" charset="0"/>
                  </a:rPr>
                  <a:t>gp41</a:t>
                </a:r>
                <a:endParaRPr lang="fr-FR" dirty="0"/>
              </a:p>
            </p:txBody>
          </p:sp>
          <p:cxnSp>
            <p:nvCxnSpPr>
              <p:cNvPr id="21" name="Connecteur : en angle 36">
                <a:extLst>
                  <a:ext uri="{FF2B5EF4-FFF2-40B4-BE49-F238E27FC236}">
                    <a16:creationId xmlns:a16="http://schemas.microsoft.com/office/drawing/2014/main" id="{07DA935F-8C92-41A3-BD16-E2AEF77B5B9A}"/>
                  </a:ext>
                </a:extLst>
              </p:cNvPr>
              <p:cNvCxnSpPr>
                <a:stCxn id="37" idx="0"/>
              </p:cNvCxnSpPr>
              <p:nvPr/>
            </p:nvCxnSpPr>
            <p:spPr>
              <a:xfrm rot="5400000" flipH="1" flipV="1">
                <a:off x="2583365" y="2997555"/>
                <a:ext cx="289976" cy="476795"/>
              </a:xfrm>
              <a:prstGeom prst="bentConnector2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DD820B-E433-438A-83CA-ECC9A55BD8FF}"/>
                  </a:ext>
                </a:extLst>
              </p:cNvPr>
              <p:cNvSpPr/>
              <p:nvPr/>
            </p:nvSpPr>
            <p:spPr>
              <a:xfrm>
                <a:off x="2310183" y="1099238"/>
                <a:ext cx="2003272" cy="451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b="1" dirty="0">
                    <a:cs typeface="Arial" panose="020B0604020202020204" pitchFamily="34" charset="0"/>
                  </a:rPr>
                  <a:t>CD4 liaison</a:t>
                </a:r>
                <a:endParaRPr lang="fr-FR" sz="2000" dirty="0"/>
              </a:p>
            </p:txBody>
          </p: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F660E792-4326-43FA-B3ED-F0BFABCEE2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48050" y="2527084"/>
                <a:ext cx="1878723" cy="1903546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9791BD79-BC35-45E7-9306-4EACFA88AA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79511" y="2955710"/>
                <a:ext cx="354788" cy="1751946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21BF213A-63CA-48F1-B27A-8B0B52CDE1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91451" y="2374683"/>
                <a:ext cx="1002436" cy="2369105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 : coins arrondis 11">
                <a:extLst>
                  <a:ext uri="{FF2B5EF4-FFF2-40B4-BE49-F238E27FC236}">
                    <a16:creationId xmlns:a16="http://schemas.microsoft.com/office/drawing/2014/main" id="{09977264-3ADA-4ACB-94D7-514DEAEDA264}"/>
                  </a:ext>
                </a:extLst>
              </p:cNvPr>
              <p:cNvSpPr/>
              <p:nvPr/>
            </p:nvSpPr>
            <p:spPr>
              <a:xfrm>
                <a:off x="4896338" y="4319449"/>
                <a:ext cx="1568742" cy="453868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chemeClr val="tx1"/>
                    </a:solidFill>
                    <a:cs typeface="Arial" panose="020B0604020202020204" pitchFamily="34" charset="0"/>
                  </a:rPr>
                  <a:t>Anti-CD4</a:t>
                </a:r>
              </a:p>
            </p:txBody>
          </p:sp>
          <p:sp>
            <p:nvSpPr>
              <p:cNvPr id="28" name="Rectangle : coins arrondis 12">
                <a:extLst>
                  <a:ext uri="{FF2B5EF4-FFF2-40B4-BE49-F238E27FC236}">
                    <a16:creationId xmlns:a16="http://schemas.microsoft.com/office/drawing/2014/main" id="{108B3A20-3AC3-4BA5-93EC-1300BA39531A}"/>
                  </a:ext>
                </a:extLst>
              </p:cNvPr>
              <p:cNvSpPr/>
              <p:nvPr/>
            </p:nvSpPr>
            <p:spPr>
              <a:xfrm>
                <a:off x="6342341" y="4601390"/>
                <a:ext cx="1671395" cy="45386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chemeClr val="tx1"/>
                    </a:solidFill>
                    <a:cs typeface="Arial" panose="020B0604020202020204" pitchFamily="34" charset="0"/>
                  </a:rPr>
                  <a:t>Anti-gp41</a:t>
                </a:r>
              </a:p>
            </p:txBody>
          </p:sp>
          <p:sp>
            <p:nvSpPr>
              <p:cNvPr id="29" name="Rectangle : coins arrondis 13">
                <a:extLst>
                  <a:ext uri="{FF2B5EF4-FFF2-40B4-BE49-F238E27FC236}">
                    <a16:creationId xmlns:a16="http://schemas.microsoft.com/office/drawing/2014/main" id="{8851982C-C452-472E-AB9C-CE130FED411E}"/>
                  </a:ext>
                </a:extLst>
              </p:cNvPr>
              <p:cNvSpPr/>
              <p:nvPr/>
            </p:nvSpPr>
            <p:spPr>
              <a:xfrm>
                <a:off x="8186381" y="4631870"/>
                <a:ext cx="1671395" cy="45386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chemeClr val="tx1"/>
                    </a:solidFill>
                    <a:cs typeface="Arial" panose="020B0604020202020204" pitchFamily="34" charset="0"/>
                  </a:rPr>
                  <a:t>Anti-gp41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877699-824A-46FB-952E-A9871514BAD0}"/>
                  </a:ext>
                </a:extLst>
              </p:cNvPr>
              <p:cNvSpPr/>
              <p:nvPr/>
            </p:nvSpPr>
            <p:spPr>
              <a:xfrm>
                <a:off x="4907385" y="1022489"/>
                <a:ext cx="1690929" cy="713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 err="1">
                    <a:cs typeface="Arial" panose="020B0604020202020204" pitchFamily="34" charset="0"/>
                  </a:rPr>
                  <a:t>Receptor</a:t>
                </a:r>
                <a:endParaRPr lang="fr-FR" sz="1600" b="1" dirty="0">
                  <a:cs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cs typeface="Arial" panose="020B0604020202020204" pitchFamily="34" charset="0"/>
                  </a:rPr>
                  <a:t>liaison</a:t>
                </a:r>
                <a:endParaRPr lang="fr-FR" sz="20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0809C12-95AB-4C4B-A187-DB1ECCD993FF}"/>
                  </a:ext>
                </a:extLst>
              </p:cNvPr>
              <p:cNvSpPr/>
              <p:nvPr/>
            </p:nvSpPr>
            <p:spPr>
              <a:xfrm>
                <a:off x="7199840" y="1022489"/>
                <a:ext cx="1687055" cy="713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cs typeface="Arial" panose="020B0604020202020204" pitchFamily="34" charset="0"/>
                  </a:rPr>
                  <a:t>Fusion </a:t>
                </a:r>
                <a:br>
                  <a:rPr lang="fr-FR" sz="1600" b="1" dirty="0">
                    <a:cs typeface="Arial" panose="020B0604020202020204" pitchFamily="34" charset="0"/>
                  </a:rPr>
                </a:br>
                <a:r>
                  <a:rPr lang="fr-FR" sz="1600" b="1" dirty="0">
                    <a:cs typeface="Arial" panose="020B0604020202020204" pitchFamily="34" charset="0"/>
                  </a:rPr>
                  <a:t>virus-</a:t>
                </a:r>
                <a:r>
                  <a:rPr lang="fr-FR" sz="1600" b="1" dirty="0" err="1">
                    <a:cs typeface="Arial" panose="020B0604020202020204" pitchFamily="34" charset="0"/>
                  </a:rPr>
                  <a:t>cell</a:t>
                </a:r>
                <a:endParaRPr lang="fr-FR" sz="2000" dirty="0"/>
              </a:p>
            </p:txBody>
          </p:sp>
          <p:cxnSp>
            <p:nvCxnSpPr>
              <p:cNvPr id="32" name="Connecteur droit avec flèche 31">
                <a:extLst>
                  <a:ext uri="{FF2B5EF4-FFF2-40B4-BE49-F238E27FC236}">
                    <a16:creationId xmlns:a16="http://schemas.microsoft.com/office/drawing/2014/main" id="{88E24F83-0C56-44D5-A3A6-808953659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9997" y="1339400"/>
                <a:ext cx="604241" cy="1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018E4D00-F4C3-4164-B12A-76C0A7CAA6A2}"/>
                </a:ext>
              </a:extLst>
            </p:cNvPr>
            <p:cNvCxnSpPr>
              <a:cxnSpLocks/>
            </p:cNvCxnSpPr>
            <p:nvPr/>
          </p:nvCxnSpPr>
          <p:spPr>
            <a:xfrm>
              <a:off x="-2673904" y="4535242"/>
              <a:ext cx="751203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3">
            <a:extLst>
              <a:ext uri="{FF2B5EF4-FFF2-40B4-BE49-F238E27FC236}">
                <a16:creationId xmlns:a16="http://schemas.microsoft.com/office/drawing/2014/main" id="{812103E7-D520-474B-B191-2D8C7A2DD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661" y="6499396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lvl="0" algn="r" eaLnBrk="0" hangingPunct="0">
              <a:buClrTx/>
              <a:buNone/>
              <a:defRPr/>
            </a:pPr>
            <a:r>
              <a:rPr lang="en-GB" altLang="fr-FR" sz="1200" i="1" dirty="0" err="1">
                <a:solidFill>
                  <a:schemeClr val="tx1"/>
                </a:solidFill>
                <a:cs typeface="Arial" panose="020B0604020202020204" pitchFamily="34" charset="0"/>
              </a:rPr>
              <a:t>Wensel</a:t>
            </a:r>
            <a:r>
              <a:rPr lang="en-GB" altLang="fr-FR" sz="1200" i="1" dirty="0">
                <a:solidFill>
                  <a:schemeClr val="tx1"/>
                </a:solidFill>
                <a:cs typeface="Arial" panose="020B0604020202020204" pitchFamily="34" charset="0"/>
              </a:rPr>
              <a:t> D, CROI 2020, Abs. 20</a:t>
            </a:r>
          </a:p>
        </p:txBody>
      </p:sp>
      <p:sp>
        <p:nvSpPr>
          <p:cNvPr id="52" name="Rectangle 204">
            <a:extLst>
              <a:ext uri="{FF2B5EF4-FFF2-40B4-BE49-F238E27FC236}">
                <a16:creationId xmlns:a16="http://schemas.microsoft.com/office/drawing/2014/main" id="{DCB6BEDF-ED16-4C59-8464-190865180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4074" y="1484244"/>
            <a:ext cx="21980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fr-FR" altLang="fr-FR" sz="22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Anti-CD4 </a:t>
            </a:r>
            <a:r>
              <a:rPr lang="fr-FR" altLang="fr-FR" sz="2200" b="1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Adnectin</a:t>
            </a:r>
            <a:endParaRPr lang="fr-FR" altLang="fr-FR" sz="2200" b="1" i="1" baseline="-250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9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738" y="258820"/>
            <a:ext cx="118312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New Drugs for individuals </a:t>
            </a:r>
            <a:br>
              <a:rPr lang="en-US" sz="3600" dirty="0"/>
            </a:br>
            <a:r>
              <a:rPr lang="en-US" sz="3600" dirty="0"/>
              <a:t>with multi-resistant virus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/>
              <a:t>Epidemiological data</a:t>
            </a:r>
          </a:p>
          <a:p>
            <a:pPr marL="457200" indent="-457200">
              <a:buFont typeface="+mj-lt"/>
              <a:buAutoNum type="arabicPeriod"/>
            </a:pPr>
            <a:endParaRPr lang="en-US" sz="2800"/>
          </a:p>
          <a:p>
            <a:pPr marL="457200" indent="-457200">
              <a:buFont typeface="+mj-lt"/>
              <a:buAutoNum type="arabicPeriod"/>
            </a:pPr>
            <a:r>
              <a:rPr lang="en-US" sz="2800"/>
              <a:t>News drug for multi-resistant HIV</a:t>
            </a:r>
            <a:br>
              <a:rPr lang="en-US" sz="2800"/>
            </a:br>
            <a:endParaRPr lang="en-US" sz="2800"/>
          </a:p>
          <a:p>
            <a:pPr marL="457200" indent="-457200">
              <a:buFont typeface="+mj-lt"/>
              <a:buAutoNum type="arabicPeriod"/>
            </a:pPr>
            <a:r>
              <a:rPr lang="en-US" sz="3600" b="1">
                <a:solidFill>
                  <a:srgbClr val="0070C0"/>
                </a:solidFill>
              </a:rPr>
              <a:t>Practical management</a:t>
            </a:r>
          </a:p>
          <a:p>
            <a:pPr lvl="1"/>
            <a:r>
              <a:rPr lang="en-US" sz="2400">
                <a:solidFill>
                  <a:srgbClr val="0070C0"/>
                </a:solidFill>
              </a:rPr>
              <a:t>Patient’s assessment</a:t>
            </a:r>
          </a:p>
          <a:p>
            <a:pPr lvl="1"/>
            <a:r>
              <a:rPr lang="en-US" sz="2400">
                <a:solidFill>
                  <a:srgbClr val="0070C0"/>
                </a:solidFill>
              </a:rPr>
              <a:t>Constructing a new active ART</a:t>
            </a:r>
          </a:p>
          <a:p>
            <a:pPr lvl="1"/>
            <a:r>
              <a:rPr lang="en-US" sz="2400">
                <a:solidFill>
                  <a:srgbClr val="0070C0"/>
                </a:solidFill>
              </a:rPr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1808689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9E0FD-631E-483F-97E1-097AF46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31" y="258820"/>
            <a:ext cx="8495973" cy="1143000"/>
          </a:xfrm>
        </p:spPr>
        <p:txBody>
          <a:bodyPr/>
          <a:lstStyle/>
          <a:p>
            <a:r>
              <a:rPr lang="fr-FR" dirty="0"/>
              <a:t>EACS Guidelines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of a Patient with MDR HIV</a:t>
            </a:r>
          </a:p>
          <a:p>
            <a:pPr lvl="1"/>
            <a:r>
              <a:rPr lang="en-US" sz="2000" dirty="0"/>
              <a:t>Review full ARV history</a:t>
            </a:r>
          </a:p>
          <a:p>
            <a:pPr lvl="1"/>
            <a:r>
              <a:rPr lang="en-US" sz="2000" dirty="0"/>
              <a:t>HIV-1 RNA and CD4+ cell counts over time </a:t>
            </a:r>
          </a:p>
          <a:p>
            <a:pPr lvl="2"/>
            <a:r>
              <a:rPr lang="en-US" dirty="0"/>
              <a:t>Current CD4 &lt; 100/mm</a:t>
            </a:r>
            <a:r>
              <a:rPr lang="en-US" baseline="30000" dirty="0"/>
              <a:t>3</a:t>
            </a:r>
            <a:r>
              <a:rPr lang="en-US" dirty="0"/>
              <a:t>: urgent need of finding an active ART</a:t>
            </a:r>
            <a:endParaRPr lang="fr-FR" dirty="0"/>
          </a:p>
          <a:p>
            <a:pPr lvl="1"/>
            <a:r>
              <a:rPr lang="en-US" sz="2000" dirty="0"/>
              <a:t>Evaluate adherence, tolerability, drug-drug interactions, drug-food interactions, psychological issues</a:t>
            </a:r>
          </a:p>
          <a:p>
            <a:pPr lvl="2"/>
            <a:r>
              <a:rPr lang="en-US" dirty="0"/>
              <a:t>Set-up behavioral and adherence interventions</a:t>
            </a:r>
          </a:p>
          <a:p>
            <a:pPr lvl="1"/>
            <a:r>
              <a:rPr lang="en-US" sz="2000" dirty="0"/>
              <a:t>Perform resistance testing on failing therapy and obtain historical resistance (cumulative genotype) for archived mutations</a:t>
            </a:r>
          </a:p>
          <a:p>
            <a:pPr lvl="1"/>
            <a:r>
              <a:rPr lang="en-US" sz="2000" dirty="0"/>
              <a:t>Identify treatment options, active and potentially active drugs/combinations</a:t>
            </a:r>
          </a:p>
          <a:p>
            <a:pPr lvl="2"/>
            <a:r>
              <a:rPr lang="en-US" dirty="0"/>
              <a:t>Review expected potency of the regimen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174" y="0"/>
            <a:ext cx="1517826" cy="18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92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5A71-DEB1-C846-BD72-64A01F2A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New Regimen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26A8-9FC6-C14F-BA27-45CC76398D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cs typeface="Arial"/>
              </a:rPr>
              <a:t>New regimen should include 2 (and preferably 3) fully active agents based on cumulative genotype</a:t>
            </a:r>
          </a:p>
          <a:p>
            <a:r>
              <a:rPr lang="en-US" dirty="0">
                <a:cs typeface="Arial"/>
              </a:rPr>
              <a:t>Definition of fully active</a:t>
            </a:r>
          </a:p>
          <a:p>
            <a:pPr lvl="1"/>
            <a:r>
              <a:rPr lang="en-US" sz="2000" dirty="0">
                <a:cs typeface="Arial"/>
              </a:rPr>
              <a:t>No predicted resistance based on treatment history or resistance testing</a:t>
            </a:r>
          </a:p>
          <a:p>
            <a:pPr lvl="1"/>
            <a:r>
              <a:rPr lang="en-US" sz="2000" dirty="0">
                <a:cs typeface="Arial"/>
              </a:rPr>
              <a:t>Novel mechanism of action</a:t>
            </a:r>
          </a:p>
          <a:p>
            <a:pPr lvl="1"/>
            <a:r>
              <a:rPr lang="en-US" sz="2000" dirty="0">
                <a:cs typeface="Arial"/>
              </a:rPr>
              <a:t>Any regimen should include at least 1 fully active PI/r (e.g. DRV/r 800/100 or 600/100 mg bid)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if active + ≥ 1 drug from a class not previously used, as assessed by genotype testing</a:t>
            </a:r>
          </a:p>
          <a:p>
            <a:pPr lvl="2"/>
            <a:r>
              <a:rPr lang="en-US" sz="2000" dirty="0">
                <a:cs typeface="Arial"/>
              </a:rPr>
              <a:t>INSTI (DTG 50 mg </a:t>
            </a:r>
            <a:r>
              <a:rPr lang="en-US" sz="2000" dirty="0" err="1">
                <a:cs typeface="Arial"/>
              </a:rPr>
              <a:t>qd</a:t>
            </a:r>
            <a:r>
              <a:rPr lang="en-US" sz="2000" dirty="0">
                <a:cs typeface="Arial"/>
              </a:rPr>
              <a:t> or 50 mg bid)</a:t>
            </a:r>
          </a:p>
          <a:p>
            <a:pPr lvl="2"/>
            <a:r>
              <a:rPr lang="en-US" sz="2000" dirty="0">
                <a:cs typeface="Arial"/>
              </a:rPr>
              <a:t>Fusion inhibitor</a:t>
            </a:r>
          </a:p>
          <a:p>
            <a:pPr lvl="2"/>
            <a:r>
              <a:rPr lang="en-US" sz="2000" dirty="0">
                <a:cs typeface="Arial"/>
              </a:rPr>
              <a:t>CCR5 antagonist (if CCR5 tropism)</a:t>
            </a:r>
          </a:p>
          <a:p>
            <a:pPr lvl="2"/>
            <a:r>
              <a:rPr lang="en-US" sz="2000" dirty="0">
                <a:cs typeface="Arial"/>
              </a:rPr>
              <a:t>ETV</a:t>
            </a:r>
          </a:p>
          <a:p>
            <a:pPr lvl="2"/>
            <a:r>
              <a:rPr lang="en-US" sz="2000" dirty="0">
                <a:cs typeface="Arial"/>
              </a:rPr>
              <a:t>New dugs with new mechanism of action: Ibalizumab, Fostemsavir</a:t>
            </a:r>
          </a:p>
          <a:p>
            <a:r>
              <a:rPr lang="en-US" dirty="0">
                <a:cs typeface="Arial"/>
              </a:rPr>
              <a:t>Adding a single ARV to a failing regimen is not recommended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5632E01-1CE7-4F4F-B0E9-2E518B42E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106" y="6514095"/>
            <a:ext cx="60078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en-US" altLang="en-US" sz="1200" i="1" spc="-10" dirty="0">
                <a:solidFill>
                  <a:srgbClr val="000000"/>
                </a:solidFill>
                <a:latin typeface="Arial"/>
                <a:cs typeface="Arial"/>
              </a:rPr>
              <a:t>DHHS ART Guidelines. December 2019 ; EACS Guidelines Nov 2019, v10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394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3"/>
          <p:cNvSpPr>
            <a:spLocks noGrp="1"/>
          </p:cNvSpPr>
          <p:nvPr>
            <p:ph type="title"/>
          </p:nvPr>
        </p:nvSpPr>
        <p:spPr>
          <a:xfrm>
            <a:off x="304800" y="258820"/>
            <a:ext cx="11768138" cy="11430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BENCHMRK: Efficacy of RAL + OBR Through W156 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13"/>
          </p:nvPr>
        </p:nvSpPr>
        <p:spPr>
          <a:xfrm>
            <a:off x="519210" y="1769687"/>
            <a:ext cx="11517050" cy="972073"/>
          </a:xfrm>
        </p:spPr>
        <p:txBody>
          <a:bodyPr>
            <a:noAutofit/>
          </a:bodyPr>
          <a:lstStyle/>
          <a:p>
            <a:r>
              <a:rPr lang="en-US" altLang="en-US" sz="2000" dirty="0">
                <a:cs typeface="Arial"/>
              </a:rPr>
              <a:t>Randomized, double-blind, placebo-controlled, multicenter phase III trial </a:t>
            </a:r>
            <a:r>
              <a:rPr lang="en-US" altLang="en-US" sz="2000" dirty="0">
                <a:ea typeface="ＭＳ Ｐゴシック" panose="020B0600070205080204" pitchFamily="34" charset="-128"/>
                <a:cs typeface="Arial"/>
              </a:rPr>
              <a:t>(N = 703)</a:t>
            </a:r>
            <a:endParaRPr lang="en-US" altLang="en-US" sz="2000" dirty="0">
              <a:cs typeface="Arial"/>
            </a:endParaRPr>
          </a:p>
          <a:p>
            <a:r>
              <a:rPr lang="en-GB" altLang="en-US" sz="2000" dirty="0">
                <a:ea typeface="ＭＳ Ｐゴシック" panose="020B0600070205080204" pitchFamily="34" charset="-128"/>
                <a:cs typeface="Arial"/>
              </a:rPr>
              <a:t>HIV-infected patients ≥ 16 y, </a:t>
            </a:r>
            <a:r>
              <a:rPr lang="en-US" altLang="en-US" sz="2000" dirty="0">
                <a:ea typeface="ＭＳ Ｐゴシック" panose="020B0600070205080204" pitchFamily="34" charset="-128"/>
                <a:cs typeface="Arial"/>
              </a:rPr>
              <a:t>HIV RNA &gt; 1000 c/mL, no prior INSTI, and multiclass resistance </a:t>
            </a:r>
            <a:br>
              <a:rPr lang="en-US" altLang="en-US" sz="2000" dirty="0">
                <a:ea typeface="ＭＳ Ｐゴシック" panose="020B0600070205080204" pitchFamily="34" charset="-128"/>
                <a:cs typeface="Arial"/>
              </a:rPr>
            </a:br>
            <a:r>
              <a:rPr lang="en-US" altLang="en-US" sz="2000" dirty="0">
                <a:ea typeface="ＭＳ Ｐゴシック" panose="020B0600070205080204" pitchFamily="34" charset="-128"/>
                <a:cs typeface="Arial"/>
              </a:rPr>
              <a:t>(&gt; 1 drug from 3 classes)</a:t>
            </a:r>
            <a:endParaRPr lang="en-US" altLang="en-US" sz="2000" dirty="0">
              <a:cs typeface="Arial"/>
            </a:endParaRPr>
          </a:p>
        </p:txBody>
      </p:sp>
      <p:sp>
        <p:nvSpPr>
          <p:cNvPr id="200" name="Text Box 11"/>
          <p:cNvSpPr txBox="1">
            <a:spLocks noChangeArrowheads="1"/>
          </p:cNvSpPr>
          <p:nvPr/>
        </p:nvSpPr>
        <p:spPr bwMode="auto">
          <a:xfrm>
            <a:off x="6177589" y="6501746"/>
            <a:ext cx="6009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en-US" sz="1200" i="1" dirty="0" err="1">
                <a:solidFill>
                  <a:srgbClr val="000000"/>
                </a:solidFill>
                <a:ea typeface="MS PGothic" panose="020B0600070205080204" pitchFamily="34" charset="-128"/>
              </a:rPr>
              <a:t>Eron</a:t>
            </a:r>
            <a:r>
              <a:rPr lang="fr-FR" altLang="en-US" sz="1200" i="1" dirty="0">
                <a:solidFill>
                  <a:srgbClr val="000000"/>
                </a:solidFill>
                <a:ea typeface="MS PGothic" panose="020B0600070205080204" pitchFamily="34" charset="-128"/>
              </a:rPr>
              <a:t> JJ. Lancet Infect Dis. 2013;13:587-96  </a:t>
            </a: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4185930" y="2689175"/>
            <a:ext cx="35697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HIV RNA&lt; 50 copies/mL (%)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5836733" y="3329556"/>
            <a:ext cx="122631" cy="13015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sz="1400" dirty="0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022003" y="3246457"/>
            <a:ext cx="1388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dirty="0">
                <a:latin typeface="+mn-lt"/>
              </a:rPr>
              <a:t>Placebo + OBR</a:t>
            </a:r>
          </a:p>
        </p:txBody>
      </p:sp>
      <p:sp>
        <p:nvSpPr>
          <p:cNvPr id="151" name="Rectangle 37"/>
          <p:cNvSpPr>
            <a:spLocks noChangeArrowheads="1"/>
          </p:cNvSpPr>
          <p:nvPr/>
        </p:nvSpPr>
        <p:spPr bwMode="auto">
          <a:xfrm>
            <a:off x="3840428" y="3294633"/>
            <a:ext cx="122631" cy="130158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sz="1400" dirty="0"/>
          </a:p>
        </p:txBody>
      </p:sp>
      <p:sp>
        <p:nvSpPr>
          <p:cNvPr id="152" name="Rectangle 38"/>
          <p:cNvSpPr>
            <a:spLocks noChangeArrowheads="1"/>
          </p:cNvSpPr>
          <p:nvPr/>
        </p:nvSpPr>
        <p:spPr bwMode="auto">
          <a:xfrm>
            <a:off x="4025695" y="3210120"/>
            <a:ext cx="1003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dirty="0">
                <a:latin typeface="+mn-lt"/>
              </a:rPr>
              <a:t>RAL + OBR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2706464" y="5186740"/>
            <a:ext cx="434679" cy="66894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charset="0"/>
              <a:buChar char="•"/>
              <a:defRPr/>
            </a:pPr>
            <a:endParaRPr lang="en-US" sz="14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3787568" y="5638419"/>
            <a:ext cx="434679" cy="21726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charset="0"/>
              <a:buChar char="•"/>
              <a:defRPr/>
            </a:pPr>
            <a:endParaRPr lang="en-US" sz="14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2" name="Rectangle 77"/>
          <p:cNvSpPr>
            <a:spLocks noChangeArrowheads="1"/>
          </p:cNvSpPr>
          <p:nvPr/>
        </p:nvSpPr>
        <p:spPr bwMode="auto">
          <a:xfrm>
            <a:off x="2273722" y="4245512"/>
            <a:ext cx="434679" cy="161531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FFFFFF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24" name="Rectangle 77"/>
          <p:cNvSpPr>
            <a:spLocks noChangeArrowheads="1"/>
          </p:cNvSpPr>
          <p:nvPr/>
        </p:nvSpPr>
        <p:spPr bwMode="auto">
          <a:xfrm>
            <a:off x="3370366" y="4609368"/>
            <a:ext cx="434679" cy="1251461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FFFFFF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4871771" y="4809287"/>
            <a:ext cx="434679" cy="104639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charset="0"/>
              <a:buChar char="•"/>
              <a:defRPr/>
            </a:pPr>
            <a:endParaRPr lang="en-US" sz="14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9" name="Rectangle 77"/>
          <p:cNvSpPr>
            <a:spLocks noChangeArrowheads="1"/>
          </p:cNvSpPr>
          <p:nvPr/>
        </p:nvSpPr>
        <p:spPr bwMode="auto">
          <a:xfrm>
            <a:off x="4440573" y="3975696"/>
            <a:ext cx="430599" cy="1868366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FFFFFF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407241" y="4040145"/>
            <a:ext cx="182743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dirty="0">
                <a:latin typeface="+mn-lt"/>
              </a:rPr>
              <a:t>59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496003" y="4401857"/>
            <a:ext cx="192041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dirty="0">
                <a:latin typeface="+mn-lt"/>
              </a:rPr>
              <a:t>45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837482" y="4983114"/>
            <a:ext cx="182743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dirty="0">
                <a:latin typeface="+mn-lt"/>
              </a:rPr>
              <a:t>24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980032" y="5430812"/>
            <a:ext cx="91372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dirty="0">
                <a:latin typeface="+mn-lt"/>
              </a:rPr>
              <a:t>8</a:t>
            </a: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2320066" y="5434788"/>
            <a:ext cx="3430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233/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396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785767" y="5434787"/>
            <a:ext cx="2741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51/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209</a:t>
            </a:r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3847094" y="5653196"/>
            <a:ext cx="3323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7/93</a:t>
            </a: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3449385" y="5422267"/>
            <a:ext cx="2741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68/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152</a:t>
            </a:r>
          </a:p>
        </p:txBody>
      </p:sp>
      <p:cxnSp>
        <p:nvCxnSpPr>
          <p:cNvPr id="63" name="Straight Connector 71"/>
          <p:cNvCxnSpPr>
            <a:cxnSpLocks noChangeShapeType="1"/>
          </p:cNvCxnSpPr>
          <p:nvPr/>
        </p:nvCxnSpPr>
        <p:spPr bwMode="auto">
          <a:xfrm rot="16200000">
            <a:off x="3218539" y="5885568"/>
            <a:ext cx="5814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" name="Straight Connector 74"/>
          <p:cNvCxnSpPr>
            <a:cxnSpLocks noChangeShapeType="1"/>
          </p:cNvCxnSpPr>
          <p:nvPr/>
        </p:nvCxnSpPr>
        <p:spPr bwMode="auto">
          <a:xfrm rot="16200000">
            <a:off x="7561917" y="5885568"/>
            <a:ext cx="5814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1" name="Rectangle 14"/>
          <p:cNvSpPr>
            <a:spLocks noChangeArrowheads="1"/>
          </p:cNvSpPr>
          <p:nvPr/>
        </p:nvSpPr>
        <p:spPr bwMode="auto">
          <a:xfrm>
            <a:off x="4567417" y="3769976"/>
            <a:ext cx="182743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rgbClr val="FF0000"/>
                </a:solidFill>
                <a:latin typeface="+mn-lt"/>
              </a:rPr>
              <a:t>69</a:t>
            </a:r>
          </a:p>
        </p:txBody>
      </p:sp>
      <p:sp>
        <p:nvSpPr>
          <p:cNvPr id="163" name="Rectangle 18"/>
          <p:cNvSpPr>
            <a:spLocks noChangeArrowheads="1"/>
          </p:cNvSpPr>
          <p:nvPr/>
        </p:nvSpPr>
        <p:spPr bwMode="auto">
          <a:xfrm>
            <a:off x="5001869" y="4606556"/>
            <a:ext cx="182743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dirty="0">
                <a:latin typeface="+mn-lt"/>
              </a:rPr>
              <a:t>38</a:t>
            </a:r>
          </a:p>
        </p:txBody>
      </p:sp>
      <p:sp>
        <p:nvSpPr>
          <p:cNvPr id="167" name="Rectangle 33"/>
          <p:cNvSpPr>
            <a:spLocks noChangeArrowheads="1"/>
          </p:cNvSpPr>
          <p:nvPr/>
        </p:nvSpPr>
        <p:spPr bwMode="auto">
          <a:xfrm>
            <a:off x="4485974" y="5439830"/>
            <a:ext cx="3430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156/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168" name="Rectangle 33"/>
          <p:cNvSpPr>
            <a:spLocks noChangeArrowheads="1"/>
          </p:cNvSpPr>
          <p:nvPr/>
        </p:nvSpPr>
        <p:spPr bwMode="auto">
          <a:xfrm>
            <a:off x="4951833" y="5427959"/>
            <a:ext cx="2741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43/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112</a:t>
            </a:r>
          </a:p>
        </p:txBody>
      </p:sp>
      <p:cxnSp>
        <p:nvCxnSpPr>
          <p:cNvPr id="199" name="Straight Connector 73"/>
          <p:cNvCxnSpPr>
            <a:cxnSpLocks noChangeShapeType="1"/>
          </p:cNvCxnSpPr>
          <p:nvPr/>
        </p:nvCxnSpPr>
        <p:spPr bwMode="auto">
          <a:xfrm rot="16200000">
            <a:off x="8647761" y="5885568"/>
            <a:ext cx="5814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880169" y="5748252"/>
            <a:ext cx="91372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0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62170" y="5192952"/>
            <a:ext cx="182743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20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762170" y="4637653"/>
            <a:ext cx="182743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40</a:t>
            </a: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762170" y="4083807"/>
            <a:ext cx="182743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60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1762170" y="3528507"/>
            <a:ext cx="182743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80</a:t>
            </a: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1644171" y="2976115"/>
            <a:ext cx="274114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100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3701978" y="5893918"/>
            <a:ext cx="201709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0</a:t>
            </a: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529666" y="5893918"/>
            <a:ext cx="482820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≥ 1</a:t>
            </a:r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1734686" y="5582108"/>
            <a:ext cx="408766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n/N =</a:t>
            </a:r>
          </a:p>
        </p:txBody>
      </p:sp>
      <p:cxnSp>
        <p:nvCxnSpPr>
          <p:cNvPr id="55" name="Straight Connector 57"/>
          <p:cNvCxnSpPr>
            <a:cxnSpLocks noChangeShapeType="1"/>
          </p:cNvCxnSpPr>
          <p:nvPr/>
        </p:nvCxnSpPr>
        <p:spPr bwMode="auto">
          <a:xfrm rot="5400000">
            <a:off x="783206" y="4458356"/>
            <a:ext cx="276341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" name="Straight Connector 59"/>
          <p:cNvCxnSpPr>
            <a:cxnSpLocks noChangeShapeType="1"/>
          </p:cNvCxnSpPr>
          <p:nvPr/>
        </p:nvCxnSpPr>
        <p:spPr bwMode="auto">
          <a:xfrm>
            <a:off x="2101983" y="3089730"/>
            <a:ext cx="6293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" name="Straight Connector 61"/>
          <p:cNvCxnSpPr>
            <a:cxnSpLocks noChangeShapeType="1"/>
          </p:cNvCxnSpPr>
          <p:nvPr/>
        </p:nvCxnSpPr>
        <p:spPr bwMode="auto">
          <a:xfrm>
            <a:off x="2101983" y="3642123"/>
            <a:ext cx="6293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Straight Connector 63"/>
          <p:cNvCxnSpPr>
            <a:cxnSpLocks noChangeShapeType="1"/>
          </p:cNvCxnSpPr>
          <p:nvPr/>
        </p:nvCxnSpPr>
        <p:spPr bwMode="auto">
          <a:xfrm>
            <a:off x="2101983" y="4194515"/>
            <a:ext cx="6293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" name="Straight Connector 65"/>
          <p:cNvCxnSpPr>
            <a:cxnSpLocks noChangeShapeType="1"/>
          </p:cNvCxnSpPr>
          <p:nvPr/>
        </p:nvCxnSpPr>
        <p:spPr bwMode="auto">
          <a:xfrm>
            <a:off x="2101983" y="4745454"/>
            <a:ext cx="6293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" name="Straight Connector 67"/>
          <p:cNvCxnSpPr>
            <a:cxnSpLocks noChangeShapeType="1"/>
          </p:cNvCxnSpPr>
          <p:nvPr/>
        </p:nvCxnSpPr>
        <p:spPr bwMode="auto">
          <a:xfrm>
            <a:off x="2101983" y="5297847"/>
            <a:ext cx="6293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" name="Straight Connector 69"/>
          <p:cNvCxnSpPr>
            <a:cxnSpLocks noChangeShapeType="1"/>
          </p:cNvCxnSpPr>
          <p:nvPr/>
        </p:nvCxnSpPr>
        <p:spPr bwMode="auto">
          <a:xfrm>
            <a:off x="2101983" y="5850240"/>
            <a:ext cx="6293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" name="Straight Connector 70"/>
          <p:cNvCxnSpPr>
            <a:cxnSpLocks noChangeShapeType="1"/>
          </p:cNvCxnSpPr>
          <p:nvPr/>
        </p:nvCxnSpPr>
        <p:spPr bwMode="auto">
          <a:xfrm rot="16200000">
            <a:off x="2132695" y="5880765"/>
            <a:ext cx="5814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" name="Straight Connector 73"/>
          <p:cNvCxnSpPr>
            <a:cxnSpLocks noChangeShapeType="1"/>
          </p:cNvCxnSpPr>
          <p:nvPr/>
        </p:nvCxnSpPr>
        <p:spPr bwMode="auto">
          <a:xfrm rot="16200000">
            <a:off x="6476072" y="5885568"/>
            <a:ext cx="5814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9" name="Straight Connector 73"/>
          <p:cNvCxnSpPr>
            <a:cxnSpLocks noChangeShapeType="1"/>
          </p:cNvCxnSpPr>
          <p:nvPr/>
        </p:nvCxnSpPr>
        <p:spPr bwMode="auto">
          <a:xfrm rot="16200000">
            <a:off x="4304383" y="5885568"/>
            <a:ext cx="5814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0" name="Straight Connector 73"/>
          <p:cNvCxnSpPr>
            <a:cxnSpLocks noChangeShapeType="1"/>
          </p:cNvCxnSpPr>
          <p:nvPr/>
        </p:nvCxnSpPr>
        <p:spPr bwMode="auto">
          <a:xfrm rot="16200000">
            <a:off x="5390227" y="5885568"/>
            <a:ext cx="5814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" name="Straight Connector 55"/>
          <p:cNvCxnSpPr>
            <a:cxnSpLocks noChangeShapeType="1"/>
          </p:cNvCxnSpPr>
          <p:nvPr/>
        </p:nvCxnSpPr>
        <p:spPr bwMode="auto">
          <a:xfrm>
            <a:off x="2155474" y="5848785"/>
            <a:ext cx="761981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5" name="Rectangle 33"/>
          <p:cNvSpPr>
            <a:spLocks noChangeArrowheads="1"/>
          </p:cNvSpPr>
          <p:nvPr/>
        </p:nvSpPr>
        <p:spPr bwMode="auto">
          <a:xfrm>
            <a:off x="2120325" y="5893918"/>
            <a:ext cx="1011526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Overall</a:t>
            </a:r>
          </a:p>
        </p:txBody>
      </p:sp>
      <p:cxnSp>
        <p:nvCxnSpPr>
          <p:cNvPr id="106" name="Straight Connector 105"/>
          <p:cNvCxnSpPr>
            <a:cxnSpLocks/>
          </p:cNvCxnSpPr>
          <p:nvPr/>
        </p:nvCxnSpPr>
        <p:spPr bwMode="auto">
          <a:xfrm flipH="1">
            <a:off x="3305244" y="6161584"/>
            <a:ext cx="2024319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Rectangle 33"/>
          <p:cNvSpPr>
            <a:spLocks noChangeArrowheads="1"/>
          </p:cNvSpPr>
          <p:nvPr/>
        </p:nvSpPr>
        <p:spPr bwMode="auto">
          <a:xfrm>
            <a:off x="3247613" y="6218735"/>
            <a:ext cx="20819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Active PIs in OBR</a:t>
            </a:r>
          </a:p>
        </p:txBody>
      </p:sp>
      <p:sp>
        <p:nvSpPr>
          <p:cNvPr id="111" name="Rectangle 34"/>
          <p:cNvSpPr>
            <a:spLocks noChangeArrowheads="1"/>
          </p:cNvSpPr>
          <p:nvPr/>
        </p:nvSpPr>
        <p:spPr bwMode="auto">
          <a:xfrm>
            <a:off x="6917503" y="5893918"/>
            <a:ext cx="285138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0</a:t>
            </a:r>
          </a:p>
        </p:txBody>
      </p:sp>
      <p:cxnSp>
        <p:nvCxnSpPr>
          <p:cNvPr id="112" name="Straight Connector 111"/>
          <p:cNvCxnSpPr>
            <a:cxnSpLocks/>
          </p:cNvCxnSpPr>
          <p:nvPr/>
        </p:nvCxnSpPr>
        <p:spPr bwMode="auto">
          <a:xfrm flipH="1">
            <a:off x="6528048" y="6161584"/>
            <a:ext cx="3239989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Rectangle 33"/>
          <p:cNvSpPr>
            <a:spLocks noChangeArrowheads="1"/>
          </p:cNvSpPr>
          <p:nvPr/>
        </p:nvSpPr>
        <p:spPr bwMode="auto">
          <a:xfrm>
            <a:off x="5994126" y="6197536"/>
            <a:ext cx="4291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GSS of the Optimized Background</a:t>
            </a:r>
          </a:p>
        </p:txBody>
      </p:sp>
      <p:sp>
        <p:nvSpPr>
          <p:cNvPr id="114" name="Rectangle 34"/>
          <p:cNvSpPr>
            <a:spLocks noChangeArrowheads="1"/>
          </p:cNvSpPr>
          <p:nvPr/>
        </p:nvSpPr>
        <p:spPr bwMode="auto">
          <a:xfrm>
            <a:off x="7991322" y="5893918"/>
            <a:ext cx="285138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1</a:t>
            </a:r>
          </a:p>
        </p:txBody>
      </p:sp>
      <p:cxnSp>
        <p:nvCxnSpPr>
          <p:cNvPr id="121" name="Straight Connector 73"/>
          <p:cNvCxnSpPr>
            <a:cxnSpLocks noChangeShapeType="1"/>
          </p:cNvCxnSpPr>
          <p:nvPr/>
        </p:nvCxnSpPr>
        <p:spPr bwMode="auto">
          <a:xfrm rot="16200000">
            <a:off x="9733605" y="5885568"/>
            <a:ext cx="5814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7" name="Rectangle 34"/>
          <p:cNvSpPr>
            <a:spLocks noChangeArrowheads="1"/>
          </p:cNvSpPr>
          <p:nvPr/>
        </p:nvSpPr>
        <p:spPr bwMode="auto">
          <a:xfrm>
            <a:off x="9133820" y="5893918"/>
            <a:ext cx="428359" cy="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b="0" dirty="0">
                <a:latin typeface="+mn-lt"/>
              </a:rPr>
              <a:t>≥ 2</a:t>
            </a:r>
          </a:p>
        </p:txBody>
      </p:sp>
      <p:sp>
        <p:nvSpPr>
          <p:cNvPr id="93" name="Rectangle 9">
            <a:extLst>
              <a:ext uri="{FF2B5EF4-FFF2-40B4-BE49-F238E27FC236}">
                <a16:creationId xmlns:a16="http://schemas.microsoft.com/office/drawing/2014/main" id="{1B0E3193-BCC4-4043-9D74-5A36A3EB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078" y="4600682"/>
            <a:ext cx="451326" cy="1243571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94" name="Rectangle 11">
            <a:extLst>
              <a:ext uri="{FF2B5EF4-FFF2-40B4-BE49-F238E27FC236}">
                <a16:creationId xmlns:a16="http://schemas.microsoft.com/office/drawing/2014/main" id="{BDEA95DC-9CB3-4BF2-AC96-130EE0CBA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704" y="3992337"/>
            <a:ext cx="451326" cy="185191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95" name="Rectangle 13">
            <a:extLst>
              <a:ext uri="{FF2B5EF4-FFF2-40B4-BE49-F238E27FC236}">
                <a16:creationId xmlns:a16="http://schemas.microsoft.com/office/drawing/2014/main" id="{41A52D94-5EC7-4728-A343-B98F0CE5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651" y="3771635"/>
            <a:ext cx="448632" cy="2072617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96" name="TextBox 1">
            <a:extLst>
              <a:ext uri="{FF2B5EF4-FFF2-40B4-BE49-F238E27FC236}">
                <a16:creationId xmlns:a16="http://schemas.microsoft.com/office/drawing/2014/main" id="{6EC93423-9776-4239-AB21-8842C6A516D0}"/>
              </a:ext>
            </a:extLst>
          </p:cNvPr>
          <p:cNvSpPr txBox="1"/>
          <p:nvPr/>
        </p:nvSpPr>
        <p:spPr bwMode="auto">
          <a:xfrm>
            <a:off x="6567123" y="5360580"/>
            <a:ext cx="529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50/112</a:t>
            </a:r>
          </a:p>
        </p:txBody>
      </p:sp>
      <p:sp>
        <p:nvSpPr>
          <p:cNvPr id="97" name="TextBox 1">
            <a:extLst>
              <a:ext uri="{FF2B5EF4-FFF2-40B4-BE49-F238E27FC236}">
                <a16:creationId xmlns:a16="http://schemas.microsoft.com/office/drawing/2014/main" id="{F939B328-F737-4DC4-AB23-D43EAE88ACF1}"/>
              </a:ext>
            </a:extLst>
          </p:cNvPr>
          <p:cNvSpPr txBox="1"/>
          <p:nvPr/>
        </p:nvSpPr>
        <p:spPr bwMode="auto">
          <a:xfrm>
            <a:off x="7588849" y="5340380"/>
            <a:ext cx="613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111/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166</a:t>
            </a:r>
          </a:p>
        </p:txBody>
      </p:sp>
      <p:sp>
        <p:nvSpPr>
          <p:cNvPr id="98" name="TextBox 1">
            <a:extLst>
              <a:ext uri="{FF2B5EF4-FFF2-40B4-BE49-F238E27FC236}">
                <a16:creationId xmlns:a16="http://schemas.microsoft.com/office/drawing/2014/main" id="{49519EEE-F6F2-41D6-9500-4E9AE225283C}"/>
              </a:ext>
            </a:extLst>
          </p:cNvPr>
          <p:cNvSpPr txBox="1"/>
          <p:nvPr/>
        </p:nvSpPr>
        <p:spPr bwMode="auto">
          <a:xfrm>
            <a:off x="8722465" y="5346220"/>
            <a:ext cx="5561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119/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158</a:t>
            </a:r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6602547" y="4301852"/>
            <a:ext cx="522484" cy="2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100" name="Text Box 24"/>
          <p:cNvSpPr txBox="1">
            <a:spLocks noChangeArrowheads="1"/>
          </p:cNvSpPr>
          <p:nvPr/>
        </p:nvSpPr>
        <p:spPr bwMode="auto">
          <a:xfrm>
            <a:off x="8756277" y="3491266"/>
            <a:ext cx="536586" cy="2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101" name="Text Box 35"/>
          <p:cNvSpPr txBox="1">
            <a:spLocks noChangeArrowheads="1"/>
          </p:cNvSpPr>
          <p:nvPr/>
        </p:nvSpPr>
        <p:spPr bwMode="auto">
          <a:xfrm>
            <a:off x="7617244" y="3714502"/>
            <a:ext cx="562675" cy="2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67</a:t>
            </a:r>
          </a:p>
        </p:txBody>
      </p:sp>
      <p:sp>
        <p:nvSpPr>
          <p:cNvPr id="102" name="Rectangle 9">
            <a:extLst>
              <a:ext uri="{FF2B5EF4-FFF2-40B4-BE49-F238E27FC236}">
                <a16:creationId xmlns:a16="http://schemas.microsoft.com/office/drawing/2014/main" id="{1B0E3193-BCC4-4043-9D74-5A36A3EB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932" y="5736822"/>
            <a:ext cx="451326" cy="10743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103" name="Rectangle 11">
            <a:extLst>
              <a:ext uri="{FF2B5EF4-FFF2-40B4-BE49-F238E27FC236}">
                <a16:creationId xmlns:a16="http://schemas.microsoft.com/office/drawing/2014/main" id="{BDEA95DC-9CB3-4BF2-AC96-130EE0CBA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558" y="4788238"/>
            <a:ext cx="451326" cy="10560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104" name="Rectangle 13">
            <a:extLst>
              <a:ext uri="{FF2B5EF4-FFF2-40B4-BE49-F238E27FC236}">
                <a16:creationId xmlns:a16="http://schemas.microsoft.com/office/drawing/2014/main" id="{41A52D94-5EC7-4728-A343-B98F0CE5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5505" y="4183085"/>
            <a:ext cx="448632" cy="16611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108" name="TextBox 1">
            <a:extLst>
              <a:ext uri="{FF2B5EF4-FFF2-40B4-BE49-F238E27FC236}">
                <a16:creationId xmlns:a16="http://schemas.microsoft.com/office/drawing/2014/main" id="{F939B328-F737-4DC4-AB23-D43EAE88ACF1}"/>
              </a:ext>
            </a:extLst>
          </p:cNvPr>
          <p:cNvSpPr txBox="1"/>
          <p:nvPr/>
        </p:nvSpPr>
        <p:spPr bwMode="auto">
          <a:xfrm>
            <a:off x="8048703" y="5316414"/>
            <a:ext cx="613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34/</a:t>
            </a:r>
            <a:b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92</a:t>
            </a:r>
          </a:p>
        </p:txBody>
      </p:sp>
      <p:sp>
        <p:nvSpPr>
          <p:cNvPr id="131" name="TextBox 1">
            <a:extLst>
              <a:ext uri="{FF2B5EF4-FFF2-40B4-BE49-F238E27FC236}">
                <a16:creationId xmlns:a16="http://schemas.microsoft.com/office/drawing/2014/main" id="{49519EEE-F6F2-41D6-9500-4E9AE225283C}"/>
              </a:ext>
            </a:extLst>
          </p:cNvPr>
          <p:cNvSpPr txBox="1"/>
          <p:nvPr/>
        </p:nvSpPr>
        <p:spPr bwMode="auto">
          <a:xfrm>
            <a:off x="9182319" y="5322254"/>
            <a:ext cx="529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40/68</a:t>
            </a:r>
          </a:p>
        </p:txBody>
      </p:sp>
      <p:sp>
        <p:nvSpPr>
          <p:cNvPr id="132" name="Text Box 23"/>
          <p:cNvSpPr txBox="1">
            <a:spLocks noChangeArrowheads="1"/>
          </p:cNvSpPr>
          <p:nvPr/>
        </p:nvSpPr>
        <p:spPr bwMode="auto">
          <a:xfrm>
            <a:off x="7028588" y="5436308"/>
            <a:ext cx="522484" cy="2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3" name="Text Box 24"/>
          <p:cNvSpPr txBox="1">
            <a:spLocks noChangeArrowheads="1"/>
          </p:cNvSpPr>
          <p:nvPr/>
        </p:nvSpPr>
        <p:spPr bwMode="auto">
          <a:xfrm>
            <a:off x="9216132" y="3866756"/>
            <a:ext cx="536586" cy="2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59</a:t>
            </a:r>
          </a:p>
        </p:txBody>
      </p:sp>
      <p:sp>
        <p:nvSpPr>
          <p:cNvPr id="134" name="Text Box 35"/>
          <p:cNvSpPr txBox="1">
            <a:spLocks noChangeArrowheads="1"/>
          </p:cNvSpPr>
          <p:nvPr/>
        </p:nvSpPr>
        <p:spPr bwMode="auto">
          <a:xfrm>
            <a:off x="8043285" y="4502763"/>
            <a:ext cx="562675" cy="2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22756845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434" y="258820"/>
            <a:ext cx="11631504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New Drugs for individuals </a:t>
            </a:r>
            <a:br>
              <a:rPr lang="en-US" sz="3600"/>
            </a:br>
            <a:r>
              <a:rPr lang="en-US" sz="3600"/>
              <a:t>with multi-resistant virus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/>
              <a:t>Epidemiological data</a:t>
            </a:r>
          </a:p>
          <a:p>
            <a:pPr marL="457200" indent="-457200">
              <a:buFont typeface="+mj-lt"/>
              <a:buAutoNum type="arabicPeriod"/>
            </a:pPr>
            <a:endParaRPr lang="en-US" sz="2800"/>
          </a:p>
          <a:p>
            <a:pPr marL="457200" indent="-457200">
              <a:buFont typeface="+mj-lt"/>
              <a:buAutoNum type="arabicPeriod"/>
            </a:pPr>
            <a:r>
              <a:rPr lang="en-US" sz="2800"/>
              <a:t>News drug for multi-resistant HIV</a:t>
            </a:r>
            <a:br>
              <a:rPr lang="en-US" sz="2800"/>
            </a:br>
            <a:endParaRPr lang="en-US" sz="2800"/>
          </a:p>
          <a:p>
            <a:pPr marL="457200" indent="-457200">
              <a:buFont typeface="+mj-lt"/>
              <a:buAutoNum type="arabicPeriod"/>
            </a:pPr>
            <a:r>
              <a:rPr lang="en-US" sz="2800"/>
              <a:t>Practical management</a:t>
            </a:r>
          </a:p>
          <a:p>
            <a:pPr lvl="1"/>
            <a:r>
              <a:rPr lang="en-US" sz="2400"/>
              <a:t>Patient’s assessment</a:t>
            </a:r>
          </a:p>
          <a:p>
            <a:pPr lvl="1"/>
            <a:r>
              <a:rPr lang="en-US" sz="2400"/>
              <a:t>Constructing a new active ART</a:t>
            </a:r>
          </a:p>
          <a:p>
            <a:pPr lvl="1"/>
            <a:r>
              <a:rPr lang="en-US" sz="240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2838913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Unresolved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064206"/>
            <a:ext cx="10972800" cy="44586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Increasing doses of PI/r: GIQ?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Treatment drug interruption?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Recycling of drugs with previous resistance?</a:t>
            </a:r>
          </a:p>
          <a:p>
            <a:pPr lvl="1"/>
            <a:r>
              <a:rPr lang="en-US" dirty="0"/>
              <a:t>Specificity of 3TC/FTC-associated mutation M184V  (fitness, decreased replicative capacity)</a:t>
            </a:r>
          </a:p>
          <a:p>
            <a:pPr lvl="1"/>
            <a:endParaRPr lang="en-US" dirty="0"/>
          </a:p>
          <a:p>
            <a:r>
              <a:rPr lang="en-US" dirty="0" err="1"/>
              <a:t>Foscarnet</a:t>
            </a:r>
            <a:r>
              <a:rPr lang="en-US" dirty="0"/>
              <a:t> induction?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When salvage regimen should be considered ineffective</a:t>
            </a:r>
          </a:p>
          <a:p>
            <a:pPr lvl="1"/>
            <a:r>
              <a:rPr lang="en-US" dirty="0" err="1"/>
              <a:t>Reoptimization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Dose adaptation (increase?)</a:t>
            </a:r>
          </a:p>
        </p:txBody>
      </p:sp>
    </p:spTree>
    <p:extLst>
      <p:ext uri="{BB962C8B-B14F-4D97-AF65-F5344CB8AC3E}">
        <p14:creationId xmlns:p14="http://schemas.microsoft.com/office/powerpoint/2010/main" val="4000100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DRV GIQ score for the prediction of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48W </a:t>
            </a:r>
            <a:r>
              <a:rPr lang="en-US" sz="3200" dirty="0" err="1">
                <a:latin typeface="+mn-lt"/>
              </a:rPr>
              <a:t>virological</a:t>
            </a:r>
            <a:r>
              <a:rPr lang="en-US" sz="3200" dirty="0">
                <a:latin typeface="+mn-lt"/>
              </a:rPr>
              <a:t> response to DRV-based salvage regimens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1463338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cs typeface="Arial"/>
              </a:rPr>
              <a:t>56 patients with MDR-HIV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Arial"/>
              </a:rPr>
              <a:t>DRV/r 600/100 mg bid + 2 NRTI + enfuvirtide in 32%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Arial"/>
              </a:rPr>
              <a:t>HIV RNA &lt; 50 c/mL at W48: 62.5%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Arial"/>
              </a:rPr>
              <a:t>Multivariate analysis, antiviral response (HIV RNA &lt;50 c/mL) at W48 associated with: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cs typeface="Arial"/>
              </a:rPr>
              <a:t>DRV weighted GIQ (ratio of trough DRV concentration to number of baseline DRV </a:t>
            </a:r>
            <a:r>
              <a:rPr lang="fr-FR" sz="2400" dirty="0">
                <a:cs typeface="Arial"/>
              </a:rPr>
              <a:t>mutation score: </a:t>
            </a:r>
            <a:r>
              <a:rPr lang="en-US" sz="2400" dirty="0">
                <a:cs typeface="Arial"/>
              </a:rPr>
              <a:t>V11I, I54L/M, G73S and L89V, score 1; V32I, L33F and I47V, score 3; L76V and I84V, score 4; and I50V, score 5</a:t>
            </a:r>
            <a:r>
              <a:rPr lang="fr-FR" sz="2400" dirty="0">
                <a:cs typeface="Arial"/>
              </a:rPr>
              <a:t>), p &lt; 0.0001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cs typeface="Arial"/>
              </a:rPr>
              <a:t>Baseline HIV RNA, p &lt; 0.008 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cs typeface="Arial"/>
              </a:rPr>
              <a:t>But not DRV </a:t>
            </a:r>
            <a:r>
              <a:rPr lang="en-US" sz="2400" dirty="0" err="1">
                <a:cs typeface="Arial"/>
              </a:rPr>
              <a:t>Ctrough</a:t>
            </a:r>
            <a:r>
              <a:rPr lang="en-US" sz="2400" dirty="0">
                <a:cs typeface="Arial"/>
              </a:rPr>
              <a:t>, p = 0.09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cs typeface="Arial"/>
              </a:rPr>
              <a:t>Nor mutation score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707903" y="6494075"/>
            <a:ext cx="3484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Arial"/>
                <a:cs typeface="Arial"/>
              </a:rPr>
              <a:t>Gonzalez de </a:t>
            </a:r>
            <a:r>
              <a:rPr lang="fr-FR" sz="1200" i="1" dirty="0" err="1">
                <a:latin typeface="Arial"/>
                <a:cs typeface="Arial"/>
              </a:rPr>
              <a:t>Requena</a:t>
            </a:r>
            <a:r>
              <a:rPr lang="fr-FR" sz="1200" i="1" dirty="0">
                <a:latin typeface="Arial"/>
                <a:cs typeface="Arial"/>
              </a:rPr>
              <a:t> D. JAC 2011. 66:192-200</a:t>
            </a:r>
          </a:p>
        </p:txBody>
      </p:sp>
    </p:spTree>
    <p:extLst>
      <p:ext uri="{BB962C8B-B14F-4D97-AF65-F5344CB8AC3E}">
        <p14:creationId xmlns:p14="http://schemas.microsoft.com/office/powerpoint/2010/main" val="3259077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PI/r for salvage regimen in MDR HIV</a:t>
            </a:r>
            <a:br>
              <a:rPr lang="en-US" sz="3600" dirty="0"/>
            </a:br>
            <a:r>
              <a:rPr lang="en-US" sz="3600" dirty="0"/>
              <a:t>Key points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DRV/r as PI of choice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Dose adjustment based</a:t>
            </a:r>
          </a:p>
          <a:p>
            <a:pPr lvl="1"/>
            <a:r>
              <a:rPr lang="en-US" sz="2400" dirty="0"/>
              <a:t>On number of DRV mutations on cumulative genotype</a:t>
            </a:r>
          </a:p>
          <a:p>
            <a:pPr lvl="1"/>
            <a:r>
              <a:rPr lang="en-US" sz="2400" dirty="0"/>
              <a:t>On drug-drug-interactions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TDM</a:t>
            </a:r>
          </a:p>
          <a:p>
            <a:pPr lvl="1"/>
            <a:r>
              <a:rPr lang="en-US" sz="2400" dirty="0"/>
              <a:t>Check GIQ ≥ 2-3</a:t>
            </a:r>
          </a:p>
          <a:p>
            <a:pPr lvl="1"/>
            <a:r>
              <a:rPr lang="en-US" sz="2400" dirty="0"/>
              <a:t>Tolerance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2937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646261" y="6494075"/>
            <a:ext cx="254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latin typeface="Arial"/>
                <a:cs typeface="Arial"/>
              </a:rPr>
              <a:t>Katlama</a:t>
            </a:r>
            <a:r>
              <a:rPr lang="fr-FR" sz="1200" i="1" dirty="0">
                <a:latin typeface="Arial"/>
                <a:cs typeface="Arial"/>
              </a:rPr>
              <a:t> C. AIDS 2004; 18: 217-26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E3EF538-19AF-485A-852D-5D66CEC9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 of treatment interruption in HIV-infected patients with multiple therapeutic failures: </a:t>
            </a:r>
            <a:br>
              <a:rPr lang="en-US" dirty="0"/>
            </a:br>
            <a:r>
              <a:rPr lang="en-US" dirty="0"/>
              <a:t>a randomized controlled trial (ANRS-GIGHAART)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09600" y="1974253"/>
            <a:ext cx="11254740" cy="4658321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cs typeface="Arial"/>
              </a:rPr>
              <a:t>68 HIV-infected patients with multiple previous treatment failures and CD4 &lt; 200/mm</a:t>
            </a:r>
            <a:r>
              <a:rPr lang="en-US" sz="2600" baseline="30000" dirty="0">
                <a:cs typeface="Arial"/>
              </a:rPr>
              <a:t>3</a:t>
            </a:r>
            <a:r>
              <a:rPr lang="en-US" sz="2600" dirty="0">
                <a:cs typeface="Arial"/>
              </a:rPr>
              <a:t> and HIV RNA ≥ 50 000 c/mL</a:t>
            </a:r>
          </a:p>
          <a:p>
            <a:pPr lvl="1"/>
            <a:r>
              <a:rPr lang="en-US" sz="2400" dirty="0" err="1">
                <a:cs typeface="Arial"/>
              </a:rPr>
              <a:t>GigHAART</a:t>
            </a:r>
            <a:r>
              <a:rPr lang="en-US" sz="2400" dirty="0">
                <a:cs typeface="Arial"/>
              </a:rPr>
              <a:t> salvage regimen (6-9 ARVs) for 24 weeks: randomization</a:t>
            </a:r>
          </a:p>
          <a:p>
            <a:pPr lvl="2"/>
            <a:r>
              <a:rPr lang="en-US" sz="2000" dirty="0">
                <a:cs typeface="Arial"/>
              </a:rPr>
              <a:t>Either immediately (immediate treatment group) </a:t>
            </a:r>
          </a:p>
          <a:p>
            <a:pPr lvl="2"/>
            <a:r>
              <a:rPr lang="en-US" sz="2000" dirty="0">
                <a:cs typeface="Arial"/>
              </a:rPr>
              <a:t>Or after 8 weeks after the discontinuation of all previous ARV treatment (deferred treatment group)</a:t>
            </a:r>
          </a:p>
          <a:p>
            <a:pPr lvl="1"/>
            <a:r>
              <a:rPr lang="en-US" sz="2400" dirty="0">
                <a:ea typeface="Wingdings"/>
                <a:cs typeface="Arial"/>
                <a:sym typeface="Wingdings"/>
              </a:rPr>
              <a:t></a:t>
            </a:r>
            <a:r>
              <a:rPr lang="en-US" sz="2400" dirty="0">
                <a:cs typeface="Arial"/>
                <a:sym typeface="Wingdings"/>
              </a:rPr>
              <a:t> </a:t>
            </a:r>
            <a:r>
              <a:rPr lang="en-US" sz="2400" dirty="0">
                <a:cs typeface="Arial"/>
              </a:rPr>
              <a:t>HIV RNA &gt;1 log</a:t>
            </a:r>
            <a:r>
              <a:rPr lang="en-US" sz="2400" baseline="-25000" dirty="0">
                <a:cs typeface="Arial"/>
              </a:rPr>
              <a:t>10</a:t>
            </a:r>
            <a:r>
              <a:rPr lang="en-US" sz="2400" dirty="0">
                <a:cs typeface="Arial"/>
              </a:rPr>
              <a:t> c/mL at W12 (ITT): 26% immediate vs 62% deferred (p =0.007)</a:t>
            </a:r>
          </a:p>
          <a:p>
            <a:pPr lvl="1"/>
            <a:r>
              <a:rPr lang="en-US" sz="2400" dirty="0">
                <a:cs typeface="Arial"/>
              </a:rPr>
              <a:t>Median </a:t>
            </a:r>
            <a:r>
              <a:rPr lang="en-US" sz="2400" dirty="0">
                <a:ea typeface="Wingdings"/>
                <a:cs typeface="Arial"/>
                <a:sym typeface="Wingdings"/>
              </a:rPr>
              <a:t> </a:t>
            </a:r>
            <a:r>
              <a:rPr lang="en-US" sz="2400" dirty="0">
                <a:cs typeface="Arial"/>
              </a:rPr>
              <a:t>of HIV RNA (log</a:t>
            </a:r>
            <a:r>
              <a:rPr lang="en-US" sz="2400" baseline="-25000" dirty="0">
                <a:cs typeface="Arial"/>
              </a:rPr>
              <a:t>10</a:t>
            </a:r>
            <a:r>
              <a:rPr lang="en-US" sz="2400" dirty="0">
                <a:cs typeface="Arial"/>
              </a:rPr>
              <a:t> c/mL ) at W2: - 0.37 vs - 1.91 (p = 0.008)</a:t>
            </a:r>
          </a:p>
          <a:p>
            <a:pPr lvl="1"/>
            <a:r>
              <a:rPr lang="en-US" sz="2400" dirty="0">
                <a:cs typeface="Arial"/>
              </a:rPr>
              <a:t>Treatment interruption led to an increase in the number of sensitive drugs of the multidrug regimen (71% versus 35% of regimen with ≥ 2 sensitive drugs; p = 0.004)</a:t>
            </a:r>
            <a:br>
              <a:rPr lang="en-US" sz="2400" dirty="0">
                <a:cs typeface="Arial"/>
              </a:rPr>
            </a:br>
            <a:endParaRPr lang="en-US" sz="2400" dirty="0">
              <a:cs typeface="Arial"/>
            </a:endParaRPr>
          </a:p>
          <a:p>
            <a:r>
              <a:rPr lang="en-US" sz="2600" dirty="0" err="1">
                <a:cs typeface="Arial"/>
              </a:rPr>
              <a:t>Virological</a:t>
            </a:r>
            <a:r>
              <a:rPr lang="en-US" sz="2600" dirty="0">
                <a:cs typeface="Arial"/>
              </a:rPr>
              <a:t> success associated with treatment interruption, the reversion of ≥ 1 mutation</a:t>
            </a:r>
            <a:endParaRPr lang="en-US" sz="65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755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Foscarnet salvage therapy for patients with late-stage HIV disease and MDR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09600" y="1880174"/>
            <a:ext cx="11391056" cy="4572000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dirty="0"/>
              <a:t>Open-label pilot study</a:t>
            </a:r>
            <a:br>
              <a:rPr lang="en-US" dirty="0"/>
            </a:br>
            <a:endParaRPr lang="en-US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dirty="0"/>
              <a:t>11 three drugs-experienced patients with HIV RNA  &gt; 50 000 c/mL and CD4 &lt; 100/mm</a:t>
            </a:r>
            <a:r>
              <a:rPr lang="en-US" baseline="30000" dirty="0"/>
              <a:t>3 </a:t>
            </a:r>
            <a:br>
              <a:rPr lang="en-US" baseline="30000" dirty="0"/>
            </a:br>
            <a:r>
              <a:rPr lang="en-US" dirty="0"/>
              <a:t>(median : 10/mm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2000" dirty="0"/>
              <a:t>Median n of R mutations :</a:t>
            </a:r>
          </a:p>
          <a:p>
            <a:pPr lvl="2">
              <a:lnSpc>
                <a:spcPts val="2200"/>
              </a:lnSpc>
              <a:spcBef>
                <a:spcPts val="0"/>
              </a:spcBef>
            </a:pPr>
            <a:r>
              <a:rPr lang="en-US" sz="2000" dirty="0"/>
              <a:t>NRTI = 9</a:t>
            </a:r>
          </a:p>
          <a:p>
            <a:pPr lvl="2">
              <a:lnSpc>
                <a:spcPts val="2200"/>
              </a:lnSpc>
              <a:spcBef>
                <a:spcPts val="0"/>
              </a:spcBef>
            </a:pPr>
            <a:r>
              <a:rPr lang="en-US" sz="2000" dirty="0"/>
              <a:t>NNRTI = 2</a:t>
            </a:r>
          </a:p>
          <a:p>
            <a:pPr lvl="2">
              <a:lnSpc>
                <a:spcPts val="2200"/>
              </a:lnSpc>
              <a:spcBef>
                <a:spcPts val="0"/>
              </a:spcBef>
            </a:pPr>
            <a:r>
              <a:rPr lang="en-US" sz="2000" dirty="0"/>
              <a:t>PI = 12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dirty="0" err="1"/>
              <a:t>Foscarnet</a:t>
            </a:r>
            <a:r>
              <a:rPr lang="en-US" dirty="0"/>
              <a:t> 5 g iv bid x 6 weeks, no change in current ART</a:t>
            </a:r>
            <a:br>
              <a:rPr lang="en-US" dirty="0"/>
            </a:br>
            <a:endParaRPr lang="en-US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dirty="0"/>
              <a:t>Median decrease in HIV RNA (log</a:t>
            </a:r>
            <a:r>
              <a:rPr lang="en-US" baseline="-25000" dirty="0"/>
              <a:t>10</a:t>
            </a:r>
            <a:r>
              <a:rPr lang="en-US" dirty="0"/>
              <a:t> c/mL)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2000" dirty="0"/>
              <a:t>- 1.99 at W2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2000" dirty="0"/>
              <a:t>- 1.79 at W6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b="1" dirty="0"/>
              <a:t>Conclusion : </a:t>
            </a:r>
            <a:r>
              <a:rPr lang="en-US" dirty="0"/>
              <a:t>could this be a strategy in some patients, as induction before/with salvage ?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9001854" y="6494075"/>
            <a:ext cx="3190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latin typeface="Arial"/>
                <a:cs typeface="Arial"/>
              </a:rPr>
              <a:t>Canestri</a:t>
            </a:r>
            <a:r>
              <a:rPr lang="fr-FR" sz="1200" i="1" dirty="0">
                <a:latin typeface="Arial"/>
                <a:cs typeface="Arial"/>
              </a:rPr>
              <a:t> A. Antiviral </a:t>
            </a:r>
            <a:r>
              <a:rPr lang="fr-FR" sz="1200" i="1" dirty="0" err="1">
                <a:latin typeface="Arial"/>
                <a:cs typeface="Arial"/>
              </a:rPr>
              <a:t>Therapy</a:t>
            </a:r>
            <a:r>
              <a:rPr lang="fr-FR" sz="1200" i="1" dirty="0">
                <a:latin typeface="Arial"/>
                <a:cs typeface="Arial"/>
              </a:rPr>
              <a:t> 2006; 11:561-6</a:t>
            </a:r>
          </a:p>
        </p:txBody>
      </p:sp>
    </p:spTree>
    <p:extLst>
      <p:ext uri="{BB962C8B-B14F-4D97-AF65-F5344CB8AC3E}">
        <p14:creationId xmlns:p14="http://schemas.microsoft.com/office/powerpoint/2010/main" val="749838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>
          <a:xfrm>
            <a:off x="252249" y="254888"/>
            <a:ext cx="11384172" cy="1192973"/>
          </a:xfrm>
        </p:spPr>
        <p:txBody>
          <a:bodyPr wrap="none"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Treatment interruption vs 3TC monotherapy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 </a:t>
            </a:r>
            <a:r>
              <a:rPr lang="en-US" sz="2800" dirty="0">
                <a:cs typeface="+mj-cs"/>
              </a:rPr>
              <a:t>(E-184V Study)</a:t>
            </a:r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5851" y="1836817"/>
            <a:ext cx="6588000" cy="1643341"/>
          </a:xfrm>
        </p:spPr>
        <p:txBody>
          <a:bodyPr>
            <a:noAutofit/>
          </a:bodyPr>
          <a:lstStyle/>
          <a:p>
            <a:pPr marL="180975" indent="-180975" eaLnBrk="1" hangingPunct="1">
              <a:spcBef>
                <a:spcPts val="0"/>
              </a:spcBef>
              <a:defRPr/>
            </a:pPr>
            <a:r>
              <a:rPr lang="en-US" sz="1800"/>
              <a:t>Pilot study in patients failing ART (</a:t>
            </a:r>
            <a:r>
              <a:rPr lang="en-US" sz="1800" i="1"/>
              <a:t>n</a:t>
            </a:r>
            <a:r>
              <a:rPr lang="en-US" sz="1800"/>
              <a:t>=58)</a:t>
            </a:r>
          </a:p>
          <a:p>
            <a:pPr marL="180975" indent="-180975" eaLnBrk="1" hangingPunct="1">
              <a:spcBef>
                <a:spcPts val="0"/>
              </a:spcBef>
              <a:defRPr/>
            </a:pPr>
            <a:r>
              <a:rPr lang="en-US" sz="1800"/>
              <a:t>HBV</a:t>
            </a:r>
            <a:r>
              <a:rPr lang="en-US" sz="1800">
                <a:cs typeface="Arial" charset="0"/>
              </a:rPr>
              <a:t>-negative</a:t>
            </a:r>
            <a:r>
              <a:rPr lang="en-US" sz="1800"/>
              <a:t> subjects on 3TC-containing ART with CD4 &gt;500/mm</a:t>
            </a:r>
            <a:r>
              <a:rPr lang="en-US" sz="1800" baseline="30000"/>
              <a:t>3</a:t>
            </a:r>
            <a:r>
              <a:rPr lang="en-US" sz="1800"/>
              <a:t> and HIV RNA &gt;1000 c/mL randomized 1:1 to treatment interruption (TI) arm or continue 3TC alone (3TC arm)</a:t>
            </a:r>
          </a:p>
          <a:p>
            <a:pPr marL="180975" indent="-180975" eaLnBrk="1" hangingPunct="1">
              <a:spcBef>
                <a:spcPts val="0"/>
              </a:spcBef>
              <a:defRPr/>
            </a:pPr>
            <a:r>
              <a:rPr lang="en-US" sz="1800"/>
              <a:t>Replication capacity increased in interruption group and remained low in 3TC monotherapy group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9482542" y="6494075"/>
            <a:ext cx="2709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>
                <a:latin typeface="Arial"/>
                <a:cs typeface="Arial"/>
              </a:rPr>
              <a:t>Castagna A. AIDS 2006; 20:795-803</a:t>
            </a:r>
          </a:p>
        </p:txBody>
      </p:sp>
      <p:grpSp>
        <p:nvGrpSpPr>
          <p:cNvPr id="286783" name="Groupe 286782">
            <a:extLst>
              <a:ext uri="{FF2B5EF4-FFF2-40B4-BE49-F238E27FC236}">
                <a16:creationId xmlns:a16="http://schemas.microsoft.com/office/drawing/2014/main" id="{285E0C2C-098A-4F64-8E50-6879C900A5B1}"/>
              </a:ext>
            </a:extLst>
          </p:cNvPr>
          <p:cNvGrpSpPr/>
          <p:nvPr/>
        </p:nvGrpSpPr>
        <p:grpSpPr>
          <a:xfrm>
            <a:off x="1543051" y="3770313"/>
            <a:ext cx="4329112" cy="909638"/>
            <a:chOff x="1352551" y="3627438"/>
            <a:chExt cx="4329112" cy="909638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AF4D704-B009-4B9E-8C2C-44BE14270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1" y="3627438"/>
              <a:ext cx="4256088" cy="863600"/>
            </a:xfrm>
            <a:custGeom>
              <a:avLst/>
              <a:gdLst>
                <a:gd name="T0" fmla="*/ 2681 w 2681"/>
                <a:gd name="T1" fmla="*/ 544 h 544"/>
                <a:gd name="T2" fmla="*/ 0 w 2681"/>
                <a:gd name="T3" fmla="*/ 544 h 544"/>
                <a:gd name="T4" fmla="*/ 0 w 2681"/>
                <a:gd name="T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1" h="544">
                  <a:moveTo>
                    <a:pt x="2681" y="544"/>
                  </a:moveTo>
                  <a:lnTo>
                    <a:pt x="0" y="54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28F09A88-0F1A-4649-9A24-0C7FE43E8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1751" y="4491038"/>
              <a:ext cx="0" cy="4603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A32F1546-7DCF-4590-B7EF-7ABFE5088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43563" y="4491038"/>
              <a:ext cx="0" cy="4603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940F9020-8544-4BF3-9968-B15455DF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2663" y="4491038"/>
              <a:ext cx="0" cy="4603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DC3682A3-74FA-413B-AD27-085E345F44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9938" y="4491038"/>
              <a:ext cx="0" cy="4603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281FA8D8-3977-48AA-B37E-A52D4EDFC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2888" y="4491038"/>
              <a:ext cx="0" cy="4603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E368E254-AB5D-4F60-B2FB-4B9F93640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3576" y="4491038"/>
              <a:ext cx="0" cy="4603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BC6E0B4B-F0EE-46CB-A940-39F7BF6F2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0851" y="4491038"/>
              <a:ext cx="0" cy="4603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EC0AEF5F-839B-4A85-860B-40ABAB5F69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0626" y="4491038"/>
              <a:ext cx="0" cy="4603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80C73C71-56BD-4130-8650-A1C4C1528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3351" y="4491038"/>
              <a:ext cx="0" cy="4603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269050D8-6601-409A-8A2A-A1DEB0909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3675063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A523E0D8-E110-4E45-96EC-A8BE3BB2F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3810001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20E73154-C115-49DD-90F8-291E5390A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3946526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20" name="Line 28">
              <a:extLst>
                <a:ext uri="{FF2B5EF4-FFF2-40B4-BE49-F238E27FC236}">
                  <a16:creationId xmlns:a16="http://schemas.microsoft.com/office/drawing/2014/main" id="{F275201E-EFD0-469B-A09F-41A728B4D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4083051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21" name="Line 29">
              <a:extLst>
                <a:ext uri="{FF2B5EF4-FFF2-40B4-BE49-F238E27FC236}">
                  <a16:creationId xmlns:a16="http://schemas.microsoft.com/office/drawing/2014/main" id="{672D721B-F535-4336-8431-667D24F86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4216401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22" name="Line 30">
              <a:extLst>
                <a:ext uri="{FF2B5EF4-FFF2-40B4-BE49-F238E27FC236}">
                  <a16:creationId xmlns:a16="http://schemas.microsoft.com/office/drawing/2014/main" id="{3016FDDD-F02C-441D-9D35-497F4155F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4352926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23" name="Line 31">
              <a:extLst>
                <a:ext uri="{FF2B5EF4-FFF2-40B4-BE49-F238E27FC236}">
                  <a16:creationId xmlns:a16="http://schemas.microsoft.com/office/drawing/2014/main" id="{D5B5F35A-A46C-4DFC-A34C-7D22CACA9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4491038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36" name="Line 42">
              <a:extLst>
                <a:ext uri="{FF2B5EF4-FFF2-40B4-BE49-F238E27FC236}">
                  <a16:creationId xmlns:a16="http://schemas.microsoft.com/office/drawing/2014/main" id="{A15F86C6-E3B8-496B-8554-EB6873AE8D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8101" y="4214813"/>
              <a:ext cx="0" cy="60325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37" name="Line 43">
              <a:extLst>
                <a:ext uri="{FF2B5EF4-FFF2-40B4-BE49-F238E27FC236}">
                  <a16:creationId xmlns:a16="http://schemas.microsoft.com/office/drawing/2014/main" id="{9F7A54CD-7E4B-4B75-A933-EA79D49F9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43563" y="4264026"/>
              <a:ext cx="0" cy="61913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38" name="Line 44">
              <a:extLst>
                <a:ext uri="{FF2B5EF4-FFF2-40B4-BE49-F238E27FC236}">
                  <a16:creationId xmlns:a16="http://schemas.microsoft.com/office/drawing/2014/main" id="{24944A25-F7E8-4A84-B871-01A219810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0576" y="4181476"/>
              <a:ext cx="0" cy="46038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40" name="Line 46">
              <a:extLst>
                <a:ext uri="{FF2B5EF4-FFF2-40B4-BE49-F238E27FC236}">
                  <a16:creationId xmlns:a16="http://schemas.microsoft.com/office/drawing/2014/main" id="{7597DDC3-A9E5-423C-AA88-D19843DCF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9013" y="4067176"/>
              <a:ext cx="0" cy="55563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41" name="Line 47">
              <a:extLst>
                <a:ext uri="{FF2B5EF4-FFF2-40B4-BE49-F238E27FC236}">
                  <a16:creationId xmlns:a16="http://schemas.microsoft.com/office/drawing/2014/main" id="{717391DD-9669-4864-9B8D-7099050FC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0826" y="4160838"/>
              <a:ext cx="0" cy="53975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48" name="Line 54">
              <a:extLst>
                <a:ext uri="{FF2B5EF4-FFF2-40B4-BE49-F238E27FC236}">
                  <a16:creationId xmlns:a16="http://schemas.microsoft.com/office/drawing/2014/main" id="{80C9ECB8-86BB-4857-842F-712710F34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8563" y="3948113"/>
              <a:ext cx="0" cy="76200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49" name="Line 55">
              <a:extLst>
                <a:ext uri="{FF2B5EF4-FFF2-40B4-BE49-F238E27FC236}">
                  <a16:creationId xmlns:a16="http://schemas.microsoft.com/office/drawing/2014/main" id="{18117D63-A02A-405E-8F51-F1243502A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6726" y="4017963"/>
              <a:ext cx="0" cy="60325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50" name="Line 56">
              <a:extLst>
                <a:ext uri="{FF2B5EF4-FFF2-40B4-BE49-F238E27FC236}">
                  <a16:creationId xmlns:a16="http://schemas.microsoft.com/office/drawing/2014/main" id="{7D5B4969-E150-49B1-A9BC-6E160F5BBF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3576" y="3843338"/>
              <a:ext cx="0" cy="55563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58">
              <a:extLst>
                <a:ext uri="{FF2B5EF4-FFF2-40B4-BE49-F238E27FC236}">
                  <a16:creationId xmlns:a16="http://schemas.microsoft.com/office/drawing/2014/main" id="{D1F9D230-009E-4E46-B178-9740ABAC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1" y="3675063"/>
              <a:ext cx="4240213" cy="588963"/>
            </a:xfrm>
            <a:custGeom>
              <a:avLst/>
              <a:gdLst>
                <a:gd name="T0" fmla="*/ 2671 w 2671"/>
                <a:gd name="T1" fmla="*/ 371 h 371"/>
                <a:gd name="T2" fmla="*/ 2340 w 2671"/>
                <a:gd name="T3" fmla="*/ 340 h 371"/>
                <a:gd name="T4" fmla="*/ 2014 w 2671"/>
                <a:gd name="T5" fmla="*/ 319 h 371"/>
                <a:gd name="T6" fmla="*/ 1674 w 2671"/>
                <a:gd name="T7" fmla="*/ 306 h 371"/>
                <a:gd name="T8" fmla="*/ 1339 w 2671"/>
                <a:gd name="T9" fmla="*/ 247 h 371"/>
                <a:gd name="T10" fmla="*/ 1010 w 2671"/>
                <a:gd name="T11" fmla="*/ 216 h 371"/>
                <a:gd name="T12" fmla="*/ 671 w 2671"/>
                <a:gd name="T13" fmla="*/ 172 h 371"/>
                <a:gd name="T14" fmla="*/ 334 w 2671"/>
                <a:gd name="T15" fmla="*/ 106 h 371"/>
                <a:gd name="T16" fmla="*/ 0 w 2671"/>
                <a:gd name="T17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1" h="371">
                  <a:moveTo>
                    <a:pt x="2671" y="371"/>
                  </a:moveTo>
                  <a:lnTo>
                    <a:pt x="2340" y="340"/>
                  </a:lnTo>
                  <a:lnTo>
                    <a:pt x="2014" y="319"/>
                  </a:lnTo>
                  <a:lnTo>
                    <a:pt x="1674" y="306"/>
                  </a:lnTo>
                  <a:lnTo>
                    <a:pt x="1339" y="247"/>
                  </a:lnTo>
                  <a:lnTo>
                    <a:pt x="1010" y="216"/>
                  </a:lnTo>
                  <a:lnTo>
                    <a:pt x="671" y="172"/>
                  </a:lnTo>
                  <a:lnTo>
                    <a:pt x="334" y="106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7" name="Freeform 59">
              <a:extLst>
                <a:ext uri="{FF2B5EF4-FFF2-40B4-BE49-F238E27FC236}">
                  <a16:creationId xmlns:a16="http://schemas.microsoft.com/office/drawing/2014/main" id="{FEC29BD8-AF01-45E9-9F50-9EC1D3A1B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838" y="3638551"/>
              <a:ext cx="71438" cy="71438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56DA483A-55E7-4AF2-9FF6-78160AE78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063" y="3806826"/>
              <a:ext cx="69850" cy="71438"/>
            </a:xfrm>
            <a:custGeom>
              <a:avLst/>
              <a:gdLst>
                <a:gd name="T0" fmla="*/ 27 w 31"/>
                <a:gd name="T1" fmla="*/ 27 h 32"/>
                <a:gd name="T2" fmla="*/ 31 w 31"/>
                <a:gd name="T3" fmla="*/ 16 h 32"/>
                <a:gd name="T4" fmla="*/ 27 w 31"/>
                <a:gd name="T5" fmla="*/ 5 h 32"/>
                <a:gd name="T6" fmla="*/ 16 w 31"/>
                <a:gd name="T7" fmla="*/ 0 h 32"/>
                <a:gd name="T8" fmla="*/ 4 w 31"/>
                <a:gd name="T9" fmla="*/ 5 h 32"/>
                <a:gd name="T10" fmla="*/ 0 w 31"/>
                <a:gd name="T11" fmla="*/ 16 h 32"/>
                <a:gd name="T12" fmla="*/ 4 w 31"/>
                <a:gd name="T13" fmla="*/ 27 h 32"/>
                <a:gd name="T14" fmla="*/ 16 w 31"/>
                <a:gd name="T15" fmla="*/ 32 h 32"/>
                <a:gd name="T16" fmla="*/ 27 w 31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cubicBezTo>
                    <a:pt x="30" y="24"/>
                    <a:pt x="31" y="21"/>
                    <a:pt x="31" y="16"/>
                  </a:cubicBezTo>
                  <a:cubicBezTo>
                    <a:pt x="31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1" y="8"/>
                    <a:pt x="0" y="12"/>
                    <a:pt x="0" y="16"/>
                  </a:cubicBezTo>
                  <a:cubicBezTo>
                    <a:pt x="0" y="21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F9FB0944-22FB-423C-A58A-2E850B480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051" y="3911601"/>
              <a:ext cx="71438" cy="69850"/>
            </a:xfrm>
            <a:custGeom>
              <a:avLst/>
              <a:gdLst>
                <a:gd name="T0" fmla="*/ 27 w 32"/>
                <a:gd name="T1" fmla="*/ 27 h 31"/>
                <a:gd name="T2" fmla="*/ 32 w 32"/>
                <a:gd name="T3" fmla="*/ 16 h 31"/>
                <a:gd name="T4" fmla="*/ 27 w 32"/>
                <a:gd name="T5" fmla="*/ 4 h 31"/>
                <a:gd name="T6" fmla="*/ 16 w 32"/>
                <a:gd name="T7" fmla="*/ 0 h 31"/>
                <a:gd name="T8" fmla="*/ 5 w 32"/>
                <a:gd name="T9" fmla="*/ 4 h 31"/>
                <a:gd name="T10" fmla="*/ 0 w 32"/>
                <a:gd name="T11" fmla="*/ 16 h 31"/>
                <a:gd name="T12" fmla="*/ 5 w 32"/>
                <a:gd name="T13" fmla="*/ 27 h 31"/>
                <a:gd name="T14" fmla="*/ 16 w 32"/>
                <a:gd name="T15" fmla="*/ 31 h 31"/>
                <a:gd name="T16" fmla="*/ 27 w 32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1" y="31"/>
                    <a:pt x="16" y="31"/>
                  </a:cubicBezTo>
                  <a:cubicBezTo>
                    <a:pt x="20" y="31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2">
              <a:extLst>
                <a:ext uri="{FF2B5EF4-FFF2-40B4-BE49-F238E27FC236}">
                  <a16:creationId xmlns:a16="http://schemas.microsoft.com/office/drawing/2014/main" id="{65581091-E33B-4283-A84B-C3F2F0477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1" y="3981451"/>
              <a:ext cx="69850" cy="71438"/>
            </a:xfrm>
            <a:custGeom>
              <a:avLst/>
              <a:gdLst>
                <a:gd name="T0" fmla="*/ 27 w 31"/>
                <a:gd name="T1" fmla="*/ 27 h 32"/>
                <a:gd name="T2" fmla="*/ 31 w 31"/>
                <a:gd name="T3" fmla="*/ 16 h 32"/>
                <a:gd name="T4" fmla="*/ 27 w 31"/>
                <a:gd name="T5" fmla="*/ 5 h 32"/>
                <a:gd name="T6" fmla="*/ 16 w 31"/>
                <a:gd name="T7" fmla="*/ 0 h 32"/>
                <a:gd name="T8" fmla="*/ 4 w 31"/>
                <a:gd name="T9" fmla="*/ 5 h 32"/>
                <a:gd name="T10" fmla="*/ 0 w 31"/>
                <a:gd name="T11" fmla="*/ 16 h 32"/>
                <a:gd name="T12" fmla="*/ 4 w 31"/>
                <a:gd name="T13" fmla="*/ 27 h 32"/>
                <a:gd name="T14" fmla="*/ 16 w 31"/>
                <a:gd name="T15" fmla="*/ 32 h 32"/>
                <a:gd name="T16" fmla="*/ 27 w 31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cubicBezTo>
                    <a:pt x="30" y="24"/>
                    <a:pt x="31" y="21"/>
                    <a:pt x="31" y="16"/>
                  </a:cubicBezTo>
                  <a:cubicBezTo>
                    <a:pt x="31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1" y="8"/>
                    <a:pt x="0" y="12"/>
                    <a:pt x="0" y="16"/>
                  </a:cubicBezTo>
                  <a:cubicBezTo>
                    <a:pt x="0" y="21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6BAA8266-B4F9-468E-88BC-5E055BB9F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501" y="4030663"/>
              <a:ext cx="71438" cy="71438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4">
              <a:extLst>
                <a:ext uri="{FF2B5EF4-FFF2-40B4-BE49-F238E27FC236}">
                  <a16:creationId xmlns:a16="http://schemas.microsoft.com/office/drawing/2014/main" id="{7532A184-0E36-4E0C-B6A5-CE08D6A69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1" y="4127501"/>
              <a:ext cx="71438" cy="69850"/>
            </a:xfrm>
            <a:custGeom>
              <a:avLst/>
              <a:gdLst>
                <a:gd name="T0" fmla="*/ 27 w 32"/>
                <a:gd name="T1" fmla="*/ 27 h 31"/>
                <a:gd name="T2" fmla="*/ 32 w 32"/>
                <a:gd name="T3" fmla="*/ 15 h 31"/>
                <a:gd name="T4" fmla="*/ 27 w 32"/>
                <a:gd name="T5" fmla="*/ 4 h 31"/>
                <a:gd name="T6" fmla="*/ 16 w 32"/>
                <a:gd name="T7" fmla="*/ 0 h 31"/>
                <a:gd name="T8" fmla="*/ 5 w 32"/>
                <a:gd name="T9" fmla="*/ 4 h 31"/>
                <a:gd name="T10" fmla="*/ 0 w 32"/>
                <a:gd name="T11" fmla="*/ 15 h 31"/>
                <a:gd name="T12" fmla="*/ 5 w 32"/>
                <a:gd name="T13" fmla="*/ 27 h 31"/>
                <a:gd name="T14" fmla="*/ 16 w 32"/>
                <a:gd name="T15" fmla="*/ 31 h 31"/>
                <a:gd name="T16" fmla="*/ 27 w 32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cubicBezTo>
                    <a:pt x="30" y="24"/>
                    <a:pt x="32" y="20"/>
                    <a:pt x="32" y="15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1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1"/>
                    <a:pt x="16" y="31"/>
                  </a:cubicBezTo>
                  <a:cubicBezTo>
                    <a:pt x="21" y="31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65">
              <a:extLst>
                <a:ext uri="{FF2B5EF4-FFF2-40B4-BE49-F238E27FC236}">
                  <a16:creationId xmlns:a16="http://schemas.microsoft.com/office/drawing/2014/main" id="{591CB51B-2301-42F8-AF48-5EA128F86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1" y="4144963"/>
              <a:ext cx="71438" cy="69850"/>
            </a:xfrm>
            <a:custGeom>
              <a:avLst/>
              <a:gdLst>
                <a:gd name="T0" fmla="*/ 27 w 32"/>
                <a:gd name="T1" fmla="*/ 27 h 31"/>
                <a:gd name="T2" fmla="*/ 32 w 32"/>
                <a:gd name="T3" fmla="*/ 16 h 31"/>
                <a:gd name="T4" fmla="*/ 27 w 32"/>
                <a:gd name="T5" fmla="*/ 4 h 31"/>
                <a:gd name="T6" fmla="*/ 16 w 32"/>
                <a:gd name="T7" fmla="*/ 0 h 31"/>
                <a:gd name="T8" fmla="*/ 5 w 32"/>
                <a:gd name="T9" fmla="*/ 4 h 31"/>
                <a:gd name="T10" fmla="*/ 0 w 32"/>
                <a:gd name="T11" fmla="*/ 16 h 31"/>
                <a:gd name="T12" fmla="*/ 5 w 32"/>
                <a:gd name="T13" fmla="*/ 27 h 31"/>
                <a:gd name="T14" fmla="*/ 16 w 32"/>
                <a:gd name="T15" fmla="*/ 31 h 31"/>
                <a:gd name="T16" fmla="*/ 27 w 32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1" y="31"/>
                    <a:pt x="16" y="31"/>
                  </a:cubicBezTo>
                  <a:cubicBezTo>
                    <a:pt x="20" y="31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66">
              <a:extLst>
                <a:ext uri="{FF2B5EF4-FFF2-40B4-BE49-F238E27FC236}">
                  <a16:creationId xmlns:a16="http://schemas.microsoft.com/office/drawing/2014/main" id="{9D3E7880-84B7-49F9-B3B2-8E12CFAF0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4178301"/>
              <a:ext cx="71438" cy="69850"/>
            </a:xfrm>
            <a:custGeom>
              <a:avLst/>
              <a:gdLst>
                <a:gd name="T0" fmla="*/ 27 w 32"/>
                <a:gd name="T1" fmla="*/ 27 h 31"/>
                <a:gd name="T2" fmla="*/ 32 w 32"/>
                <a:gd name="T3" fmla="*/ 16 h 31"/>
                <a:gd name="T4" fmla="*/ 27 w 32"/>
                <a:gd name="T5" fmla="*/ 4 h 31"/>
                <a:gd name="T6" fmla="*/ 16 w 32"/>
                <a:gd name="T7" fmla="*/ 0 h 31"/>
                <a:gd name="T8" fmla="*/ 5 w 32"/>
                <a:gd name="T9" fmla="*/ 4 h 31"/>
                <a:gd name="T10" fmla="*/ 0 w 32"/>
                <a:gd name="T11" fmla="*/ 16 h 31"/>
                <a:gd name="T12" fmla="*/ 5 w 32"/>
                <a:gd name="T13" fmla="*/ 27 h 31"/>
                <a:gd name="T14" fmla="*/ 16 w 32"/>
                <a:gd name="T15" fmla="*/ 31 h 31"/>
                <a:gd name="T16" fmla="*/ 27 w 32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1"/>
                    <a:pt x="16" y="31"/>
                  </a:cubicBezTo>
                  <a:cubicBezTo>
                    <a:pt x="20" y="31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67">
              <a:extLst>
                <a:ext uri="{FF2B5EF4-FFF2-40B4-BE49-F238E27FC236}">
                  <a16:creationId xmlns:a16="http://schemas.microsoft.com/office/drawing/2014/main" id="{F8A83F79-6527-4788-947D-DC0A513FC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8" y="4227513"/>
              <a:ext cx="71438" cy="69850"/>
            </a:xfrm>
            <a:custGeom>
              <a:avLst/>
              <a:gdLst>
                <a:gd name="T0" fmla="*/ 27 w 32"/>
                <a:gd name="T1" fmla="*/ 27 h 31"/>
                <a:gd name="T2" fmla="*/ 32 w 32"/>
                <a:gd name="T3" fmla="*/ 16 h 31"/>
                <a:gd name="T4" fmla="*/ 27 w 32"/>
                <a:gd name="T5" fmla="*/ 4 h 31"/>
                <a:gd name="T6" fmla="*/ 16 w 32"/>
                <a:gd name="T7" fmla="*/ 0 h 31"/>
                <a:gd name="T8" fmla="*/ 5 w 32"/>
                <a:gd name="T9" fmla="*/ 4 h 31"/>
                <a:gd name="T10" fmla="*/ 0 w 32"/>
                <a:gd name="T11" fmla="*/ 16 h 31"/>
                <a:gd name="T12" fmla="*/ 5 w 32"/>
                <a:gd name="T13" fmla="*/ 27 h 31"/>
                <a:gd name="T14" fmla="*/ 16 w 32"/>
                <a:gd name="T15" fmla="*/ 31 h 31"/>
                <a:gd name="T16" fmla="*/ 27 w 32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1"/>
                    <a:pt x="16" y="31"/>
                  </a:cubicBezTo>
                  <a:cubicBezTo>
                    <a:pt x="20" y="31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Line 78">
              <a:extLst>
                <a:ext uri="{FF2B5EF4-FFF2-40B4-BE49-F238E27FC236}">
                  <a16:creationId xmlns:a16="http://schemas.microsoft.com/office/drawing/2014/main" id="{7C369000-95D9-460F-8A20-41B54C54E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5151" y="3992563"/>
              <a:ext cx="0" cy="71438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Line 79">
              <a:extLst>
                <a:ext uri="{FF2B5EF4-FFF2-40B4-BE49-F238E27FC236}">
                  <a16:creationId xmlns:a16="http://schemas.microsoft.com/office/drawing/2014/main" id="{8B807110-B86B-49D1-BB54-391DE8EF4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7876" y="3800476"/>
              <a:ext cx="0" cy="73025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Line 80">
              <a:extLst>
                <a:ext uri="{FF2B5EF4-FFF2-40B4-BE49-F238E27FC236}">
                  <a16:creationId xmlns:a16="http://schemas.microsoft.com/office/drawing/2014/main" id="{2680C3D1-179F-4107-ACDC-43E8A967C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4926" y="3932238"/>
              <a:ext cx="0" cy="69850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53" name="Line 82">
              <a:extLst>
                <a:ext uri="{FF2B5EF4-FFF2-40B4-BE49-F238E27FC236}">
                  <a16:creationId xmlns:a16="http://schemas.microsoft.com/office/drawing/2014/main" id="{ACB4F71B-67A6-4708-B7D6-27C28A974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951" y="3865563"/>
              <a:ext cx="0" cy="66675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54" name="Line 83">
              <a:extLst>
                <a:ext uri="{FF2B5EF4-FFF2-40B4-BE49-F238E27FC236}">
                  <a16:creationId xmlns:a16="http://schemas.microsoft.com/office/drawing/2014/main" id="{2D5C3A80-822C-4F32-98F6-A804EC2B3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838" y="3806826"/>
              <a:ext cx="0" cy="79375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58" name="Line 87">
              <a:extLst>
                <a:ext uri="{FF2B5EF4-FFF2-40B4-BE49-F238E27FC236}">
                  <a16:creationId xmlns:a16="http://schemas.microsoft.com/office/drawing/2014/main" id="{B8F3779B-7FDD-4331-B526-E114128DD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3576" y="3752851"/>
              <a:ext cx="0" cy="63500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61" name="Line 90">
              <a:extLst>
                <a:ext uri="{FF2B5EF4-FFF2-40B4-BE49-F238E27FC236}">
                  <a16:creationId xmlns:a16="http://schemas.microsoft.com/office/drawing/2014/main" id="{46D5FB2E-0C07-4E3A-9FB8-C28FC2CCB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3801" y="3762376"/>
              <a:ext cx="0" cy="53975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62" name="Line 91">
              <a:extLst>
                <a:ext uri="{FF2B5EF4-FFF2-40B4-BE49-F238E27FC236}">
                  <a16:creationId xmlns:a16="http://schemas.microsoft.com/office/drawing/2014/main" id="{DF8B0B24-86F8-4E3B-A1BA-4CCA4DF3C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0851" y="3817938"/>
              <a:ext cx="0" cy="68263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63" name="Freeform 92">
              <a:extLst>
                <a:ext uri="{FF2B5EF4-FFF2-40B4-BE49-F238E27FC236}">
                  <a16:creationId xmlns:a16="http://schemas.microsoft.com/office/drawing/2014/main" id="{5DECC8B7-35F3-4B8E-8009-FDE5914F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1" y="3675063"/>
              <a:ext cx="4241800" cy="388938"/>
            </a:xfrm>
            <a:custGeom>
              <a:avLst/>
              <a:gdLst>
                <a:gd name="T0" fmla="*/ 2672 w 2672"/>
                <a:gd name="T1" fmla="*/ 245 h 245"/>
                <a:gd name="T2" fmla="*/ 2338 w 2672"/>
                <a:gd name="T3" fmla="*/ 206 h 245"/>
                <a:gd name="T4" fmla="*/ 2006 w 2672"/>
                <a:gd name="T5" fmla="*/ 125 h 245"/>
                <a:gd name="T6" fmla="*/ 1664 w 2672"/>
                <a:gd name="T7" fmla="*/ 162 h 245"/>
                <a:gd name="T8" fmla="*/ 1337 w 2672"/>
                <a:gd name="T9" fmla="*/ 133 h 245"/>
                <a:gd name="T10" fmla="*/ 1000 w 2672"/>
                <a:gd name="T11" fmla="*/ 133 h 245"/>
                <a:gd name="T12" fmla="*/ 668 w 2672"/>
                <a:gd name="T13" fmla="*/ 89 h 245"/>
                <a:gd name="T14" fmla="*/ 334 w 2672"/>
                <a:gd name="T15" fmla="*/ 89 h 245"/>
                <a:gd name="T16" fmla="*/ 0 w 2672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2" h="245">
                  <a:moveTo>
                    <a:pt x="2672" y="245"/>
                  </a:moveTo>
                  <a:lnTo>
                    <a:pt x="2338" y="206"/>
                  </a:lnTo>
                  <a:lnTo>
                    <a:pt x="2006" y="125"/>
                  </a:lnTo>
                  <a:lnTo>
                    <a:pt x="1664" y="162"/>
                  </a:lnTo>
                  <a:lnTo>
                    <a:pt x="1337" y="133"/>
                  </a:lnTo>
                  <a:lnTo>
                    <a:pt x="1000" y="133"/>
                  </a:lnTo>
                  <a:lnTo>
                    <a:pt x="668" y="89"/>
                  </a:lnTo>
                  <a:lnTo>
                    <a:pt x="334" y="89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65" name="Freeform 94">
              <a:extLst>
                <a:ext uri="{FF2B5EF4-FFF2-40B4-BE49-F238E27FC236}">
                  <a16:creationId xmlns:a16="http://schemas.microsoft.com/office/drawing/2014/main" id="{7CF3C892-51E4-44A0-BDA3-E912FE604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838" y="3638551"/>
              <a:ext cx="71438" cy="71438"/>
            </a:xfrm>
            <a:custGeom>
              <a:avLst/>
              <a:gdLst>
                <a:gd name="T0" fmla="*/ 5 w 32"/>
                <a:gd name="T1" fmla="*/ 5 h 32"/>
                <a:gd name="T2" fmla="*/ 0 w 32"/>
                <a:gd name="T3" fmla="*/ 16 h 32"/>
                <a:gd name="T4" fmla="*/ 5 w 32"/>
                <a:gd name="T5" fmla="*/ 27 h 32"/>
                <a:gd name="T6" fmla="*/ 16 w 32"/>
                <a:gd name="T7" fmla="*/ 32 h 32"/>
                <a:gd name="T8" fmla="*/ 27 w 32"/>
                <a:gd name="T9" fmla="*/ 27 h 32"/>
                <a:gd name="T10" fmla="*/ 32 w 32"/>
                <a:gd name="T11" fmla="*/ 16 h 32"/>
                <a:gd name="T12" fmla="*/ 27 w 32"/>
                <a:gd name="T13" fmla="*/ 5 h 32"/>
                <a:gd name="T14" fmla="*/ 16 w 32"/>
                <a:gd name="T15" fmla="*/ 0 h 32"/>
                <a:gd name="T16" fmla="*/ 5 w 32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5" y="5"/>
                  </a:move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66" name="Freeform 95">
              <a:extLst>
                <a:ext uri="{FF2B5EF4-FFF2-40B4-BE49-F238E27FC236}">
                  <a16:creationId xmlns:a16="http://schemas.microsoft.com/office/drawing/2014/main" id="{BD804940-06DD-42AD-B42B-A220C3D55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063" y="3779838"/>
              <a:ext cx="69850" cy="71438"/>
            </a:xfrm>
            <a:custGeom>
              <a:avLst/>
              <a:gdLst>
                <a:gd name="T0" fmla="*/ 4 w 31"/>
                <a:gd name="T1" fmla="*/ 5 h 32"/>
                <a:gd name="T2" fmla="*/ 0 w 31"/>
                <a:gd name="T3" fmla="*/ 16 h 32"/>
                <a:gd name="T4" fmla="*/ 4 w 31"/>
                <a:gd name="T5" fmla="*/ 27 h 32"/>
                <a:gd name="T6" fmla="*/ 16 w 31"/>
                <a:gd name="T7" fmla="*/ 32 h 32"/>
                <a:gd name="T8" fmla="*/ 27 w 31"/>
                <a:gd name="T9" fmla="*/ 27 h 32"/>
                <a:gd name="T10" fmla="*/ 31 w 31"/>
                <a:gd name="T11" fmla="*/ 16 h 32"/>
                <a:gd name="T12" fmla="*/ 27 w 31"/>
                <a:gd name="T13" fmla="*/ 5 h 32"/>
                <a:gd name="T14" fmla="*/ 16 w 31"/>
                <a:gd name="T15" fmla="*/ 0 h 32"/>
                <a:gd name="T16" fmla="*/ 4 w 31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4" y="5"/>
                  </a:moveTo>
                  <a:cubicBezTo>
                    <a:pt x="1" y="8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1" y="20"/>
                    <a:pt x="31" y="16"/>
                  </a:cubicBezTo>
                  <a:cubicBezTo>
                    <a:pt x="31" y="11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67" name="Freeform 96">
              <a:extLst>
                <a:ext uri="{FF2B5EF4-FFF2-40B4-BE49-F238E27FC236}">
                  <a16:creationId xmlns:a16="http://schemas.microsoft.com/office/drawing/2014/main" id="{B605645A-86D4-4F53-8888-BE5F96ED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463" y="3779838"/>
              <a:ext cx="68263" cy="71438"/>
            </a:xfrm>
            <a:custGeom>
              <a:avLst/>
              <a:gdLst>
                <a:gd name="T0" fmla="*/ 4 w 31"/>
                <a:gd name="T1" fmla="*/ 5 h 32"/>
                <a:gd name="T2" fmla="*/ 0 w 31"/>
                <a:gd name="T3" fmla="*/ 16 h 32"/>
                <a:gd name="T4" fmla="*/ 4 w 31"/>
                <a:gd name="T5" fmla="*/ 27 h 32"/>
                <a:gd name="T6" fmla="*/ 15 w 31"/>
                <a:gd name="T7" fmla="*/ 32 h 32"/>
                <a:gd name="T8" fmla="*/ 27 w 31"/>
                <a:gd name="T9" fmla="*/ 27 h 32"/>
                <a:gd name="T10" fmla="*/ 31 w 31"/>
                <a:gd name="T11" fmla="*/ 16 h 32"/>
                <a:gd name="T12" fmla="*/ 27 w 31"/>
                <a:gd name="T13" fmla="*/ 5 h 32"/>
                <a:gd name="T14" fmla="*/ 15 w 31"/>
                <a:gd name="T15" fmla="*/ 0 h 32"/>
                <a:gd name="T16" fmla="*/ 4 w 31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4" y="5"/>
                  </a:moveTo>
                  <a:cubicBezTo>
                    <a:pt x="1" y="8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5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1" y="20"/>
                    <a:pt x="31" y="16"/>
                  </a:cubicBezTo>
                  <a:cubicBezTo>
                    <a:pt x="31" y="11"/>
                    <a:pt x="30" y="8"/>
                    <a:pt x="27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68" name="Freeform 97">
              <a:extLst>
                <a:ext uri="{FF2B5EF4-FFF2-40B4-BE49-F238E27FC236}">
                  <a16:creationId xmlns:a16="http://schemas.microsoft.com/office/drawing/2014/main" id="{D0E7640A-40B6-4023-9565-BA5F4D9D2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6" y="3849688"/>
              <a:ext cx="69850" cy="71438"/>
            </a:xfrm>
            <a:custGeom>
              <a:avLst/>
              <a:gdLst>
                <a:gd name="T0" fmla="*/ 4 w 31"/>
                <a:gd name="T1" fmla="*/ 5 h 32"/>
                <a:gd name="T2" fmla="*/ 0 w 31"/>
                <a:gd name="T3" fmla="*/ 16 h 32"/>
                <a:gd name="T4" fmla="*/ 4 w 31"/>
                <a:gd name="T5" fmla="*/ 27 h 32"/>
                <a:gd name="T6" fmla="*/ 16 w 31"/>
                <a:gd name="T7" fmla="*/ 32 h 32"/>
                <a:gd name="T8" fmla="*/ 27 w 31"/>
                <a:gd name="T9" fmla="*/ 27 h 32"/>
                <a:gd name="T10" fmla="*/ 31 w 31"/>
                <a:gd name="T11" fmla="*/ 16 h 32"/>
                <a:gd name="T12" fmla="*/ 27 w 31"/>
                <a:gd name="T13" fmla="*/ 5 h 32"/>
                <a:gd name="T14" fmla="*/ 16 w 31"/>
                <a:gd name="T15" fmla="*/ 0 h 32"/>
                <a:gd name="T16" fmla="*/ 4 w 31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4" y="5"/>
                  </a:moveTo>
                  <a:cubicBezTo>
                    <a:pt x="1" y="8"/>
                    <a:pt x="0" y="12"/>
                    <a:pt x="0" y="16"/>
                  </a:cubicBezTo>
                  <a:cubicBezTo>
                    <a:pt x="0" y="21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1" y="21"/>
                    <a:pt x="31" y="16"/>
                  </a:cubicBezTo>
                  <a:cubicBezTo>
                    <a:pt x="31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69" name="Freeform 98">
              <a:extLst>
                <a:ext uri="{FF2B5EF4-FFF2-40B4-BE49-F238E27FC236}">
                  <a16:creationId xmlns:a16="http://schemas.microsoft.com/office/drawing/2014/main" id="{C9C09574-4E63-4C3E-BCDB-F6DE45257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3849688"/>
              <a:ext cx="71438" cy="71438"/>
            </a:xfrm>
            <a:custGeom>
              <a:avLst/>
              <a:gdLst>
                <a:gd name="T0" fmla="*/ 5 w 32"/>
                <a:gd name="T1" fmla="*/ 5 h 32"/>
                <a:gd name="T2" fmla="*/ 0 w 32"/>
                <a:gd name="T3" fmla="*/ 16 h 32"/>
                <a:gd name="T4" fmla="*/ 5 w 32"/>
                <a:gd name="T5" fmla="*/ 27 h 32"/>
                <a:gd name="T6" fmla="*/ 16 w 32"/>
                <a:gd name="T7" fmla="*/ 32 h 32"/>
                <a:gd name="T8" fmla="*/ 27 w 32"/>
                <a:gd name="T9" fmla="*/ 27 h 32"/>
                <a:gd name="T10" fmla="*/ 32 w 32"/>
                <a:gd name="T11" fmla="*/ 16 h 32"/>
                <a:gd name="T12" fmla="*/ 27 w 32"/>
                <a:gd name="T13" fmla="*/ 5 h 32"/>
                <a:gd name="T14" fmla="*/ 16 w 32"/>
                <a:gd name="T15" fmla="*/ 0 h 32"/>
                <a:gd name="T16" fmla="*/ 5 w 32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5" y="5"/>
                  </a:move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4"/>
                    <a:pt x="5" y="27"/>
                  </a:cubicBezTo>
                  <a:cubicBezTo>
                    <a:pt x="8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2" y="21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70" name="Freeform 99">
              <a:extLst>
                <a:ext uri="{FF2B5EF4-FFF2-40B4-BE49-F238E27FC236}">
                  <a16:creationId xmlns:a16="http://schemas.microsoft.com/office/drawing/2014/main" id="{73043AF1-1108-4302-A67D-19F038C03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3897313"/>
              <a:ext cx="69850" cy="71438"/>
            </a:xfrm>
            <a:custGeom>
              <a:avLst/>
              <a:gdLst>
                <a:gd name="T0" fmla="*/ 4 w 31"/>
                <a:gd name="T1" fmla="*/ 5 h 32"/>
                <a:gd name="T2" fmla="*/ 0 w 31"/>
                <a:gd name="T3" fmla="*/ 16 h 32"/>
                <a:gd name="T4" fmla="*/ 4 w 31"/>
                <a:gd name="T5" fmla="*/ 27 h 32"/>
                <a:gd name="T6" fmla="*/ 15 w 31"/>
                <a:gd name="T7" fmla="*/ 32 h 32"/>
                <a:gd name="T8" fmla="*/ 27 w 31"/>
                <a:gd name="T9" fmla="*/ 27 h 32"/>
                <a:gd name="T10" fmla="*/ 31 w 31"/>
                <a:gd name="T11" fmla="*/ 16 h 32"/>
                <a:gd name="T12" fmla="*/ 27 w 31"/>
                <a:gd name="T13" fmla="*/ 5 h 32"/>
                <a:gd name="T14" fmla="*/ 15 w 31"/>
                <a:gd name="T15" fmla="*/ 0 h 32"/>
                <a:gd name="T16" fmla="*/ 4 w 31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4" y="5"/>
                  </a:moveTo>
                  <a:cubicBezTo>
                    <a:pt x="1" y="8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5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1" y="20"/>
                    <a:pt x="31" y="16"/>
                  </a:cubicBezTo>
                  <a:cubicBezTo>
                    <a:pt x="31" y="11"/>
                    <a:pt x="30" y="8"/>
                    <a:pt x="27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71" name="Freeform 100">
              <a:extLst>
                <a:ext uri="{FF2B5EF4-FFF2-40B4-BE49-F238E27FC236}">
                  <a16:creationId xmlns:a16="http://schemas.microsoft.com/office/drawing/2014/main" id="{9CE44354-AB2F-4E20-964C-4A29EE28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838576"/>
              <a:ext cx="69850" cy="71438"/>
            </a:xfrm>
            <a:custGeom>
              <a:avLst/>
              <a:gdLst>
                <a:gd name="T0" fmla="*/ 4 w 31"/>
                <a:gd name="T1" fmla="*/ 5 h 32"/>
                <a:gd name="T2" fmla="*/ 0 w 31"/>
                <a:gd name="T3" fmla="*/ 16 h 32"/>
                <a:gd name="T4" fmla="*/ 4 w 31"/>
                <a:gd name="T5" fmla="*/ 27 h 32"/>
                <a:gd name="T6" fmla="*/ 15 w 31"/>
                <a:gd name="T7" fmla="*/ 32 h 32"/>
                <a:gd name="T8" fmla="*/ 27 w 31"/>
                <a:gd name="T9" fmla="*/ 27 h 32"/>
                <a:gd name="T10" fmla="*/ 31 w 31"/>
                <a:gd name="T11" fmla="*/ 16 h 32"/>
                <a:gd name="T12" fmla="*/ 27 w 31"/>
                <a:gd name="T13" fmla="*/ 5 h 32"/>
                <a:gd name="T14" fmla="*/ 15 w 31"/>
                <a:gd name="T15" fmla="*/ 0 h 32"/>
                <a:gd name="T16" fmla="*/ 4 w 31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4" y="5"/>
                  </a:moveTo>
                  <a:cubicBezTo>
                    <a:pt x="1" y="8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5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1" y="20"/>
                    <a:pt x="31" y="16"/>
                  </a:cubicBezTo>
                  <a:cubicBezTo>
                    <a:pt x="31" y="11"/>
                    <a:pt x="30" y="8"/>
                    <a:pt x="27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72" name="Freeform 101">
              <a:extLst>
                <a:ext uri="{FF2B5EF4-FFF2-40B4-BE49-F238E27FC236}">
                  <a16:creationId xmlns:a16="http://schemas.microsoft.com/office/drawing/2014/main" id="{BC2C5BD0-0705-448E-A433-D844D1033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1" y="3965576"/>
              <a:ext cx="69850" cy="71438"/>
            </a:xfrm>
            <a:custGeom>
              <a:avLst/>
              <a:gdLst>
                <a:gd name="T0" fmla="*/ 4 w 31"/>
                <a:gd name="T1" fmla="*/ 5 h 32"/>
                <a:gd name="T2" fmla="*/ 0 w 31"/>
                <a:gd name="T3" fmla="*/ 16 h 32"/>
                <a:gd name="T4" fmla="*/ 4 w 31"/>
                <a:gd name="T5" fmla="*/ 27 h 32"/>
                <a:gd name="T6" fmla="*/ 16 w 31"/>
                <a:gd name="T7" fmla="*/ 32 h 32"/>
                <a:gd name="T8" fmla="*/ 27 w 31"/>
                <a:gd name="T9" fmla="*/ 27 h 32"/>
                <a:gd name="T10" fmla="*/ 31 w 31"/>
                <a:gd name="T11" fmla="*/ 16 h 32"/>
                <a:gd name="T12" fmla="*/ 27 w 31"/>
                <a:gd name="T13" fmla="*/ 5 h 32"/>
                <a:gd name="T14" fmla="*/ 16 w 31"/>
                <a:gd name="T15" fmla="*/ 0 h 32"/>
                <a:gd name="T16" fmla="*/ 4 w 31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4" y="5"/>
                  </a:moveTo>
                  <a:cubicBezTo>
                    <a:pt x="1" y="8"/>
                    <a:pt x="0" y="12"/>
                    <a:pt x="0" y="16"/>
                  </a:cubicBezTo>
                  <a:cubicBezTo>
                    <a:pt x="0" y="21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1" y="21"/>
                    <a:pt x="31" y="16"/>
                  </a:cubicBezTo>
                  <a:cubicBezTo>
                    <a:pt x="31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73" name="Freeform 102">
              <a:extLst>
                <a:ext uri="{FF2B5EF4-FFF2-40B4-BE49-F238E27FC236}">
                  <a16:creationId xmlns:a16="http://schemas.microsoft.com/office/drawing/2014/main" id="{6BBB6316-F363-4DCF-8FB7-0B37CAF9B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4029076"/>
              <a:ext cx="69850" cy="69850"/>
            </a:xfrm>
            <a:custGeom>
              <a:avLst/>
              <a:gdLst>
                <a:gd name="T0" fmla="*/ 4 w 31"/>
                <a:gd name="T1" fmla="*/ 4 h 31"/>
                <a:gd name="T2" fmla="*/ 0 w 31"/>
                <a:gd name="T3" fmla="*/ 16 h 31"/>
                <a:gd name="T4" fmla="*/ 4 w 31"/>
                <a:gd name="T5" fmla="*/ 27 h 31"/>
                <a:gd name="T6" fmla="*/ 15 w 31"/>
                <a:gd name="T7" fmla="*/ 31 h 31"/>
                <a:gd name="T8" fmla="*/ 27 w 31"/>
                <a:gd name="T9" fmla="*/ 27 h 31"/>
                <a:gd name="T10" fmla="*/ 31 w 31"/>
                <a:gd name="T11" fmla="*/ 16 h 31"/>
                <a:gd name="T12" fmla="*/ 27 w 31"/>
                <a:gd name="T13" fmla="*/ 4 h 31"/>
                <a:gd name="T14" fmla="*/ 15 w 31"/>
                <a:gd name="T15" fmla="*/ 0 h 31"/>
                <a:gd name="T16" fmla="*/ 4 w 31"/>
                <a:gd name="T17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4" y="4"/>
                  </a:moveTo>
                  <a:cubicBezTo>
                    <a:pt x="1" y="7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1"/>
                    <a:pt x="15" y="31"/>
                  </a:cubicBezTo>
                  <a:cubicBezTo>
                    <a:pt x="20" y="31"/>
                    <a:pt x="24" y="30"/>
                    <a:pt x="27" y="27"/>
                  </a:cubicBezTo>
                  <a:cubicBezTo>
                    <a:pt x="30" y="24"/>
                    <a:pt x="31" y="20"/>
                    <a:pt x="31" y="16"/>
                  </a:cubicBezTo>
                  <a:cubicBezTo>
                    <a:pt x="31" y="11"/>
                    <a:pt x="30" y="7"/>
                    <a:pt x="27" y="4"/>
                  </a:cubicBezTo>
                  <a:cubicBezTo>
                    <a:pt x="24" y="1"/>
                    <a:pt x="20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86784" name="Groupe 286783">
            <a:extLst>
              <a:ext uri="{FF2B5EF4-FFF2-40B4-BE49-F238E27FC236}">
                <a16:creationId xmlns:a16="http://schemas.microsoft.com/office/drawing/2014/main" id="{9272A890-0B93-420D-832E-E7146FE0B456}"/>
              </a:ext>
            </a:extLst>
          </p:cNvPr>
          <p:cNvGrpSpPr/>
          <p:nvPr/>
        </p:nvGrpSpPr>
        <p:grpSpPr>
          <a:xfrm>
            <a:off x="1543051" y="5211763"/>
            <a:ext cx="4329112" cy="1143000"/>
            <a:chOff x="1352551" y="5354638"/>
            <a:chExt cx="4329112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C8AF964-3203-4903-96D8-DC7A14545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1" y="5354638"/>
              <a:ext cx="4256088" cy="1095375"/>
            </a:xfrm>
            <a:custGeom>
              <a:avLst/>
              <a:gdLst>
                <a:gd name="T0" fmla="*/ 2681 w 2681"/>
                <a:gd name="T1" fmla="*/ 690 h 690"/>
                <a:gd name="T2" fmla="*/ 0 w 2681"/>
                <a:gd name="T3" fmla="*/ 690 h 690"/>
                <a:gd name="T4" fmla="*/ 0 w 2681"/>
                <a:gd name="T5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1" h="690">
                  <a:moveTo>
                    <a:pt x="2681" y="690"/>
                  </a:moveTo>
                  <a:lnTo>
                    <a:pt x="0" y="69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178AFBCF-0AF2-4EAF-BF92-38F36A283C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2663" y="6450013"/>
              <a:ext cx="0" cy="476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4A80AFCE-A5E7-4720-84E0-36B495EA8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2888" y="6450013"/>
              <a:ext cx="0" cy="476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0C4B34DB-6148-479A-9751-303F07D5C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9938" y="6450013"/>
              <a:ext cx="0" cy="476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C2438688-E4C4-42F4-A635-2689F4336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1751" y="6450013"/>
              <a:ext cx="0" cy="476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437E48FF-D4DE-4C0C-8E46-B48903B34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43563" y="6450013"/>
              <a:ext cx="0" cy="476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2D6A107A-E0D3-40A4-8018-5EF739441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3351" y="6450013"/>
              <a:ext cx="0" cy="476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D70FC622-F301-4C67-8F1B-C0BC0C1AF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3576" y="6450013"/>
              <a:ext cx="0" cy="476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32F8B53A-F4DD-4895-A9C8-B55EAD642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0626" y="6450013"/>
              <a:ext cx="0" cy="476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F0055AD8-5E03-4E40-9D22-431B4CCC6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0851" y="6450013"/>
              <a:ext cx="0" cy="476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26" name="Line 32">
              <a:extLst>
                <a:ext uri="{FF2B5EF4-FFF2-40B4-BE49-F238E27FC236}">
                  <a16:creationId xmlns:a16="http://schemas.microsoft.com/office/drawing/2014/main" id="{34801F0D-B108-4996-ACC3-6C9388AE2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5391151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27" name="Line 33">
              <a:extLst>
                <a:ext uri="{FF2B5EF4-FFF2-40B4-BE49-F238E27FC236}">
                  <a16:creationId xmlns:a16="http://schemas.microsoft.com/office/drawing/2014/main" id="{A5530815-61BA-4E9D-A4F9-B5652625C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5522913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28" name="Line 34">
              <a:extLst>
                <a:ext uri="{FF2B5EF4-FFF2-40B4-BE49-F238E27FC236}">
                  <a16:creationId xmlns:a16="http://schemas.microsoft.com/office/drawing/2014/main" id="{C5E714AF-885A-4DF5-A624-881C63994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5654676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29" name="Line 35">
              <a:extLst>
                <a:ext uri="{FF2B5EF4-FFF2-40B4-BE49-F238E27FC236}">
                  <a16:creationId xmlns:a16="http://schemas.microsoft.com/office/drawing/2014/main" id="{59D5ACA4-2DA4-424F-B7A4-7E19541B6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5919788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30" name="Line 36">
              <a:extLst>
                <a:ext uri="{FF2B5EF4-FFF2-40B4-BE49-F238E27FC236}">
                  <a16:creationId xmlns:a16="http://schemas.microsoft.com/office/drawing/2014/main" id="{FEE3B4B0-A754-4CBB-A66E-552CE070F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5788026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31" name="Line 37">
              <a:extLst>
                <a:ext uri="{FF2B5EF4-FFF2-40B4-BE49-F238E27FC236}">
                  <a16:creationId xmlns:a16="http://schemas.microsoft.com/office/drawing/2014/main" id="{6732769C-D35D-45D3-BE60-DA32678D1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6316663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32" name="Line 38">
              <a:extLst>
                <a:ext uri="{FF2B5EF4-FFF2-40B4-BE49-F238E27FC236}">
                  <a16:creationId xmlns:a16="http://schemas.microsoft.com/office/drawing/2014/main" id="{F6B61B65-1620-4B1E-B669-79E189BED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6183313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33" name="Line 39">
              <a:extLst>
                <a:ext uri="{FF2B5EF4-FFF2-40B4-BE49-F238E27FC236}">
                  <a16:creationId xmlns:a16="http://schemas.microsoft.com/office/drawing/2014/main" id="{A3BD02CF-9199-418C-8BF3-37D6CEDC7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6051551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34" name="Line 40">
              <a:extLst>
                <a:ext uri="{FF2B5EF4-FFF2-40B4-BE49-F238E27FC236}">
                  <a16:creationId xmlns:a16="http://schemas.microsoft.com/office/drawing/2014/main" id="{20B9EF53-A22A-4D1F-B34D-C44CB3AD1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551" y="6450013"/>
              <a:ext cx="5080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35" name="Line 41">
              <a:extLst>
                <a:ext uri="{FF2B5EF4-FFF2-40B4-BE49-F238E27FC236}">
                  <a16:creationId xmlns:a16="http://schemas.microsoft.com/office/drawing/2014/main" id="{93AB3956-B841-422E-9077-84AA98D45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163" y="6008688"/>
              <a:ext cx="0" cy="49213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39" name="Line 45">
              <a:extLst>
                <a:ext uri="{FF2B5EF4-FFF2-40B4-BE49-F238E27FC236}">
                  <a16:creationId xmlns:a16="http://schemas.microsoft.com/office/drawing/2014/main" id="{A24A9B1F-721A-43D8-8CC7-5BB24473E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4276" y="5837238"/>
              <a:ext cx="0" cy="63500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42" name="Line 48">
              <a:extLst>
                <a:ext uri="{FF2B5EF4-FFF2-40B4-BE49-F238E27FC236}">
                  <a16:creationId xmlns:a16="http://schemas.microsoft.com/office/drawing/2014/main" id="{2170583A-0466-4356-84C7-1BD939674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2888" y="5818188"/>
              <a:ext cx="0" cy="74613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43" name="Line 49">
              <a:extLst>
                <a:ext uri="{FF2B5EF4-FFF2-40B4-BE49-F238E27FC236}">
                  <a16:creationId xmlns:a16="http://schemas.microsoft.com/office/drawing/2014/main" id="{4805D359-8FF3-4B00-8538-BA1BAC8BD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251" y="5816601"/>
              <a:ext cx="0" cy="53975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44" name="Line 50">
              <a:extLst>
                <a:ext uri="{FF2B5EF4-FFF2-40B4-BE49-F238E27FC236}">
                  <a16:creationId xmlns:a16="http://schemas.microsoft.com/office/drawing/2014/main" id="{2CD7286B-1C8D-4CBA-B54D-FC1FF5900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0851" y="5807076"/>
              <a:ext cx="0" cy="63500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45" name="Line 51">
              <a:extLst>
                <a:ext uri="{FF2B5EF4-FFF2-40B4-BE49-F238E27FC236}">
                  <a16:creationId xmlns:a16="http://schemas.microsoft.com/office/drawing/2014/main" id="{71EA26C6-8139-4803-871B-D12686084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5151" y="5802313"/>
              <a:ext cx="0" cy="57150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46" name="Line 52">
              <a:extLst>
                <a:ext uri="{FF2B5EF4-FFF2-40B4-BE49-F238E27FC236}">
                  <a16:creationId xmlns:a16="http://schemas.microsoft.com/office/drawing/2014/main" id="{FBCCBF79-F0E4-4464-9380-DD7E2008E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226" y="5778501"/>
              <a:ext cx="0" cy="65088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47" name="Line 53">
              <a:extLst>
                <a:ext uri="{FF2B5EF4-FFF2-40B4-BE49-F238E27FC236}">
                  <a16:creationId xmlns:a16="http://schemas.microsoft.com/office/drawing/2014/main" id="{39F0639C-7D44-4EEB-9560-831A20887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1751" y="5811838"/>
              <a:ext cx="0" cy="65088"/>
            </a:xfrm>
            <a:prstGeom prst="line">
              <a:avLst/>
            </a:prstGeom>
            <a:noFill/>
            <a:ln w="17463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51" name="Freeform 57">
              <a:extLst>
                <a:ext uri="{FF2B5EF4-FFF2-40B4-BE49-F238E27FC236}">
                  <a16:creationId xmlns:a16="http://schemas.microsoft.com/office/drawing/2014/main" id="{753D0091-52D6-4211-9193-5C96A2C49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1" y="5843588"/>
              <a:ext cx="4241800" cy="606425"/>
            </a:xfrm>
            <a:custGeom>
              <a:avLst/>
              <a:gdLst>
                <a:gd name="T0" fmla="*/ 2672 w 2672"/>
                <a:gd name="T1" fmla="*/ 10 h 382"/>
                <a:gd name="T2" fmla="*/ 2336 w 2672"/>
                <a:gd name="T3" fmla="*/ 21 h 382"/>
                <a:gd name="T4" fmla="*/ 2010 w 2672"/>
                <a:gd name="T5" fmla="*/ 0 h 382"/>
                <a:gd name="T6" fmla="*/ 1669 w 2672"/>
                <a:gd name="T7" fmla="*/ 31 h 382"/>
                <a:gd name="T8" fmla="*/ 1336 w 2672"/>
                <a:gd name="T9" fmla="*/ 17 h 382"/>
                <a:gd name="T10" fmla="*/ 1000 w 2672"/>
                <a:gd name="T11" fmla="*/ 17 h 382"/>
                <a:gd name="T12" fmla="*/ 662 w 2672"/>
                <a:gd name="T13" fmla="*/ 36 h 382"/>
                <a:gd name="T14" fmla="*/ 335 w 2672"/>
                <a:gd name="T15" fmla="*/ 135 h 382"/>
                <a:gd name="T16" fmla="*/ 0 w 2672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2" h="382">
                  <a:moveTo>
                    <a:pt x="2672" y="10"/>
                  </a:moveTo>
                  <a:lnTo>
                    <a:pt x="2336" y="21"/>
                  </a:lnTo>
                  <a:lnTo>
                    <a:pt x="2010" y="0"/>
                  </a:lnTo>
                  <a:lnTo>
                    <a:pt x="1669" y="31"/>
                  </a:lnTo>
                  <a:lnTo>
                    <a:pt x="1336" y="17"/>
                  </a:lnTo>
                  <a:lnTo>
                    <a:pt x="1000" y="17"/>
                  </a:lnTo>
                  <a:lnTo>
                    <a:pt x="662" y="36"/>
                  </a:lnTo>
                  <a:lnTo>
                    <a:pt x="335" y="135"/>
                  </a:lnTo>
                  <a:lnTo>
                    <a:pt x="0" y="382"/>
                  </a:lnTo>
                </a:path>
              </a:pathLst>
            </a:custGeom>
            <a:noFill/>
            <a:ln w="25400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68">
              <a:extLst>
                <a:ext uri="{FF2B5EF4-FFF2-40B4-BE49-F238E27FC236}">
                  <a16:creationId xmlns:a16="http://schemas.microsoft.com/office/drawing/2014/main" id="{E0B0541E-725A-4800-A527-438C97F2E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838" y="6415088"/>
              <a:ext cx="71438" cy="68263"/>
            </a:xfrm>
            <a:custGeom>
              <a:avLst/>
              <a:gdLst>
                <a:gd name="T0" fmla="*/ 27 w 32"/>
                <a:gd name="T1" fmla="*/ 27 h 31"/>
                <a:gd name="T2" fmla="*/ 32 w 32"/>
                <a:gd name="T3" fmla="*/ 16 h 31"/>
                <a:gd name="T4" fmla="*/ 27 w 32"/>
                <a:gd name="T5" fmla="*/ 4 h 31"/>
                <a:gd name="T6" fmla="*/ 16 w 32"/>
                <a:gd name="T7" fmla="*/ 0 h 31"/>
                <a:gd name="T8" fmla="*/ 5 w 32"/>
                <a:gd name="T9" fmla="*/ 4 h 31"/>
                <a:gd name="T10" fmla="*/ 0 w 32"/>
                <a:gd name="T11" fmla="*/ 16 h 31"/>
                <a:gd name="T12" fmla="*/ 5 w 32"/>
                <a:gd name="T13" fmla="*/ 27 h 31"/>
                <a:gd name="T14" fmla="*/ 16 w 32"/>
                <a:gd name="T15" fmla="*/ 31 h 31"/>
                <a:gd name="T16" fmla="*/ 27 w 32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1"/>
                    <a:pt x="16" y="31"/>
                  </a:cubicBezTo>
                  <a:cubicBezTo>
                    <a:pt x="20" y="31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69">
              <a:extLst>
                <a:ext uri="{FF2B5EF4-FFF2-40B4-BE49-F238E27FC236}">
                  <a16:creationId xmlns:a16="http://schemas.microsoft.com/office/drawing/2014/main" id="{B365AC1A-11DB-4014-BD1E-343A0FD59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6022976"/>
              <a:ext cx="73025" cy="68263"/>
            </a:xfrm>
            <a:custGeom>
              <a:avLst/>
              <a:gdLst>
                <a:gd name="T0" fmla="*/ 27 w 32"/>
                <a:gd name="T1" fmla="*/ 27 h 31"/>
                <a:gd name="T2" fmla="*/ 32 w 32"/>
                <a:gd name="T3" fmla="*/ 16 h 31"/>
                <a:gd name="T4" fmla="*/ 27 w 32"/>
                <a:gd name="T5" fmla="*/ 4 h 31"/>
                <a:gd name="T6" fmla="*/ 16 w 32"/>
                <a:gd name="T7" fmla="*/ 0 h 31"/>
                <a:gd name="T8" fmla="*/ 5 w 32"/>
                <a:gd name="T9" fmla="*/ 4 h 31"/>
                <a:gd name="T10" fmla="*/ 0 w 32"/>
                <a:gd name="T11" fmla="*/ 16 h 31"/>
                <a:gd name="T12" fmla="*/ 5 w 32"/>
                <a:gd name="T13" fmla="*/ 27 h 31"/>
                <a:gd name="T14" fmla="*/ 16 w 32"/>
                <a:gd name="T15" fmla="*/ 31 h 31"/>
                <a:gd name="T16" fmla="*/ 27 w 32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1"/>
                    <a:pt x="16" y="31"/>
                  </a:cubicBezTo>
                  <a:cubicBezTo>
                    <a:pt x="20" y="31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70">
              <a:extLst>
                <a:ext uri="{FF2B5EF4-FFF2-40B4-BE49-F238E27FC236}">
                  <a16:creationId xmlns:a16="http://schemas.microsoft.com/office/drawing/2014/main" id="{DB9C5F3B-4F59-415A-AED3-AE7EF9195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5865813"/>
              <a:ext cx="69850" cy="71438"/>
            </a:xfrm>
            <a:custGeom>
              <a:avLst/>
              <a:gdLst>
                <a:gd name="T0" fmla="*/ 27 w 31"/>
                <a:gd name="T1" fmla="*/ 27 h 32"/>
                <a:gd name="T2" fmla="*/ 31 w 31"/>
                <a:gd name="T3" fmla="*/ 16 h 32"/>
                <a:gd name="T4" fmla="*/ 27 w 31"/>
                <a:gd name="T5" fmla="*/ 5 h 32"/>
                <a:gd name="T6" fmla="*/ 15 w 31"/>
                <a:gd name="T7" fmla="*/ 0 h 32"/>
                <a:gd name="T8" fmla="*/ 4 w 31"/>
                <a:gd name="T9" fmla="*/ 5 h 32"/>
                <a:gd name="T10" fmla="*/ 0 w 31"/>
                <a:gd name="T11" fmla="*/ 16 h 32"/>
                <a:gd name="T12" fmla="*/ 4 w 31"/>
                <a:gd name="T13" fmla="*/ 27 h 32"/>
                <a:gd name="T14" fmla="*/ 15 w 31"/>
                <a:gd name="T15" fmla="*/ 32 h 32"/>
                <a:gd name="T16" fmla="*/ 27 w 31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cubicBezTo>
                    <a:pt x="30" y="24"/>
                    <a:pt x="31" y="20"/>
                    <a:pt x="31" y="16"/>
                  </a:cubicBezTo>
                  <a:cubicBezTo>
                    <a:pt x="31" y="11"/>
                    <a:pt x="30" y="8"/>
                    <a:pt x="27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1" y="8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5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71">
              <a:extLst>
                <a:ext uri="{FF2B5EF4-FFF2-40B4-BE49-F238E27FC236}">
                  <a16:creationId xmlns:a16="http://schemas.microsoft.com/office/drawing/2014/main" id="{7B17C041-EBCE-465D-B9A8-B88DBE57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6" y="5834063"/>
              <a:ext cx="71438" cy="71438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1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4"/>
                    <a:pt x="5" y="27"/>
                  </a:cubicBezTo>
                  <a:cubicBezTo>
                    <a:pt x="8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72">
              <a:extLst>
                <a:ext uri="{FF2B5EF4-FFF2-40B4-BE49-F238E27FC236}">
                  <a16:creationId xmlns:a16="http://schemas.microsoft.com/office/drawing/2014/main" id="{F8885DF0-9A2D-44AD-B370-2A94C4E21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5837238"/>
              <a:ext cx="73025" cy="71438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8" y="2"/>
                    <a:pt x="5" y="5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73">
              <a:extLst>
                <a:ext uri="{FF2B5EF4-FFF2-40B4-BE49-F238E27FC236}">
                  <a16:creationId xmlns:a16="http://schemas.microsoft.com/office/drawing/2014/main" id="{F5441431-635B-4B9D-B3C3-E47B356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5856288"/>
              <a:ext cx="71438" cy="71438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8"/>
                    <a:pt x="27" y="5"/>
                  </a:cubicBezTo>
                  <a:cubicBezTo>
                    <a:pt x="24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74">
              <a:extLst>
                <a:ext uri="{FF2B5EF4-FFF2-40B4-BE49-F238E27FC236}">
                  <a16:creationId xmlns:a16="http://schemas.microsoft.com/office/drawing/2014/main" id="{EE9548EC-5204-47A3-9E07-0785AC1C0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5807076"/>
              <a:ext cx="71438" cy="71438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75">
              <a:extLst>
                <a:ext uri="{FF2B5EF4-FFF2-40B4-BE49-F238E27FC236}">
                  <a16:creationId xmlns:a16="http://schemas.microsoft.com/office/drawing/2014/main" id="{A7AE0712-0AF4-42FF-BFEF-CFD822EB0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5840413"/>
              <a:ext cx="71438" cy="73025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8"/>
                    <a:pt x="27" y="5"/>
                  </a:cubicBezTo>
                  <a:cubicBezTo>
                    <a:pt x="24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76">
              <a:extLst>
                <a:ext uri="{FF2B5EF4-FFF2-40B4-BE49-F238E27FC236}">
                  <a16:creationId xmlns:a16="http://schemas.microsoft.com/office/drawing/2014/main" id="{329F6E15-A4A4-4464-9E38-59C866A87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5822951"/>
              <a:ext cx="69850" cy="69850"/>
            </a:xfrm>
            <a:custGeom>
              <a:avLst/>
              <a:gdLst>
                <a:gd name="T0" fmla="*/ 27 w 31"/>
                <a:gd name="T1" fmla="*/ 27 h 31"/>
                <a:gd name="T2" fmla="*/ 31 w 31"/>
                <a:gd name="T3" fmla="*/ 16 h 31"/>
                <a:gd name="T4" fmla="*/ 27 w 31"/>
                <a:gd name="T5" fmla="*/ 4 h 31"/>
                <a:gd name="T6" fmla="*/ 15 w 31"/>
                <a:gd name="T7" fmla="*/ 0 h 31"/>
                <a:gd name="T8" fmla="*/ 4 w 31"/>
                <a:gd name="T9" fmla="*/ 4 h 31"/>
                <a:gd name="T10" fmla="*/ 0 w 31"/>
                <a:gd name="T11" fmla="*/ 16 h 31"/>
                <a:gd name="T12" fmla="*/ 4 w 31"/>
                <a:gd name="T13" fmla="*/ 27 h 31"/>
                <a:gd name="T14" fmla="*/ 15 w 31"/>
                <a:gd name="T15" fmla="*/ 31 h 31"/>
                <a:gd name="T16" fmla="*/ 27 w 31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cubicBezTo>
                    <a:pt x="30" y="24"/>
                    <a:pt x="31" y="20"/>
                    <a:pt x="31" y="16"/>
                  </a:cubicBezTo>
                  <a:cubicBezTo>
                    <a:pt x="31" y="11"/>
                    <a:pt x="30" y="7"/>
                    <a:pt x="27" y="4"/>
                  </a:cubicBezTo>
                  <a:cubicBezTo>
                    <a:pt x="24" y="1"/>
                    <a:pt x="20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1"/>
                    <a:pt x="15" y="31"/>
                  </a:cubicBezTo>
                  <a:cubicBezTo>
                    <a:pt x="20" y="31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Line 77">
              <a:extLst>
                <a:ext uri="{FF2B5EF4-FFF2-40B4-BE49-F238E27FC236}">
                  <a16:creationId xmlns:a16="http://schemas.microsoft.com/office/drawing/2014/main" id="{C8D4893D-B7D3-48E6-B060-CB029736D3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4951" y="6110288"/>
              <a:ext cx="0" cy="49213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52" name="Line 81">
              <a:extLst>
                <a:ext uri="{FF2B5EF4-FFF2-40B4-BE49-F238E27FC236}">
                  <a16:creationId xmlns:a16="http://schemas.microsoft.com/office/drawing/2014/main" id="{B62AC0EF-C5BB-4FCF-809B-FAB61DF34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501" y="6161088"/>
              <a:ext cx="0" cy="42863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55" name="Line 84">
              <a:extLst>
                <a:ext uri="{FF2B5EF4-FFF2-40B4-BE49-F238E27FC236}">
                  <a16:creationId xmlns:a16="http://schemas.microsoft.com/office/drawing/2014/main" id="{697D48A0-FB1B-4EE7-928C-8B3294BF6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726" y="6137276"/>
              <a:ext cx="0" cy="41275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56" name="Line 85">
              <a:extLst>
                <a:ext uri="{FF2B5EF4-FFF2-40B4-BE49-F238E27FC236}">
                  <a16:creationId xmlns:a16="http://schemas.microsoft.com/office/drawing/2014/main" id="{202FB98A-DCE1-48F0-9627-25CEECB61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1" y="6078538"/>
              <a:ext cx="0" cy="49213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57" name="Line 86">
              <a:extLst>
                <a:ext uri="{FF2B5EF4-FFF2-40B4-BE49-F238E27FC236}">
                  <a16:creationId xmlns:a16="http://schemas.microsoft.com/office/drawing/2014/main" id="{F915403D-9C33-4A68-85B9-9B238CD5CA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2688" y="6110288"/>
              <a:ext cx="0" cy="50800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59" name="Line 88">
              <a:extLst>
                <a:ext uri="{FF2B5EF4-FFF2-40B4-BE49-F238E27FC236}">
                  <a16:creationId xmlns:a16="http://schemas.microsoft.com/office/drawing/2014/main" id="{C15F3857-5289-4E19-841F-3C776E5AAA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3813" y="6111876"/>
              <a:ext cx="0" cy="47625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60" name="Line 89">
              <a:extLst>
                <a:ext uri="{FF2B5EF4-FFF2-40B4-BE49-F238E27FC236}">
                  <a16:creationId xmlns:a16="http://schemas.microsoft.com/office/drawing/2014/main" id="{CC385719-887A-42EE-BD99-08A4237BA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7213" y="6143626"/>
              <a:ext cx="0" cy="66675"/>
            </a:xfrm>
            <a:prstGeom prst="line">
              <a:avLst/>
            </a:prstGeom>
            <a:noFill/>
            <a:ln w="1746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64" name="Freeform 93">
              <a:extLst>
                <a:ext uri="{FF2B5EF4-FFF2-40B4-BE49-F238E27FC236}">
                  <a16:creationId xmlns:a16="http://schemas.microsoft.com/office/drawing/2014/main" id="{E80FD184-C845-4E8E-8ABB-C530DE2AB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1" y="6078538"/>
              <a:ext cx="4233863" cy="371475"/>
            </a:xfrm>
            <a:custGeom>
              <a:avLst/>
              <a:gdLst>
                <a:gd name="T0" fmla="*/ 2667 w 2667"/>
                <a:gd name="T1" fmla="*/ 41 h 234"/>
                <a:gd name="T2" fmla="*/ 2331 w 2667"/>
                <a:gd name="T3" fmla="*/ 21 h 234"/>
                <a:gd name="T4" fmla="*/ 1996 w 2667"/>
                <a:gd name="T5" fmla="*/ 0 h 234"/>
                <a:gd name="T6" fmla="*/ 1664 w 2667"/>
                <a:gd name="T7" fmla="*/ 20 h 234"/>
                <a:gd name="T8" fmla="*/ 1330 w 2667"/>
                <a:gd name="T9" fmla="*/ 37 h 234"/>
                <a:gd name="T10" fmla="*/ 996 w 2667"/>
                <a:gd name="T11" fmla="*/ 52 h 234"/>
                <a:gd name="T12" fmla="*/ 661 w 2667"/>
                <a:gd name="T13" fmla="*/ 20 h 234"/>
                <a:gd name="T14" fmla="*/ 325 w 2667"/>
                <a:gd name="T15" fmla="*/ 79 h 234"/>
                <a:gd name="T16" fmla="*/ 0 w 2667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7" h="234">
                  <a:moveTo>
                    <a:pt x="2667" y="41"/>
                  </a:moveTo>
                  <a:lnTo>
                    <a:pt x="2331" y="21"/>
                  </a:lnTo>
                  <a:lnTo>
                    <a:pt x="1996" y="0"/>
                  </a:lnTo>
                  <a:lnTo>
                    <a:pt x="1664" y="20"/>
                  </a:lnTo>
                  <a:lnTo>
                    <a:pt x="1330" y="37"/>
                  </a:lnTo>
                  <a:lnTo>
                    <a:pt x="996" y="52"/>
                  </a:lnTo>
                  <a:lnTo>
                    <a:pt x="661" y="20"/>
                  </a:lnTo>
                  <a:lnTo>
                    <a:pt x="325" y="79"/>
                  </a:lnTo>
                  <a:lnTo>
                    <a:pt x="0" y="234"/>
                  </a:lnTo>
                </a:path>
              </a:pathLst>
            </a:custGeom>
            <a:noFill/>
            <a:ln w="2540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74" name="Freeform 103">
              <a:extLst>
                <a:ext uri="{FF2B5EF4-FFF2-40B4-BE49-F238E27FC236}">
                  <a16:creationId xmlns:a16="http://schemas.microsoft.com/office/drawing/2014/main" id="{0A64B1C3-EEFC-4932-9290-02B83D04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838" y="6415088"/>
              <a:ext cx="71438" cy="68263"/>
            </a:xfrm>
            <a:custGeom>
              <a:avLst/>
              <a:gdLst>
                <a:gd name="T0" fmla="*/ 5 w 32"/>
                <a:gd name="T1" fmla="*/ 4 h 31"/>
                <a:gd name="T2" fmla="*/ 0 w 32"/>
                <a:gd name="T3" fmla="*/ 16 h 31"/>
                <a:gd name="T4" fmla="*/ 5 w 32"/>
                <a:gd name="T5" fmla="*/ 27 h 31"/>
                <a:gd name="T6" fmla="*/ 16 w 32"/>
                <a:gd name="T7" fmla="*/ 31 h 31"/>
                <a:gd name="T8" fmla="*/ 27 w 32"/>
                <a:gd name="T9" fmla="*/ 27 h 31"/>
                <a:gd name="T10" fmla="*/ 32 w 32"/>
                <a:gd name="T11" fmla="*/ 16 h 31"/>
                <a:gd name="T12" fmla="*/ 27 w 32"/>
                <a:gd name="T13" fmla="*/ 4 h 31"/>
                <a:gd name="T14" fmla="*/ 16 w 32"/>
                <a:gd name="T15" fmla="*/ 0 h 31"/>
                <a:gd name="T16" fmla="*/ 5 w 32"/>
                <a:gd name="T17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5" y="4"/>
                  </a:move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1"/>
                    <a:pt x="16" y="31"/>
                  </a:cubicBezTo>
                  <a:cubicBezTo>
                    <a:pt x="20" y="31"/>
                    <a:pt x="24" y="30"/>
                    <a:pt x="27" y="27"/>
                  </a:cubicBez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75" name="Freeform 104">
              <a:extLst>
                <a:ext uri="{FF2B5EF4-FFF2-40B4-BE49-F238E27FC236}">
                  <a16:creationId xmlns:a16="http://schemas.microsoft.com/office/drawing/2014/main" id="{B6AC26EC-76BA-438B-921E-850E7ACFE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6170613"/>
              <a:ext cx="71438" cy="69850"/>
            </a:xfrm>
            <a:custGeom>
              <a:avLst/>
              <a:gdLst>
                <a:gd name="T0" fmla="*/ 5 w 32"/>
                <a:gd name="T1" fmla="*/ 4 h 31"/>
                <a:gd name="T2" fmla="*/ 0 w 32"/>
                <a:gd name="T3" fmla="*/ 15 h 31"/>
                <a:gd name="T4" fmla="*/ 5 w 32"/>
                <a:gd name="T5" fmla="*/ 27 h 31"/>
                <a:gd name="T6" fmla="*/ 16 w 32"/>
                <a:gd name="T7" fmla="*/ 31 h 31"/>
                <a:gd name="T8" fmla="*/ 27 w 32"/>
                <a:gd name="T9" fmla="*/ 27 h 31"/>
                <a:gd name="T10" fmla="*/ 32 w 32"/>
                <a:gd name="T11" fmla="*/ 15 h 31"/>
                <a:gd name="T12" fmla="*/ 27 w 32"/>
                <a:gd name="T13" fmla="*/ 4 h 31"/>
                <a:gd name="T14" fmla="*/ 16 w 32"/>
                <a:gd name="T15" fmla="*/ 0 h 31"/>
                <a:gd name="T16" fmla="*/ 5 w 32"/>
                <a:gd name="T17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5" y="4"/>
                  </a:moveTo>
                  <a:cubicBezTo>
                    <a:pt x="2" y="7"/>
                    <a:pt x="0" y="11"/>
                    <a:pt x="0" y="15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1"/>
                    <a:pt x="16" y="31"/>
                  </a:cubicBezTo>
                  <a:cubicBezTo>
                    <a:pt x="21" y="31"/>
                    <a:pt x="24" y="30"/>
                    <a:pt x="27" y="27"/>
                  </a:cubicBezTo>
                  <a:cubicBezTo>
                    <a:pt x="30" y="24"/>
                    <a:pt x="32" y="20"/>
                    <a:pt x="32" y="15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1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76" name="Freeform 105">
              <a:extLst>
                <a:ext uri="{FF2B5EF4-FFF2-40B4-BE49-F238E27FC236}">
                  <a16:creationId xmlns:a16="http://schemas.microsoft.com/office/drawing/2014/main" id="{14D067A5-5EEC-4A7A-81A3-3F575E19D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176" y="6073776"/>
              <a:ext cx="71438" cy="71438"/>
            </a:xfrm>
            <a:custGeom>
              <a:avLst/>
              <a:gdLst>
                <a:gd name="T0" fmla="*/ 5 w 32"/>
                <a:gd name="T1" fmla="*/ 5 h 32"/>
                <a:gd name="T2" fmla="*/ 0 w 32"/>
                <a:gd name="T3" fmla="*/ 16 h 32"/>
                <a:gd name="T4" fmla="*/ 5 w 32"/>
                <a:gd name="T5" fmla="*/ 27 h 32"/>
                <a:gd name="T6" fmla="*/ 16 w 32"/>
                <a:gd name="T7" fmla="*/ 32 h 32"/>
                <a:gd name="T8" fmla="*/ 27 w 32"/>
                <a:gd name="T9" fmla="*/ 27 h 32"/>
                <a:gd name="T10" fmla="*/ 32 w 32"/>
                <a:gd name="T11" fmla="*/ 16 h 32"/>
                <a:gd name="T12" fmla="*/ 27 w 32"/>
                <a:gd name="T13" fmla="*/ 5 h 32"/>
                <a:gd name="T14" fmla="*/ 16 w 32"/>
                <a:gd name="T15" fmla="*/ 0 h 32"/>
                <a:gd name="T16" fmla="*/ 5 w 32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5" y="5"/>
                  </a:moveTo>
                  <a:cubicBezTo>
                    <a:pt x="2" y="8"/>
                    <a:pt x="0" y="12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2" y="20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77" name="Freeform 106">
              <a:extLst>
                <a:ext uri="{FF2B5EF4-FFF2-40B4-BE49-F238E27FC236}">
                  <a16:creationId xmlns:a16="http://schemas.microsoft.com/office/drawing/2014/main" id="{BDBB71CC-8CEF-4D6A-950C-5D0232495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6" y="6126163"/>
              <a:ext cx="71438" cy="71438"/>
            </a:xfrm>
            <a:custGeom>
              <a:avLst/>
              <a:gdLst>
                <a:gd name="T0" fmla="*/ 5 w 32"/>
                <a:gd name="T1" fmla="*/ 5 h 32"/>
                <a:gd name="T2" fmla="*/ 0 w 32"/>
                <a:gd name="T3" fmla="*/ 16 h 32"/>
                <a:gd name="T4" fmla="*/ 5 w 32"/>
                <a:gd name="T5" fmla="*/ 27 h 32"/>
                <a:gd name="T6" fmla="*/ 16 w 32"/>
                <a:gd name="T7" fmla="*/ 32 h 32"/>
                <a:gd name="T8" fmla="*/ 27 w 32"/>
                <a:gd name="T9" fmla="*/ 27 h 32"/>
                <a:gd name="T10" fmla="*/ 32 w 32"/>
                <a:gd name="T11" fmla="*/ 16 h 32"/>
                <a:gd name="T12" fmla="*/ 27 w 32"/>
                <a:gd name="T13" fmla="*/ 5 h 32"/>
                <a:gd name="T14" fmla="*/ 16 w 32"/>
                <a:gd name="T15" fmla="*/ 0 h 32"/>
                <a:gd name="T16" fmla="*/ 5 w 32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5" y="5"/>
                  </a:move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2" y="21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78" name="Freeform 107">
              <a:extLst>
                <a:ext uri="{FF2B5EF4-FFF2-40B4-BE49-F238E27FC236}">
                  <a16:creationId xmlns:a16="http://schemas.microsoft.com/office/drawing/2014/main" id="{CFB0E592-FD04-4403-903D-D61B5121F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1" y="6100763"/>
              <a:ext cx="71438" cy="69850"/>
            </a:xfrm>
            <a:custGeom>
              <a:avLst/>
              <a:gdLst>
                <a:gd name="T0" fmla="*/ 5 w 32"/>
                <a:gd name="T1" fmla="*/ 4 h 31"/>
                <a:gd name="T2" fmla="*/ 0 w 32"/>
                <a:gd name="T3" fmla="*/ 16 h 31"/>
                <a:gd name="T4" fmla="*/ 5 w 32"/>
                <a:gd name="T5" fmla="*/ 27 h 31"/>
                <a:gd name="T6" fmla="*/ 16 w 32"/>
                <a:gd name="T7" fmla="*/ 31 h 31"/>
                <a:gd name="T8" fmla="*/ 27 w 32"/>
                <a:gd name="T9" fmla="*/ 27 h 31"/>
                <a:gd name="T10" fmla="*/ 32 w 32"/>
                <a:gd name="T11" fmla="*/ 16 h 31"/>
                <a:gd name="T12" fmla="*/ 27 w 32"/>
                <a:gd name="T13" fmla="*/ 4 h 31"/>
                <a:gd name="T14" fmla="*/ 16 w 32"/>
                <a:gd name="T15" fmla="*/ 0 h 31"/>
                <a:gd name="T16" fmla="*/ 5 w 32"/>
                <a:gd name="T17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5" y="4"/>
                  </a:move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1"/>
                    <a:pt x="16" y="31"/>
                  </a:cubicBezTo>
                  <a:cubicBezTo>
                    <a:pt x="20" y="31"/>
                    <a:pt x="24" y="30"/>
                    <a:pt x="27" y="27"/>
                  </a:cubicBez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79" name="Freeform 108">
              <a:extLst>
                <a:ext uri="{FF2B5EF4-FFF2-40B4-BE49-F238E27FC236}">
                  <a16:creationId xmlns:a16="http://schemas.microsoft.com/office/drawing/2014/main" id="{3FB0EE19-5158-4172-A3B6-C776FCD3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6073776"/>
              <a:ext cx="69850" cy="71438"/>
            </a:xfrm>
            <a:custGeom>
              <a:avLst/>
              <a:gdLst>
                <a:gd name="T0" fmla="*/ 4 w 31"/>
                <a:gd name="T1" fmla="*/ 5 h 32"/>
                <a:gd name="T2" fmla="*/ 0 w 31"/>
                <a:gd name="T3" fmla="*/ 16 h 32"/>
                <a:gd name="T4" fmla="*/ 4 w 31"/>
                <a:gd name="T5" fmla="*/ 27 h 32"/>
                <a:gd name="T6" fmla="*/ 15 w 31"/>
                <a:gd name="T7" fmla="*/ 32 h 32"/>
                <a:gd name="T8" fmla="*/ 27 w 31"/>
                <a:gd name="T9" fmla="*/ 27 h 32"/>
                <a:gd name="T10" fmla="*/ 31 w 31"/>
                <a:gd name="T11" fmla="*/ 16 h 32"/>
                <a:gd name="T12" fmla="*/ 27 w 31"/>
                <a:gd name="T13" fmla="*/ 5 h 32"/>
                <a:gd name="T14" fmla="*/ 15 w 31"/>
                <a:gd name="T15" fmla="*/ 0 h 32"/>
                <a:gd name="T16" fmla="*/ 4 w 31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4" y="5"/>
                  </a:moveTo>
                  <a:cubicBezTo>
                    <a:pt x="1" y="8"/>
                    <a:pt x="0" y="12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5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1" y="20"/>
                    <a:pt x="31" y="16"/>
                  </a:cubicBezTo>
                  <a:cubicBezTo>
                    <a:pt x="31" y="12"/>
                    <a:pt x="30" y="8"/>
                    <a:pt x="27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80" name="Freeform 109">
              <a:extLst>
                <a:ext uri="{FF2B5EF4-FFF2-40B4-BE49-F238E27FC236}">
                  <a16:creationId xmlns:a16="http://schemas.microsoft.com/office/drawing/2014/main" id="{AEDB83F3-0CC2-4F62-AD1A-50DB500A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6045201"/>
              <a:ext cx="68263" cy="69850"/>
            </a:xfrm>
            <a:custGeom>
              <a:avLst/>
              <a:gdLst>
                <a:gd name="T0" fmla="*/ 4 w 31"/>
                <a:gd name="T1" fmla="*/ 4 h 31"/>
                <a:gd name="T2" fmla="*/ 0 w 31"/>
                <a:gd name="T3" fmla="*/ 15 h 31"/>
                <a:gd name="T4" fmla="*/ 4 w 31"/>
                <a:gd name="T5" fmla="*/ 27 h 31"/>
                <a:gd name="T6" fmla="*/ 15 w 31"/>
                <a:gd name="T7" fmla="*/ 31 h 31"/>
                <a:gd name="T8" fmla="*/ 27 w 31"/>
                <a:gd name="T9" fmla="*/ 27 h 31"/>
                <a:gd name="T10" fmla="*/ 31 w 31"/>
                <a:gd name="T11" fmla="*/ 15 h 31"/>
                <a:gd name="T12" fmla="*/ 27 w 31"/>
                <a:gd name="T13" fmla="*/ 4 h 31"/>
                <a:gd name="T14" fmla="*/ 15 w 31"/>
                <a:gd name="T15" fmla="*/ 0 h 31"/>
                <a:gd name="T16" fmla="*/ 4 w 31"/>
                <a:gd name="T17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4" y="4"/>
                  </a:moveTo>
                  <a:cubicBezTo>
                    <a:pt x="1" y="7"/>
                    <a:pt x="0" y="11"/>
                    <a:pt x="0" y="15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1"/>
                    <a:pt x="15" y="31"/>
                  </a:cubicBezTo>
                  <a:cubicBezTo>
                    <a:pt x="20" y="31"/>
                    <a:pt x="24" y="30"/>
                    <a:pt x="27" y="27"/>
                  </a:cubicBezTo>
                  <a:cubicBezTo>
                    <a:pt x="30" y="24"/>
                    <a:pt x="31" y="20"/>
                    <a:pt x="31" y="15"/>
                  </a:cubicBezTo>
                  <a:cubicBezTo>
                    <a:pt x="31" y="11"/>
                    <a:pt x="30" y="7"/>
                    <a:pt x="27" y="4"/>
                  </a:cubicBezTo>
                  <a:cubicBezTo>
                    <a:pt x="24" y="1"/>
                    <a:pt x="20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81" name="Freeform 110">
              <a:extLst>
                <a:ext uri="{FF2B5EF4-FFF2-40B4-BE49-F238E27FC236}">
                  <a16:creationId xmlns:a16="http://schemas.microsoft.com/office/drawing/2014/main" id="{48EA976A-3B63-4E4F-947C-ADC2A272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476" y="6076951"/>
              <a:ext cx="69850" cy="71438"/>
            </a:xfrm>
            <a:custGeom>
              <a:avLst/>
              <a:gdLst>
                <a:gd name="T0" fmla="*/ 4 w 31"/>
                <a:gd name="T1" fmla="*/ 5 h 32"/>
                <a:gd name="T2" fmla="*/ 0 w 31"/>
                <a:gd name="T3" fmla="*/ 16 h 32"/>
                <a:gd name="T4" fmla="*/ 4 w 31"/>
                <a:gd name="T5" fmla="*/ 27 h 32"/>
                <a:gd name="T6" fmla="*/ 15 w 31"/>
                <a:gd name="T7" fmla="*/ 32 h 32"/>
                <a:gd name="T8" fmla="*/ 27 w 31"/>
                <a:gd name="T9" fmla="*/ 27 h 32"/>
                <a:gd name="T10" fmla="*/ 31 w 31"/>
                <a:gd name="T11" fmla="*/ 16 h 32"/>
                <a:gd name="T12" fmla="*/ 27 w 31"/>
                <a:gd name="T13" fmla="*/ 5 h 32"/>
                <a:gd name="T14" fmla="*/ 15 w 31"/>
                <a:gd name="T15" fmla="*/ 0 h 32"/>
                <a:gd name="T16" fmla="*/ 4 w 31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4" y="5"/>
                  </a:moveTo>
                  <a:cubicBezTo>
                    <a:pt x="1" y="8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5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1" y="20"/>
                    <a:pt x="31" y="16"/>
                  </a:cubicBezTo>
                  <a:cubicBezTo>
                    <a:pt x="31" y="11"/>
                    <a:pt x="30" y="8"/>
                    <a:pt x="27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82" name="Freeform 111">
              <a:extLst>
                <a:ext uri="{FF2B5EF4-FFF2-40B4-BE49-F238E27FC236}">
                  <a16:creationId xmlns:a16="http://schemas.microsoft.com/office/drawing/2014/main" id="{D13CBA47-BFE2-4F33-8F52-88858CD45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6" y="6107113"/>
              <a:ext cx="68263" cy="71438"/>
            </a:xfrm>
            <a:custGeom>
              <a:avLst/>
              <a:gdLst>
                <a:gd name="T0" fmla="*/ 4 w 31"/>
                <a:gd name="T1" fmla="*/ 5 h 32"/>
                <a:gd name="T2" fmla="*/ 0 w 31"/>
                <a:gd name="T3" fmla="*/ 16 h 32"/>
                <a:gd name="T4" fmla="*/ 4 w 31"/>
                <a:gd name="T5" fmla="*/ 27 h 32"/>
                <a:gd name="T6" fmla="*/ 15 w 31"/>
                <a:gd name="T7" fmla="*/ 32 h 32"/>
                <a:gd name="T8" fmla="*/ 27 w 31"/>
                <a:gd name="T9" fmla="*/ 27 h 32"/>
                <a:gd name="T10" fmla="*/ 31 w 31"/>
                <a:gd name="T11" fmla="*/ 16 h 32"/>
                <a:gd name="T12" fmla="*/ 27 w 31"/>
                <a:gd name="T13" fmla="*/ 5 h 32"/>
                <a:gd name="T14" fmla="*/ 15 w 31"/>
                <a:gd name="T15" fmla="*/ 0 h 32"/>
                <a:gd name="T16" fmla="*/ 4 w 31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4" y="5"/>
                  </a:moveTo>
                  <a:cubicBezTo>
                    <a:pt x="1" y="8"/>
                    <a:pt x="0" y="12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5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1" y="20"/>
                    <a:pt x="31" y="16"/>
                  </a:cubicBezTo>
                  <a:cubicBezTo>
                    <a:pt x="31" y="12"/>
                    <a:pt x="30" y="8"/>
                    <a:pt x="27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29" name="ZoneTexte 128">
            <a:extLst>
              <a:ext uri="{FF2B5EF4-FFF2-40B4-BE49-F238E27FC236}">
                <a16:creationId xmlns:a16="http://schemas.microsoft.com/office/drawing/2014/main" id="{F751683A-A5CE-4191-A4CD-D4880232E471}"/>
              </a:ext>
            </a:extLst>
          </p:cNvPr>
          <p:cNvSpPr txBox="1"/>
          <p:nvPr/>
        </p:nvSpPr>
        <p:spPr>
          <a:xfrm>
            <a:off x="3375177" y="3528201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CD4/mm</a:t>
            </a:r>
            <a:r>
              <a:rPr lang="en-US" sz="1600" b="1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745BB93-260C-4FC7-BE56-E3EF9C9EFAD2}"/>
              </a:ext>
            </a:extLst>
          </p:cNvPr>
          <p:cNvSpPr txBox="1"/>
          <p:nvPr/>
        </p:nvSpPr>
        <p:spPr>
          <a:xfrm>
            <a:off x="2941917" y="5075260"/>
            <a:ext cx="1884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HIV RNA, log</a:t>
            </a:r>
            <a:r>
              <a:rPr lang="en-US" sz="1600" b="1" baseline="-25000">
                <a:solidFill>
                  <a:srgbClr val="0070C0"/>
                </a:solidFill>
              </a:rPr>
              <a:t>10</a:t>
            </a:r>
            <a:r>
              <a:rPr lang="en-US" sz="1600" b="1">
                <a:solidFill>
                  <a:srgbClr val="0070C0"/>
                </a:solidFill>
              </a:rPr>
              <a:t> c/mL</a:t>
            </a:r>
          </a:p>
        </p:txBody>
      </p:sp>
      <p:sp>
        <p:nvSpPr>
          <p:cNvPr id="286785" name="ZoneTexte 286784">
            <a:extLst>
              <a:ext uri="{FF2B5EF4-FFF2-40B4-BE49-F238E27FC236}">
                <a16:creationId xmlns:a16="http://schemas.microsoft.com/office/drawing/2014/main" id="{6D9E65F5-14FC-42AE-9196-8B95B221A057}"/>
              </a:ext>
            </a:extLst>
          </p:cNvPr>
          <p:cNvSpPr txBox="1"/>
          <p:nvPr/>
        </p:nvSpPr>
        <p:spPr>
          <a:xfrm>
            <a:off x="1468656" y="462704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606DF8B8-1375-4FA2-90E7-A4E2C25D1E46}"/>
              </a:ext>
            </a:extLst>
          </p:cNvPr>
          <p:cNvSpPr txBox="1"/>
          <p:nvPr/>
        </p:nvSpPr>
        <p:spPr>
          <a:xfrm>
            <a:off x="1999807" y="462704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C3D64410-DC7E-42DC-87ED-8EF88533CA64}"/>
              </a:ext>
            </a:extLst>
          </p:cNvPr>
          <p:cNvSpPr txBox="1"/>
          <p:nvPr/>
        </p:nvSpPr>
        <p:spPr>
          <a:xfrm>
            <a:off x="2530958" y="4627040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8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84531DAF-AFF3-40C0-AE52-8D3107218894}"/>
              </a:ext>
            </a:extLst>
          </p:cNvPr>
          <p:cNvSpPr txBox="1"/>
          <p:nvPr/>
        </p:nvSpPr>
        <p:spPr>
          <a:xfrm>
            <a:off x="3029248" y="462704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12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87E8368E-8E6C-4E85-8370-3AE81D17FADD}"/>
              </a:ext>
            </a:extLst>
          </p:cNvPr>
          <p:cNvSpPr txBox="1"/>
          <p:nvPr/>
        </p:nvSpPr>
        <p:spPr>
          <a:xfrm>
            <a:off x="3560399" y="462704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16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83F6E24A-C774-49DC-994D-825A0AA2EBB5}"/>
              </a:ext>
            </a:extLst>
          </p:cNvPr>
          <p:cNvSpPr txBox="1"/>
          <p:nvPr/>
        </p:nvSpPr>
        <p:spPr>
          <a:xfrm>
            <a:off x="4091550" y="462704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20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6D026141-E6F1-417F-BA5B-DF9574229B82}"/>
              </a:ext>
            </a:extLst>
          </p:cNvPr>
          <p:cNvSpPr txBox="1"/>
          <p:nvPr/>
        </p:nvSpPr>
        <p:spPr>
          <a:xfrm>
            <a:off x="4622701" y="462704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24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E1746779-A941-467A-A9B1-7A732B35D173}"/>
              </a:ext>
            </a:extLst>
          </p:cNvPr>
          <p:cNvSpPr txBox="1"/>
          <p:nvPr/>
        </p:nvSpPr>
        <p:spPr>
          <a:xfrm>
            <a:off x="5153852" y="462704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36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140776A3-B22B-4AB4-A834-2F25281CE0F3}"/>
              </a:ext>
            </a:extLst>
          </p:cNvPr>
          <p:cNvSpPr txBox="1"/>
          <p:nvPr/>
        </p:nvSpPr>
        <p:spPr>
          <a:xfrm>
            <a:off x="5685006" y="462704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48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FE9F073D-A166-45CB-81BA-2EA7D9FFD03F}"/>
              </a:ext>
            </a:extLst>
          </p:cNvPr>
          <p:cNvSpPr txBox="1"/>
          <p:nvPr/>
        </p:nvSpPr>
        <p:spPr>
          <a:xfrm>
            <a:off x="1184655" y="4513367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-300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8279D45C-0B6B-4561-B680-058A41189765}"/>
              </a:ext>
            </a:extLst>
          </p:cNvPr>
          <p:cNvSpPr txBox="1"/>
          <p:nvPr/>
        </p:nvSpPr>
        <p:spPr>
          <a:xfrm>
            <a:off x="1184655" y="4377327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-250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B687D7B8-F2B3-4FCC-B66B-19415035F591}"/>
              </a:ext>
            </a:extLst>
          </p:cNvPr>
          <p:cNvSpPr txBox="1"/>
          <p:nvPr/>
        </p:nvSpPr>
        <p:spPr>
          <a:xfrm>
            <a:off x="1184655" y="4241287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-200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A3406144-2F5D-4248-88BF-FE33ED93A296}"/>
              </a:ext>
            </a:extLst>
          </p:cNvPr>
          <p:cNvSpPr txBox="1"/>
          <p:nvPr/>
        </p:nvSpPr>
        <p:spPr>
          <a:xfrm>
            <a:off x="1184655" y="4105248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-150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71AF768D-C233-4B61-A2C1-54DDDFE42BF0}"/>
              </a:ext>
            </a:extLst>
          </p:cNvPr>
          <p:cNvSpPr txBox="1"/>
          <p:nvPr/>
        </p:nvSpPr>
        <p:spPr>
          <a:xfrm>
            <a:off x="1184655" y="3969209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-100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16173948-A6A6-4B70-B21A-9042FA8FAC66}"/>
              </a:ext>
            </a:extLst>
          </p:cNvPr>
          <p:cNvSpPr txBox="1"/>
          <p:nvPr/>
        </p:nvSpPr>
        <p:spPr>
          <a:xfrm>
            <a:off x="1250379" y="3833169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-50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CED81EBF-E2EB-4504-A53B-36CA0BE8C643}"/>
              </a:ext>
            </a:extLst>
          </p:cNvPr>
          <p:cNvSpPr txBox="1"/>
          <p:nvPr/>
        </p:nvSpPr>
        <p:spPr>
          <a:xfrm>
            <a:off x="1354573" y="369713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1CC9A444-8F16-40D1-91B0-882F282CE11F}"/>
              </a:ext>
            </a:extLst>
          </p:cNvPr>
          <p:cNvSpPr txBox="1"/>
          <p:nvPr/>
        </p:nvSpPr>
        <p:spPr>
          <a:xfrm>
            <a:off x="3448446" y="4798490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Weeks</a:t>
            </a:r>
            <a:endParaRPr lang="fr-FR" sz="1000" b="1" dirty="0"/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21ECEB8D-DDD8-4F7C-92CD-2843B7587A2C}"/>
              </a:ext>
            </a:extLst>
          </p:cNvPr>
          <p:cNvSpPr txBox="1"/>
          <p:nvPr/>
        </p:nvSpPr>
        <p:spPr>
          <a:xfrm>
            <a:off x="1468656" y="631261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BF51BC33-A7BB-4D2C-96E5-788DF31BCF61}"/>
              </a:ext>
            </a:extLst>
          </p:cNvPr>
          <p:cNvSpPr txBox="1"/>
          <p:nvPr/>
        </p:nvSpPr>
        <p:spPr>
          <a:xfrm>
            <a:off x="1999807" y="631261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C4AC1BD6-3578-4B9E-9D90-C3561EA62539}"/>
              </a:ext>
            </a:extLst>
          </p:cNvPr>
          <p:cNvSpPr txBox="1"/>
          <p:nvPr/>
        </p:nvSpPr>
        <p:spPr>
          <a:xfrm>
            <a:off x="2530958" y="6312614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8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49C85929-C740-4D46-9E46-1EF2AC692CBA}"/>
              </a:ext>
            </a:extLst>
          </p:cNvPr>
          <p:cNvSpPr txBox="1"/>
          <p:nvPr/>
        </p:nvSpPr>
        <p:spPr>
          <a:xfrm>
            <a:off x="3029248" y="631261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12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4AD75A81-4135-4015-9489-51A9B9687A1B}"/>
              </a:ext>
            </a:extLst>
          </p:cNvPr>
          <p:cNvSpPr txBox="1"/>
          <p:nvPr/>
        </p:nvSpPr>
        <p:spPr>
          <a:xfrm>
            <a:off x="3560399" y="631261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16</a:t>
            </a: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4088D723-F027-43A2-A55D-49B9CC81ADDC}"/>
              </a:ext>
            </a:extLst>
          </p:cNvPr>
          <p:cNvSpPr txBox="1"/>
          <p:nvPr/>
        </p:nvSpPr>
        <p:spPr>
          <a:xfrm>
            <a:off x="4091550" y="631261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20</a:t>
            </a: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00D8312C-675F-479C-8BDC-C76F96569DB0}"/>
              </a:ext>
            </a:extLst>
          </p:cNvPr>
          <p:cNvSpPr txBox="1"/>
          <p:nvPr/>
        </p:nvSpPr>
        <p:spPr>
          <a:xfrm>
            <a:off x="4622701" y="631261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24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0030C9FE-6C25-415D-82D1-9F83DBCF3098}"/>
              </a:ext>
            </a:extLst>
          </p:cNvPr>
          <p:cNvSpPr txBox="1"/>
          <p:nvPr/>
        </p:nvSpPr>
        <p:spPr>
          <a:xfrm>
            <a:off x="5153852" y="631261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36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2D1F71CE-56AE-4ED1-A41B-52C4BD42082E}"/>
              </a:ext>
            </a:extLst>
          </p:cNvPr>
          <p:cNvSpPr txBox="1"/>
          <p:nvPr/>
        </p:nvSpPr>
        <p:spPr>
          <a:xfrm>
            <a:off x="5685006" y="631261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48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C2E48E3C-5C15-48A7-BE5D-8F8758DF3F52}"/>
              </a:ext>
            </a:extLst>
          </p:cNvPr>
          <p:cNvSpPr txBox="1"/>
          <p:nvPr/>
        </p:nvSpPr>
        <p:spPr>
          <a:xfrm>
            <a:off x="3448446" y="6484064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Weeks</a:t>
            </a:r>
            <a:endParaRPr lang="fr-FR" sz="1000" b="1" dirty="0"/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0CF9D33C-F108-4719-83F1-08C34503D7ED}"/>
              </a:ext>
            </a:extLst>
          </p:cNvPr>
          <p:cNvSpPr txBox="1"/>
          <p:nvPr/>
        </p:nvSpPr>
        <p:spPr>
          <a:xfrm>
            <a:off x="1354573" y="618323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F5C009C8-F519-47F5-8853-B11138735E1E}"/>
              </a:ext>
            </a:extLst>
          </p:cNvPr>
          <p:cNvSpPr txBox="1"/>
          <p:nvPr/>
        </p:nvSpPr>
        <p:spPr>
          <a:xfrm>
            <a:off x="1191067" y="605123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0,25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ABC17CC1-7225-4F9E-9E70-B474571A0E65}"/>
              </a:ext>
            </a:extLst>
          </p:cNvPr>
          <p:cNvSpPr txBox="1"/>
          <p:nvPr/>
        </p:nvSpPr>
        <p:spPr>
          <a:xfrm>
            <a:off x="1256791" y="591923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0,5</a:t>
            </a: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FCC4D0FB-6140-4E87-B851-F4916AF09FA7}"/>
              </a:ext>
            </a:extLst>
          </p:cNvPr>
          <p:cNvSpPr txBox="1"/>
          <p:nvPr/>
        </p:nvSpPr>
        <p:spPr>
          <a:xfrm>
            <a:off x="1191067" y="5787241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0,75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E3E1A92D-6647-4392-973C-F5F9B37F1F5D}"/>
              </a:ext>
            </a:extLst>
          </p:cNvPr>
          <p:cNvSpPr txBox="1"/>
          <p:nvPr/>
        </p:nvSpPr>
        <p:spPr>
          <a:xfrm>
            <a:off x="1354573" y="565524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95837EEB-6C18-4F02-A71C-D4CBF405FC49}"/>
              </a:ext>
            </a:extLst>
          </p:cNvPr>
          <p:cNvSpPr txBox="1"/>
          <p:nvPr/>
        </p:nvSpPr>
        <p:spPr>
          <a:xfrm>
            <a:off x="1191067" y="552324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1,25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9A1FE07E-25F2-4E81-87C2-EF2FEB76B238}"/>
              </a:ext>
            </a:extLst>
          </p:cNvPr>
          <p:cNvSpPr txBox="1"/>
          <p:nvPr/>
        </p:nvSpPr>
        <p:spPr>
          <a:xfrm>
            <a:off x="1256791" y="539125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1,5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B7766FE3-299F-453F-AC72-D795D2EFBB3B}"/>
              </a:ext>
            </a:extLst>
          </p:cNvPr>
          <p:cNvSpPr txBox="1"/>
          <p:nvPr/>
        </p:nvSpPr>
        <p:spPr>
          <a:xfrm>
            <a:off x="1191067" y="525925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1,75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227F6972-0BBA-44E0-97D8-AECAD1BDB617}"/>
              </a:ext>
            </a:extLst>
          </p:cNvPr>
          <p:cNvSpPr txBox="1"/>
          <p:nvPr/>
        </p:nvSpPr>
        <p:spPr>
          <a:xfrm>
            <a:off x="1354573" y="512726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2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D0F8DE59-7600-4505-8FF8-6E23E4C273A7}"/>
              </a:ext>
            </a:extLst>
          </p:cNvPr>
          <p:cNvSpPr txBox="1"/>
          <p:nvPr/>
        </p:nvSpPr>
        <p:spPr>
          <a:xfrm rot="16200000">
            <a:off x="222892" y="5690363"/>
            <a:ext cx="1390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Mean</a:t>
            </a:r>
            <a:r>
              <a:rPr lang="fr-FR" sz="1000" b="1" dirty="0"/>
              <a:t> HIV-RNA change</a:t>
            </a:r>
            <a:br>
              <a:rPr lang="fr-FR" sz="1000" b="1" dirty="0"/>
            </a:br>
            <a:r>
              <a:rPr lang="fr-FR" sz="1000" b="1" dirty="0"/>
              <a:t>(log</a:t>
            </a:r>
            <a:r>
              <a:rPr lang="fr-FR" sz="1000" b="1" baseline="-25000" dirty="0"/>
              <a:t>10</a:t>
            </a:r>
            <a:r>
              <a:rPr lang="fr-FR" sz="1000" b="1" dirty="0"/>
              <a:t> copies per ml)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8B6E0AE4-955B-4376-9737-1DEA84BFEA54}"/>
              </a:ext>
            </a:extLst>
          </p:cNvPr>
          <p:cNvSpPr txBox="1"/>
          <p:nvPr/>
        </p:nvSpPr>
        <p:spPr>
          <a:xfrm rot="16200000">
            <a:off x="342318" y="4041745"/>
            <a:ext cx="1151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Mean</a:t>
            </a:r>
            <a:r>
              <a:rPr lang="fr-FR" sz="1000" b="1" dirty="0"/>
              <a:t> CD4+ T-</a:t>
            </a:r>
            <a:r>
              <a:rPr lang="fr-FR" sz="1000" b="1" dirty="0" err="1"/>
              <a:t>cell</a:t>
            </a:r>
            <a:br>
              <a:rPr lang="fr-FR" sz="1000" b="1" dirty="0"/>
            </a:br>
            <a:r>
              <a:rPr lang="fr-FR" sz="1000" b="1" dirty="0"/>
              <a:t>change/</a:t>
            </a:r>
            <a:r>
              <a:rPr lang="fr-FR" sz="1000" b="1" dirty="0" err="1"/>
              <a:t>cells</a:t>
            </a:r>
            <a:r>
              <a:rPr lang="fr-FR" sz="1000" b="1" dirty="0"/>
              <a:t>/µl</a:t>
            </a: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3A87B047-604E-4DAA-896A-2924AB2B23EE}"/>
              </a:ext>
            </a:extLst>
          </p:cNvPr>
          <p:cNvSpPr txBox="1"/>
          <p:nvPr/>
        </p:nvSpPr>
        <p:spPr>
          <a:xfrm>
            <a:off x="5103841" y="3673692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P = 0,1220</a:t>
            </a: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4C53392F-51DE-4DDA-8162-5425721F4326}"/>
              </a:ext>
            </a:extLst>
          </p:cNvPr>
          <p:cNvSpPr txBox="1"/>
          <p:nvPr/>
        </p:nvSpPr>
        <p:spPr>
          <a:xfrm>
            <a:off x="5103842" y="5312838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P = 0,0015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36D9B7ED-65A2-4D61-AF19-DC1F11DF8831}"/>
              </a:ext>
            </a:extLst>
          </p:cNvPr>
          <p:cNvSpPr txBox="1"/>
          <p:nvPr/>
        </p:nvSpPr>
        <p:spPr>
          <a:xfrm>
            <a:off x="5841847" y="408376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6600"/>
                </a:solidFill>
              </a:rPr>
              <a:t>3TC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E34234D4-EE04-4293-BF15-FC73A57FA777}"/>
              </a:ext>
            </a:extLst>
          </p:cNvPr>
          <p:cNvSpPr txBox="1"/>
          <p:nvPr/>
        </p:nvSpPr>
        <p:spPr>
          <a:xfrm>
            <a:off x="5891540" y="4292635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9900"/>
                </a:solidFill>
              </a:rPr>
              <a:t>TI</a:t>
            </a: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3BAA471F-116B-4D30-9823-D7BE44E2578F}"/>
              </a:ext>
            </a:extLst>
          </p:cNvPr>
          <p:cNvSpPr txBox="1"/>
          <p:nvPr/>
        </p:nvSpPr>
        <p:spPr>
          <a:xfrm>
            <a:off x="5891540" y="5599827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9900"/>
                </a:solidFill>
              </a:rPr>
              <a:t>TI</a:t>
            </a: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69B74F26-A5C2-42A3-A7A1-374AC4729D52}"/>
              </a:ext>
            </a:extLst>
          </p:cNvPr>
          <p:cNvSpPr txBox="1"/>
          <p:nvPr/>
        </p:nvSpPr>
        <p:spPr>
          <a:xfrm>
            <a:off x="5841847" y="590232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6600"/>
                </a:solidFill>
              </a:rPr>
              <a:t>3TC</a:t>
            </a:r>
          </a:p>
        </p:txBody>
      </p:sp>
      <p:grpSp>
        <p:nvGrpSpPr>
          <p:cNvPr id="286803" name="Groupe 286802">
            <a:extLst>
              <a:ext uri="{FF2B5EF4-FFF2-40B4-BE49-F238E27FC236}">
                <a16:creationId xmlns:a16="http://schemas.microsoft.com/office/drawing/2014/main" id="{95831027-2D48-4197-939C-A3FAA1D54A03}"/>
              </a:ext>
            </a:extLst>
          </p:cNvPr>
          <p:cNvGrpSpPr/>
          <p:nvPr/>
        </p:nvGrpSpPr>
        <p:grpSpPr>
          <a:xfrm>
            <a:off x="7766050" y="2195513"/>
            <a:ext cx="4124326" cy="2870200"/>
            <a:chOff x="7508875" y="1881188"/>
            <a:chExt cx="4124326" cy="2870200"/>
          </a:xfrm>
        </p:grpSpPr>
        <p:sp>
          <p:nvSpPr>
            <p:cNvPr id="286789" name="Freeform 115">
              <a:extLst>
                <a:ext uri="{FF2B5EF4-FFF2-40B4-BE49-F238E27FC236}">
                  <a16:creationId xmlns:a16="http://schemas.microsoft.com/office/drawing/2014/main" id="{9AE7A776-6BB4-4910-A8D2-C72E59CE9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913" y="1881188"/>
              <a:ext cx="4078288" cy="2809875"/>
            </a:xfrm>
            <a:custGeom>
              <a:avLst/>
              <a:gdLst>
                <a:gd name="T0" fmla="*/ 2569 w 2569"/>
                <a:gd name="T1" fmla="*/ 1770 h 1770"/>
                <a:gd name="T2" fmla="*/ 0 w 2569"/>
                <a:gd name="T3" fmla="*/ 1770 h 1770"/>
                <a:gd name="T4" fmla="*/ 0 w 2569"/>
                <a:gd name="T5" fmla="*/ 0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9" h="1770">
                  <a:moveTo>
                    <a:pt x="2569" y="1770"/>
                  </a:moveTo>
                  <a:lnTo>
                    <a:pt x="0" y="1770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90" name="Line 116">
              <a:extLst>
                <a:ext uri="{FF2B5EF4-FFF2-40B4-BE49-F238E27FC236}">
                  <a16:creationId xmlns:a16="http://schemas.microsoft.com/office/drawing/2014/main" id="{7B74AD97-5786-49F6-90F2-EA8F4551A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31113" y="4691063"/>
              <a:ext cx="0" cy="6032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91" name="Line 117">
              <a:extLst>
                <a:ext uri="{FF2B5EF4-FFF2-40B4-BE49-F238E27FC236}">
                  <a16:creationId xmlns:a16="http://schemas.microsoft.com/office/drawing/2014/main" id="{F64D68C2-6C1E-4547-A4A7-34DE43AEA8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26550" y="4691063"/>
              <a:ext cx="0" cy="6032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92" name="Line 118">
              <a:extLst>
                <a:ext uri="{FF2B5EF4-FFF2-40B4-BE49-F238E27FC236}">
                  <a16:creationId xmlns:a16="http://schemas.microsoft.com/office/drawing/2014/main" id="{C51814B3-2E7E-4358-BE6F-05A7AAEA8E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28038" y="4691063"/>
              <a:ext cx="0" cy="6032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93" name="Line 119">
              <a:extLst>
                <a:ext uri="{FF2B5EF4-FFF2-40B4-BE49-F238E27FC236}">
                  <a16:creationId xmlns:a16="http://schemas.microsoft.com/office/drawing/2014/main" id="{FC3E9489-7536-47B6-A1E9-64063A140F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0400" y="4691063"/>
              <a:ext cx="0" cy="6032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94" name="Line 120">
              <a:extLst>
                <a:ext uri="{FF2B5EF4-FFF2-40B4-BE49-F238E27FC236}">
                  <a16:creationId xmlns:a16="http://schemas.microsoft.com/office/drawing/2014/main" id="{0EE33D5B-F97F-4EC0-8CE3-519BFDE2D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888" y="4691063"/>
              <a:ext cx="0" cy="6032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95" name="Line 121">
              <a:extLst>
                <a:ext uri="{FF2B5EF4-FFF2-40B4-BE49-F238E27FC236}">
                  <a16:creationId xmlns:a16="http://schemas.microsoft.com/office/drawing/2014/main" id="{2C296B8C-592D-4936-A6BD-6665AD24C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18913" y="4691063"/>
              <a:ext cx="0" cy="6032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96" name="Line 122">
              <a:extLst>
                <a:ext uri="{FF2B5EF4-FFF2-40B4-BE49-F238E27FC236}">
                  <a16:creationId xmlns:a16="http://schemas.microsoft.com/office/drawing/2014/main" id="{D78741E3-04A1-42AF-93D5-0A7002C4B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8875" y="1957388"/>
              <a:ext cx="46038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97" name="Line 123">
              <a:extLst>
                <a:ext uri="{FF2B5EF4-FFF2-40B4-BE49-F238E27FC236}">
                  <a16:creationId xmlns:a16="http://schemas.microsoft.com/office/drawing/2014/main" id="{90DBFE80-5E1C-4ECC-8E8C-6C6937523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8875" y="2619375"/>
              <a:ext cx="46038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98" name="Line 124">
              <a:extLst>
                <a:ext uri="{FF2B5EF4-FFF2-40B4-BE49-F238E27FC236}">
                  <a16:creationId xmlns:a16="http://schemas.microsoft.com/office/drawing/2014/main" id="{B6DA9C56-FC96-4D1E-93CF-C8E4823DF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8875" y="3281363"/>
              <a:ext cx="46038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99" name="Line 125">
              <a:extLst>
                <a:ext uri="{FF2B5EF4-FFF2-40B4-BE49-F238E27FC236}">
                  <a16:creationId xmlns:a16="http://schemas.microsoft.com/office/drawing/2014/main" id="{266934A8-C8F1-47F3-80CD-1772D7FA0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8875" y="3943350"/>
              <a:ext cx="46038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800" name="Line 126">
              <a:extLst>
                <a:ext uri="{FF2B5EF4-FFF2-40B4-BE49-F238E27FC236}">
                  <a16:creationId xmlns:a16="http://schemas.microsoft.com/office/drawing/2014/main" id="{A61B103E-BDE3-48F7-A40C-B1EB391A6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8875" y="4605338"/>
              <a:ext cx="46038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801" name="Freeform 127">
              <a:extLst>
                <a:ext uri="{FF2B5EF4-FFF2-40B4-BE49-F238E27FC236}">
                  <a16:creationId xmlns:a16="http://schemas.microsoft.com/office/drawing/2014/main" id="{4752CBC0-FBF6-4487-905D-8DAAE72DE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2774950"/>
              <a:ext cx="3817938" cy="1841500"/>
            </a:xfrm>
            <a:custGeom>
              <a:avLst/>
              <a:gdLst>
                <a:gd name="T0" fmla="*/ 2405 w 2405"/>
                <a:gd name="T1" fmla="*/ 0 h 1160"/>
                <a:gd name="T2" fmla="*/ 2405 w 2405"/>
                <a:gd name="T3" fmla="*/ 109 h 1160"/>
                <a:gd name="T4" fmla="*/ 1811 w 2405"/>
                <a:gd name="T5" fmla="*/ 109 h 1160"/>
                <a:gd name="T6" fmla="*/ 1811 w 2405"/>
                <a:gd name="T7" fmla="*/ 168 h 1160"/>
                <a:gd name="T8" fmla="*/ 1206 w 2405"/>
                <a:gd name="T9" fmla="*/ 168 h 1160"/>
                <a:gd name="T10" fmla="*/ 1206 w 2405"/>
                <a:gd name="T11" fmla="*/ 283 h 1160"/>
                <a:gd name="T12" fmla="*/ 999 w 2405"/>
                <a:gd name="T13" fmla="*/ 283 h 1160"/>
                <a:gd name="T14" fmla="*/ 999 w 2405"/>
                <a:gd name="T15" fmla="*/ 633 h 1160"/>
                <a:gd name="T16" fmla="*/ 803 w 2405"/>
                <a:gd name="T17" fmla="*/ 633 h 1160"/>
                <a:gd name="T18" fmla="*/ 803 w 2405"/>
                <a:gd name="T19" fmla="*/ 757 h 1160"/>
                <a:gd name="T20" fmla="*/ 603 w 2405"/>
                <a:gd name="T21" fmla="*/ 757 h 1160"/>
                <a:gd name="T22" fmla="*/ 603 w 2405"/>
                <a:gd name="T23" fmla="*/ 936 h 1160"/>
                <a:gd name="T24" fmla="*/ 398 w 2405"/>
                <a:gd name="T25" fmla="*/ 936 h 1160"/>
                <a:gd name="T26" fmla="*/ 398 w 2405"/>
                <a:gd name="T27" fmla="*/ 1109 h 1160"/>
                <a:gd name="T28" fmla="*/ 200 w 2405"/>
                <a:gd name="T29" fmla="*/ 1109 h 1160"/>
                <a:gd name="T30" fmla="*/ 200 w 2405"/>
                <a:gd name="T31" fmla="*/ 1160 h 1160"/>
                <a:gd name="T32" fmla="*/ 0 w 2405"/>
                <a:gd name="T33" fmla="*/ 116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5" h="1160">
                  <a:moveTo>
                    <a:pt x="2405" y="0"/>
                  </a:moveTo>
                  <a:lnTo>
                    <a:pt x="2405" y="109"/>
                  </a:lnTo>
                  <a:lnTo>
                    <a:pt x="1811" y="109"/>
                  </a:lnTo>
                  <a:lnTo>
                    <a:pt x="1811" y="168"/>
                  </a:lnTo>
                  <a:lnTo>
                    <a:pt x="1206" y="168"/>
                  </a:lnTo>
                  <a:lnTo>
                    <a:pt x="1206" y="283"/>
                  </a:lnTo>
                  <a:lnTo>
                    <a:pt x="999" y="283"/>
                  </a:lnTo>
                  <a:lnTo>
                    <a:pt x="999" y="633"/>
                  </a:lnTo>
                  <a:lnTo>
                    <a:pt x="803" y="633"/>
                  </a:lnTo>
                  <a:lnTo>
                    <a:pt x="803" y="757"/>
                  </a:lnTo>
                  <a:lnTo>
                    <a:pt x="603" y="757"/>
                  </a:lnTo>
                  <a:lnTo>
                    <a:pt x="603" y="936"/>
                  </a:lnTo>
                  <a:lnTo>
                    <a:pt x="398" y="936"/>
                  </a:lnTo>
                  <a:lnTo>
                    <a:pt x="398" y="1109"/>
                  </a:lnTo>
                  <a:lnTo>
                    <a:pt x="200" y="1109"/>
                  </a:lnTo>
                  <a:lnTo>
                    <a:pt x="200" y="1160"/>
                  </a:lnTo>
                  <a:lnTo>
                    <a:pt x="0" y="1160"/>
                  </a:lnTo>
                </a:path>
              </a:pathLst>
            </a:custGeom>
            <a:noFill/>
            <a:ln w="33338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802" name="Freeform 128">
              <a:extLst>
                <a:ext uri="{FF2B5EF4-FFF2-40B4-BE49-F238E27FC236}">
                  <a16:creationId xmlns:a16="http://schemas.microsoft.com/office/drawing/2014/main" id="{D669B281-EEE9-4146-A462-9DDBE96CB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3508375"/>
              <a:ext cx="3827463" cy="1111250"/>
            </a:xfrm>
            <a:custGeom>
              <a:avLst/>
              <a:gdLst>
                <a:gd name="T0" fmla="*/ 2411 w 2411"/>
                <a:gd name="T1" fmla="*/ 0 h 700"/>
                <a:gd name="T2" fmla="*/ 2411 w 2411"/>
                <a:gd name="T3" fmla="*/ 119 h 700"/>
                <a:gd name="T4" fmla="*/ 1804 w 2411"/>
                <a:gd name="T5" fmla="*/ 119 h 700"/>
                <a:gd name="T6" fmla="*/ 1804 w 2411"/>
                <a:gd name="T7" fmla="*/ 302 h 700"/>
                <a:gd name="T8" fmla="*/ 1201 w 2411"/>
                <a:gd name="T9" fmla="*/ 302 h 700"/>
                <a:gd name="T10" fmla="*/ 1201 w 2411"/>
                <a:gd name="T11" fmla="*/ 359 h 700"/>
                <a:gd name="T12" fmla="*/ 1005 w 2411"/>
                <a:gd name="T13" fmla="*/ 359 h 700"/>
                <a:gd name="T14" fmla="*/ 1005 w 2411"/>
                <a:gd name="T15" fmla="*/ 467 h 700"/>
                <a:gd name="T16" fmla="*/ 601 w 2411"/>
                <a:gd name="T17" fmla="*/ 467 h 700"/>
                <a:gd name="T18" fmla="*/ 601 w 2411"/>
                <a:gd name="T19" fmla="*/ 543 h 700"/>
                <a:gd name="T20" fmla="*/ 396 w 2411"/>
                <a:gd name="T21" fmla="*/ 543 h 700"/>
                <a:gd name="T22" fmla="*/ 396 w 2411"/>
                <a:gd name="T23" fmla="*/ 578 h 700"/>
                <a:gd name="T24" fmla="*/ 197 w 2411"/>
                <a:gd name="T25" fmla="*/ 578 h 700"/>
                <a:gd name="T26" fmla="*/ 197 w 2411"/>
                <a:gd name="T27" fmla="*/ 700 h 700"/>
                <a:gd name="T28" fmla="*/ 0 w 2411"/>
                <a:gd name="T2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11" h="700">
                  <a:moveTo>
                    <a:pt x="2411" y="0"/>
                  </a:moveTo>
                  <a:lnTo>
                    <a:pt x="2411" y="119"/>
                  </a:lnTo>
                  <a:lnTo>
                    <a:pt x="1804" y="119"/>
                  </a:lnTo>
                  <a:lnTo>
                    <a:pt x="1804" y="302"/>
                  </a:lnTo>
                  <a:lnTo>
                    <a:pt x="1201" y="302"/>
                  </a:lnTo>
                  <a:lnTo>
                    <a:pt x="1201" y="359"/>
                  </a:lnTo>
                  <a:lnTo>
                    <a:pt x="1005" y="359"/>
                  </a:lnTo>
                  <a:lnTo>
                    <a:pt x="1005" y="467"/>
                  </a:lnTo>
                  <a:lnTo>
                    <a:pt x="601" y="467"/>
                  </a:lnTo>
                  <a:lnTo>
                    <a:pt x="601" y="543"/>
                  </a:lnTo>
                  <a:lnTo>
                    <a:pt x="396" y="543"/>
                  </a:lnTo>
                  <a:lnTo>
                    <a:pt x="396" y="578"/>
                  </a:lnTo>
                  <a:lnTo>
                    <a:pt x="197" y="578"/>
                  </a:lnTo>
                  <a:lnTo>
                    <a:pt x="197" y="700"/>
                  </a:lnTo>
                  <a:lnTo>
                    <a:pt x="0" y="700"/>
                  </a:lnTo>
                </a:path>
              </a:pathLst>
            </a:custGeom>
            <a:noFill/>
            <a:ln w="333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93" name="ZoneTexte 192">
            <a:extLst>
              <a:ext uri="{FF2B5EF4-FFF2-40B4-BE49-F238E27FC236}">
                <a16:creationId xmlns:a16="http://schemas.microsoft.com/office/drawing/2014/main" id="{8D25B141-45AD-4C67-BC82-4EFB12A165FA}"/>
              </a:ext>
            </a:extLst>
          </p:cNvPr>
          <p:cNvSpPr txBox="1"/>
          <p:nvPr/>
        </p:nvSpPr>
        <p:spPr>
          <a:xfrm>
            <a:off x="11727158" y="3784285"/>
            <a:ext cx="418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6600"/>
                </a:solidFill>
              </a:rPr>
              <a:t>3TC</a:t>
            </a: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53C91097-C3C1-4C9F-941A-B2207A73DCB6}"/>
              </a:ext>
            </a:extLst>
          </p:cNvPr>
          <p:cNvSpPr txBox="1"/>
          <p:nvPr/>
        </p:nvSpPr>
        <p:spPr>
          <a:xfrm>
            <a:off x="11720958" y="3012157"/>
            <a:ext cx="303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9900"/>
                </a:solidFill>
              </a:rPr>
              <a:t>TI</a:t>
            </a:r>
          </a:p>
        </p:txBody>
      </p:sp>
      <p:sp>
        <p:nvSpPr>
          <p:cNvPr id="195" name="ZoneTexte 194">
            <a:extLst>
              <a:ext uri="{FF2B5EF4-FFF2-40B4-BE49-F238E27FC236}">
                <a16:creationId xmlns:a16="http://schemas.microsoft.com/office/drawing/2014/main" id="{0322CAE3-9A52-4501-8AB8-FFE64A9CF353}"/>
              </a:ext>
            </a:extLst>
          </p:cNvPr>
          <p:cNvSpPr txBox="1"/>
          <p:nvPr/>
        </p:nvSpPr>
        <p:spPr>
          <a:xfrm>
            <a:off x="7756802" y="504614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196" name="ZoneTexte 195">
            <a:extLst>
              <a:ext uri="{FF2B5EF4-FFF2-40B4-BE49-F238E27FC236}">
                <a16:creationId xmlns:a16="http://schemas.microsoft.com/office/drawing/2014/main" id="{BE4954BE-5F7E-49F9-AE13-1DD618CCD0B6}"/>
              </a:ext>
            </a:extLst>
          </p:cNvPr>
          <p:cNvSpPr txBox="1"/>
          <p:nvPr/>
        </p:nvSpPr>
        <p:spPr>
          <a:xfrm>
            <a:off x="9592819" y="5322136"/>
            <a:ext cx="60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Weeks</a:t>
            </a:r>
            <a:endParaRPr lang="fr-FR" sz="1200" b="1" dirty="0"/>
          </a:p>
        </p:txBody>
      </p:sp>
      <p:sp>
        <p:nvSpPr>
          <p:cNvPr id="197" name="ZoneTexte 196">
            <a:extLst>
              <a:ext uri="{FF2B5EF4-FFF2-40B4-BE49-F238E27FC236}">
                <a16:creationId xmlns:a16="http://schemas.microsoft.com/office/drawing/2014/main" id="{46CDBC43-DFE4-44E5-9EF2-C079077599D9}"/>
              </a:ext>
            </a:extLst>
          </p:cNvPr>
          <p:cNvSpPr txBox="1"/>
          <p:nvPr/>
        </p:nvSpPr>
        <p:spPr>
          <a:xfrm>
            <a:off x="7522007" y="47929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199" name="ZoneTexte 198">
            <a:extLst>
              <a:ext uri="{FF2B5EF4-FFF2-40B4-BE49-F238E27FC236}">
                <a16:creationId xmlns:a16="http://schemas.microsoft.com/office/drawing/2014/main" id="{7D36C6AF-4CCC-48ED-93F9-273C2EE9A621}"/>
              </a:ext>
            </a:extLst>
          </p:cNvPr>
          <p:cNvSpPr txBox="1"/>
          <p:nvPr/>
        </p:nvSpPr>
        <p:spPr>
          <a:xfrm>
            <a:off x="7326441" y="4131363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0,25</a:t>
            </a:r>
          </a:p>
        </p:txBody>
      </p:sp>
      <p:sp>
        <p:nvSpPr>
          <p:cNvPr id="200" name="ZoneTexte 199">
            <a:extLst>
              <a:ext uri="{FF2B5EF4-FFF2-40B4-BE49-F238E27FC236}">
                <a16:creationId xmlns:a16="http://schemas.microsoft.com/office/drawing/2014/main" id="{37BFEA2D-BA98-4235-BE2B-5EB31BEC5308}"/>
              </a:ext>
            </a:extLst>
          </p:cNvPr>
          <p:cNvSpPr txBox="1"/>
          <p:nvPr/>
        </p:nvSpPr>
        <p:spPr>
          <a:xfrm>
            <a:off x="7326441" y="346979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0,50</a:t>
            </a: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F5B1A6E9-AA15-4C14-868A-98CF3E75F829}"/>
              </a:ext>
            </a:extLst>
          </p:cNvPr>
          <p:cNvSpPr txBox="1"/>
          <p:nvPr/>
        </p:nvSpPr>
        <p:spPr>
          <a:xfrm>
            <a:off x="7326441" y="280821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0,75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F8494F6D-C6EB-4FCA-9F39-772FD2A0F266}"/>
              </a:ext>
            </a:extLst>
          </p:cNvPr>
          <p:cNvSpPr txBox="1"/>
          <p:nvPr/>
        </p:nvSpPr>
        <p:spPr>
          <a:xfrm>
            <a:off x="7326441" y="214664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1,00</a:t>
            </a: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E77D19A0-2C13-4AA7-BFF1-9C46269B014E}"/>
              </a:ext>
            </a:extLst>
          </p:cNvPr>
          <p:cNvSpPr txBox="1"/>
          <p:nvPr/>
        </p:nvSpPr>
        <p:spPr>
          <a:xfrm>
            <a:off x="8516970" y="50461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10</a:t>
            </a: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9398B39A-AF38-43A0-8F8E-E2F832246E11}"/>
              </a:ext>
            </a:extLst>
          </p:cNvPr>
          <p:cNvSpPr txBox="1"/>
          <p:nvPr/>
        </p:nvSpPr>
        <p:spPr>
          <a:xfrm>
            <a:off x="9316411" y="50461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20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AD2CBB3A-AF8D-4A37-A33E-5DDEBA4D7335}"/>
              </a:ext>
            </a:extLst>
          </p:cNvPr>
          <p:cNvSpPr txBox="1"/>
          <p:nvPr/>
        </p:nvSpPr>
        <p:spPr>
          <a:xfrm>
            <a:off x="10115852" y="50461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30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7899D6B3-D37B-4B86-AF4D-DF5F5C144E6C}"/>
              </a:ext>
            </a:extLst>
          </p:cNvPr>
          <p:cNvSpPr txBox="1"/>
          <p:nvPr/>
        </p:nvSpPr>
        <p:spPr>
          <a:xfrm>
            <a:off x="10915293" y="50461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40</a:t>
            </a: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4AF6A5FA-8BD5-4334-B3F4-8412E764C7C5}"/>
              </a:ext>
            </a:extLst>
          </p:cNvPr>
          <p:cNvSpPr txBox="1"/>
          <p:nvPr/>
        </p:nvSpPr>
        <p:spPr>
          <a:xfrm>
            <a:off x="11714733" y="50461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50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A752DCCE-2528-47AB-ADCD-061271DCBB6B}"/>
              </a:ext>
            </a:extLst>
          </p:cNvPr>
          <p:cNvSpPr txBox="1"/>
          <p:nvPr/>
        </p:nvSpPr>
        <p:spPr>
          <a:xfrm>
            <a:off x="10850619" y="2782838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P = 0,018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64BF73EB-A55C-4955-8E7E-20AF39ECF66A}"/>
              </a:ext>
            </a:extLst>
          </p:cNvPr>
          <p:cNvSpPr txBox="1"/>
          <p:nvPr/>
        </p:nvSpPr>
        <p:spPr>
          <a:xfrm>
            <a:off x="7717529" y="567352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29</a:t>
            </a:r>
          </a:p>
          <a:p>
            <a:pPr algn="ctr"/>
            <a:r>
              <a:rPr lang="fr-FR" sz="1200" dirty="0"/>
              <a:t>29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56A93D91-460B-40EA-A3F1-292DAFFAC591}"/>
              </a:ext>
            </a:extLst>
          </p:cNvPr>
          <p:cNvSpPr txBox="1"/>
          <p:nvPr/>
        </p:nvSpPr>
        <p:spPr>
          <a:xfrm>
            <a:off x="8007616" y="567352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27</a:t>
            </a:r>
          </a:p>
          <a:p>
            <a:pPr algn="ctr"/>
            <a:r>
              <a:rPr lang="fr-FR" sz="1200" dirty="0"/>
              <a:t>28</a:t>
            </a: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CBC199FA-A9B0-4C85-A7BB-F8635EE3BFAE}"/>
              </a:ext>
            </a:extLst>
          </p:cNvPr>
          <p:cNvSpPr txBox="1"/>
          <p:nvPr/>
        </p:nvSpPr>
        <p:spPr>
          <a:xfrm>
            <a:off x="8297703" y="567352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26</a:t>
            </a:r>
          </a:p>
          <a:p>
            <a:pPr algn="ctr"/>
            <a:r>
              <a:rPr lang="fr-FR" sz="1200" dirty="0"/>
              <a:t>25</a:t>
            </a: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61F0DA8D-DAA6-4CF8-9338-D8AB93C259A1}"/>
              </a:ext>
            </a:extLst>
          </p:cNvPr>
          <p:cNvSpPr txBox="1"/>
          <p:nvPr/>
        </p:nvSpPr>
        <p:spPr>
          <a:xfrm>
            <a:off x="8587790" y="567352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25</a:t>
            </a:r>
          </a:p>
          <a:p>
            <a:pPr algn="ctr"/>
            <a:r>
              <a:rPr lang="fr-FR" sz="1200" dirty="0"/>
              <a:t>22</a:t>
            </a: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F15B4B23-84E4-4D21-B04F-350F92A82466}"/>
              </a:ext>
            </a:extLst>
          </p:cNvPr>
          <p:cNvSpPr txBox="1"/>
          <p:nvPr/>
        </p:nvSpPr>
        <p:spPr>
          <a:xfrm>
            <a:off x="8877877" y="567352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25</a:t>
            </a:r>
          </a:p>
          <a:p>
            <a:pPr algn="ctr"/>
            <a:r>
              <a:rPr lang="fr-FR" sz="1200" dirty="0"/>
              <a:t>20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0772EFC7-C37D-4EAD-9D20-AF57CAEEF749}"/>
              </a:ext>
            </a:extLst>
          </p:cNvPr>
          <p:cNvSpPr txBox="1"/>
          <p:nvPr/>
        </p:nvSpPr>
        <p:spPr>
          <a:xfrm>
            <a:off x="9167964" y="567352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23</a:t>
            </a:r>
          </a:p>
          <a:p>
            <a:pPr algn="ctr"/>
            <a:r>
              <a:rPr lang="fr-FR" sz="1200" dirty="0"/>
              <a:t>14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4B648762-2CFF-4AF1-846E-4813F17D1BEC}"/>
              </a:ext>
            </a:extLst>
          </p:cNvPr>
          <p:cNvSpPr txBox="1"/>
          <p:nvPr/>
        </p:nvSpPr>
        <p:spPr>
          <a:xfrm>
            <a:off x="9458054" y="567352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22</a:t>
            </a:r>
          </a:p>
          <a:p>
            <a:pPr algn="ctr"/>
            <a:r>
              <a:rPr lang="fr-FR" sz="1200" dirty="0"/>
              <a:t>12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0A2AD6F6-21E3-4936-B49A-305D84ACED5A}"/>
              </a:ext>
            </a:extLst>
          </p:cNvPr>
          <p:cNvSpPr txBox="1"/>
          <p:nvPr/>
        </p:nvSpPr>
        <p:spPr>
          <a:xfrm>
            <a:off x="10719087" y="567352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19</a:t>
            </a:r>
          </a:p>
          <a:p>
            <a:pPr algn="ctr"/>
            <a:r>
              <a:rPr lang="fr-FR" sz="1200" dirty="0"/>
              <a:t>11</a:t>
            </a: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DBBDB9DB-83A5-4E42-9067-BD7FE7812869}"/>
              </a:ext>
            </a:extLst>
          </p:cNvPr>
          <p:cNvSpPr txBox="1"/>
          <p:nvPr/>
        </p:nvSpPr>
        <p:spPr>
          <a:xfrm>
            <a:off x="11546753" y="567352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17</a:t>
            </a:r>
          </a:p>
          <a:p>
            <a:pPr algn="ctr"/>
            <a:r>
              <a:rPr lang="fr-FR" sz="1200" dirty="0"/>
              <a:t>9</a:t>
            </a: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4EA9066E-9035-49DF-BD6F-50EBC35F3FC5}"/>
              </a:ext>
            </a:extLst>
          </p:cNvPr>
          <p:cNvSpPr txBox="1"/>
          <p:nvPr/>
        </p:nvSpPr>
        <p:spPr>
          <a:xfrm>
            <a:off x="7298120" y="5673520"/>
            <a:ext cx="41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3TC</a:t>
            </a:r>
          </a:p>
          <a:p>
            <a:pPr algn="r"/>
            <a:r>
              <a:rPr lang="fr-FR" sz="1200" dirty="0"/>
              <a:t>TI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9513F12F-1A45-4CD2-A719-1A757095D62F}"/>
              </a:ext>
            </a:extLst>
          </p:cNvPr>
          <p:cNvSpPr txBox="1"/>
          <p:nvPr/>
        </p:nvSpPr>
        <p:spPr>
          <a:xfrm>
            <a:off x="6644082" y="5449114"/>
            <a:ext cx="113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Number</a:t>
            </a:r>
            <a:r>
              <a:rPr lang="fr-FR" sz="1200" b="1" dirty="0"/>
              <a:t> at </a:t>
            </a:r>
            <a:r>
              <a:rPr lang="fr-FR" sz="1200" b="1" dirty="0" err="1"/>
              <a:t>risk</a:t>
            </a:r>
            <a:endParaRPr lang="fr-FR" sz="1200" b="1" dirty="0"/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FDFD767F-C2C5-46DC-BA55-E7CEEBDE5FA0}"/>
              </a:ext>
            </a:extLst>
          </p:cNvPr>
          <p:cNvSpPr txBox="1"/>
          <p:nvPr/>
        </p:nvSpPr>
        <p:spPr>
          <a:xfrm>
            <a:off x="7671542" y="1184318"/>
            <a:ext cx="44119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Probability of immunological/clinical failure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in 58 HIV-1 infected subjects receiving lamivudine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monotherapy or discontinuing treatment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 (Kaplan-</a:t>
            </a:r>
            <a:r>
              <a:rPr lang="en-US" sz="1600" b="1" dirty="0" err="1">
                <a:solidFill>
                  <a:srgbClr val="0070C0"/>
                </a:solidFill>
              </a:rPr>
              <a:t>meier</a:t>
            </a:r>
            <a:r>
              <a:rPr lang="en-US" sz="1600" b="1" dirty="0">
                <a:solidFill>
                  <a:srgbClr val="0070C0"/>
                </a:solidFill>
              </a:rPr>
              <a:t> curves)</a:t>
            </a:r>
            <a:endParaRPr lang="en-US" sz="1600" b="1" baseline="30000" dirty="0">
              <a:solidFill>
                <a:srgbClr val="0070C0"/>
              </a:solidFill>
            </a:endParaRP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D7F28653-22D4-4013-AFAD-5057DA7BCF4A}"/>
              </a:ext>
            </a:extLst>
          </p:cNvPr>
          <p:cNvSpPr txBox="1"/>
          <p:nvPr/>
        </p:nvSpPr>
        <p:spPr>
          <a:xfrm>
            <a:off x="6609970" y="6281738"/>
            <a:ext cx="186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Treatment</a:t>
            </a:r>
            <a:r>
              <a:rPr lang="fr-FR" sz="1200" dirty="0"/>
              <a:t> interruption (TI)</a:t>
            </a:r>
            <a:br>
              <a:rPr lang="fr-FR" sz="1200" dirty="0"/>
            </a:br>
            <a:r>
              <a:rPr lang="fr-FR" sz="1200" dirty="0" err="1"/>
              <a:t>Lamivudine</a:t>
            </a:r>
            <a:r>
              <a:rPr lang="fr-FR" sz="1200" dirty="0"/>
              <a:t> (3TC)</a:t>
            </a:r>
          </a:p>
        </p:txBody>
      </p:sp>
    </p:spTree>
    <p:extLst>
      <p:ext uri="{BB962C8B-B14F-4D97-AF65-F5344CB8AC3E}">
        <p14:creationId xmlns:p14="http://schemas.microsoft.com/office/powerpoint/2010/main" val="3732806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Treatment of MDR HIV</a:t>
            </a:r>
            <a:br>
              <a:rPr lang="en-US" altLang="en-US" dirty="0"/>
            </a:br>
            <a:r>
              <a:rPr lang="en-US" altLang="en-US" dirty="0"/>
              <a:t>Key Points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44824"/>
            <a:ext cx="11103024" cy="4572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200" dirty="0"/>
              <a:t>For patients with virologic failure and MDR HIV, genotypic resistance testing results and treatment history should inform the construction of new ART regimens</a:t>
            </a:r>
          </a:p>
          <a:p>
            <a:pPr lvl="1"/>
            <a:r>
              <a:rPr lang="en-US" altLang="en-US" sz="2000" dirty="0"/>
              <a:t>When considering CCR5 antagonist, tropism assay should be performed</a:t>
            </a:r>
            <a:br>
              <a:rPr lang="en-US" altLang="en-US" sz="2000" dirty="0"/>
            </a:br>
            <a:endParaRPr lang="en-US" altLang="en-US" sz="2000" dirty="0"/>
          </a:p>
          <a:p>
            <a:r>
              <a:rPr lang="en-US" sz="2200" dirty="0"/>
              <a:t>No magic solution, “one size does not fit all”, careful selection of components of new regimen</a:t>
            </a:r>
          </a:p>
          <a:p>
            <a:endParaRPr lang="en-US" sz="2200" dirty="0"/>
          </a:p>
          <a:p>
            <a:r>
              <a:rPr lang="en-US" sz="2200" dirty="0"/>
              <a:t>For patients with confirmed MDR, the goal of a new regimen is a minimum of 2 (preferably 3) active drugs if possible</a:t>
            </a:r>
          </a:p>
          <a:p>
            <a:pPr lvl="1"/>
            <a:r>
              <a:rPr lang="en-US" altLang="en-US" sz="2000" dirty="0"/>
              <a:t>For patients with resistance to currently available agents, consider enrolling patient in clinical study (GS-6207) or expanded access program</a:t>
            </a:r>
            <a:br>
              <a:rPr lang="en-US" altLang="en-US" sz="2000" dirty="0"/>
            </a:br>
            <a:endParaRPr lang="en-US" altLang="en-US" sz="2000" baseline="30000" dirty="0"/>
          </a:p>
          <a:p>
            <a:r>
              <a:rPr lang="en-US" sz="2200" dirty="0"/>
              <a:t>New agents with novel mechanism of action may provide options for patients with MDR HIV </a:t>
            </a:r>
          </a:p>
          <a:p>
            <a:pPr lvl="1"/>
            <a:r>
              <a:rPr lang="en-US" sz="2000" dirty="0" err="1"/>
              <a:t>Ibalizumab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Fostemsavir </a:t>
            </a:r>
          </a:p>
          <a:p>
            <a:pPr lvl="1"/>
            <a:r>
              <a:rPr lang="fr-FR" dirty="0" err="1"/>
              <a:t>Islatravir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9684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Follow-up of salvage regimen in patients </a:t>
            </a:r>
            <a:br>
              <a:rPr lang="en-US" dirty="0"/>
            </a:br>
            <a:r>
              <a:rPr lang="en-US" dirty="0"/>
              <a:t>with MDR HIV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Suboptimal regimen and/or functional monotherapy will have a very high likelihood of rapid virologic failure and further accumulation of resistance, including to new drugs</a:t>
            </a:r>
          </a:p>
          <a:p>
            <a:r>
              <a:rPr lang="en-US" dirty="0"/>
              <a:t>Need to reinforce adherence</a:t>
            </a:r>
          </a:p>
          <a:p>
            <a:r>
              <a:rPr lang="en-US" dirty="0"/>
              <a:t>Closer follow-up</a:t>
            </a:r>
          </a:p>
          <a:p>
            <a:pPr lvl="1"/>
            <a:r>
              <a:rPr lang="en-US" sz="2000" dirty="0"/>
              <a:t>Tolerance of new, often complex regimen</a:t>
            </a:r>
          </a:p>
          <a:p>
            <a:pPr lvl="1"/>
            <a:r>
              <a:rPr lang="en-US" sz="2000" dirty="0"/>
              <a:t>Early control of viral load: if reduction &lt; 1 log</a:t>
            </a:r>
            <a:r>
              <a:rPr lang="en-US" sz="2000" baseline="-25000" dirty="0"/>
              <a:t>10 </a:t>
            </a:r>
            <a:r>
              <a:rPr lang="en-US" sz="2000" dirty="0"/>
              <a:t>c/mL at D15-M1, low probability of long-term success</a:t>
            </a:r>
          </a:p>
          <a:p>
            <a:pPr lvl="1"/>
            <a:r>
              <a:rPr lang="en-US" sz="2000" dirty="0"/>
              <a:t>TDM as appropriate (DRV +++ ; DTG)</a:t>
            </a:r>
          </a:p>
          <a:p>
            <a:r>
              <a:rPr lang="en-US" dirty="0"/>
              <a:t>If no evidence of rapid viral load decrease</a:t>
            </a:r>
          </a:p>
          <a:p>
            <a:pPr lvl="1"/>
            <a:r>
              <a:rPr lang="en-US" sz="2000" dirty="0"/>
              <a:t>Reassess and reinforce adherence</a:t>
            </a:r>
          </a:p>
          <a:p>
            <a:pPr lvl="1"/>
            <a:r>
              <a:rPr lang="en-US" sz="2000" dirty="0"/>
              <a:t>Drug-drug interactions (TDM)</a:t>
            </a:r>
          </a:p>
          <a:p>
            <a:pPr lvl="1"/>
            <a:r>
              <a:rPr lang="en-US" sz="2000" dirty="0"/>
              <a:t>Discuss benefit of continuation, re-optimization of ARV regimen (taking into count CD4 counts) vs risks (tolerance, pill burden, resistance accumulation, loss of options)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32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3004" y="250548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New drugs for individuals </a:t>
            </a:r>
            <a:br>
              <a:rPr lang="en-US" sz="4400" dirty="0">
                <a:solidFill>
                  <a:srgbClr val="1E3C91"/>
                </a:solidFill>
              </a:rPr>
            </a:br>
            <a:r>
              <a:rPr lang="en-US" sz="4400" dirty="0">
                <a:solidFill>
                  <a:srgbClr val="1E3C91"/>
                </a:solidFill>
              </a:rPr>
              <a:t>with multi-resistant virus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804" y="3975506"/>
            <a:ext cx="6400800" cy="2405822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>
                <a:solidFill>
                  <a:srgbClr val="FF6600"/>
                </a:solidFill>
              </a:rPr>
              <a:t>6 APRIL 2020</a:t>
            </a:r>
            <a:endParaRPr lang="en-US" sz="2800" dirty="0">
              <a:solidFill>
                <a:srgbClr val="FF6600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sz="3000" b="1" dirty="0" err="1">
                <a:solidFill>
                  <a:schemeClr val="tx1"/>
                </a:solidFill>
              </a:rPr>
              <a:t>Faculty</a:t>
            </a:r>
            <a:endParaRPr lang="fr-FR" sz="30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Pedro </a:t>
            </a:r>
            <a:r>
              <a:rPr lang="fr-FR" sz="2600" b="1" dirty="0" err="1">
                <a:solidFill>
                  <a:schemeClr val="tx1"/>
                </a:solidFill>
              </a:rPr>
              <a:t>Cahn</a:t>
            </a:r>
            <a:r>
              <a:rPr lang="fr-FR" sz="2600" b="1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Anton </a:t>
            </a:r>
            <a:r>
              <a:rPr lang="fr-FR" sz="2600" b="1" dirty="0" err="1">
                <a:solidFill>
                  <a:schemeClr val="tx1"/>
                </a:solidFill>
              </a:rPr>
              <a:t>Pozniak</a:t>
            </a:r>
            <a:r>
              <a:rPr lang="fr-FR" sz="2600" b="1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François </a:t>
            </a:r>
            <a:r>
              <a:rPr lang="fr-FR" sz="2600" b="1" dirty="0" err="1">
                <a:solidFill>
                  <a:schemeClr val="tx1"/>
                </a:solidFill>
              </a:rPr>
              <a:t>Raffi</a:t>
            </a:r>
            <a:r>
              <a:rPr lang="fr-FR" sz="2600" b="1" dirty="0">
                <a:solidFill>
                  <a:schemeClr val="tx1"/>
                </a:solidFill>
              </a:rPr>
              <a:t>, Nantes, France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0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434" y="258820"/>
            <a:ext cx="11631504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New Drugs for individuals </a:t>
            </a:r>
            <a:br>
              <a:rPr lang="en-US" sz="3600" dirty="0"/>
            </a:br>
            <a:r>
              <a:rPr lang="en-US" sz="3600" dirty="0"/>
              <a:t>with multi-resistant virus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>
                <a:solidFill>
                  <a:srgbClr val="0070C0"/>
                </a:solidFill>
              </a:rPr>
              <a:t>Epidemiological data</a:t>
            </a:r>
          </a:p>
          <a:p>
            <a:pPr marL="457200" indent="-457200">
              <a:buFont typeface="+mj-lt"/>
              <a:buAutoNum type="arabicPeriod"/>
            </a:pPr>
            <a:endParaRPr lang="en-US" sz="2800"/>
          </a:p>
          <a:p>
            <a:pPr marL="457200" indent="-457200">
              <a:buFont typeface="+mj-lt"/>
              <a:buAutoNum type="arabicPeriod"/>
            </a:pPr>
            <a:r>
              <a:rPr lang="en-US" sz="2800"/>
              <a:t>News drug for multi-resistant HIV</a:t>
            </a:r>
            <a:br>
              <a:rPr lang="en-US" sz="2800"/>
            </a:br>
            <a:endParaRPr lang="en-US" sz="2800"/>
          </a:p>
          <a:p>
            <a:pPr marL="457200" indent="-457200">
              <a:buFont typeface="+mj-lt"/>
              <a:buAutoNum type="arabicPeriod"/>
            </a:pPr>
            <a:r>
              <a:rPr lang="en-US" sz="2800"/>
              <a:t>Practical management</a:t>
            </a:r>
          </a:p>
          <a:p>
            <a:pPr lvl="1"/>
            <a:r>
              <a:rPr lang="en-US" sz="2400"/>
              <a:t>Patient’s assessment</a:t>
            </a:r>
          </a:p>
          <a:p>
            <a:pPr lvl="1"/>
            <a:r>
              <a:rPr lang="en-US" sz="2400"/>
              <a:t>Constructing a new active ART</a:t>
            </a:r>
          </a:p>
          <a:p>
            <a:pPr lvl="1"/>
            <a:r>
              <a:rPr lang="en-US" sz="240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277010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History of MDR HIV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772816"/>
            <a:ext cx="10972800" cy="45720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Before the advent of HAART, MDR HIV was frequent and resulted from sequential, partially suppressive ARV regimens</a:t>
            </a:r>
            <a:r>
              <a:rPr lang="en-US" altLang="en-US" baseline="30000" dirty="0">
                <a:solidFill>
                  <a:srgbClr val="000000"/>
                </a:solidFill>
              </a:rPr>
              <a:t> 1,2</a:t>
            </a:r>
            <a:br>
              <a:rPr lang="en-US" altLang="en-US" baseline="30000" dirty="0">
                <a:solidFill>
                  <a:srgbClr val="000000"/>
                </a:solidFill>
              </a:rPr>
            </a:br>
            <a:endParaRPr lang="en-US" altLang="en-US" baseline="30000" dirty="0">
              <a:solidFill>
                <a:srgbClr val="00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Combination ART permitted to achieve complete and prolonged viral suppression in most HIV-infected subjects, but in those exposed to prior sub-optimal therapy, accumulation of HIV resistance and MDR HIV still occurred</a:t>
            </a:r>
            <a:r>
              <a:rPr lang="en-US" altLang="en-US" sz="2400" baseline="30000" dirty="0">
                <a:solidFill>
                  <a:srgbClr val="000000"/>
                </a:solidFill>
              </a:rPr>
              <a:t> 2,3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altLang="en-US" sz="2000" dirty="0">
                <a:solidFill>
                  <a:srgbClr val="000000"/>
                </a:solidFill>
              </a:rPr>
              <a:t>Low-potency ARVs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altLang="en-US" sz="2000" dirty="0">
                <a:solidFill>
                  <a:srgbClr val="000000"/>
                </a:solidFill>
              </a:rPr>
              <a:t>Adherence challenges due to toxicity</a:t>
            </a:r>
            <a:r>
              <a:rPr lang="en-US" altLang="en-US" sz="2000" baseline="30000" dirty="0">
                <a:solidFill>
                  <a:srgbClr val="000000"/>
                </a:solidFill>
              </a:rPr>
              <a:t> 3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altLang="en-US" sz="2000" dirty="0">
                <a:solidFill>
                  <a:srgbClr val="000000"/>
                </a:solidFill>
              </a:rPr>
              <a:t>Extensive cross-resistance within drug classes</a:t>
            </a:r>
            <a:r>
              <a:rPr lang="en-US" altLang="en-US" sz="2000" baseline="30000" dirty="0">
                <a:solidFill>
                  <a:srgbClr val="000000"/>
                </a:solidFill>
              </a:rPr>
              <a:t>3,4</a:t>
            </a:r>
            <a:br>
              <a:rPr lang="en-US" altLang="en-US" sz="2000" baseline="30000" dirty="0">
                <a:solidFill>
                  <a:srgbClr val="000000"/>
                </a:solidFill>
              </a:rPr>
            </a:br>
            <a:endParaRPr lang="en-US" altLang="en-US" sz="2000" baseline="30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With availability of drugs with high genetic barrier (second-generation boosted PIs) and/or of new class (INSTI), less resistance is now being seen  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 err="1">
                <a:solidFill>
                  <a:srgbClr val="000000"/>
                </a:solidFill>
              </a:rPr>
              <a:t>Virologic</a:t>
            </a:r>
            <a:r>
              <a:rPr lang="en-US" sz="2000" dirty="0">
                <a:solidFill>
                  <a:srgbClr val="000000"/>
                </a:solidFill>
              </a:rPr>
              <a:t> suppression can be achieved in most subjects with MDR HIV via wise use of combination regimens</a:t>
            </a:r>
            <a:r>
              <a:rPr lang="en-US" sz="2000" baseline="30000" dirty="0">
                <a:solidFill>
                  <a:srgbClr val="000000"/>
                </a:solidFill>
              </a:rPr>
              <a:t> 4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1847528" y="6315421"/>
            <a:ext cx="10344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i="1" dirty="0">
                <a:solidFill>
                  <a:schemeClr val="tx1"/>
                </a:solidFill>
                <a:ea typeface="MS PGothic" panose="020B0600070205080204" pitchFamily="34" charset="-128"/>
              </a:rPr>
              <a:t>1. Lima VD, et al. Am J Epidemiol. 2010;172:460-8. 2. Richman DD. Clin Infect Dis. 2016;62:1318-19. 3. Harris M, et al. AIDS Res Treat. 2012:595762. 4. Tang MW, et al. </a:t>
            </a:r>
            <a:r>
              <a:rPr lang="pt-BR" altLang="en-US" sz="1200" i="1" dirty="0">
                <a:solidFill>
                  <a:schemeClr val="tx1"/>
                </a:solidFill>
                <a:ea typeface="MS PGothic" panose="020B0600070205080204" pitchFamily="34" charset="-128"/>
              </a:rPr>
              <a:t>Drugs. 2012;72:e1-e25. </a:t>
            </a:r>
            <a:endParaRPr lang="en-US" altLang="en-US" sz="1200" i="1" dirty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7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Decrease in Prevalence of MDR HIV </a:t>
            </a:r>
            <a:br>
              <a:rPr lang="en-US" altLang="en-US" sz="3200" dirty="0"/>
            </a:br>
            <a:r>
              <a:rPr lang="en-US" altLang="en-US" sz="3200" dirty="0"/>
              <a:t>in the US in Recent Era of HIV Treatment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688504"/>
            <a:ext cx="10972800" cy="7455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Assessment of phenotypic drug resistance patterns in US samples submitted to Monogram Biosciences for HIV resistance testing from 2003-2012 (N = 62 397) </a:t>
            </a:r>
            <a:endParaRPr lang="en-US" altLang="en-US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870516" y="6518942"/>
            <a:ext cx="63214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fr-FR" altLang="en-US" sz="1200" i="1" dirty="0">
                <a:solidFill>
                  <a:srgbClr val="000000"/>
                </a:solidFill>
                <a:ea typeface="MS PGothic" panose="020B0600070205080204" pitchFamily="34" charset="-128"/>
              </a:rPr>
              <a:t>Paquet AC. Antivir Ther. 2014;19:435-41</a:t>
            </a:r>
            <a:endParaRPr lang="en-US" altLang="en-US" sz="1200" i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7689" y="2316333"/>
            <a:ext cx="2519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2000" b="1" dirty="0">
                <a:solidFill>
                  <a:srgbClr val="0070C0"/>
                </a:solidFill>
              </a:rPr>
              <a:t>Resistant Samples (%)</a:t>
            </a:r>
          </a:p>
        </p:txBody>
      </p:sp>
      <p:sp>
        <p:nvSpPr>
          <p:cNvPr id="125" name="TextBox 124"/>
          <p:cNvSpPr txBox="1"/>
          <p:nvPr/>
        </p:nvSpPr>
        <p:spPr>
          <a:xfrm rot="18809062">
            <a:off x="8105533" y="6166481"/>
            <a:ext cx="550151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dirty="0"/>
              <a:t>2003</a:t>
            </a:r>
          </a:p>
        </p:txBody>
      </p:sp>
      <p:sp>
        <p:nvSpPr>
          <p:cNvPr id="126" name="TextBox 125"/>
          <p:cNvSpPr txBox="1"/>
          <p:nvPr/>
        </p:nvSpPr>
        <p:spPr>
          <a:xfrm rot="18809062">
            <a:off x="8469491" y="6166481"/>
            <a:ext cx="550151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dirty="0"/>
              <a:t>2004</a:t>
            </a:r>
          </a:p>
        </p:txBody>
      </p:sp>
      <p:sp>
        <p:nvSpPr>
          <p:cNvPr id="127" name="TextBox 126"/>
          <p:cNvSpPr txBox="1"/>
          <p:nvPr/>
        </p:nvSpPr>
        <p:spPr>
          <a:xfrm rot="18809062">
            <a:off x="8833447" y="6166481"/>
            <a:ext cx="550151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dirty="0"/>
              <a:t>2005</a:t>
            </a:r>
          </a:p>
        </p:txBody>
      </p:sp>
      <p:sp>
        <p:nvSpPr>
          <p:cNvPr id="128" name="TextBox 127"/>
          <p:cNvSpPr txBox="1"/>
          <p:nvPr/>
        </p:nvSpPr>
        <p:spPr>
          <a:xfrm rot="18809062">
            <a:off x="9197405" y="6166481"/>
            <a:ext cx="550151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dirty="0"/>
              <a:t>2006</a:t>
            </a:r>
          </a:p>
        </p:txBody>
      </p:sp>
      <p:sp>
        <p:nvSpPr>
          <p:cNvPr id="129" name="TextBox 128"/>
          <p:cNvSpPr txBox="1"/>
          <p:nvPr/>
        </p:nvSpPr>
        <p:spPr>
          <a:xfrm rot="18809062">
            <a:off x="9561364" y="6166481"/>
            <a:ext cx="550151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dirty="0"/>
              <a:t>2007</a:t>
            </a:r>
          </a:p>
        </p:txBody>
      </p:sp>
      <p:sp>
        <p:nvSpPr>
          <p:cNvPr id="130" name="TextBox 129"/>
          <p:cNvSpPr txBox="1"/>
          <p:nvPr/>
        </p:nvSpPr>
        <p:spPr>
          <a:xfrm rot="18809062">
            <a:off x="9925322" y="6166481"/>
            <a:ext cx="550151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dirty="0"/>
              <a:t>2008</a:t>
            </a:r>
          </a:p>
        </p:txBody>
      </p:sp>
      <p:sp>
        <p:nvSpPr>
          <p:cNvPr id="131" name="TextBox 130"/>
          <p:cNvSpPr txBox="1"/>
          <p:nvPr/>
        </p:nvSpPr>
        <p:spPr>
          <a:xfrm rot="18809062">
            <a:off x="10289280" y="6166481"/>
            <a:ext cx="550151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dirty="0"/>
              <a:t>2009</a:t>
            </a:r>
          </a:p>
        </p:txBody>
      </p:sp>
      <p:sp>
        <p:nvSpPr>
          <p:cNvPr id="132" name="TextBox 131"/>
          <p:cNvSpPr txBox="1"/>
          <p:nvPr/>
        </p:nvSpPr>
        <p:spPr>
          <a:xfrm rot="18809062">
            <a:off x="10653238" y="6166481"/>
            <a:ext cx="550151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dirty="0"/>
              <a:t>2010</a:t>
            </a:r>
          </a:p>
        </p:txBody>
      </p:sp>
      <p:sp>
        <p:nvSpPr>
          <p:cNvPr id="133" name="TextBox 132"/>
          <p:cNvSpPr txBox="1"/>
          <p:nvPr/>
        </p:nvSpPr>
        <p:spPr>
          <a:xfrm rot="18809062">
            <a:off x="11017193" y="6160270"/>
            <a:ext cx="550151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dirty="0"/>
              <a:t>2011</a:t>
            </a:r>
          </a:p>
        </p:txBody>
      </p:sp>
      <p:sp>
        <p:nvSpPr>
          <p:cNvPr id="134" name="TextBox 133"/>
          <p:cNvSpPr txBox="1"/>
          <p:nvPr/>
        </p:nvSpPr>
        <p:spPr>
          <a:xfrm rot="18809062">
            <a:off x="11381158" y="6166481"/>
            <a:ext cx="550151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dirty="0"/>
              <a:t>2012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E308D85-15D6-7447-8BC2-3623CB07ED72}"/>
              </a:ext>
            </a:extLst>
          </p:cNvPr>
          <p:cNvGrpSpPr/>
          <p:nvPr/>
        </p:nvGrpSpPr>
        <p:grpSpPr>
          <a:xfrm>
            <a:off x="7925277" y="2671250"/>
            <a:ext cx="4147659" cy="3463255"/>
            <a:chOff x="7925277" y="2671250"/>
            <a:chExt cx="4147659" cy="3463255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62743BE-69E0-4A98-8AE6-72F0FABF9C44}"/>
                </a:ext>
              </a:extLst>
            </p:cNvPr>
            <p:cNvSpPr/>
            <p:nvPr/>
          </p:nvSpPr>
          <p:spPr>
            <a:xfrm>
              <a:off x="8561070" y="5301208"/>
              <a:ext cx="3211830" cy="525780"/>
            </a:xfrm>
            <a:custGeom>
              <a:avLst/>
              <a:gdLst>
                <a:gd name="connsiteX0" fmla="*/ 0 w 3211830"/>
                <a:gd name="connsiteY0" fmla="*/ 0 h 525780"/>
                <a:gd name="connsiteX1" fmla="*/ 308610 w 3211830"/>
                <a:gd name="connsiteY1" fmla="*/ 102870 h 525780"/>
                <a:gd name="connsiteX2" fmla="*/ 697230 w 3211830"/>
                <a:gd name="connsiteY2" fmla="*/ 91440 h 525780"/>
                <a:gd name="connsiteX3" fmla="*/ 1051560 w 3211830"/>
                <a:gd name="connsiteY3" fmla="*/ 80010 h 525780"/>
                <a:gd name="connsiteX4" fmla="*/ 1417320 w 3211830"/>
                <a:gd name="connsiteY4" fmla="*/ 171450 h 525780"/>
                <a:gd name="connsiteX5" fmla="*/ 1748790 w 3211830"/>
                <a:gd name="connsiteY5" fmla="*/ 342900 h 525780"/>
                <a:gd name="connsiteX6" fmla="*/ 2137410 w 3211830"/>
                <a:gd name="connsiteY6" fmla="*/ 411480 h 525780"/>
                <a:gd name="connsiteX7" fmla="*/ 2503170 w 3211830"/>
                <a:gd name="connsiteY7" fmla="*/ 514350 h 525780"/>
                <a:gd name="connsiteX8" fmla="*/ 2834640 w 3211830"/>
                <a:gd name="connsiteY8" fmla="*/ 514350 h 525780"/>
                <a:gd name="connsiteX9" fmla="*/ 3211830 w 3211830"/>
                <a:gd name="connsiteY9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1830" h="525780">
                  <a:moveTo>
                    <a:pt x="0" y="0"/>
                  </a:moveTo>
                  <a:lnTo>
                    <a:pt x="308610" y="102870"/>
                  </a:lnTo>
                  <a:lnTo>
                    <a:pt x="697230" y="91440"/>
                  </a:lnTo>
                  <a:lnTo>
                    <a:pt x="1051560" y="80010"/>
                  </a:lnTo>
                  <a:lnTo>
                    <a:pt x="1417320" y="171450"/>
                  </a:lnTo>
                  <a:lnTo>
                    <a:pt x="1748790" y="342900"/>
                  </a:lnTo>
                  <a:lnTo>
                    <a:pt x="2137410" y="411480"/>
                  </a:lnTo>
                  <a:lnTo>
                    <a:pt x="2503170" y="514350"/>
                  </a:lnTo>
                  <a:lnTo>
                    <a:pt x="2834640" y="514350"/>
                  </a:lnTo>
                  <a:lnTo>
                    <a:pt x="3211830" y="525780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9E608B5-AA44-4187-B362-6444451B7525}"/>
                </a:ext>
              </a:extLst>
            </p:cNvPr>
            <p:cNvSpPr txBox="1"/>
            <p:nvPr/>
          </p:nvSpPr>
          <p:spPr>
            <a:xfrm>
              <a:off x="8424414" y="512248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25DA0DA4-C767-4B46-93B6-5503AD28ADD0}"/>
                </a:ext>
              </a:extLst>
            </p:cNvPr>
            <p:cNvSpPr txBox="1"/>
            <p:nvPr/>
          </p:nvSpPr>
          <p:spPr>
            <a:xfrm>
              <a:off x="8759694" y="520630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85651CB3-C1D2-4056-B011-FF3F7B443AD2}"/>
                </a:ext>
              </a:extLst>
            </p:cNvPr>
            <p:cNvSpPr txBox="1"/>
            <p:nvPr/>
          </p:nvSpPr>
          <p:spPr>
            <a:xfrm>
              <a:off x="9125454" y="521773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15" name="ZoneTexte 214">
              <a:extLst>
                <a:ext uri="{FF2B5EF4-FFF2-40B4-BE49-F238E27FC236}">
                  <a16:creationId xmlns:a16="http://schemas.microsoft.com/office/drawing/2014/main" id="{C2933D4E-498B-48FF-A347-F1FDE3598E54}"/>
                </a:ext>
              </a:extLst>
            </p:cNvPr>
            <p:cNvSpPr txBox="1"/>
            <p:nvPr/>
          </p:nvSpPr>
          <p:spPr>
            <a:xfrm>
              <a:off x="9479784" y="518344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16" name="ZoneTexte 215">
              <a:extLst>
                <a:ext uri="{FF2B5EF4-FFF2-40B4-BE49-F238E27FC236}">
                  <a16:creationId xmlns:a16="http://schemas.microsoft.com/office/drawing/2014/main" id="{135CE656-8D1F-4712-B56C-45D3AAB8B480}"/>
                </a:ext>
              </a:extLst>
            </p:cNvPr>
            <p:cNvSpPr txBox="1"/>
            <p:nvPr/>
          </p:nvSpPr>
          <p:spPr>
            <a:xfrm>
              <a:off x="9845544" y="527488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17" name="ZoneTexte 216">
              <a:extLst>
                <a:ext uri="{FF2B5EF4-FFF2-40B4-BE49-F238E27FC236}">
                  <a16:creationId xmlns:a16="http://schemas.microsoft.com/office/drawing/2014/main" id="{112AC394-0BA4-464B-A8C5-85578FB7F0DD}"/>
                </a:ext>
              </a:extLst>
            </p:cNvPr>
            <p:cNvSpPr txBox="1"/>
            <p:nvPr/>
          </p:nvSpPr>
          <p:spPr>
            <a:xfrm>
              <a:off x="10177014" y="543490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18" name="ZoneTexte 217">
              <a:extLst>
                <a:ext uri="{FF2B5EF4-FFF2-40B4-BE49-F238E27FC236}">
                  <a16:creationId xmlns:a16="http://schemas.microsoft.com/office/drawing/2014/main" id="{41E8CECD-1118-456D-A564-2839787E1407}"/>
                </a:ext>
              </a:extLst>
            </p:cNvPr>
            <p:cNvSpPr txBox="1"/>
            <p:nvPr/>
          </p:nvSpPr>
          <p:spPr>
            <a:xfrm>
              <a:off x="10554204" y="550348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19" name="ZoneTexte 218">
              <a:extLst>
                <a:ext uri="{FF2B5EF4-FFF2-40B4-BE49-F238E27FC236}">
                  <a16:creationId xmlns:a16="http://schemas.microsoft.com/office/drawing/2014/main" id="{C75C7AA6-9B38-4899-AFE8-36E07E428433}"/>
                </a:ext>
              </a:extLst>
            </p:cNvPr>
            <p:cNvSpPr txBox="1"/>
            <p:nvPr/>
          </p:nvSpPr>
          <p:spPr>
            <a:xfrm>
              <a:off x="10908534" y="559492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20" name="ZoneTexte 219">
              <a:extLst>
                <a:ext uri="{FF2B5EF4-FFF2-40B4-BE49-F238E27FC236}">
                  <a16:creationId xmlns:a16="http://schemas.microsoft.com/office/drawing/2014/main" id="{A3D60D71-D660-4A91-8175-F7B2DFD9D180}"/>
                </a:ext>
              </a:extLst>
            </p:cNvPr>
            <p:cNvSpPr txBox="1"/>
            <p:nvPr/>
          </p:nvSpPr>
          <p:spPr>
            <a:xfrm>
              <a:off x="11276463" y="561669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21" name="ZoneTexte 220">
              <a:extLst>
                <a:ext uri="{FF2B5EF4-FFF2-40B4-BE49-F238E27FC236}">
                  <a16:creationId xmlns:a16="http://schemas.microsoft.com/office/drawing/2014/main" id="{091B981E-8D22-4EE5-8FCD-4285606A922F}"/>
                </a:ext>
              </a:extLst>
            </p:cNvPr>
            <p:cNvSpPr txBox="1"/>
            <p:nvPr/>
          </p:nvSpPr>
          <p:spPr>
            <a:xfrm>
              <a:off x="11628624" y="5638470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 bwMode="auto">
            <a:xfrm>
              <a:off x="8193671" y="5478519"/>
              <a:ext cx="8695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8193671" y="5976226"/>
              <a:ext cx="8695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8193671" y="4483102"/>
              <a:ext cx="8695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8193671" y="4980810"/>
              <a:ext cx="8695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8193671" y="3487684"/>
              <a:ext cx="8695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8193671" y="3985393"/>
              <a:ext cx="8695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8193671" y="2989975"/>
              <a:ext cx="8695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rot="16200000">
              <a:off x="10133695" y="601319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16200000">
              <a:off x="10492793" y="601319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16200000">
              <a:off x="9415498" y="601319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16200000">
              <a:off x="9774596" y="601319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16200000">
              <a:off x="8697301" y="601319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6200000">
              <a:off x="9056400" y="601319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16200000">
              <a:off x="8338203" y="601319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16200000">
              <a:off x="11929191" y="601319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16200000">
              <a:off x="11210990" y="601319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6200000">
              <a:off x="11570088" y="601319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6200000">
              <a:off x="10851892" y="601319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TextBox 117"/>
            <p:cNvSpPr txBox="1"/>
            <p:nvPr/>
          </p:nvSpPr>
          <p:spPr>
            <a:xfrm>
              <a:off x="8016645" y="582672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0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925277" y="532879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10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925277" y="483086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925277" y="433294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30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925277" y="381816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40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925277" y="332023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50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925277" y="282230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60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282686" y="2671250"/>
              <a:ext cx="17162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600" b="1" dirty="0">
                  <a:solidFill>
                    <a:srgbClr val="0070C0"/>
                  </a:solidFill>
                </a:rPr>
                <a:t>3-Class Resistance</a:t>
              </a:r>
            </a:p>
          </p:txBody>
        </p:sp>
        <p:sp>
          <p:nvSpPr>
            <p:cNvPr id="99" name="Freeform: Shape 98"/>
            <p:cNvSpPr/>
            <p:nvPr/>
          </p:nvSpPr>
          <p:spPr bwMode="auto">
            <a:xfrm>
              <a:off x="8276557" y="2978153"/>
              <a:ext cx="3796379" cy="2999389"/>
            </a:xfrm>
            <a:custGeom>
              <a:avLst/>
              <a:gdLst>
                <a:gd name="connsiteX0" fmla="*/ 0 w 2794438"/>
                <a:gd name="connsiteY0" fmla="*/ 0 h 2999389"/>
                <a:gd name="connsiteX1" fmla="*/ 0 w 2794438"/>
                <a:gd name="connsiteY1" fmla="*/ 2999389 h 2999389"/>
                <a:gd name="connsiteX2" fmla="*/ 2794438 w 2794438"/>
                <a:gd name="connsiteY2" fmla="*/ 2999389 h 299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438" h="2999389">
                  <a:moveTo>
                    <a:pt x="0" y="0"/>
                  </a:moveTo>
                  <a:lnTo>
                    <a:pt x="0" y="2999389"/>
                  </a:lnTo>
                  <a:lnTo>
                    <a:pt x="2794438" y="29993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0C3D168E-FD11-BB4D-A626-A6C8B620BB9E}"/>
              </a:ext>
            </a:extLst>
          </p:cNvPr>
          <p:cNvGrpSpPr/>
          <p:nvPr/>
        </p:nvGrpSpPr>
        <p:grpSpPr>
          <a:xfrm>
            <a:off x="4076916" y="2671250"/>
            <a:ext cx="3114111" cy="3936006"/>
            <a:chOff x="4076916" y="2671250"/>
            <a:chExt cx="3114111" cy="3936006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78EA134-B0C6-427D-8305-E0FC9C506503}"/>
                </a:ext>
              </a:extLst>
            </p:cNvPr>
            <p:cNvSpPr/>
            <p:nvPr/>
          </p:nvSpPr>
          <p:spPr>
            <a:xfrm>
              <a:off x="4600049" y="4482243"/>
              <a:ext cx="2378562" cy="392687"/>
            </a:xfrm>
            <a:custGeom>
              <a:avLst/>
              <a:gdLst>
                <a:gd name="connsiteX0" fmla="*/ 0 w 2378562"/>
                <a:gd name="connsiteY0" fmla="*/ 39269 h 392687"/>
                <a:gd name="connsiteX1" fmla="*/ 286101 w 2378562"/>
                <a:gd name="connsiteY1" fmla="*/ 39269 h 392687"/>
                <a:gd name="connsiteX2" fmla="*/ 521713 w 2378562"/>
                <a:gd name="connsiteY2" fmla="*/ 72928 h 392687"/>
                <a:gd name="connsiteX3" fmla="*/ 813423 w 2378562"/>
                <a:gd name="connsiteY3" fmla="*/ 0 h 392687"/>
                <a:gd name="connsiteX4" fmla="*/ 1060255 w 2378562"/>
                <a:gd name="connsiteY4" fmla="*/ 39269 h 392687"/>
                <a:gd name="connsiteX5" fmla="*/ 1318307 w 2378562"/>
                <a:gd name="connsiteY5" fmla="*/ 246832 h 392687"/>
                <a:gd name="connsiteX6" fmla="*/ 1581968 w 2378562"/>
                <a:gd name="connsiteY6" fmla="*/ 280491 h 392687"/>
                <a:gd name="connsiteX7" fmla="*/ 1840020 w 2378562"/>
                <a:gd name="connsiteY7" fmla="*/ 381467 h 392687"/>
                <a:gd name="connsiteX8" fmla="*/ 2114901 w 2378562"/>
                <a:gd name="connsiteY8" fmla="*/ 392687 h 392687"/>
                <a:gd name="connsiteX9" fmla="*/ 2378562 w 2378562"/>
                <a:gd name="connsiteY9" fmla="*/ 392687 h 39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562" h="392687">
                  <a:moveTo>
                    <a:pt x="0" y="39269"/>
                  </a:moveTo>
                  <a:lnTo>
                    <a:pt x="286101" y="39269"/>
                  </a:lnTo>
                  <a:lnTo>
                    <a:pt x="521713" y="72928"/>
                  </a:lnTo>
                  <a:lnTo>
                    <a:pt x="813423" y="0"/>
                  </a:lnTo>
                  <a:lnTo>
                    <a:pt x="1060255" y="39269"/>
                  </a:lnTo>
                  <a:lnTo>
                    <a:pt x="1318307" y="246832"/>
                  </a:lnTo>
                  <a:lnTo>
                    <a:pt x="1581968" y="280491"/>
                  </a:lnTo>
                  <a:lnTo>
                    <a:pt x="1840020" y="381467"/>
                  </a:lnTo>
                  <a:lnTo>
                    <a:pt x="2114901" y="392687"/>
                  </a:lnTo>
                  <a:lnTo>
                    <a:pt x="2378562" y="392687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7" name="ZoneTexte 376">
              <a:extLst>
                <a:ext uri="{FF2B5EF4-FFF2-40B4-BE49-F238E27FC236}">
                  <a16:creationId xmlns:a16="http://schemas.microsoft.com/office/drawing/2014/main" id="{251CD0F3-BE74-41C6-A1A6-1C1FE330519E}"/>
                </a:ext>
              </a:extLst>
            </p:cNvPr>
            <p:cNvSpPr txBox="1"/>
            <p:nvPr/>
          </p:nvSpPr>
          <p:spPr>
            <a:xfrm>
              <a:off x="4467890" y="4346695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78" name="ZoneTexte 377">
              <a:extLst>
                <a:ext uri="{FF2B5EF4-FFF2-40B4-BE49-F238E27FC236}">
                  <a16:creationId xmlns:a16="http://schemas.microsoft.com/office/drawing/2014/main" id="{4F7A351A-7E46-4BD7-8B44-B8BD086479AA}"/>
                </a:ext>
              </a:extLst>
            </p:cNvPr>
            <p:cNvSpPr txBox="1"/>
            <p:nvPr/>
          </p:nvSpPr>
          <p:spPr>
            <a:xfrm>
              <a:off x="4738845" y="4331301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79" name="ZoneTexte 378">
              <a:extLst>
                <a:ext uri="{FF2B5EF4-FFF2-40B4-BE49-F238E27FC236}">
                  <a16:creationId xmlns:a16="http://schemas.microsoft.com/office/drawing/2014/main" id="{5C8042C0-FEE8-404A-9D8B-8FB3873673B2}"/>
                </a:ext>
              </a:extLst>
            </p:cNvPr>
            <p:cNvSpPr txBox="1"/>
            <p:nvPr/>
          </p:nvSpPr>
          <p:spPr>
            <a:xfrm>
              <a:off x="5001698" y="4369989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80" name="ZoneTexte 379">
              <a:extLst>
                <a:ext uri="{FF2B5EF4-FFF2-40B4-BE49-F238E27FC236}">
                  <a16:creationId xmlns:a16="http://schemas.microsoft.com/office/drawing/2014/main" id="{DC859412-07A9-4D15-9B0B-6918B7CDAB0E}"/>
                </a:ext>
              </a:extLst>
            </p:cNvPr>
            <p:cNvSpPr txBox="1"/>
            <p:nvPr/>
          </p:nvSpPr>
          <p:spPr>
            <a:xfrm>
              <a:off x="5264897" y="4297221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81" name="ZoneTexte 380">
              <a:extLst>
                <a:ext uri="{FF2B5EF4-FFF2-40B4-BE49-F238E27FC236}">
                  <a16:creationId xmlns:a16="http://schemas.microsoft.com/office/drawing/2014/main" id="{0E03F2C6-B9C4-4AA8-8573-89E42B88E19F}"/>
                </a:ext>
              </a:extLst>
            </p:cNvPr>
            <p:cNvSpPr txBox="1"/>
            <p:nvPr/>
          </p:nvSpPr>
          <p:spPr>
            <a:xfrm>
              <a:off x="5518984" y="4342664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82" name="ZoneTexte 381">
              <a:extLst>
                <a:ext uri="{FF2B5EF4-FFF2-40B4-BE49-F238E27FC236}">
                  <a16:creationId xmlns:a16="http://schemas.microsoft.com/office/drawing/2014/main" id="{21708450-2DA0-4534-8D43-E47A1F29F8F8}"/>
                </a:ext>
              </a:extLst>
            </p:cNvPr>
            <p:cNvSpPr txBox="1"/>
            <p:nvPr/>
          </p:nvSpPr>
          <p:spPr>
            <a:xfrm>
              <a:off x="6296085" y="4683114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83" name="ZoneTexte 382">
              <a:extLst>
                <a:ext uri="{FF2B5EF4-FFF2-40B4-BE49-F238E27FC236}">
                  <a16:creationId xmlns:a16="http://schemas.microsoft.com/office/drawing/2014/main" id="{66FFD18E-9D93-4D0E-88F0-259A24C0EDBC}"/>
                </a:ext>
              </a:extLst>
            </p:cNvPr>
            <p:cNvSpPr txBox="1"/>
            <p:nvPr/>
          </p:nvSpPr>
          <p:spPr>
            <a:xfrm>
              <a:off x="5774278" y="455500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84" name="ZoneTexte 383">
              <a:extLst>
                <a:ext uri="{FF2B5EF4-FFF2-40B4-BE49-F238E27FC236}">
                  <a16:creationId xmlns:a16="http://schemas.microsoft.com/office/drawing/2014/main" id="{1AAC99C3-C671-4E2C-923F-B3249C0FC65D}"/>
                </a:ext>
              </a:extLst>
            </p:cNvPr>
            <p:cNvSpPr txBox="1"/>
            <p:nvPr/>
          </p:nvSpPr>
          <p:spPr>
            <a:xfrm>
              <a:off x="6035212" y="459988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85" name="ZoneTexte 384">
              <a:extLst>
                <a:ext uri="{FF2B5EF4-FFF2-40B4-BE49-F238E27FC236}">
                  <a16:creationId xmlns:a16="http://schemas.microsoft.com/office/drawing/2014/main" id="{B63E69E6-F3B4-4D7D-B44A-6A3A1DF20866}"/>
                </a:ext>
              </a:extLst>
            </p:cNvPr>
            <p:cNvSpPr txBox="1"/>
            <p:nvPr/>
          </p:nvSpPr>
          <p:spPr>
            <a:xfrm>
              <a:off x="6549566" y="4688724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86" name="ZoneTexte 385">
              <a:extLst>
                <a:ext uri="{FF2B5EF4-FFF2-40B4-BE49-F238E27FC236}">
                  <a16:creationId xmlns:a16="http://schemas.microsoft.com/office/drawing/2014/main" id="{83F551D6-F9BB-45C1-B0E2-AF709A66FB17}"/>
                </a:ext>
              </a:extLst>
            </p:cNvPr>
            <p:cNvSpPr txBox="1"/>
            <p:nvPr/>
          </p:nvSpPr>
          <p:spPr>
            <a:xfrm>
              <a:off x="6821690" y="4694334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F2ADD00-9017-40B1-88A8-C9298B489027}"/>
                </a:ext>
              </a:extLst>
            </p:cNvPr>
            <p:cNvSpPr/>
            <p:nvPr/>
          </p:nvSpPr>
          <p:spPr>
            <a:xfrm>
              <a:off x="4628098" y="5032005"/>
              <a:ext cx="2372952" cy="476834"/>
            </a:xfrm>
            <a:custGeom>
              <a:avLst/>
              <a:gdLst>
                <a:gd name="connsiteX0" fmla="*/ 0 w 2372952"/>
                <a:gd name="connsiteY0" fmla="*/ 162685 h 476834"/>
                <a:gd name="connsiteX1" fmla="*/ 274881 w 2372952"/>
                <a:gd name="connsiteY1" fmla="*/ 95367 h 476834"/>
                <a:gd name="connsiteX2" fmla="*/ 521713 w 2372952"/>
                <a:gd name="connsiteY2" fmla="*/ 100977 h 476834"/>
                <a:gd name="connsiteX3" fmla="*/ 796594 w 2372952"/>
                <a:gd name="connsiteY3" fmla="*/ 0 h 476834"/>
                <a:gd name="connsiteX4" fmla="*/ 1037816 w 2372952"/>
                <a:gd name="connsiteY4" fmla="*/ 28049 h 476834"/>
                <a:gd name="connsiteX5" fmla="*/ 1301477 w 2372952"/>
                <a:gd name="connsiteY5" fmla="*/ 336589 h 476834"/>
                <a:gd name="connsiteX6" fmla="*/ 1565139 w 2372952"/>
                <a:gd name="connsiteY6" fmla="*/ 426346 h 476834"/>
                <a:gd name="connsiteX7" fmla="*/ 1823190 w 2372952"/>
                <a:gd name="connsiteY7" fmla="*/ 465615 h 476834"/>
                <a:gd name="connsiteX8" fmla="*/ 2103681 w 2372952"/>
                <a:gd name="connsiteY8" fmla="*/ 476834 h 476834"/>
                <a:gd name="connsiteX9" fmla="*/ 2372952 w 2372952"/>
                <a:gd name="connsiteY9" fmla="*/ 471224 h 47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952" h="476834">
                  <a:moveTo>
                    <a:pt x="0" y="162685"/>
                  </a:moveTo>
                  <a:lnTo>
                    <a:pt x="274881" y="95367"/>
                  </a:lnTo>
                  <a:lnTo>
                    <a:pt x="521713" y="100977"/>
                  </a:lnTo>
                  <a:lnTo>
                    <a:pt x="796594" y="0"/>
                  </a:lnTo>
                  <a:lnTo>
                    <a:pt x="1037816" y="28049"/>
                  </a:lnTo>
                  <a:lnTo>
                    <a:pt x="1301477" y="336589"/>
                  </a:lnTo>
                  <a:lnTo>
                    <a:pt x="1565139" y="426346"/>
                  </a:lnTo>
                  <a:lnTo>
                    <a:pt x="1823190" y="465615"/>
                  </a:lnTo>
                  <a:lnTo>
                    <a:pt x="2103681" y="476834"/>
                  </a:lnTo>
                  <a:lnTo>
                    <a:pt x="2372952" y="471224"/>
                  </a:lnTo>
                </a:path>
              </a:pathLst>
            </a:custGeom>
            <a:ln w="28575">
              <a:solidFill>
                <a:srgbClr val="FF66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7" name="ZoneTexte 366">
              <a:extLst>
                <a:ext uri="{FF2B5EF4-FFF2-40B4-BE49-F238E27FC236}">
                  <a16:creationId xmlns:a16="http://schemas.microsoft.com/office/drawing/2014/main" id="{C3A7A1D2-BF78-40FE-9298-C0E6035E099A}"/>
                </a:ext>
              </a:extLst>
            </p:cNvPr>
            <p:cNvSpPr txBox="1"/>
            <p:nvPr/>
          </p:nvSpPr>
          <p:spPr>
            <a:xfrm>
              <a:off x="4490052" y="501317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68" name="ZoneTexte 367">
              <a:extLst>
                <a:ext uri="{FF2B5EF4-FFF2-40B4-BE49-F238E27FC236}">
                  <a16:creationId xmlns:a16="http://schemas.microsoft.com/office/drawing/2014/main" id="{3DDC1FDF-3000-46D2-A2A7-31EC326C275F}"/>
                </a:ext>
              </a:extLst>
            </p:cNvPr>
            <p:cNvSpPr txBox="1"/>
            <p:nvPr/>
          </p:nvSpPr>
          <p:spPr>
            <a:xfrm>
              <a:off x="4732760" y="4952054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69" name="ZoneTexte 368">
              <a:extLst>
                <a:ext uri="{FF2B5EF4-FFF2-40B4-BE49-F238E27FC236}">
                  <a16:creationId xmlns:a16="http://schemas.microsoft.com/office/drawing/2014/main" id="{4C808324-B25B-4CD2-8A85-7C9A1E625901}"/>
                </a:ext>
              </a:extLst>
            </p:cNvPr>
            <p:cNvSpPr txBox="1"/>
            <p:nvPr/>
          </p:nvSpPr>
          <p:spPr>
            <a:xfrm>
              <a:off x="4999020" y="495874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70" name="ZoneTexte 369">
              <a:extLst>
                <a:ext uri="{FF2B5EF4-FFF2-40B4-BE49-F238E27FC236}">
                  <a16:creationId xmlns:a16="http://schemas.microsoft.com/office/drawing/2014/main" id="{579EE4A8-391C-4F6D-98FA-374959C3C586}"/>
                </a:ext>
              </a:extLst>
            </p:cNvPr>
            <p:cNvSpPr txBox="1"/>
            <p:nvPr/>
          </p:nvSpPr>
          <p:spPr>
            <a:xfrm>
              <a:off x="5264562" y="485317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71" name="ZoneTexte 370">
              <a:extLst>
                <a:ext uri="{FF2B5EF4-FFF2-40B4-BE49-F238E27FC236}">
                  <a16:creationId xmlns:a16="http://schemas.microsoft.com/office/drawing/2014/main" id="{8C5986E3-4E28-467A-AAA4-D75309184601}"/>
                </a:ext>
              </a:extLst>
            </p:cNvPr>
            <p:cNvSpPr txBox="1"/>
            <p:nvPr/>
          </p:nvSpPr>
          <p:spPr>
            <a:xfrm>
              <a:off x="5519936" y="4870754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72" name="ZoneTexte 371">
              <a:extLst>
                <a:ext uri="{FF2B5EF4-FFF2-40B4-BE49-F238E27FC236}">
                  <a16:creationId xmlns:a16="http://schemas.microsoft.com/office/drawing/2014/main" id="{ECB78A93-9F21-4C48-9A50-D52D39D84F3F}"/>
                </a:ext>
              </a:extLst>
            </p:cNvPr>
            <p:cNvSpPr txBox="1"/>
            <p:nvPr/>
          </p:nvSpPr>
          <p:spPr>
            <a:xfrm>
              <a:off x="5775310" y="5176364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73" name="ZoneTexte 372">
              <a:extLst>
                <a:ext uri="{FF2B5EF4-FFF2-40B4-BE49-F238E27FC236}">
                  <a16:creationId xmlns:a16="http://schemas.microsoft.com/office/drawing/2014/main" id="{B8013BFF-9FB1-42E5-BF9F-E98648932BEF}"/>
                </a:ext>
              </a:extLst>
            </p:cNvPr>
            <p:cNvSpPr txBox="1"/>
            <p:nvPr/>
          </p:nvSpPr>
          <p:spPr>
            <a:xfrm>
              <a:off x="6041570" y="5281030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74" name="ZoneTexte 373">
              <a:extLst>
                <a:ext uri="{FF2B5EF4-FFF2-40B4-BE49-F238E27FC236}">
                  <a16:creationId xmlns:a16="http://schemas.microsoft.com/office/drawing/2014/main" id="{6DFA864F-A666-4A7F-99EE-1A0AF40169E8}"/>
                </a:ext>
              </a:extLst>
            </p:cNvPr>
            <p:cNvSpPr txBox="1"/>
            <p:nvPr/>
          </p:nvSpPr>
          <p:spPr>
            <a:xfrm>
              <a:off x="6295164" y="5312094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75" name="ZoneTexte 374">
              <a:extLst>
                <a:ext uri="{FF2B5EF4-FFF2-40B4-BE49-F238E27FC236}">
                  <a16:creationId xmlns:a16="http://schemas.microsoft.com/office/drawing/2014/main" id="{13D35C93-0F07-4FC8-8568-2C751F359024}"/>
                </a:ext>
              </a:extLst>
            </p:cNvPr>
            <p:cNvSpPr txBox="1"/>
            <p:nvPr/>
          </p:nvSpPr>
          <p:spPr>
            <a:xfrm>
              <a:off x="6561424" y="5324570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76" name="ZoneTexte 375">
              <a:extLst>
                <a:ext uri="{FF2B5EF4-FFF2-40B4-BE49-F238E27FC236}">
                  <a16:creationId xmlns:a16="http://schemas.microsoft.com/office/drawing/2014/main" id="{019C553D-04C4-4A7A-94FB-0DACAC001552}"/>
                </a:ext>
              </a:extLst>
            </p:cNvPr>
            <p:cNvSpPr txBox="1"/>
            <p:nvPr/>
          </p:nvSpPr>
          <p:spPr>
            <a:xfrm>
              <a:off x="6842764" y="5324570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96759B74-C080-4BC6-8CCC-48B0CE7582B7}"/>
                </a:ext>
              </a:extLst>
            </p:cNvPr>
            <p:cNvCxnSpPr/>
            <p:nvPr/>
          </p:nvCxnSpPr>
          <p:spPr>
            <a:xfrm>
              <a:off x="4619414" y="5844798"/>
              <a:ext cx="23341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CEBA7D1C-B60D-4F9E-A352-66014B1BD2F7}"/>
                </a:ext>
              </a:extLst>
            </p:cNvPr>
            <p:cNvSpPr txBox="1"/>
            <p:nvPr/>
          </p:nvSpPr>
          <p:spPr>
            <a:xfrm>
              <a:off x="6816080" y="566124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01" name="ZoneTexte 200">
              <a:extLst>
                <a:ext uri="{FF2B5EF4-FFF2-40B4-BE49-F238E27FC236}">
                  <a16:creationId xmlns:a16="http://schemas.microsoft.com/office/drawing/2014/main" id="{E88CDDC5-8397-4F50-875F-9C84C473B0C7}"/>
                </a:ext>
              </a:extLst>
            </p:cNvPr>
            <p:cNvSpPr txBox="1"/>
            <p:nvPr/>
          </p:nvSpPr>
          <p:spPr>
            <a:xfrm>
              <a:off x="6555682" y="566124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02" name="ZoneTexte 201">
              <a:extLst>
                <a:ext uri="{FF2B5EF4-FFF2-40B4-BE49-F238E27FC236}">
                  <a16:creationId xmlns:a16="http://schemas.microsoft.com/office/drawing/2014/main" id="{75737FE8-3CDC-4E18-B551-8F34055BDC74}"/>
                </a:ext>
              </a:extLst>
            </p:cNvPr>
            <p:cNvSpPr txBox="1"/>
            <p:nvPr/>
          </p:nvSpPr>
          <p:spPr>
            <a:xfrm>
              <a:off x="6295281" y="566124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04FF5E76-C405-4921-963B-52E7FBABC172}"/>
                </a:ext>
              </a:extLst>
            </p:cNvPr>
            <p:cNvSpPr txBox="1"/>
            <p:nvPr/>
          </p:nvSpPr>
          <p:spPr>
            <a:xfrm>
              <a:off x="6034880" y="566124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05" name="ZoneTexte 204">
              <a:extLst>
                <a:ext uri="{FF2B5EF4-FFF2-40B4-BE49-F238E27FC236}">
                  <a16:creationId xmlns:a16="http://schemas.microsoft.com/office/drawing/2014/main" id="{3468E356-2071-4B63-8562-4A3BDA7E1F2D}"/>
                </a:ext>
              </a:extLst>
            </p:cNvPr>
            <p:cNvSpPr txBox="1"/>
            <p:nvPr/>
          </p:nvSpPr>
          <p:spPr>
            <a:xfrm>
              <a:off x="5774479" y="566124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06" name="ZoneTexte 205">
              <a:extLst>
                <a:ext uri="{FF2B5EF4-FFF2-40B4-BE49-F238E27FC236}">
                  <a16:creationId xmlns:a16="http://schemas.microsoft.com/office/drawing/2014/main" id="{7590DFAD-6A02-4D1F-8168-CC78563F369A}"/>
                </a:ext>
              </a:extLst>
            </p:cNvPr>
            <p:cNvSpPr txBox="1"/>
            <p:nvPr/>
          </p:nvSpPr>
          <p:spPr>
            <a:xfrm>
              <a:off x="5514078" y="566124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07" name="ZoneTexte 206">
              <a:extLst>
                <a:ext uri="{FF2B5EF4-FFF2-40B4-BE49-F238E27FC236}">
                  <a16:creationId xmlns:a16="http://schemas.microsoft.com/office/drawing/2014/main" id="{801353CD-A8EF-448D-A8E9-8ED94E18ED5F}"/>
                </a:ext>
              </a:extLst>
            </p:cNvPr>
            <p:cNvSpPr txBox="1"/>
            <p:nvPr/>
          </p:nvSpPr>
          <p:spPr>
            <a:xfrm>
              <a:off x="5253677" y="566124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0D2E24D3-82A6-4BA3-A617-D448FB72E25F}"/>
                </a:ext>
              </a:extLst>
            </p:cNvPr>
            <p:cNvSpPr txBox="1"/>
            <p:nvPr/>
          </p:nvSpPr>
          <p:spPr>
            <a:xfrm>
              <a:off x="4993276" y="566124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712566B1-D09C-4B4E-8CC0-B2E870F23E51}"/>
                </a:ext>
              </a:extLst>
            </p:cNvPr>
            <p:cNvSpPr txBox="1"/>
            <p:nvPr/>
          </p:nvSpPr>
          <p:spPr>
            <a:xfrm>
              <a:off x="4472474" y="566124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10" name="ZoneTexte 209">
              <a:extLst>
                <a:ext uri="{FF2B5EF4-FFF2-40B4-BE49-F238E27FC236}">
                  <a16:creationId xmlns:a16="http://schemas.microsoft.com/office/drawing/2014/main" id="{2D17D4EF-A1A0-46D9-832F-2C52D0E41B92}"/>
                </a:ext>
              </a:extLst>
            </p:cNvPr>
            <p:cNvSpPr txBox="1"/>
            <p:nvPr/>
          </p:nvSpPr>
          <p:spPr>
            <a:xfrm>
              <a:off x="4732875" y="566124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29" name="TextBox 93">
              <a:extLst>
                <a:ext uri="{FF2B5EF4-FFF2-40B4-BE49-F238E27FC236}">
                  <a16:creationId xmlns:a16="http://schemas.microsoft.com/office/drawing/2014/main" id="{2E0AE648-A734-4B4E-BD00-C1F2DDC21250}"/>
                </a:ext>
              </a:extLst>
            </p:cNvPr>
            <p:cNvSpPr txBox="1"/>
            <p:nvPr/>
          </p:nvSpPr>
          <p:spPr>
            <a:xfrm>
              <a:off x="4953699" y="2671250"/>
              <a:ext cx="17162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600" b="1" dirty="0">
                  <a:solidFill>
                    <a:srgbClr val="0070C0"/>
                  </a:solidFill>
                </a:rPr>
                <a:t>2-Class Resistance</a:t>
              </a:r>
            </a:p>
          </p:txBody>
        </p:sp>
        <p:cxnSp>
          <p:nvCxnSpPr>
            <p:cNvPr id="294" name="Straight Connector 57">
              <a:extLst>
                <a:ext uri="{FF2B5EF4-FFF2-40B4-BE49-F238E27FC236}">
                  <a16:creationId xmlns:a16="http://schemas.microsoft.com/office/drawing/2014/main" id="{2FE2985A-693A-438C-A347-CB3EF72F0733}"/>
                </a:ext>
              </a:extLst>
            </p:cNvPr>
            <p:cNvCxnSpPr/>
            <p:nvPr/>
          </p:nvCxnSpPr>
          <p:spPr bwMode="auto">
            <a:xfrm>
              <a:off x="4372384" y="5485852"/>
              <a:ext cx="6318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58">
              <a:extLst>
                <a:ext uri="{FF2B5EF4-FFF2-40B4-BE49-F238E27FC236}">
                  <a16:creationId xmlns:a16="http://schemas.microsoft.com/office/drawing/2014/main" id="{64115C46-9E4D-47BD-A97A-5436CF60EDEB}"/>
                </a:ext>
              </a:extLst>
            </p:cNvPr>
            <p:cNvCxnSpPr/>
            <p:nvPr/>
          </p:nvCxnSpPr>
          <p:spPr bwMode="auto">
            <a:xfrm>
              <a:off x="4372384" y="5983559"/>
              <a:ext cx="6318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Straight Connector 59">
              <a:extLst>
                <a:ext uri="{FF2B5EF4-FFF2-40B4-BE49-F238E27FC236}">
                  <a16:creationId xmlns:a16="http://schemas.microsoft.com/office/drawing/2014/main" id="{D1A517FE-40CB-44A8-AC89-160792C6F928}"/>
                </a:ext>
              </a:extLst>
            </p:cNvPr>
            <p:cNvCxnSpPr/>
            <p:nvPr/>
          </p:nvCxnSpPr>
          <p:spPr bwMode="auto">
            <a:xfrm>
              <a:off x="4372384" y="4490435"/>
              <a:ext cx="6318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60">
              <a:extLst>
                <a:ext uri="{FF2B5EF4-FFF2-40B4-BE49-F238E27FC236}">
                  <a16:creationId xmlns:a16="http://schemas.microsoft.com/office/drawing/2014/main" id="{3B105A40-5DFB-43F1-BFB9-033698C29112}"/>
                </a:ext>
              </a:extLst>
            </p:cNvPr>
            <p:cNvCxnSpPr/>
            <p:nvPr/>
          </p:nvCxnSpPr>
          <p:spPr bwMode="auto">
            <a:xfrm>
              <a:off x="4372384" y="4988143"/>
              <a:ext cx="6318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8" name="Straight Connector 61">
              <a:extLst>
                <a:ext uri="{FF2B5EF4-FFF2-40B4-BE49-F238E27FC236}">
                  <a16:creationId xmlns:a16="http://schemas.microsoft.com/office/drawing/2014/main" id="{5F9B7939-801E-4FE5-8079-CF313DE64F81}"/>
                </a:ext>
              </a:extLst>
            </p:cNvPr>
            <p:cNvCxnSpPr/>
            <p:nvPr/>
          </p:nvCxnSpPr>
          <p:spPr bwMode="auto">
            <a:xfrm>
              <a:off x="4372384" y="3495017"/>
              <a:ext cx="6318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Connector 62">
              <a:extLst>
                <a:ext uri="{FF2B5EF4-FFF2-40B4-BE49-F238E27FC236}">
                  <a16:creationId xmlns:a16="http://schemas.microsoft.com/office/drawing/2014/main" id="{B71FB9CD-3ACF-4C48-B8C0-9AA950048013}"/>
                </a:ext>
              </a:extLst>
            </p:cNvPr>
            <p:cNvCxnSpPr/>
            <p:nvPr/>
          </p:nvCxnSpPr>
          <p:spPr bwMode="auto">
            <a:xfrm>
              <a:off x="4372384" y="3992726"/>
              <a:ext cx="6318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63">
              <a:extLst>
                <a:ext uri="{FF2B5EF4-FFF2-40B4-BE49-F238E27FC236}">
                  <a16:creationId xmlns:a16="http://schemas.microsoft.com/office/drawing/2014/main" id="{5EE9D552-9413-49DA-A9FD-CB450571EA6A}"/>
                </a:ext>
              </a:extLst>
            </p:cNvPr>
            <p:cNvCxnSpPr/>
            <p:nvPr/>
          </p:nvCxnSpPr>
          <p:spPr bwMode="auto">
            <a:xfrm>
              <a:off x="4372384" y="2997308"/>
              <a:ext cx="6318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Straight Connector 64">
              <a:extLst>
                <a:ext uri="{FF2B5EF4-FFF2-40B4-BE49-F238E27FC236}">
                  <a16:creationId xmlns:a16="http://schemas.microsoft.com/office/drawing/2014/main" id="{508F92F2-F140-426D-9B95-41A4C2354099}"/>
                </a:ext>
              </a:extLst>
            </p:cNvPr>
            <p:cNvCxnSpPr/>
            <p:nvPr/>
          </p:nvCxnSpPr>
          <p:spPr bwMode="auto">
            <a:xfrm rot="16200000">
              <a:off x="5773239" y="6020524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Straight Connector 65">
              <a:extLst>
                <a:ext uri="{FF2B5EF4-FFF2-40B4-BE49-F238E27FC236}">
                  <a16:creationId xmlns:a16="http://schemas.microsoft.com/office/drawing/2014/main" id="{5311EF1E-5394-46FE-BE4C-49C4FF4CCADC}"/>
                </a:ext>
              </a:extLst>
            </p:cNvPr>
            <p:cNvCxnSpPr/>
            <p:nvPr/>
          </p:nvCxnSpPr>
          <p:spPr bwMode="auto">
            <a:xfrm rot="16200000">
              <a:off x="6034158" y="6020524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66">
              <a:extLst>
                <a:ext uri="{FF2B5EF4-FFF2-40B4-BE49-F238E27FC236}">
                  <a16:creationId xmlns:a16="http://schemas.microsoft.com/office/drawing/2014/main" id="{AED2B134-B831-463B-A10C-37C6DADFA733}"/>
                </a:ext>
              </a:extLst>
            </p:cNvPr>
            <p:cNvCxnSpPr/>
            <p:nvPr/>
          </p:nvCxnSpPr>
          <p:spPr bwMode="auto">
            <a:xfrm rot="16200000">
              <a:off x="5251403" y="6020524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Straight Connector 67">
              <a:extLst>
                <a:ext uri="{FF2B5EF4-FFF2-40B4-BE49-F238E27FC236}">
                  <a16:creationId xmlns:a16="http://schemas.microsoft.com/office/drawing/2014/main" id="{28859FFF-5869-4A03-ACFC-885A30DB6BC5}"/>
                </a:ext>
              </a:extLst>
            </p:cNvPr>
            <p:cNvCxnSpPr/>
            <p:nvPr/>
          </p:nvCxnSpPr>
          <p:spPr bwMode="auto">
            <a:xfrm rot="16200000">
              <a:off x="5512322" y="6020524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68">
              <a:extLst>
                <a:ext uri="{FF2B5EF4-FFF2-40B4-BE49-F238E27FC236}">
                  <a16:creationId xmlns:a16="http://schemas.microsoft.com/office/drawing/2014/main" id="{993D7D07-FABE-47EE-8791-827BE20B3F79}"/>
                </a:ext>
              </a:extLst>
            </p:cNvPr>
            <p:cNvCxnSpPr/>
            <p:nvPr/>
          </p:nvCxnSpPr>
          <p:spPr bwMode="auto">
            <a:xfrm rot="16200000">
              <a:off x="4729567" y="6020524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69">
              <a:extLst>
                <a:ext uri="{FF2B5EF4-FFF2-40B4-BE49-F238E27FC236}">
                  <a16:creationId xmlns:a16="http://schemas.microsoft.com/office/drawing/2014/main" id="{E57344FF-6B97-4FD8-82F1-70D04CE6EA03}"/>
                </a:ext>
              </a:extLst>
            </p:cNvPr>
            <p:cNvCxnSpPr/>
            <p:nvPr/>
          </p:nvCxnSpPr>
          <p:spPr bwMode="auto">
            <a:xfrm rot="16200000">
              <a:off x="4990485" y="6020524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70">
              <a:extLst>
                <a:ext uri="{FF2B5EF4-FFF2-40B4-BE49-F238E27FC236}">
                  <a16:creationId xmlns:a16="http://schemas.microsoft.com/office/drawing/2014/main" id="{292654DE-9A44-41E0-8B01-9704E012A1B0}"/>
                </a:ext>
              </a:extLst>
            </p:cNvPr>
            <p:cNvCxnSpPr/>
            <p:nvPr/>
          </p:nvCxnSpPr>
          <p:spPr bwMode="auto">
            <a:xfrm rot="16200000">
              <a:off x="4468648" y="6020524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71">
              <a:extLst>
                <a:ext uri="{FF2B5EF4-FFF2-40B4-BE49-F238E27FC236}">
                  <a16:creationId xmlns:a16="http://schemas.microsoft.com/office/drawing/2014/main" id="{1AB93704-4040-46E8-8753-51071EB71D6D}"/>
                </a:ext>
              </a:extLst>
            </p:cNvPr>
            <p:cNvCxnSpPr/>
            <p:nvPr/>
          </p:nvCxnSpPr>
          <p:spPr bwMode="auto">
            <a:xfrm rot="16200000">
              <a:off x="7077833" y="6020524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72">
              <a:extLst>
                <a:ext uri="{FF2B5EF4-FFF2-40B4-BE49-F238E27FC236}">
                  <a16:creationId xmlns:a16="http://schemas.microsoft.com/office/drawing/2014/main" id="{8C8C2537-B8C7-4795-9022-F41DFBD10A28}"/>
                </a:ext>
              </a:extLst>
            </p:cNvPr>
            <p:cNvCxnSpPr/>
            <p:nvPr/>
          </p:nvCxnSpPr>
          <p:spPr bwMode="auto">
            <a:xfrm rot="16200000">
              <a:off x="6555993" y="6020524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73">
              <a:extLst>
                <a:ext uri="{FF2B5EF4-FFF2-40B4-BE49-F238E27FC236}">
                  <a16:creationId xmlns:a16="http://schemas.microsoft.com/office/drawing/2014/main" id="{11972D7F-383F-4A11-A610-C22E33D91685}"/>
                </a:ext>
              </a:extLst>
            </p:cNvPr>
            <p:cNvCxnSpPr/>
            <p:nvPr/>
          </p:nvCxnSpPr>
          <p:spPr bwMode="auto">
            <a:xfrm rot="16200000">
              <a:off x="6816912" y="6020524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74">
              <a:extLst>
                <a:ext uri="{FF2B5EF4-FFF2-40B4-BE49-F238E27FC236}">
                  <a16:creationId xmlns:a16="http://schemas.microsoft.com/office/drawing/2014/main" id="{46243203-41E9-4642-A1D3-25D11D142D98}"/>
                </a:ext>
              </a:extLst>
            </p:cNvPr>
            <p:cNvCxnSpPr/>
            <p:nvPr/>
          </p:nvCxnSpPr>
          <p:spPr bwMode="auto">
            <a:xfrm rot="16200000">
              <a:off x="6295076" y="6020524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2" name="TextBox 75">
              <a:extLst>
                <a:ext uri="{FF2B5EF4-FFF2-40B4-BE49-F238E27FC236}">
                  <a16:creationId xmlns:a16="http://schemas.microsoft.com/office/drawing/2014/main" id="{D6669D2A-E562-4024-B77B-8E351A95B9FB}"/>
                </a:ext>
              </a:extLst>
            </p:cNvPr>
            <p:cNvSpPr txBox="1"/>
            <p:nvPr/>
          </p:nvSpPr>
          <p:spPr>
            <a:xfrm>
              <a:off x="4168287" y="583406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0</a:t>
              </a:r>
            </a:p>
          </p:txBody>
        </p:sp>
        <p:sp>
          <p:nvSpPr>
            <p:cNvPr id="313" name="TextBox 76">
              <a:extLst>
                <a:ext uri="{FF2B5EF4-FFF2-40B4-BE49-F238E27FC236}">
                  <a16:creationId xmlns:a16="http://schemas.microsoft.com/office/drawing/2014/main" id="{C07490BA-ACDB-4AB7-B59E-F87DB14C0F31}"/>
                </a:ext>
              </a:extLst>
            </p:cNvPr>
            <p:cNvSpPr txBox="1"/>
            <p:nvPr/>
          </p:nvSpPr>
          <p:spPr>
            <a:xfrm>
              <a:off x="4076916" y="533613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10</a:t>
              </a:r>
            </a:p>
          </p:txBody>
        </p:sp>
        <p:sp>
          <p:nvSpPr>
            <p:cNvPr id="314" name="TextBox 77">
              <a:extLst>
                <a:ext uri="{FF2B5EF4-FFF2-40B4-BE49-F238E27FC236}">
                  <a16:creationId xmlns:a16="http://schemas.microsoft.com/office/drawing/2014/main" id="{D2007E32-E16A-46C5-8763-3EC2BD525E3C}"/>
                </a:ext>
              </a:extLst>
            </p:cNvPr>
            <p:cNvSpPr txBox="1"/>
            <p:nvPr/>
          </p:nvSpPr>
          <p:spPr>
            <a:xfrm>
              <a:off x="4076916" y="48382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</a:t>
              </a:r>
            </a:p>
          </p:txBody>
        </p:sp>
        <p:sp>
          <p:nvSpPr>
            <p:cNvPr id="315" name="TextBox 78">
              <a:extLst>
                <a:ext uri="{FF2B5EF4-FFF2-40B4-BE49-F238E27FC236}">
                  <a16:creationId xmlns:a16="http://schemas.microsoft.com/office/drawing/2014/main" id="{467D9E55-E962-438A-9D7B-3E92FDAB2B09}"/>
                </a:ext>
              </a:extLst>
            </p:cNvPr>
            <p:cNvSpPr txBox="1"/>
            <p:nvPr/>
          </p:nvSpPr>
          <p:spPr>
            <a:xfrm>
              <a:off x="4076916" y="434027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30</a:t>
              </a:r>
            </a:p>
          </p:txBody>
        </p:sp>
        <p:sp>
          <p:nvSpPr>
            <p:cNvPr id="316" name="TextBox 79">
              <a:extLst>
                <a:ext uri="{FF2B5EF4-FFF2-40B4-BE49-F238E27FC236}">
                  <a16:creationId xmlns:a16="http://schemas.microsoft.com/office/drawing/2014/main" id="{19A0E0DB-46B0-4A38-A2E7-902690DF98F4}"/>
                </a:ext>
              </a:extLst>
            </p:cNvPr>
            <p:cNvSpPr txBox="1"/>
            <p:nvPr/>
          </p:nvSpPr>
          <p:spPr>
            <a:xfrm>
              <a:off x="4076916" y="382549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40</a:t>
              </a:r>
            </a:p>
          </p:txBody>
        </p:sp>
        <p:sp>
          <p:nvSpPr>
            <p:cNvPr id="317" name="TextBox 80">
              <a:extLst>
                <a:ext uri="{FF2B5EF4-FFF2-40B4-BE49-F238E27FC236}">
                  <a16:creationId xmlns:a16="http://schemas.microsoft.com/office/drawing/2014/main" id="{1B15C31E-9226-464B-ADA2-73BE6EAAC3E7}"/>
                </a:ext>
              </a:extLst>
            </p:cNvPr>
            <p:cNvSpPr txBox="1"/>
            <p:nvPr/>
          </p:nvSpPr>
          <p:spPr>
            <a:xfrm>
              <a:off x="4076916" y="332756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50</a:t>
              </a:r>
            </a:p>
          </p:txBody>
        </p:sp>
        <p:sp>
          <p:nvSpPr>
            <p:cNvPr id="318" name="TextBox 81">
              <a:extLst>
                <a:ext uri="{FF2B5EF4-FFF2-40B4-BE49-F238E27FC236}">
                  <a16:creationId xmlns:a16="http://schemas.microsoft.com/office/drawing/2014/main" id="{69A5AA7B-5D17-4006-AC50-147103432B30}"/>
                </a:ext>
              </a:extLst>
            </p:cNvPr>
            <p:cNvSpPr txBox="1"/>
            <p:nvPr/>
          </p:nvSpPr>
          <p:spPr>
            <a:xfrm>
              <a:off x="4076916" y="28296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60</a:t>
              </a:r>
            </a:p>
          </p:txBody>
        </p:sp>
        <p:sp>
          <p:nvSpPr>
            <p:cNvPr id="319" name="TextBox 82">
              <a:extLst>
                <a:ext uri="{FF2B5EF4-FFF2-40B4-BE49-F238E27FC236}">
                  <a16:creationId xmlns:a16="http://schemas.microsoft.com/office/drawing/2014/main" id="{4B95FB61-ACA9-422C-A1F1-E0DCA6F83ABD}"/>
                </a:ext>
              </a:extLst>
            </p:cNvPr>
            <p:cNvSpPr txBox="1"/>
            <p:nvPr/>
          </p:nvSpPr>
          <p:spPr>
            <a:xfrm rot="18809062">
              <a:off x="4207486" y="613725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600" dirty="0"/>
                <a:t>2003</a:t>
              </a:r>
            </a:p>
          </p:txBody>
        </p:sp>
        <p:sp>
          <p:nvSpPr>
            <p:cNvPr id="320" name="TextBox 83">
              <a:extLst>
                <a:ext uri="{FF2B5EF4-FFF2-40B4-BE49-F238E27FC236}">
                  <a16:creationId xmlns:a16="http://schemas.microsoft.com/office/drawing/2014/main" id="{64FA13F0-47D4-491C-BA19-2B5A8E6690D9}"/>
                </a:ext>
              </a:extLst>
            </p:cNvPr>
            <p:cNvSpPr txBox="1"/>
            <p:nvPr/>
          </p:nvSpPr>
          <p:spPr>
            <a:xfrm rot="18809062">
              <a:off x="4471935" y="613725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600" dirty="0"/>
                <a:t>2004</a:t>
              </a:r>
            </a:p>
          </p:txBody>
        </p:sp>
        <p:sp>
          <p:nvSpPr>
            <p:cNvPr id="321" name="TextBox 84">
              <a:extLst>
                <a:ext uri="{FF2B5EF4-FFF2-40B4-BE49-F238E27FC236}">
                  <a16:creationId xmlns:a16="http://schemas.microsoft.com/office/drawing/2014/main" id="{DE1A8844-4FE8-4315-81FA-EB7FA9CF9174}"/>
                </a:ext>
              </a:extLst>
            </p:cNvPr>
            <p:cNvSpPr txBox="1"/>
            <p:nvPr/>
          </p:nvSpPr>
          <p:spPr>
            <a:xfrm rot="18809062">
              <a:off x="4736385" y="613725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600" dirty="0"/>
                <a:t>2005</a:t>
              </a:r>
            </a:p>
          </p:txBody>
        </p:sp>
        <p:sp>
          <p:nvSpPr>
            <p:cNvPr id="322" name="TextBox 85">
              <a:extLst>
                <a:ext uri="{FF2B5EF4-FFF2-40B4-BE49-F238E27FC236}">
                  <a16:creationId xmlns:a16="http://schemas.microsoft.com/office/drawing/2014/main" id="{120BC7AD-4DE4-4B53-8374-14B318716851}"/>
                </a:ext>
              </a:extLst>
            </p:cNvPr>
            <p:cNvSpPr txBox="1"/>
            <p:nvPr/>
          </p:nvSpPr>
          <p:spPr>
            <a:xfrm rot="18809062">
              <a:off x="5000834" y="613725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600" dirty="0"/>
                <a:t>2006</a:t>
              </a:r>
            </a:p>
          </p:txBody>
        </p:sp>
        <p:sp>
          <p:nvSpPr>
            <p:cNvPr id="323" name="TextBox 86">
              <a:extLst>
                <a:ext uri="{FF2B5EF4-FFF2-40B4-BE49-F238E27FC236}">
                  <a16:creationId xmlns:a16="http://schemas.microsoft.com/office/drawing/2014/main" id="{D5974463-5AF8-4438-A737-592F93693549}"/>
                </a:ext>
              </a:extLst>
            </p:cNvPr>
            <p:cNvSpPr txBox="1"/>
            <p:nvPr/>
          </p:nvSpPr>
          <p:spPr>
            <a:xfrm rot="18809062">
              <a:off x="5265283" y="613725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600" dirty="0"/>
                <a:t>2007</a:t>
              </a:r>
            </a:p>
          </p:txBody>
        </p:sp>
        <p:sp>
          <p:nvSpPr>
            <p:cNvPr id="324" name="TextBox 87">
              <a:extLst>
                <a:ext uri="{FF2B5EF4-FFF2-40B4-BE49-F238E27FC236}">
                  <a16:creationId xmlns:a16="http://schemas.microsoft.com/office/drawing/2014/main" id="{0CDFCF96-5CDA-49E5-B1C2-02D76EF493F3}"/>
                </a:ext>
              </a:extLst>
            </p:cNvPr>
            <p:cNvSpPr txBox="1"/>
            <p:nvPr/>
          </p:nvSpPr>
          <p:spPr>
            <a:xfrm rot="18809062">
              <a:off x="5529731" y="613725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600" dirty="0"/>
                <a:t>2008</a:t>
              </a:r>
            </a:p>
          </p:txBody>
        </p:sp>
        <p:sp>
          <p:nvSpPr>
            <p:cNvPr id="325" name="TextBox 88">
              <a:extLst>
                <a:ext uri="{FF2B5EF4-FFF2-40B4-BE49-F238E27FC236}">
                  <a16:creationId xmlns:a16="http://schemas.microsoft.com/office/drawing/2014/main" id="{9FAAA031-7439-44BA-8EAE-8169462ED85A}"/>
                </a:ext>
              </a:extLst>
            </p:cNvPr>
            <p:cNvSpPr txBox="1"/>
            <p:nvPr/>
          </p:nvSpPr>
          <p:spPr>
            <a:xfrm rot="18809062">
              <a:off x="5794180" y="613725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600" dirty="0"/>
                <a:t>2009</a:t>
              </a:r>
            </a:p>
          </p:txBody>
        </p:sp>
        <p:sp>
          <p:nvSpPr>
            <p:cNvPr id="326" name="TextBox 89">
              <a:extLst>
                <a:ext uri="{FF2B5EF4-FFF2-40B4-BE49-F238E27FC236}">
                  <a16:creationId xmlns:a16="http://schemas.microsoft.com/office/drawing/2014/main" id="{DB7BB613-423B-4876-8248-B7E1381C4047}"/>
                </a:ext>
              </a:extLst>
            </p:cNvPr>
            <p:cNvSpPr txBox="1"/>
            <p:nvPr/>
          </p:nvSpPr>
          <p:spPr>
            <a:xfrm rot="18809062">
              <a:off x="6058630" y="613725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600" dirty="0"/>
                <a:t>2010</a:t>
              </a:r>
            </a:p>
          </p:txBody>
        </p:sp>
        <p:sp>
          <p:nvSpPr>
            <p:cNvPr id="327" name="TextBox 90">
              <a:extLst>
                <a:ext uri="{FF2B5EF4-FFF2-40B4-BE49-F238E27FC236}">
                  <a16:creationId xmlns:a16="http://schemas.microsoft.com/office/drawing/2014/main" id="{9BCCF246-0327-4ED7-9C92-A7DBFB44CAFD}"/>
                </a:ext>
              </a:extLst>
            </p:cNvPr>
            <p:cNvSpPr txBox="1"/>
            <p:nvPr/>
          </p:nvSpPr>
          <p:spPr>
            <a:xfrm rot="18809062">
              <a:off x="6323078" y="6131045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600" dirty="0"/>
                <a:t>2011</a:t>
              </a:r>
            </a:p>
          </p:txBody>
        </p:sp>
        <p:sp>
          <p:nvSpPr>
            <p:cNvPr id="328" name="TextBox 91">
              <a:extLst>
                <a:ext uri="{FF2B5EF4-FFF2-40B4-BE49-F238E27FC236}">
                  <a16:creationId xmlns:a16="http://schemas.microsoft.com/office/drawing/2014/main" id="{6852A48A-536B-4151-945A-4F893B2ACF77}"/>
                </a:ext>
              </a:extLst>
            </p:cNvPr>
            <p:cNvSpPr txBox="1"/>
            <p:nvPr/>
          </p:nvSpPr>
          <p:spPr>
            <a:xfrm rot="18809062">
              <a:off x="6587532" y="613725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600" dirty="0"/>
                <a:t>2012</a:t>
              </a:r>
            </a:p>
          </p:txBody>
        </p:sp>
        <p:sp>
          <p:nvSpPr>
            <p:cNvPr id="330" name="TextBox 94">
              <a:extLst>
                <a:ext uri="{FF2B5EF4-FFF2-40B4-BE49-F238E27FC236}">
                  <a16:creationId xmlns:a16="http://schemas.microsoft.com/office/drawing/2014/main" id="{0D0E903D-6799-4E7D-A016-3C774ABAA922}"/>
                </a:ext>
              </a:extLst>
            </p:cNvPr>
            <p:cNvSpPr txBox="1"/>
            <p:nvPr/>
          </p:nvSpPr>
          <p:spPr>
            <a:xfrm>
              <a:off x="4746930" y="3179534"/>
              <a:ext cx="1541640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en-US" sz="1600" b="1" dirty="0"/>
                <a:t>PI and NRTI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en-US" sz="1600" b="1" dirty="0"/>
                <a:t>PI and NNRTI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en-US" sz="1600" b="1" dirty="0"/>
                <a:t>NRTI and NNRTI</a:t>
              </a:r>
            </a:p>
          </p:txBody>
        </p:sp>
        <p:sp>
          <p:nvSpPr>
            <p:cNvPr id="364" name="Freeform: Shape 56">
              <a:extLst>
                <a:ext uri="{FF2B5EF4-FFF2-40B4-BE49-F238E27FC236}">
                  <a16:creationId xmlns:a16="http://schemas.microsoft.com/office/drawing/2014/main" id="{EA9619A7-BF81-41F9-AF04-C35B7CEFBBB3}"/>
                </a:ext>
              </a:extLst>
            </p:cNvPr>
            <p:cNvSpPr/>
            <p:nvPr/>
          </p:nvSpPr>
          <p:spPr bwMode="auto">
            <a:xfrm>
              <a:off x="4432607" y="2985486"/>
              <a:ext cx="2758420" cy="2999389"/>
            </a:xfrm>
            <a:custGeom>
              <a:avLst/>
              <a:gdLst>
                <a:gd name="connsiteX0" fmla="*/ 0 w 2794438"/>
                <a:gd name="connsiteY0" fmla="*/ 0 h 2999389"/>
                <a:gd name="connsiteX1" fmla="*/ 0 w 2794438"/>
                <a:gd name="connsiteY1" fmla="*/ 2999389 h 2999389"/>
                <a:gd name="connsiteX2" fmla="*/ 2794438 w 2794438"/>
                <a:gd name="connsiteY2" fmla="*/ 2999389 h 299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438" h="2999389">
                  <a:moveTo>
                    <a:pt x="0" y="0"/>
                  </a:moveTo>
                  <a:lnTo>
                    <a:pt x="0" y="2999389"/>
                  </a:lnTo>
                  <a:lnTo>
                    <a:pt x="2794438" y="29993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0BF3A4E-AFB7-4678-9871-F979A8E5CF33}"/>
                </a:ext>
              </a:extLst>
            </p:cNvPr>
            <p:cNvCxnSpPr/>
            <p:nvPr/>
          </p:nvCxnSpPr>
          <p:spPr>
            <a:xfrm>
              <a:off x="4574760" y="3325679"/>
              <a:ext cx="21856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8EFD2572-A06F-4EC2-8062-25E632764D3A}"/>
                </a:ext>
              </a:extLst>
            </p:cNvPr>
            <p:cNvCxnSpPr/>
            <p:nvPr/>
          </p:nvCxnSpPr>
          <p:spPr>
            <a:xfrm>
              <a:off x="4574760" y="3544926"/>
              <a:ext cx="218562" cy="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DA5E85C2-980A-4284-8FFA-E46D6761A698}"/>
                </a:ext>
              </a:extLst>
            </p:cNvPr>
            <p:cNvCxnSpPr/>
            <p:nvPr/>
          </p:nvCxnSpPr>
          <p:spPr>
            <a:xfrm>
              <a:off x="4574760" y="3764173"/>
              <a:ext cx="21856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6965A8FD-2E15-1D4A-8D2C-12A784B4A130}"/>
              </a:ext>
            </a:extLst>
          </p:cNvPr>
          <p:cNvGrpSpPr/>
          <p:nvPr/>
        </p:nvGrpSpPr>
        <p:grpSpPr>
          <a:xfrm>
            <a:off x="205413" y="2671250"/>
            <a:ext cx="3033819" cy="3936972"/>
            <a:chOff x="205413" y="2671250"/>
            <a:chExt cx="3033819" cy="3936972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D31231D9-C987-4A7C-9532-CE661DFC1BF5}"/>
                </a:ext>
              </a:extLst>
            </p:cNvPr>
            <p:cNvSpPr/>
            <p:nvPr/>
          </p:nvSpPr>
          <p:spPr>
            <a:xfrm>
              <a:off x="740229" y="4125686"/>
              <a:ext cx="2166257" cy="609600"/>
            </a:xfrm>
            <a:custGeom>
              <a:avLst/>
              <a:gdLst>
                <a:gd name="connsiteX0" fmla="*/ 0 w 2166257"/>
                <a:gd name="connsiteY0" fmla="*/ 566057 h 609600"/>
                <a:gd name="connsiteX1" fmla="*/ 250371 w 2166257"/>
                <a:gd name="connsiteY1" fmla="*/ 555171 h 609600"/>
                <a:gd name="connsiteX2" fmla="*/ 500742 w 2166257"/>
                <a:gd name="connsiteY2" fmla="*/ 489857 h 609600"/>
                <a:gd name="connsiteX3" fmla="*/ 707571 w 2166257"/>
                <a:gd name="connsiteY3" fmla="*/ 609600 h 609600"/>
                <a:gd name="connsiteX4" fmla="*/ 990600 w 2166257"/>
                <a:gd name="connsiteY4" fmla="*/ 489857 h 609600"/>
                <a:gd name="connsiteX5" fmla="*/ 1208314 w 2166257"/>
                <a:gd name="connsiteY5" fmla="*/ 174171 h 609600"/>
                <a:gd name="connsiteX6" fmla="*/ 1469571 w 2166257"/>
                <a:gd name="connsiteY6" fmla="*/ 76200 h 609600"/>
                <a:gd name="connsiteX7" fmla="*/ 1643742 w 2166257"/>
                <a:gd name="connsiteY7" fmla="*/ 10885 h 609600"/>
                <a:gd name="connsiteX8" fmla="*/ 1948542 w 2166257"/>
                <a:gd name="connsiteY8" fmla="*/ 21771 h 609600"/>
                <a:gd name="connsiteX9" fmla="*/ 2166257 w 2166257"/>
                <a:gd name="connsiteY9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6257" h="609600">
                  <a:moveTo>
                    <a:pt x="0" y="566057"/>
                  </a:moveTo>
                  <a:lnTo>
                    <a:pt x="250371" y="555171"/>
                  </a:lnTo>
                  <a:lnTo>
                    <a:pt x="500742" y="489857"/>
                  </a:lnTo>
                  <a:lnTo>
                    <a:pt x="707571" y="609600"/>
                  </a:lnTo>
                  <a:lnTo>
                    <a:pt x="990600" y="489857"/>
                  </a:lnTo>
                  <a:lnTo>
                    <a:pt x="1208314" y="174171"/>
                  </a:lnTo>
                  <a:lnTo>
                    <a:pt x="1469571" y="76200"/>
                  </a:lnTo>
                  <a:lnTo>
                    <a:pt x="1643742" y="10885"/>
                  </a:lnTo>
                  <a:lnTo>
                    <a:pt x="1948542" y="21771"/>
                  </a:lnTo>
                  <a:lnTo>
                    <a:pt x="2166257" y="0"/>
                  </a:ln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1" name="ZoneTexte 410">
              <a:extLst>
                <a:ext uri="{FF2B5EF4-FFF2-40B4-BE49-F238E27FC236}">
                  <a16:creationId xmlns:a16="http://schemas.microsoft.com/office/drawing/2014/main" id="{4F5B5622-6025-4466-B080-C9BBCB1BA643}"/>
                </a:ext>
              </a:extLst>
            </p:cNvPr>
            <p:cNvSpPr txBox="1"/>
            <p:nvPr/>
          </p:nvSpPr>
          <p:spPr>
            <a:xfrm>
              <a:off x="590734" y="4521695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12" name="ZoneTexte 411">
              <a:extLst>
                <a:ext uri="{FF2B5EF4-FFF2-40B4-BE49-F238E27FC236}">
                  <a16:creationId xmlns:a16="http://schemas.microsoft.com/office/drawing/2014/main" id="{E237E219-5B39-4B56-A3DC-0F3D3A2E1A55}"/>
                </a:ext>
              </a:extLst>
            </p:cNvPr>
            <p:cNvSpPr txBox="1"/>
            <p:nvPr/>
          </p:nvSpPr>
          <p:spPr>
            <a:xfrm>
              <a:off x="833442" y="4509120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13" name="ZoneTexte 412">
              <a:extLst>
                <a:ext uri="{FF2B5EF4-FFF2-40B4-BE49-F238E27FC236}">
                  <a16:creationId xmlns:a16="http://schemas.microsoft.com/office/drawing/2014/main" id="{707FC6CF-197D-4BB9-8C76-6149B1CECED6}"/>
                </a:ext>
              </a:extLst>
            </p:cNvPr>
            <p:cNvSpPr txBox="1"/>
            <p:nvPr/>
          </p:nvSpPr>
          <p:spPr>
            <a:xfrm>
              <a:off x="1077212" y="4437112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14" name="ZoneTexte 413">
              <a:extLst>
                <a:ext uri="{FF2B5EF4-FFF2-40B4-BE49-F238E27FC236}">
                  <a16:creationId xmlns:a16="http://schemas.microsoft.com/office/drawing/2014/main" id="{70D3F0A1-41DD-44E4-9C75-057DD7F0263D}"/>
                </a:ext>
              </a:extLst>
            </p:cNvPr>
            <p:cNvSpPr txBox="1"/>
            <p:nvPr/>
          </p:nvSpPr>
          <p:spPr>
            <a:xfrm>
              <a:off x="1315726" y="4548470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15" name="ZoneTexte 414">
              <a:extLst>
                <a:ext uri="{FF2B5EF4-FFF2-40B4-BE49-F238E27FC236}">
                  <a16:creationId xmlns:a16="http://schemas.microsoft.com/office/drawing/2014/main" id="{3E9E5AAC-ADD2-472A-8F59-D6FFB61987D2}"/>
                </a:ext>
              </a:extLst>
            </p:cNvPr>
            <p:cNvSpPr txBox="1"/>
            <p:nvPr/>
          </p:nvSpPr>
          <p:spPr>
            <a:xfrm>
              <a:off x="1564408" y="442622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16" name="ZoneTexte 415">
              <a:extLst>
                <a:ext uri="{FF2B5EF4-FFF2-40B4-BE49-F238E27FC236}">
                  <a16:creationId xmlns:a16="http://schemas.microsoft.com/office/drawing/2014/main" id="{1F02CFD0-19C5-4572-8BEC-1F056E6333D7}"/>
                </a:ext>
              </a:extLst>
            </p:cNvPr>
            <p:cNvSpPr txBox="1"/>
            <p:nvPr/>
          </p:nvSpPr>
          <p:spPr>
            <a:xfrm>
              <a:off x="1802204" y="4116422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17" name="ZoneTexte 416">
              <a:extLst>
                <a:ext uri="{FF2B5EF4-FFF2-40B4-BE49-F238E27FC236}">
                  <a16:creationId xmlns:a16="http://schemas.microsoft.com/office/drawing/2014/main" id="{AEDB6AD8-FC9F-4810-89C3-B127C40C216E}"/>
                </a:ext>
              </a:extLst>
            </p:cNvPr>
            <p:cNvSpPr txBox="1"/>
            <p:nvPr/>
          </p:nvSpPr>
          <p:spPr>
            <a:xfrm>
              <a:off x="2046692" y="4005064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18" name="ZoneTexte 417">
              <a:extLst>
                <a:ext uri="{FF2B5EF4-FFF2-40B4-BE49-F238E27FC236}">
                  <a16:creationId xmlns:a16="http://schemas.microsoft.com/office/drawing/2014/main" id="{12D6F79B-ACB4-4605-AF29-B1A5441BDA70}"/>
                </a:ext>
              </a:extLst>
            </p:cNvPr>
            <p:cNvSpPr txBox="1"/>
            <p:nvPr/>
          </p:nvSpPr>
          <p:spPr>
            <a:xfrm>
              <a:off x="2266910" y="3961520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19" name="ZoneTexte 418">
              <a:extLst>
                <a:ext uri="{FF2B5EF4-FFF2-40B4-BE49-F238E27FC236}">
                  <a16:creationId xmlns:a16="http://schemas.microsoft.com/office/drawing/2014/main" id="{7057982F-E2A8-455B-AE20-0D2524911324}"/>
                </a:ext>
              </a:extLst>
            </p:cNvPr>
            <p:cNvSpPr txBox="1"/>
            <p:nvPr/>
          </p:nvSpPr>
          <p:spPr>
            <a:xfrm>
              <a:off x="2537364" y="3961520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20" name="ZoneTexte 419">
              <a:extLst>
                <a:ext uri="{FF2B5EF4-FFF2-40B4-BE49-F238E27FC236}">
                  <a16:creationId xmlns:a16="http://schemas.microsoft.com/office/drawing/2014/main" id="{3FB10DF5-1B6B-42C8-9683-D983B14F44B8}"/>
                </a:ext>
              </a:extLst>
            </p:cNvPr>
            <p:cNvSpPr txBox="1"/>
            <p:nvPr/>
          </p:nvSpPr>
          <p:spPr>
            <a:xfrm>
              <a:off x="2766772" y="393055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528EF3B-19A4-4539-AFB5-0361082DEF0D}"/>
                </a:ext>
              </a:extLst>
            </p:cNvPr>
            <p:cNvSpPr/>
            <p:nvPr/>
          </p:nvSpPr>
          <p:spPr>
            <a:xfrm>
              <a:off x="740229" y="5431971"/>
              <a:ext cx="2188028" cy="108858"/>
            </a:xfrm>
            <a:custGeom>
              <a:avLst/>
              <a:gdLst>
                <a:gd name="connsiteX0" fmla="*/ 0 w 2188028"/>
                <a:gd name="connsiteY0" fmla="*/ 108858 h 108858"/>
                <a:gd name="connsiteX1" fmla="*/ 272142 w 2188028"/>
                <a:gd name="connsiteY1" fmla="*/ 97972 h 108858"/>
                <a:gd name="connsiteX2" fmla="*/ 500742 w 2188028"/>
                <a:gd name="connsiteY2" fmla="*/ 54429 h 108858"/>
                <a:gd name="connsiteX3" fmla="*/ 751114 w 2188028"/>
                <a:gd name="connsiteY3" fmla="*/ 87086 h 108858"/>
                <a:gd name="connsiteX4" fmla="*/ 979714 w 2188028"/>
                <a:gd name="connsiteY4" fmla="*/ 54429 h 108858"/>
                <a:gd name="connsiteX5" fmla="*/ 1230085 w 2188028"/>
                <a:gd name="connsiteY5" fmla="*/ 0 h 108858"/>
                <a:gd name="connsiteX6" fmla="*/ 1458685 w 2188028"/>
                <a:gd name="connsiteY6" fmla="*/ 10886 h 108858"/>
                <a:gd name="connsiteX7" fmla="*/ 1709057 w 2188028"/>
                <a:gd name="connsiteY7" fmla="*/ 10886 h 108858"/>
                <a:gd name="connsiteX8" fmla="*/ 1948542 w 2188028"/>
                <a:gd name="connsiteY8" fmla="*/ 21772 h 108858"/>
                <a:gd name="connsiteX9" fmla="*/ 2188028 w 2188028"/>
                <a:gd name="connsiteY9" fmla="*/ 10886 h 10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028" h="108858">
                  <a:moveTo>
                    <a:pt x="0" y="108858"/>
                  </a:moveTo>
                  <a:lnTo>
                    <a:pt x="272142" y="97972"/>
                  </a:lnTo>
                  <a:lnTo>
                    <a:pt x="500742" y="54429"/>
                  </a:lnTo>
                  <a:lnTo>
                    <a:pt x="751114" y="87086"/>
                  </a:lnTo>
                  <a:lnTo>
                    <a:pt x="979714" y="54429"/>
                  </a:lnTo>
                  <a:lnTo>
                    <a:pt x="1230085" y="0"/>
                  </a:lnTo>
                  <a:lnTo>
                    <a:pt x="1458685" y="10886"/>
                  </a:lnTo>
                  <a:lnTo>
                    <a:pt x="1709057" y="10886"/>
                  </a:lnTo>
                  <a:lnTo>
                    <a:pt x="1948542" y="21772"/>
                  </a:lnTo>
                  <a:lnTo>
                    <a:pt x="2188028" y="10886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1" name="ZoneTexte 400">
              <a:extLst>
                <a:ext uri="{FF2B5EF4-FFF2-40B4-BE49-F238E27FC236}">
                  <a16:creationId xmlns:a16="http://schemas.microsoft.com/office/drawing/2014/main" id="{F3896B00-F34E-4C83-8FEA-12B91E69BBCC}"/>
                </a:ext>
              </a:extLst>
            </p:cNvPr>
            <p:cNvSpPr txBox="1"/>
            <p:nvPr/>
          </p:nvSpPr>
          <p:spPr>
            <a:xfrm>
              <a:off x="590734" y="534055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02" name="ZoneTexte 401">
              <a:extLst>
                <a:ext uri="{FF2B5EF4-FFF2-40B4-BE49-F238E27FC236}">
                  <a16:creationId xmlns:a16="http://schemas.microsoft.com/office/drawing/2014/main" id="{FE082D57-D1A3-4ED1-AB07-558EF973CAAA}"/>
                </a:ext>
              </a:extLst>
            </p:cNvPr>
            <p:cNvSpPr txBox="1"/>
            <p:nvPr/>
          </p:nvSpPr>
          <p:spPr>
            <a:xfrm>
              <a:off x="844328" y="5329672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03" name="ZoneTexte 402">
              <a:extLst>
                <a:ext uri="{FF2B5EF4-FFF2-40B4-BE49-F238E27FC236}">
                  <a16:creationId xmlns:a16="http://schemas.microsoft.com/office/drawing/2014/main" id="{B0DBC875-7A65-4074-B51B-4507C007742E}"/>
                </a:ext>
              </a:extLst>
            </p:cNvPr>
            <p:cNvSpPr txBox="1"/>
            <p:nvPr/>
          </p:nvSpPr>
          <p:spPr>
            <a:xfrm>
              <a:off x="1077930" y="530120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04" name="ZoneTexte 403">
              <a:extLst>
                <a:ext uri="{FF2B5EF4-FFF2-40B4-BE49-F238E27FC236}">
                  <a16:creationId xmlns:a16="http://schemas.microsoft.com/office/drawing/2014/main" id="{1E797290-0EA0-4A80-9A13-60B3855A1FE0}"/>
                </a:ext>
              </a:extLst>
            </p:cNvPr>
            <p:cNvSpPr txBox="1"/>
            <p:nvPr/>
          </p:nvSpPr>
          <p:spPr>
            <a:xfrm>
              <a:off x="1326612" y="5312094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05" name="ZoneTexte 404">
              <a:extLst>
                <a:ext uri="{FF2B5EF4-FFF2-40B4-BE49-F238E27FC236}">
                  <a16:creationId xmlns:a16="http://schemas.microsoft.com/office/drawing/2014/main" id="{1A9B2E65-A0BA-44E4-AB52-1C4FDCADC5DD}"/>
                </a:ext>
              </a:extLst>
            </p:cNvPr>
            <p:cNvSpPr txBox="1"/>
            <p:nvPr/>
          </p:nvSpPr>
          <p:spPr>
            <a:xfrm>
              <a:off x="1564408" y="5275241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06" name="ZoneTexte 405">
              <a:extLst>
                <a:ext uri="{FF2B5EF4-FFF2-40B4-BE49-F238E27FC236}">
                  <a16:creationId xmlns:a16="http://schemas.microsoft.com/office/drawing/2014/main" id="{C463F646-1FC1-4E68-978C-D16B0A62D4EE}"/>
                </a:ext>
              </a:extLst>
            </p:cNvPr>
            <p:cNvSpPr txBox="1"/>
            <p:nvPr/>
          </p:nvSpPr>
          <p:spPr>
            <a:xfrm>
              <a:off x="1802204" y="5229200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07" name="ZoneTexte 406">
              <a:extLst>
                <a:ext uri="{FF2B5EF4-FFF2-40B4-BE49-F238E27FC236}">
                  <a16:creationId xmlns:a16="http://schemas.microsoft.com/office/drawing/2014/main" id="{4C00B4DA-F607-44FF-B7BB-74C7DC4FD1F6}"/>
                </a:ext>
              </a:extLst>
            </p:cNvPr>
            <p:cNvSpPr txBox="1"/>
            <p:nvPr/>
          </p:nvSpPr>
          <p:spPr>
            <a:xfrm>
              <a:off x="2046692" y="5229200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08" name="ZoneTexte 407">
              <a:extLst>
                <a:ext uri="{FF2B5EF4-FFF2-40B4-BE49-F238E27FC236}">
                  <a16:creationId xmlns:a16="http://schemas.microsoft.com/office/drawing/2014/main" id="{2251CE76-4069-4E29-ADBE-BAB852BBF9AB}"/>
                </a:ext>
              </a:extLst>
            </p:cNvPr>
            <p:cNvSpPr txBox="1"/>
            <p:nvPr/>
          </p:nvSpPr>
          <p:spPr>
            <a:xfrm>
              <a:off x="2295374" y="5240086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09" name="ZoneTexte 408">
              <a:extLst>
                <a:ext uri="{FF2B5EF4-FFF2-40B4-BE49-F238E27FC236}">
                  <a16:creationId xmlns:a16="http://schemas.microsoft.com/office/drawing/2014/main" id="{5407E738-E37B-4915-9241-6B62527C715E}"/>
                </a:ext>
              </a:extLst>
            </p:cNvPr>
            <p:cNvSpPr txBox="1"/>
            <p:nvPr/>
          </p:nvSpPr>
          <p:spPr>
            <a:xfrm>
              <a:off x="2528976" y="5250972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410" name="ZoneTexte 409">
              <a:extLst>
                <a:ext uri="{FF2B5EF4-FFF2-40B4-BE49-F238E27FC236}">
                  <a16:creationId xmlns:a16="http://schemas.microsoft.com/office/drawing/2014/main" id="{9767CC84-6DA6-4DA2-B4BB-6EFD94EA14FD}"/>
                </a:ext>
              </a:extLst>
            </p:cNvPr>
            <p:cNvSpPr txBox="1"/>
            <p:nvPr/>
          </p:nvSpPr>
          <p:spPr>
            <a:xfrm>
              <a:off x="2766772" y="5253472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258" name="TextBox 51">
              <a:extLst>
                <a:ext uri="{FF2B5EF4-FFF2-40B4-BE49-F238E27FC236}">
                  <a16:creationId xmlns:a16="http://schemas.microsoft.com/office/drawing/2014/main" id="{015FCF7E-7870-4CAA-9223-EC0310393AA3}"/>
                </a:ext>
              </a:extLst>
            </p:cNvPr>
            <p:cNvSpPr txBox="1"/>
            <p:nvPr/>
          </p:nvSpPr>
          <p:spPr>
            <a:xfrm>
              <a:off x="963731" y="2671250"/>
              <a:ext cx="17162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600" b="1" dirty="0">
                  <a:solidFill>
                    <a:srgbClr val="0070C0"/>
                  </a:solidFill>
                </a:rPr>
                <a:t>1-Class Resistance</a:t>
              </a:r>
            </a:p>
          </p:txBody>
        </p:sp>
        <p:cxnSp>
          <p:nvCxnSpPr>
            <p:cNvPr id="223" name="Straight Connector 5">
              <a:extLst>
                <a:ext uri="{FF2B5EF4-FFF2-40B4-BE49-F238E27FC236}">
                  <a16:creationId xmlns:a16="http://schemas.microsoft.com/office/drawing/2014/main" id="{E696C866-C477-48DE-A3DF-76248B7F8097}"/>
                </a:ext>
              </a:extLst>
            </p:cNvPr>
            <p:cNvCxnSpPr/>
            <p:nvPr/>
          </p:nvCxnSpPr>
          <p:spPr bwMode="auto">
            <a:xfrm>
              <a:off x="505756" y="5496589"/>
              <a:ext cx="5890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13">
              <a:extLst>
                <a:ext uri="{FF2B5EF4-FFF2-40B4-BE49-F238E27FC236}">
                  <a16:creationId xmlns:a16="http://schemas.microsoft.com/office/drawing/2014/main" id="{D10EEEE1-E9B3-4677-80C7-2505338DADF9}"/>
                </a:ext>
              </a:extLst>
            </p:cNvPr>
            <p:cNvCxnSpPr/>
            <p:nvPr/>
          </p:nvCxnSpPr>
          <p:spPr bwMode="auto">
            <a:xfrm>
              <a:off x="505756" y="5994296"/>
              <a:ext cx="5890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14">
              <a:extLst>
                <a:ext uri="{FF2B5EF4-FFF2-40B4-BE49-F238E27FC236}">
                  <a16:creationId xmlns:a16="http://schemas.microsoft.com/office/drawing/2014/main" id="{6792B8D8-1539-4B2B-9B4D-57504C7B7AEB}"/>
                </a:ext>
              </a:extLst>
            </p:cNvPr>
            <p:cNvCxnSpPr/>
            <p:nvPr/>
          </p:nvCxnSpPr>
          <p:spPr bwMode="auto">
            <a:xfrm>
              <a:off x="505756" y="4501172"/>
              <a:ext cx="5890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15">
              <a:extLst>
                <a:ext uri="{FF2B5EF4-FFF2-40B4-BE49-F238E27FC236}">
                  <a16:creationId xmlns:a16="http://schemas.microsoft.com/office/drawing/2014/main" id="{1050B87E-914A-4BF6-90A6-674DD798AB44}"/>
                </a:ext>
              </a:extLst>
            </p:cNvPr>
            <p:cNvCxnSpPr/>
            <p:nvPr/>
          </p:nvCxnSpPr>
          <p:spPr bwMode="auto">
            <a:xfrm>
              <a:off x="505756" y="4998880"/>
              <a:ext cx="5890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16">
              <a:extLst>
                <a:ext uri="{FF2B5EF4-FFF2-40B4-BE49-F238E27FC236}">
                  <a16:creationId xmlns:a16="http://schemas.microsoft.com/office/drawing/2014/main" id="{4C144128-156B-44F5-B642-615899A1042F}"/>
                </a:ext>
              </a:extLst>
            </p:cNvPr>
            <p:cNvCxnSpPr/>
            <p:nvPr/>
          </p:nvCxnSpPr>
          <p:spPr bwMode="auto">
            <a:xfrm>
              <a:off x="505756" y="3505754"/>
              <a:ext cx="5890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17">
              <a:extLst>
                <a:ext uri="{FF2B5EF4-FFF2-40B4-BE49-F238E27FC236}">
                  <a16:creationId xmlns:a16="http://schemas.microsoft.com/office/drawing/2014/main" id="{08A24C17-3416-4806-B11A-CB213F8CA381}"/>
                </a:ext>
              </a:extLst>
            </p:cNvPr>
            <p:cNvCxnSpPr/>
            <p:nvPr/>
          </p:nvCxnSpPr>
          <p:spPr bwMode="auto">
            <a:xfrm>
              <a:off x="505756" y="4003463"/>
              <a:ext cx="5890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Straight Connector 18">
              <a:extLst>
                <a:ext uri="{FF2B5EF4-FFF2-40B4-BE49-F238E27FC236}">
                  <a16:creationId xmlns:a16="http://schemas.microsoft.com/office/drawing/2014/main" id="{B72CAF03-CBFC-404C-9BE1-6E003E49B9A5}"/>
                </a:ext>
              </a:extLst>
            </p:cNvPr>
            <p:cNvCxnSpPr/>
            <p:nvPr/>
          </p:nvCxnSpPr>
          <p:spPr bwMode="auto">
            <a:xfrm>
              <a:off x="505756" y="3008045"/>
              <a:ext cx="5890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0">
              <a:extLst>
                <a:ext uri="{FF2B5EF4-FFF2-40B4-BE49-F238E27FC236}">
                  <a16:creationId xmlns:a16="http://schemas.microsoft.com/office/drawing/2014/main" id="{ED3D7B3D-9E21-49A8-83E2-A09F9F344008}"/>
                </a:ext>
              </a:extLst>
            </p:cNvPr>
            <p:cNvCxnSpPr/>
            <p:nvPr/>
          </p:nvCxnSpPr>
          <p:spPr bwMode="auto">
            <a:xfrm rot="16200000">
              <a:off x="1809491" y="603126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1">
              <a:extLst>
                <a:ext uri="{FF2B5EF4-FFF2-40B4-BE49-F238E27FC236}">
                  <a16:creationId xmlns:a16="http://schemas.microsoft.com/office/drawing/2014/main" id="{2368C29E-7F92-42EF-8EBE-86E67D6BEB05}"/>
                </a:ext>
              </a:extLst>
            </p:cNvPr>
            <p:cNvCxnSpPr/>
            <p:nvPr/>
          </p:nvCxnSpPr>
          <p:spPr bwMode="auto">
            <a:xfrm rot="16200000">
              <a:off x="2052725" y="603126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2">
              <a:extLst>
                <a:ext uri="{FF2B5EF4-FFF2-40B4-BE49-F238E27FC236}">
                  <a16:creationId xmlns:a16="http://schemas.microsoft.com/office/drawing/2014/main" id="{8630075C-3A87-474D-A3E7-13290D4935D2}"/>
                </a:ext>
              </a:extLst>
            </p:cNvPr>
            <p:cNvCxnSpPr/>
            <p:nvPr/>
          </p:nvCxnSpPr>
          <p:spPr bwMode="auto">
            <a:xfrm rot="16200000">
              <a:off x="1323025" y="603126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">
              <a:extLst>
                <a:ext uri="{FF2B5EF4-FFF2-40B4-BE49-F238E27FC236}">
                  <a16:creationId xmlns:a16="http://schemas.microsoft.com/office/drawing/2014/main" id="{CBBCDC0F-7676-40F1-A6BD-ABA046DB2808}"/>
                </a:ext>
              </a:extLst>
            </p:cNvPr>
            <p:cNvCxnSpPr/>
            <p:nvPr/>
          </p:nvCxnSpPr>
          <p:spPr bwMode="auto">
            <a:xfrm rot="16200000">
              <a:off x="1566259" y="603126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4">
              <a:extLst>
                <a:ext uri="{FF2B5EF4-FFF2-40B4-BE49-F238E27FC236}">
                  <a16:creationId xmlns:a16="http://schemas.microsoft.com/office/drawing/2014/main" id="{0AA748C0-2953-451E-A8D4-24F4B8402660}"/>
                </a:ext>
              </a:extLst>
            </p:cNvPr>
            <p:cNvCxnSpPr/>
            <p:nvPr/>
          </p:nvCxnSpPr>
          <p:spPr bwMode="auto">
            <a:xfrm rot="16200000">
              <a:off x="836561" y="603126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5">
              <a:extLst>
                <a:ext uri="{FF2B5EF4-FFF2-40B4-BE49-F238E27FC236}">
                  <a16:creationId xmlns:a16="http://schemas.microsoft.com/office/drawing/2014/main" id="{E915A0EB-1A3B-454F-9218-09D7EB096C3D}"/>
                </a:ext>
              </a:extLst>
            </p:cNvPr>
            <p:cNvCxnSpPr/>
            <p:nvPr/>
          </p:nvCxnSpPr>
          <p:spPr bwMode="auto">
            <a:xfrm rot="16200000">
              <a:off x="1079793" y="603126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6">
              <a:extLst>
                <a:ext uri="{FF2B5EF4-FFF2-40B4-BE49-F238E27FC236}">
                  <a16:creationId xmlns:a16="http://schemas.microsoft.com/office/drawing/2014/main" id="{14FFBA9C-3E35-4E05-AF00-923BF88F1628}"/>
                </a:ext>
              </a:extLst>
            </p:cNvPr>
            <p:cNvCxnSpPr/>
            <p:nvPr/>
          </p:nvCxnSpPr>
          <p:spPr bwMode="auto">
            <a:xfrm rot="16200000">
              <a:off x="593327" y="603126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8">
              <a:extLst>
                <a:ext uri="{FF2B5EF4-FFF2-40B4-BE49-F238E27FC236}">
                  <a16:creationId xmlns:a16="http://schemas.microsoft.com/office/drawing/2014/main" id="{3E8A89F5-44CF-4982-970B-A00527997B86}"/>
                </a:ext>
              </a:extLst>
            </p:cNvPr>
            <p:cNvCxnSpPr/>
            <p:nvPr/>
          </p:nvCxnSpPr>
          <p:spPr bwMode="auto">
            <a:xfrm rot="16200000">
              <a:off x="3025658" y="603126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Straight Connector 30">
              <a:extLst>
                <a:ext uri="{FF2B5EF4-FFF2-40B4-BE49-F238E27FC236}">
                  <a16:creationId xmlns:a16="http://schemas.microsoft.com/office/drawing/2014/main" id="{E257BA52-D25C-4832-8223-DE7513919A63}"/>
                </a:ext>
              </a:extLst>
            </p:cNvPr>
            <p:cNvCxnSpPr/>
            <p:nvPr/>
          </p:nvCxnSpPr>
          <p:spPr bwMode="auto">
            <a:xfrm rot="16200000">
              <a:off x="2539190" y="603126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Straight Connector 31">
              <a:extLst>
                <a:ext uri="{FF2B5EF4-FFF2-40B4-BE49-F238E27FC236}">
                  <a16:creationId xmlns:a16="http://schemas.microsoft.com/office/drawing/2014/main" id="{5912E9AF-EF5D-4ABE-8C8F-602977F267C7}"/>
                </a:ext>
              </a:extLst>
            </p:cNvPr>
            <p:cNvCxnSpPr/>
            <p:nvPr/>
          </p:nvCxnSpPr>
          <p:spPr bwMode="auto">
            <a:xfrm rot="16200000">
              <a:off x="2782424" y="603126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32">
              <a:extLst>
                <a:ext uri="{FF2B5EF4-FFF2-40B4-BE49-F238E27FC236}">
                  <a16:creationId xmlns:a16="http://schemas.microsoft.com/office/drawing/2014/main" id="{2213164F-DDE3-443F-AF33-196A77A5F838}"/>
                </a:ext>
              </a:extLst>
            </p:cNvPr>
            <p:cNvCxnSpPr/>
            <p:nvPr/>
          </p:nvCxnSpPr>
          <p:spPr bwMode="auto">
            <a:xfrm rot="16200000">
              <a:off x="2295958" y="6031261"/>
              <a:ext cx="640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1" name="TextBox 7">
              <a:extLst>
                <a:ext uri="{FF2B5EF4-FFF2-40B4-BE49-F238E27FC236}">
                  <a16:creationId xmlns:a16="http://schemas.microsoft.com/office/drawing/2014/main" id="{7C1F2473-DFC8-4669-B69B-E0153BC612D8}"/>
                </a:ext>
              </a:extLst>
            </p:cNvPr>
            <p:cNvSpPr txBox="1"/>
            <p:nvPr/>
          </p:nvSpPr>
          <p:spPr>
            <a:xfrm>
              <a:off x="296782" y="584479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0</a:t>
              </a:r>
            </a:p>
          </p:txBody>
        </p:sp>
        <p:sp>
          <p:nvSpPr>
            <p:cNvPr id="242" name="TextBox 34">
              <a:extLst>
                <a:ext uri="{FF2B5EF4-FFF2-40B4-BE49-F238E27FC236}">
                  <a16:creationId xmlns:a16="http://schemas.microsoft.com/office/drawing/2014/main" id="{30574B66-D0D0-453D-BC6C-2204497FB822}"/>
                </a:ext>
              </a:extLst>
            </p:cNvPr>
            <p:cNvSpPr txBox="1"/>
            <p:nvPr/>
          </p:nvSpPr>
          <p:spPr>
            <a:xfrm>
              <a:off x="205413" y="534686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10</a:t>
              </a:r>
            </a:p>
          </p:txBody>
        </p:sp>
        <p:sp>
          <p:nvSpPr>
            <p:cNvPr id="243" name="TextBox 35">
              <a:extLst>
                <a:ext uri="{FF2B5EF4-FFF2-40B4-BE49-F238E27FC236}">
                  <a16:creationId xmlns:a16="http://schemas.microsoft.com/office/drawing/2014/main" id="{5AC2CE84-447E-43A2-A958-62825F79F60A}"/>
                </a:ext>
              </a:extLst>
            </p:cNvPr>
            <p:cNvSpPr txBox="1"/>
            <p:nvPr/>
          </p:nvSpPr>
          <p:spPr>
            <a:xfrm>
              <a:off x="205413" y="484893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</a:t>
              </a:r>
            </a:p>
          </p:txBody>
        </p:sp>
        <p:sp>
          <p:nvSpPr>
            <p:cNvPr id="244" name="TextBox 36">
              <a:extLst>
                <a:ext uri="{FF2B5EF4-FFF2-40B4-BE49-F238E27FC236}">
                  <a16:creationId xmlns:a16="http://schemas.microsoft.com/office/drawing/2014/main" id="{EA5DF497-653D-40D9-915C-E6A055BA4C6B}"/>
                </a:ext>
              </a:extLst>
            </p:cNvPr>
            <p:cNvSpPr txBox="1"/>
            <p:nvPr/>
          </p:nvSpPr>
          <p:spPr>
            <a:xfrm>
              <a:off x="205413" y="435101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30</a:t>
              </a:r>
            </a:p>
          </p:txBody>
        </p:sp>
        <p:sp>
          <p:nvSpPr>
            <p:cNvPr id="245" name="TextBox 37">
              <a:extLst>
                <a:ext uri="{FF2B5EF4-FFF2-40B4-BE49-F238E27FC236}">
                  <a16:creationId xmlns:a16="http://schemas.microsoft.com/office/drawing/2014/main" id="{0FD737EC-A228-41DA-A114-B40D37776DC1}"/>
                </a:ext>
              </a:extLst>
            </p:cNvPr>
            <p:cNvSpPr txBox="1"/>
            <p:nvPr/>
          </p:nvSpPr>
          <p:spPr>
            <a:xfrm>
              <a:off x="205413" y="383623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40</a:t>
              </a:r>
            </a:p>
          </p:txBody>
        </p:sp>
        <p:sp>
          <p:nvSpPr>
            <p:cNvPr id="246" name="TextBox 38">
              <a:extLst>
                <a:ext uri="{FF2B5EF4-FFF2-40B4-BE49-F238E27FC236}">
                  <a16:creationId xmlns:a16="http://schemas.microsoft.com/office/drawing/2014/main" id="{58F2C011-5E1C-4DDA-AC39-F2D8839E8C09}"/>
                </a:ext>
              </a:extLst>
            </p:cNvPr>
            <p:cNvSpPr txBox="1"/>
            <p:nvPr/>
          </p:nvSpPr>
          <p:spPr>
            <a:xfrm>
              <a:off x="205413" y="33383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50</a:t>
              </a:r>
            </a:p>
          </p:txBody>
        </p:sp>
        <p:sp>
          <p:nvSpPr>
            <p:cNvPr id="247" name="TextBox 39">
              <a:extLst>
                <a:ext uri="{FF2B5EF4-FFF2-40B4-BE49-F238E27FC236}">
                  <a16:creationId xmlns:a16="http://schemas.microsoft.com/office/drawing/2014/main" id="{31D6C577-DE1A-4D88-9025-83185C17FB12}"/>
                </a:ext>
              </a:extLst>
            </p:cNvPr>
            <p:cNvSpPr txBox="1"/>
            <p:nvPr/>
          </p:nvSpPr>
          <p:spPr>
            <a:xfrm>
              <a:off x="205413" y="284037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60</a:t>
              </a:r>
            </a:p>
          </p:txBody>
        </p:sp>
        <p:sp>
          <p:nvSpPr>
            <p:cNvPr id="248" name="TextBox 40">
              <a:extLst>
                <a:ext uri="{FF2B5EF4-FFF2-40B4-BE49-F238E27FC236}">
                  <a16:creationId xmlns:a16="http://schemas.microsoft.com/office/drawing/2014/main" id="{D9F31B51-0816-4E76-A3D5-BBE32A80479C}"/>
                </a:ext>
              </a:extLst>
            </p:cNvPr>
            <p:cNvSpPr txBox="1"/>
            <p:nvPr/>
          </p:nvSpPr>
          <p:spPr>
            <a:xfrm rot="18809062">
              <a:off x="357300" y="617925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2003</a:t>
              </a:r>
            </a:p>
          </p:txBody>
        </p:sp>
        <p:sp>
          <p:nvSpPr>
            <p:cNvPr id="249" name="TextBox 41">
              <a:extLst>
                <a:ext uri="{FF2B5EF4-FFF2-40B4-BE49-F238E27FC236}">
                  <a16:creationId xmlns:a16="http://schemas.microsoft.com/office/drawing/2014/main" id="{D4EB5D54-F453-4C8F-B0D8-9361DC096C26}"/>
                </a:ext>
              </a:extLst>
            </p:cNvPr>
            <p:cNvSpPr txBox="1"/>
            <p:nvPr/>
          </p:nvSpPr>
          <p:spPr>
            <a:xfrm rot="18809062">
              <a:off x="603825" y="617925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2004</a:t>
              </a:r>
            </a:p>
          </p:txBody>
        </p:sp>
        <p:sp>
          <p:nvSpPr>
            <p:cNvPr id="250" name="TextBox 42">
              <a:extLst>
                <a:ext uri="{FF2B5EF4-FFF2-40B4-BE49-F238E27FC236}">
                  <a16:creationId xmlns:a16="http://schemas.microsoft.com/office/drawing/2014/main" id="{4286434D-B481-4AC7-BC14-198CC10EF4A0}"/>
                </a:ext>
              </a:extLst>
            </p:cNvPr>
            <p:cNvSpPr txBox="1"/>
            <p:nvPr/>
          </p:nvSpPr>
          <p:spPr>
            <a:xfrm rot="18809062">
              <a:off x="850350" y="617925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2005</a:t>
              </a:r>
            </a:p>
          </p:txBody>
        </p:sp>
        <p:sp>
          <p:nvSpPr>
            <p:cNvPr id="251" name="TextBox 43">
              <a:extLst>
                <a:ext uri="{FF2B5EF4-FFF2-40B4-BE49-F238E27FC236}">
                  <a16:creationId xmlns:a16="http://schemas.microsoft.com/office/drawing/2014/main" id="{DBD0F752-54AF-4812-8543-16198E157954}"/>
                </a:ext>
              </a:extLst>
            </p:cNvPr>
            <p:cNvSpPr txBox="1"/>
            <p:nvPr/>
          </p:nvSpPr>
          <p:spPr>
            <a:xfrm rot="18809062">
              <a:off x="1096874" y="617925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2006</a:t>
              </a:r>
            </a:p>
          </p:txBody>
        </p:sp>
        <p:sp>
          <p:nvSpPr>
            <p:cNvPr id="252" name="TextBox 44">
              <a:extLst>
                <a:ext uri="{FF2B5EF4-FFF2-40B4-BE49-F238E27FC236}">
                  <a16:creationId xmlns:a16="http://schemas.microsoft.com/office/drawing/2014/main" id="{79A86BD6-558E-4A70-9550-5160F47FD7DA}"/>
                </a:ext>
              </a:extLst>
            </p:cNvPr>
            <p:cNvSpPr txBox="1"/>
            <p:nvPr/>
          </p:nvSpPr>
          <p:spPr>
            <a:xfrm rot="18809062">
              <a:off x="1343399" y="617925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2007</a:t>
              </a:r>
            </a:p>
          </p:txBody>
        </p:sp>
        <p:sp>
          <p:nvSpPr>
            <p:cNvPr id="253" name="TextBox 45">
              <a:extLst>
                <a:ext uri="{FF2B5EF4-FFF2-40B4-BE49-F238E27FC236}">
                  <a16:creationId xmlns:a16="http://schemas.microsoft.com/office/drawing/2014/main" id="{43B02D0F-122F-4D1A-9567-A8185D9B9CBC}"/>
                </a:ext>
              </a:extLst>
            </p:cNvPr>
            <p:cNvSpPr txBox="1"/>
            <p:nvPr/>
          </p:nvSpPr>
          <p:spPr>
            <a:xfrm rot="18809062">
              <a:off x="1589923" y="617925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2008</a:t>
              </a:r>
            </a:p>
          </p:txBody>
        </p:sp>
        <p:sp>
          <p:nvSpPr>
            <p:cNvPr id="254" name="TextBox 46">
              <a:extLst>
                <a:ext uri="{FF2B5EF4-FFF2-40B4-BE49-F238E27FC236}">
                  <a16:creationId xmlns:a16="http://schemas.microsoft.com/office/drawing/2014/main" id="{762FF275-96F2-4F55-A378-94894BF866BE}"/>
                </a:ext>
              </a:extLst>
            </p:cNvPr>
            <p:cNvSpPr txBox="1"/>
            <p:nvPr/>
          </p:nvSpPr>
          <p:spPr>
            <a:xfrm rot="18809062">
              <a:off x="1836447" y="617925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2009</a:t>
              </a:r>
            </a:p>
          </p:txBody>
        </p:sp>
        <p:sp>
          <p:nvSpPr>
            <p:cNvPr id="255" name="TextBox 47">
              <a:extLst>
                <a:ext uri="{FF2B5EF4-FFF2-40B4-BE49-F238E27FC236}">
                  <a16:creationId xmlns:a16="http://schemas.microsoft.com/office/drawing/2014/main" id="{62C38DB0-2061-4BB1-81F6-FEA0F7F31739}"/>
                </a:ext>
              </a:extLst>
            </p:cNvPr>
            <p:cNvSpPr txBox="1"/>
            <p:nvPr/>
          </p:nvSpPr>
          <p:spPr>
            <a:xfrm rot="18809062">
              <a:off x="2082972" y="617925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2010</a:t>
              </a:r>
            </a:p>
          </p:txBody>
        </p:sp>
        <p:sp>
          <p:nvSpPr>
            <p:cNvPr id="256" name="TextBox 48">
              <a:extLst>
                <a:ext uri="{FF2B5EF4-FFF2-40B4-BE49-F238E27FC236}">
                  <a16:creationId xmlns:a16="http://schemas.microsoft.com/office/drawing/2014/main" id="{CF164449-DD06-47B2-B48E-E0660B60A5F2}"/>
                </a:ext>
              </a:extLst>
            </p:cNvPr>
            <p:cNvSpPr txBox="1"/>
            <p:nvPr/>
          </p:nvSpPr>
          <p:spPr>
            <a:xfrm rot="18809062">
              <a:off x="2329495" y="617304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2011</a:t>
              </a:r>
            </a:p>
          </p:txBody>
        </p:sp>
        <p:sp>
          <p:nvSpPr>
            <p:cNvPr id="257" name="TextBox 49">
              <a:extLst>
                <a:ext uri="{FF2B5EF4-FFF2-40B4-BE49-F238E27FC236}">
                  <a16:creationId xmlns:a16="http://schemas.microsoft.com/office/drawing/2014/main" id="{1A1E1564-FF32-4FA2-A476-F26D1E43E274}"/>
                </a:ext>
              </a:extLst>
            </p:cNvPr>
            <p:cNvSpPr txBox="1"/>
            <p:nvPr/>
          </p:nvSpPr>
          <p:spPr>
            <a:xfrm rot="18809062">
              <a:off x="2576025" y="617925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400" dirty="0"/>
                <a:t>2012</a:t>
              </a:r>
            </a:p>
          </p:txBody>
        </p:sp>
        <p:sp>
          <p:nvSpPr>
            <p:cNvPr id="259" name="TextBox 52">
              <a:extLst>
                <a:ext uri="{FF2B5EF4-FFF2-40B4-BE49-F238E27FC236}">
                  <a16:creationId xmlns:a16="http://schemas.microsoft.com/office/drawing/2014/main" id="{1C881F9A-9634-49C4-BC3F-C055A2221D42}"/>
                </a:ext>
              </a:extLst>
            </p:cNvPr>
            <p:cNvSpPr txBox="1"/>
            <p:nvPr/>
          </p:nvSpPr>
          <p:spPr>
            <a:xfrm>
              <a:off x="898080" y="3198411"/>
              <a:ext cx="722890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en-US" sz="1600" b="1" dirty="0"/>
                <a:t>PI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en-US" sz="1600" b="1" dirty="0"/>
                <a:t>NRTI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en-US" sz="1600" b="1" dirty="0"/>
                <a:t>NNRTI</a:t>
              </a:r>
            </a:p>
          </p:txBody>
        </p:sp>
        <p:sp>
          <p:nvSpPr>
            <p:cNvPr id="293" name="Freeform: Shape 1">
              <a:extLst>
                <a:ext uri="{FF2B5EF4-FFF2-40B4-BE49-F238E27FC236}">
                  <a16:creationId xmlns:a16="http://schemas.microsoft.com/office/drawing/2014/main" id="{7DE4A9A3-BC17-48EA-89AD-674251D283F3}"/>
                </a:ext>
              </a:extLst>
            </p:cNvPr>
            <p:cNvSpPr/>
            <p:nvPr/>
          </p:nvSpPr>
          <p:spPr bwMode="auto">
            <a:xfrm>
              <a:off x="561899" y="2996223"/>
              <a:ext cx="2571452" cy="2999389"/>
            </a:xfrm>
            <a:custGeom>
              <a:avLst/>
              <a:gdLst>
                <a:gd name="connsiteX0" fmla="*/ 0 w 2794438"/>
                <a:gd name="connsiteY0" fmla="*/ 0 h 2999389"/>
                <a:gd name="connsiteX1" fmla="*/ 0 w 2794438"/>
                <a:gd name="connsiteY1" fmla="*/ 2999389 h 2999389"/>
                <a:gd name="connsiteX2" fmla="*/ 2794438 w 2794438"/>
                <a:gd name="connsiteY2" fmla="*/ 2999389 h 299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438" h="2999389">
                  <a:moveTo>
                    <a:pt x="0" y="0"/>
                  </a:moveTo>
                  <a:lnTo>
                    <a:pt x="0" y="2999389"/>
                  </a:lnTo>
                  <a:lnTo>
                    <a:pt x="2794438" y="29993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EA407868-490C-41A3-B1F7-A3857F61725D}"/>
                </a:ext>
              </a:extLst>
            </p:cNvPr>
            <p:cNvCxnSpPr/>
            <p:nvPr/>
          </p:nvCxnSpPr>
          <p:spPr>
            <a:xfrm>
              <a:off x="737674" y="5888338"/>
              <a:ext cx="233415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8" name="ZoneTexte 387">
              <a:extLst>
                <a:ext uri="{FF2B5EF4-FFF2-40B4-BE49-F238E27FC236}">
                  <a16:creationId xmlns:a16="http://schemas.microsoft.com/office/drawing/2014/main" id="{E94AED75-D794-4641-9CA0-D483FFC028D7}"/>
                </a:ext>
              </a:extLst>
            </p:cNvPr>
            <p:cNvSpPr txBox="1"/>
            <p:nvPr/>
          </p:nvSpPr>
          <p:spPr>
            <a:xfrm>
              <a:off x="2934340" y="570478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89" name="ZoneTexte 388">
              <a:extLst>
                <a:ext uri="{FF2B5EF4-FFF2-40B4-BE49-F238E27FC236}">
                  <a16:creationId xmlns:a16="http://schemas.microsoft.com/office/drawing/2014/main" id="{CE5964E8-1F43-4521-A3CF-C16986A8757F}"/>
                </a:ext>
              </a:extLst>
            </p:cNvPr>
            <p:cNvSpPr txBox="1"/>
            <p:nvPr/>
          </p:nvSpPr>
          <p:spPr>
            <a:xfrm>
              <a:off x="2673942" y="570478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90" name="ZoneTexte 389">
              <a:extLst>
                <a:ext uri="{FF2B5EF4-FFF2-40B4-BE49-F238E27FC236}">
                  <a16:creationId xmlns:a16="http://schemas.microsoft.com/office/drawing/2014/main" id="{F01B77CE-A595-47E1-973C-388F8E1C8572}"/>
                </a:ext>
              </a:extLst>
            </p:cNvPr>
            <p:cNvSpPr txBox="1"/>
            <p:nvPr/>
          </p:nvSpPr>
          <p:spPr>
            <a:xfrm>
              <a:off x="2413541" y="570478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91" name="ZoneTexte 390">
              <a:extLst>
                <a:ext uri="{FF2B5EF4-FFF2-40B4-BE49-F238E27FC236}">
                  <a16:creationId xmlns:a16="http://schemas.microsoft.com/office/drawing/2014/main" id="{E384180A-8CFE-49A3-A1D5-8F860829709A}"/>
                </a:ext>
              </a:extLst>
            </p:cNvPr>
            <p:cNvSpPr txBox="1"/>
            <p:nvPr/>
          </p:nvSpPr>
          <p:spPr>
            <a:xfrm>
              <a:off x="2153140" y="570478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92" name="ZoneTexte 391">
              <a:extLst>
                <a:ext uri="{FF2B5EF4-FFF2-40B4-BE49-F238E27FC236}">
                  <a16:creationId xmlns:a16="http://schemas.microsoft.com/office/drawing/2014/main" id="{581F541B-3030-492C-BA47-59076FEE3717}"/>
                </a:ext>
              </a:extLst>
            </p:cNvPr>
            <p:cNvSpPr txBox="1"/>
            <p:nvPr/>
          </p:nvSpPr>
          <p:spPr>
            <a:xfrm>
              <a:off x="1892739" y="570478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93" name="ZoneTexte 392">
              <a:extLst>
                <a:ext uri="{FF2B5EF4-FFF2-40B4-BE49-F238E27FC236}">
                  <a16:creationId xmlns:a16="http://schemas.microsoft.com/office/drawing/2014/main" id="{7A2DE9BC-9E04-4DDC-87A9-24DBB450B546}"/>
                </a:ext>
              </a:extLst>
            </p:cNvPr>
            <p:cNvSpPr txBox="1"/>
            <p:nvPr/>
          </p:nvSpPr>
          <p:spPr>
            <a:xfrm>
              <a:off x="1632338" y="570478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94" name="ZoneTexte 393">
              <a:extLst>
                <a:ext uri="{FF2B5EF4-FFF2-40B4-BE49-F238E27FC236}">
                  <a16:creationId xmlns:a16="http://schemas.microsoft.com/office/drawing/2014/main" id="{3EB5B649-77D9-4A75-A4C6-C53E64BE08BA}"/>
                </a:ext>
              </a:extLst>
            </p:cNvPr>
            <p:cNvSpPr txBox="1"/>
            <p:nvPr/>
          </p:nvSpPr>
          <p:spPr>
            <a:xfrm>
              <a:off x="1371937" y="570478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95" name="ZoneTexte 394">
              <a:extLst>
                <a:ext uri="{FF2B5EF4-FFF2-40B4-BE49-F238E27FC236}">
                  <a16:creationId xmlns:a16="http://schemas.microsoft.com/office/drawing/2014/main" id="{BE547C8D-4847-43F1-8CDF-E35456D45F9E}"/>
                </a:ext>
              </a:extLst>
            </p:cNvPr>
            <p:cNvSpPr txBox="1"/>
            <p:nvPr/>
          </p:nvSpPr>
          <p:spPr>
            <a:xfrm>
              <a:off x="1111536" y="570478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96" name="ZoneTexte 395">
              <a:extLst>
                <a:ext uri="{FF2B5EF4-FFF2-40B4-BE49-F238E27FC236}">
                  <a16:creationId xmlns:a16="http://schemas.microsoft.com/office/drawing/2014/main" id="{5EA008E9-F92C-46B2-BCD3-36CE409BC607}"/>
                </a:ext>
              </a:extLst>
            </p:cNvPr>
            <p:cNvSpPr txBox="1"/>
            <p:nvPr/>
          </p:nvSpPr>
          <p:spPr>
            <a:xfrm>
              <a:off x="590734" y="570478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sp>
          <p:nvSpPr>
            <p:cNvPr id="397" name="ZoneTexte 396">
              <a:extLst>
                <a:ext uri="{FF2B5EF4-FFF2-40B4-BE49-F238E27FC236}">
                  <a16:creationId xmlns:a16="http://schemas.microsoft.com/office/drawing/2014/main" id="{8B9869CF-83D6-41D1-93B0-CD53D73E1F17}"/>
                </a:ext>
              </a:extLst>
            </p:cNvPr>
            <p:cNvSpPr txBox="1"/>
            <p:nvPr/>
          </p:nvSpPr>
          <p:spPr>
            <a:xfrm>
              <a:off x="851135" y="5704788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</a:t>
              </a:r>
            </a:p>
          </p:txBody>
        </p: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A9B0D209-3523-4505-9339-ED20E3B3CE19}"/>
                </a:ext>
              </a:extLst>
            </p:cNvPr>
            <p:cNvCxnSpPr/>
            <p:nvPr/>
          </p:nvCxnSpPr>
          <p:spPr>
            <a:xfrm>
              <a:off x="714826" y="3347425"/>
              <a:ext cx="218562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3FAD1440-67CB-4692-8E24-5DF71685CBCA}"/>
                </a:ext>
              </a:extLst>
            </p:cNvPr>
            <p:cNvCxnSpPr/>
            <p:nvPr/>
          </p:nvCxnSpPr>
          <p:spPr>
            <a:xfrm>
              <a:off x="714826" y="3566672"/>
              <a:ext cx="21856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CA6424BB-95C8-45A0-95DE-E06ACA5C95C4}"/>
                </a:ext>
              </a:extLst>
            </p:cNvPr>
            <p:cNvCxnSpPr/>
            <p:nvPr/>
          </p:nvCxnSpPr>
          <p:spPr>
            <a:xfrm>
              <a:off x="714826" y="3785919"/>
              <a:ext cx="21856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396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Reduction in </a:t>
            </a:r>
            <a:r>
              <a:rPr lang="en-US" sz="3200" dirty="0" err="1"/>
              <a:t>Virological</a:t>
            </a:r>
            <a:r>
              <a:rPr lang="en-US" sz="3200" dirty="0"/>
              <a:t> Failure on 1</a:t>
            </a:r>
            <a:r>
              <a:rPr lang="en-US" sz="3200" baseline="30000" dirty="0"/>
              <a:t>st</a:t>
            </a:r>
            <a:r>
              <a:rPr lang="en-US" sz="3200" dirty="0"/>
              <a:t> line ART in France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757084"/>
            <a:ext cx="11463338" cy="1875450"/>
          </a:xfrm>
        </p:spPr>
        <p:txBody>
          <a:bodyPr>
            <a:normAutofit/>
          </a:bodyPr>
          <a:lstStyle/>
          <a:p>
            <a:pPr marL="400050">
              <a:lnSpc>
                <a:spcPts val="21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Proportion of HIV patients experiencing </a:t>
            </a:r>
            <a:r>
              <a:rPr lang="en-US" sz="2000" dirty="0" err="1">
                <a:solidFill>
                  <a:srgbClr val="000000"/>
                </a:solidFill>
              </a:rPr>
              <a:t>virological</a:t>
            </a:r>
            <a:r>
              <a:rPr lang="en-US" sz="2000" dirty="0">
                <a:solidFill>
                  <a:srgbClr val="000000"/>
                </a:solidFill>
              </a:rPr>
              <a:t> failure fell to only 9.7% during a 15 year period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(1997 and 2009-2011)</a:t>
            </a:r>
          </a:p>
          <a:p>
            <a:pPr marL="400050">
              <a:lnSpc>
                <a:spcPts val="21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The decrease in </a:t>
            </a:r>
            <a:r>
              <a:rPr lang="en-US" sz="2000" dirty="0" err="1">
                <a:solidFill>
                  <a:srgbClr val="000000"/>
                </a:solidFill>
              </a:rPr>
              <a:t>virological</a:t>
            </a:r>
            <a:r>
              <a:rPr lang="en-US" sz="2000" dirty="0">
                <a:solidFill>
                  <a:srgbClr val="000000"/>
                </a:solidFill>
              </a:rPr>
              <a:t> failure can be attributed to:</a:t>
            </a:r>
          </a:p>
          <a:p>
            <a:pPr marL="857250" lvl="1" indent="-342900">
              <a:lnSpc>
                <a:spcPts val="21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Better ARV drugs</a:t>
            </a:r>
          </a:p>
          <a:p>
            <a:pPr marL="857250" lvl="1" indent="-342900">
              <a:lnSpc>
                <a:spcPts val="21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National guidelines recommending rapid management of VF after mid-2000 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6716" y="6149399"/>
            <a:ext cx="8687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VF defined as 2 consecutive HIV-RNA values &gt; 500 c/mL at least 6 months after treatment initiation </a:t>
            </a:r>
          </a:p>
        </p:txBody>
      </p: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76FDF67C-B066-B943-9EB2-FF47ED5143E6}"/>
              </a:ext>
            </a:extLst>
          </p:cNvPr>
          <p:cNvGrpSpPr/>
          <p:nvPr/>
        </p:nvGrpSpPr>
        <p:grpSpPr>
          <a:xfrm>
            <a:off x="5617227" y="3211823"/>
            <a:ext cx="6401148" cy="2931358"/>
            <a:chOff x="5617227" y="3211823"/>
            <a:chExt cx="6401148" cy="293135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F5AB396-ABC5-4836-AFC1-FEC10AD43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466" y="3655335"/>
              <a:ext cx="5311193" cy="2015931"/>
            </a:xfrm>
            <a:custGeom>
              <a:avLst/>
              <a:gdLst>
                <a:gd name="T0" fmla="*/ 1873 w 1873"/>
                <a:gd name="T1" fmla="*/ 1449 h 1449"/>
                <a:gd name="T2" fmla="*/ 0 w 1873"/>
                <a:gd name="T3" fmla="*/ 1449 h 1449"/>
                <a:gd name="T4" fmla="*/ 0 w 1873"/>
                <a:gd name="T5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3" h="1449">
                  <a:moveTo>
                    <a:pt x="1873" y="1449"/>
                  </a:moveTo>
                  <a:lnTo>
                    <a:pt x="0" y="1449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16B8D53C-F71E-43C3-8BB2-E88A3C670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12466" y="5038244"/>
              <a:ext cx="5245972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90BFFCC8-FA24-6340-A4B6-DD9E069C7B90}"/>
                </a:ext>
              </a:extLst>
            </p:cNvPr>
            <p:cNvGrpSpPr/>
            <p:nvPr/>
          </p:nvGrpSpPr>
          <p:grpSpPr>
            <a:xfrm>
              <a:off x="6241143" y="3738811"/>
              <a:ext cx="71322" cy="1804459"/>
              <a:chOff x="6193368" y="3738811"/>
              <a:chExt cx="119097" cy="1804459"/>
            </a:xfrm>
          </p:grpSpPr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F379BD5F-33AB-4DC8-9DE6-7804FE9F8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3368" y="3738811"/>
                <a:ext cx="11909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BD4784B8-3E02-4944-BE16-5D98EA28A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3368" y="3873762"/>
                <a:ext cx="11909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" name="Line 10">
                <a:extLst>
                  <a:ext uri="{FF2B5EF4-FFF2-40B4-BE49-F238E27FC236}">
                    <a16:creationId xmlns:a16="http://schemas.microsoft.com/office/drawing/2014/main" id="{AA362890-9A59-46B7-8BE5-8F0756053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3368" y="4030975"/>
                <a:ext cx="11909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0E590086-21FC-4F29-A5A0-E6923DD5E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3368" y="4242446"/>
                <a:ext cx="11909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8" name="Line 12">
                <a:extLst>
                  <a:ext uri="{FF2B5EF4-FFF2-40B4-BE49-F238E27FC236}">
                    <a16:creationId xmlns:a16="http://schemas.microsoft.com/office/drawing/2014/main" id="{2AC3A3AF-0181-4FFB-9CF6-782CA69F6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3368" y="4536001"/>
                <a:ext cx="11909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9" name="Line 13">
                <a:extLst>
                  <a:ext uri="{FF2B5EF4-FFF2-40B4-BE49-F238E27FC236}">
                    <a16:creationId xmlns:a16="http://schemas.microsoft.com/office/drawing/2014/main" id="{F78D8B6B-091A-48B0-BA93-D0133DE7E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3368" y="5038244"/>
                <a:ext cx="11909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F27C9D4F-75BF-411C-B375-F9F8F586A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3368" y="5543270"/>
                <a:ext cx="11909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21" name="Line 30">
              <a:extLst>
                <a:ext uri="{FF2B5EF4-FFF2-40B4-BE49-F238E27FC236}">
                  <a16:creationId xmlns:a16="http://schemas.microsoft.com/office/drawing/2014/main" id="{5C604A54-A948-4327-A671-73B680D2F2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64088" y="5671266"/>
              <a:ext cx="0" cy="5843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" name="Line 31">
              <a:extLst>
                <a:ext uri="{FF2B5EF4-FFF2-40B4-BE49-F238E27FC236}">
                  <a16:creationId xmlns:a16="http://schemas.microsoft.com/office/drawing/2014/main" id="{6623EC29-CE15-4EAA-A8BC-2DEFC6F2B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69415" y="5671266"/>
              <a:ext cx="0" cy="5843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" name="Line 32">
              <a:extLst>
                <a:ext uri="{FF2B5EF4-FFF2-40B4-BE49-F238E27FC236}">
                  <a16:creationId xmlns:a16="http://schemas.microsoft.com/office/drawing/2014/main" id="{2E6DA23B-B071-42D7-BF18-87BE712CC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0071" y="5671266"/>
              <a:ext cx="0" cy="5843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6BBB4AD4-0C29-4344-9D2B-0AAB98393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74743" y="5671266"/>
              <a:ext cx="0" cy="5843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" name="Line 41">
              <a:extLst>
                <a:ext uri="{FF2B5EF4-FFF2-40B4-BE49-F238E27FC236}">
                  <a16:creationId xmlns:a16="http://schemas.microsoft.com/office/drawing/2014/main" id="{3FFAAE54-FF14-4F03-89F8-4A69D5C0F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82562" y="5671266"/>
              <a:ext cx="0" cy="5843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" name="Line 42">
              <a:extLst>
                <a:ext uri="{FF2B5EF4-FFF2-40B4-BE49-F238E27FC236}">
                  <a16:creationId xmlns:a16="http://schemas.microsoft.com/office/drawing/2014/main" id="{639FCAF4-D859-4360-8EED-271BB88EA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87889" y="5671266"/>
              <a:ext cx="0" cy="5843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" name="Line 43">
              <a:extLst>
                <a:ext uri="{FF2B5EF4-FFF2-40B4-BE49-F238E27FC236}">
                  <a16:creationId xmlns:a16="http://schemas.microsoft.com/office/drawing/2014/main" id="{DABCCECE-FA31-40C9-B428-BACEABD0C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93216" y="5671266"/>
              <a:ext cx="0" cy="5843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8" name="Line 44">
              <a:extLst>
                <a:ext uri="{FF2B5EF4-FFF2-40B4-BE49-F238E27FC236}">
                  <a16:creationId xmlns:a16="http://schemas.microsoft.com/office/drawing/2014/main" id="{C8B4CDAA-4C20-4296-A0A0-4BFAEF3ADF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69759" y="3776374"/>
              <a:ext cx="0" cy="109909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9" name="Line 45">
              <a:extLst>
                <a:ext uri="{FF2B5EF4-FFF2-40B4-BE49-F238E27FC236}">
                  <a16:creationId xmlns:a16="http://schemas.microsoft.com/office/drawing/2014/main" id="{EAC1A062-FCEA-4CE3-B966-058EFAEBC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8728" y="4773906"/>
              <a:ext cx="0" cy="126604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0" name="Line 47">
              <a:extLst>
                <a:ext uri="{FF2B5EF4-FFF2-40B4-BE49-F238E27FC236}">
                  <a16:creationId xmlns:a16="http://schemas.microsoft.com/office/drawing/2014/main" id="{E6BF53C2-BC6A-48F2-BFE1-DA2397B26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70531" y="4412179"/>
              <a:ext cx="0" cy="173907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" name="Line 48">
              <a:extLst>
                <a:ext uri="{FF2B5EF4-FFF2-40B4-BE49-F238E27FC236}">
                  <a16:creationId xmlns:a16="http://schemas.microsoft.com/office/drawing/2014/main" id="{37AFC552-D2E0-42B1-9B19-505706ADD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88671" y="4766949"/>
              <a:ext cx="0" cy="857014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" name="Line 49">
              <a:extLst>
                <a:ext uri="{FF2B5EF4-FFF2-40B4-BE49-F238E27FC236}">
                  <a16:creationId xmlns:a16="http://schemas.microsoft.com/office/drawing/2014/main" id="{3DFDBC9F-B1DB-4B2C-BC64-12E84E756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69072" y="4538783"/>
              <a:ext cx="0" cy="109909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AF40C565-C66B-4AA5-A820-EA4D96CF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718" y="3806982"/>
              <a:ext cx="96413" cy="45911"/>
            </a:xfrm>
            <a:custGeom>
              <a:avLst/>
              <a:gdLst>
                <a:gd name="T0" fmla="*/ 15 w 29"/>
                <a:gd name="T1" fmla="*/ 0 h 29"/>
                <a:gd name="T2" fmla="*/ 4 w 29"/>
                <a:gd name="T3" fmla="*/ 4 h 29"/>
                <a:gd name="T4" fmla="*/ 0 w 29"/>
                <a:gd name="T5" fmla="*/ 14 h 29"/>
                <a:gd name="T6" fmla="*/ 4 w 29"/>
                <a:gd name="T7" fmla="*/ 24 h 29"/>
                <a:gd name="T8" fmla="*/ 15 w 29"/>
                <a:gd name="T9" fmla="*/ 29 h 29"/>
                <a:gd name="T10" fmla="*/ 25 w 29"/>
                <a:gd name="T11" fmla="*/ 24 h 29"/>
                <a:gd name="T12" fmla="*/ 29 w 29"/>
                <a:gd name="T13" fmla="*/ 14 h 29"/>
                <a:gd name="T14" fmla="*/ 25 w 29"/>
                <a:gd name="T15" fmla="*/ 4 h 29"/>
                <a:gd name="T16" fmla="*/ 15 w 2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1" y="0"/>
                    <a:pt x="7" y="1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ubicBezTo>
                    <a:pt x="0" y="18"/>
                    <a:pt x="1" y="22"/>
                    <a:pt x="4" y="24"/>
                  </a:cubicBezTo>
                  <a:cubicBezTo>
                    <a:pt x="7" y="27"/>
                    <a:pt x="11" y="29"/>
                    <a:pt x="15" y="29"/>
                  </a:cubicBezTo>
                  <a:cubicBezTo>
                    <a:pt x="19" y="29"/>
                    <a:pt x="22" y="27"/>
                    <a:pt x="25" y="24"/>
                  </a:cubicBezTo>
                  <a:cubicBezTo>
                    <a:pt x="28" y="22"/>
                    <a:pt x="29" y="18"/>
                    <a:pt x="29" y="14"/>
                  </a:cubicBezTo>
                  <a:cubicBezTo>
                    <a:pt x="29" y="10"/>
                    <a:pt x="28" y="7"/>
                    <a:pt x="25" y="4"/>
                  </a:cubicBezTo>
                  <a:cubicBezTo>
                    <a:pt x="22" y="1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34" name="Grouper 33"/>
            <p:cNvGrpSpPr/>
            <p:nvPr/>
          </p:nvGrpSpPr>
          <p:grpSpPr>
            <a:xfrm>
              <a:off x="7444332" y="4648693"/>
              <a:ext cx="93577" cy="147473"/>
              <a:chOff x="5882914" y="4606608"/>
              <a:chExt cx="68701" cy="177801"/>
            </a:xfrm>
          </p:grpSpPr>
          <p:sp>
            <p:nvSpPr>
              <p:cNvPr id="54" name="Line 46">
                <a:extLst>
                  <a:ext uri="{FF2B5EF4-FFF2-40B4-BE49-F238E27FC236}">
                    <a16:creationId xmlns:a16="http://schemas.microsoft.com/office/drawing/2014/main" id="{1193CEFC-2BC9-4876-891C-B1123867C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6224" y="4606608"/>
                <a:ext cx="0" cy="177801"/>
              </a:xfrm>
              <a:prstGeom prst="line">
                <a:avLst/>
              </a:prstGeom>
              <a:noFill/>
              <a:ln w="22225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5" name="Freeform 51">
                <a:extLst>
                  <a:ext uri="{FF2B5EF4-FFF2-40B4-BE49-F238E27FC236}">
                    <a16:creationId xmlns:a16="http://schemas.microsoft.com/office/drawing/2014/main" id="{4A13231D-5950-447A-A4E2-B2BE88FE5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914" y="4661960"/>
                <a:ext cx="68701" cy="58707"/>
              </a:xfrm>
              <a:custGeom>
                <a:avLst/>
                <a:gdLst>
                  <a:gd name="T0" fmla="*/ 15 w 29"/>
                  <a:gd name="T1" fmla="*/ 0 h 30"/>
                  <a:gd name="T2" fmla="*/ 4 w 29"/>
                  <a:gd name="T3" fmla="*/ 5 h 30"/>
                  <a:gd name="T4" fmla="*/ 0 w 29"/>
                  <a:gd name="T5" fmla="*/ 15 h 30"/>
                  <a:gd name="T6" fmla="*/ 4 w 29"/>
                  <a:gd name="T7" fmla="*/ 25 h 30"/>
                  <a:gd name="T8" fmla="*/ 15 w 29"/>
                  <a:gd name="T9" fmla="*/ 30 h 30"/>
                  <a:gd name="T10" fmla="*/ 25 w 29"/>
                  <a:gd name="T11" fmla="*/ 25 h 30"/>
                  <a:gd name="T12" fmla="*/ 29 w 29"/>
                  <a:gd name="T13" fmla="*/ 15 h 30"/>
                  <a:gd name="T14" fmla="*/ 25 w 29"/>
                  <a:gd name="T15" fmla="*/ 5 h 30"/>
                  <a:gd name="T16" fmla="*/ 15 w 29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15" y="0"/>
                    </a:moveTo>
                    <a:cubicBezTo>
                      <a:pt x="11" y="0"/>
                      <a:pt x="7" y="2"/>
                      <a:pt x="4" y="5"/>
                    </a:cubicBezTo>
                    <a:cubicBezTo>
                      <a:pt x="1" y="8"/>
                      <a:pt x="0" y="11"/>
                      <a:pt x="0" y="15"/>
                    </a:cubicBezTo>
                    <a:cubicBezTo>
                      <a:pt x="0" y="19"/>
                      <a:pt x="1" y="22"/>
                      <a:pt x="4" y="25"/>
                    </a:cubicBezTo>
                    <a:cubicBezTo>
                      <a:pt x="7" y="28"/>
                      <a:pt x="11" y="30"/>
                      <a:pt x="15" y="30"/>
                    </a:cubicBezTo>
                    <a:cubicBezTo>
                      <a:pt x="19" y="30"/>
                      <a:pt x="22" y="28"/>
                      <a:pt x="25" y="25"/>
                    </a:cubicBezTo>
                    <a:cubicBezTo>
                      <a:pt x="28" y="22"/>
                      <a:pt x="29" y="19"/>
                      <a:pt x="29" y="15"/>
                    </a:cubicBezTo>
                    <a:cubicBezTo>
                      <a:pt x="29" y="11"/>
                      <a:pt x="28" y="8"/>
                      <a:pt x="25" y="5"/>
                    </a:cubicBezTo>
                    <a:cubicBezTo>
                      <a:pt x="22" y="2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2B6010D0-A98A-4F42-8449-BB5B5AC1E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864" y="4568000"/>
              <a:ext cx="96413" cy="45911"/>
            </a:xfrm>
            <a:custGeom>
              <a:avLst/>
              <a:gdLst>
                <a:gd name="T0" fmla="*/ 14 w 29"/>
                <a:gd name="T1" fmla="*/ 0 h 29"/>
                <a:gd name="T2" fmla="*/ 4 w 29"/>
                <a:gd name="T3" fmla="*/ 4 h 29"/>
                <a:gd name="T4" fmla="*/ 0 w 29"/>
                <a:gd name="T5" fmla="*/ 14 h 29"/>
                <a:gd name="T6" fmla="*/ 4 w 29"/>
                <a:gd name="T7" fmla="*/ 24 h 29"/>
                <a:gd name="T8" fmla="*/ 14 w 29"/>
                <a:gd name="T9" fmla="*/ 29 h 29"/>
                <a:gd name="T10" fmla="*/ 25 w 29"/>
                <a:gd name="T11" fmla="*/ 24 h 29"/>
                <a:gd name="T12" fmla="*/ 29 w 29"/>
                <a:gd name="T13" fmla="*/ 14 h 29"/>
                <a:gd name="T14" fmla="*/ 25 w 29"/>
                <a:gd name="T15" fmla="*/ 4 h 29"/>
                <a:gd name="T16" fmla="*/ 14 w 2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ubicBezTo>
                    <a:pt x="0" y="18"/>
                    <a:pt x="1" y="22"/>
                    <a:pt x="4" y="24"/>
                  </a:cubicBezTo>
                  <a:cubicBezTo>
                    <a:pt x="7" y="27"/>
                    <a:pt x="10" y="29"/>
                    <a:pt x="14" y="29"/>
                  </a:cubicBezTo>
                  <a:cubicBezTo>
                    <a:pt x="18" y="29"/>
                    <a:pt x="22" y="27"/>
                    <a:pt x="25" y="24"/>
                  </a:cubicBezTo>
                  <a:cubicBezTo>
                    <a:pt x="28" y="22"/>
                    <a:pt x="29" y="18"/>
                    <a:pt x="29" y="14"/>
                  </a:cubicBezTo>
                  <a:cubicBezTo>
                    <a:pt x="29" y="10"/>
                    <a:pt x="28" y="7"/>
                    <a:pt x="25" y="4"/>
                  </a:cubicBezTo>
                  <a:cubicBezTo>
                    <a:pt x="22" y="1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9418814C-69C2-4F6A-8DAF-3045DDBB1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0521" y="4810078"/>
              <a:ext cx="93577" cy="48693"/>
            </a:xfrm>
            <a:custGeom>
              <a:avLst/>
              <a:gdLst>
                <a:gd name="T0" fmla="*/ 14 w 29"/>
                <a:gd name="T1" fmla="*/ 0 h 30"/>
                <a:gd name="T2" fmla="*/ 4 w 29"/>
                <a:gd name="T3" fmla="*/ 5 h 30"/>
                <a:gd name="T4" fmla="*/ 0 w 29"/>
                <a:gd name="T5" fmla="*/ 15 h 30"/>
                <a:gd name="T6" fmla="*/ 4 w 29"/>
                <a:gd name="T7" fmla="*/ 25 h 30"/>
                <a:gd name="T8" fmla="*/ 14 w 29"/>
                <a:gd name="T9" fmla="*/ 30 h 30"/>
                <a:gd name="T10" fmla="*/ 25 w 29"/>
                <a:gd name="T11" fmla="*/ 25 h 30"/>
                <a:gd name="T12" fmla="*/ 29 w 29"/>
                <a:gd name="T13" fmla="*/ 15 h 30"/>
                <a:gd name="T14" fmla="*/ 25 w 29"/>
                <a:gd name="T15" fmla="*/ 5 h 30"/>
                <a:gd name="T16" fmla="*/ 14 w 29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0" y="0"/>
                    <a:pt x="7" y="2"/>
                    <a:pt x="4" y="5"/>
                  </a:cubicBezTo>
                  <a:cubicBezTo>
                    <a:pt x="1" y="8"/>
                    <a:pt x="0" y="11"/>
                    <a:pt x="0" y="15"/>
                  </a:cubicBezTo>
                  <a:cubicBezTo>
                    <a:pt x="0" y="19"/>
                    <a:pt x="1" y="22"/>
                    <a:pt x="4" y="25"/>
                  </a:cubicBezTo>
                  <a:cubicBezTo>
                    <a:pt x="7" y="28"/>
                    <a:pt x="10" y="30"/>
                    <a:pt x="14" y="30"/>
                  </a:cubicBezTo>
                  <a:cubicBezTo>
                    <a:pt x="18" y="30"/>
                    <a:pt x="22" y="28"/>
                    <a:pt x="25" y="25"/>
                  </a:cubicBezTo>
                  <a:cubicBezTo>
                    <a:pt x="28" y="22"/>
                    <a:pt x="29" y="19"/>
                    <a:pt x="29" y="15"/>
                  </a:cubicBezTo>
                  <a:cubicBezTo>
                    <a:pt x="29" y="11"/>
                    <a:pt x="28" y="8"/>
                    <a:pt x="25" y="5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D2229876-6DCA-44A1-80F7-9D826D56F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301" y="5169022"/>
              <a:ext cx="93577" cy="45911"/>
            </a:xfrm>
            <a:custGeom>
              <a:avLst/>
              <a:gdLst>
                <a:gd name="T0" fmla="*/ 14 w 29"/>
                <a:gd name="T1" fmla="*/ 0 h 29"/>
                <a:gd name="T2" fmla="*/ 4 w 29"/>
                <a:gd name="T3" fmla="*/ 4 h 29"/>
                <a:gd name="T4" fmla="*/ 0 w 29"/>
                <a:gd name="T5" fmla="*/ 15 h 29"/>
                <a:gd name="T6" fmla="*/ 4 w 29"/>
                <a:gd name="T7" fmla="*/ 25 h 29"/>
                <a:gd name="T8" fmla="*/ 14 w 29"/>
                <a:gd name="T9" fmla="*/ 29 h 29"/>
                <a:gd name="T10" fmla="*/ 24 w 29"/>
                <a:gd name="T11" fmla="*/ 25 h 29"/>
                <a:gd name="T12" fmla="*/ 29 w 29"/>
                <a:gd name="T13" fmla="*/ 15 h 29"/>
                <a:gd name="T14" fmla="*/ 24 w 29"/>
                <a:gd name="T15" fmla="*/ 4 h 29"/>
                <a:gd name="T16" fmla="*/ 14 w 2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cubicBezTo>
                    <a:pt x="10" y="0"/>
                    <a:pt x="7" y="2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19"/>
                    <a:pt x="1" y="22"/>
                    <a:pt x="4" y="25"/>
                  </a:cubicBezTo>
                  <a:cubicBezTo>
                    <a:pt x="7" y="28"/>
                    <a:pt x="10" y="29"/>
                    <a:pt x="14" y="29"/>
                  </a:cubicBezTo>
                  <a:cubicBezTo>
                    <a:pt x="18" y="29"/>
                    <a:pt x="22" y="28"/>
                    <a:pt x="24" y="25"/>
                  </a:cubicBezTo>
                  <a:cubicBezTo>
                    <a:pt x="27" y="22"/>
                    <a:pt x="29" y="19"/>
                    <a:pt x="29" y="15"/>
                  </a:cubicBezTo>
                  <a:cubicBezTo>
                    <a:pt x="29" y="11"/>
                    <a:pt x="27" y="7"/>
                    <a:pt x="24" y="4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90E5895F-8CB8-4E84-8C39-7E05D980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961" y="5014592"/>
              <a:ext cx="96413" cy="45911"/>
            </a:xfrm>
            <a:custGeom>
              <a:avLst/>
              <a:gdLst>
                <a:gd name="T0" fmla="*/ 14 w 29"/>
                <a:gd name="T1" fmla="*/ 0 h 29"/>
                <a:gd name="T2" fmla="*/ 4 w 29"/>
                <a:gd name="T3" fmla="*/ 4 h 29"/>
                <a:gd name="T4" fmla="*/ 0 w 29"/>
                <a:gd name="T5" fmla="*/ 15 h 29"/>
                <a:gd name="T6" fmla="*/ 4 w 29"/>
                <a:gd name="T7" fmla="*/ 25 h 29"/>
                <a:gd name="T8" fmla="*/ 14 w 29"/>
                <a:gd name="T9" fmla="*/ 29 h 29"/>
                <a:gd name="T10" fmla="*/ 24 w 29"/>
                <a:gd name="T11" fmla="*/ 25 h 29"/>
                <a:gd name="T12" fmla="*/ 29 w 29"/>
                <a:gd name="T13" fmla="*/ 15 h 29"/>
                <a:gd name="T14" fmla="*/ 24 w 29"/>
                <a:gd name="T15" fmla="*/ 4 h 29"/>
                <a:gd name="T16" fmla="*/ 14 w 2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cubicBezTo>
                    <a:pt x="10" y="0"/>
                    <a:pt x="7" y="2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19"/>
                    <a:pt x="1" y="22"/>
                    <a:pt x="4" y="25"/>
                  </a:cubicBezTo>
                  <a:cubicBezTo>
                    <a:pt x="7" y="28"/>
                    <a:pt x="10" y="29"/>
                    <a:pt x="14" y="29"/>
                  </a:cubicBezTo>
                  <a:cubicBezTo>
                    <a:pt x="18" y="29"/>
                    <a:pt x="22" y="28"/>
                    <a:pt x="24" y="25"/>
                  </a:cubicBezTo>
                  <a:cubicBezTo>
                    <a:pt x="27" y="22"/>
                    <a:pt x="29" y="19"/>
                    <a:pt x="29" y="15"/>
                  </a:cubicBezTo>
                  <a:cubicBezTo>
                    <a:pt x="29" y="11"/>
                    <a:pt x="27" y="7"/>
                    <a:pt x="24" y="4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9BAFA072-D47F-4BAE-ADD8-41B9A01F0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326" y="4474785"/>
              <a:ext cx="99249" cy="48693"/>
            </a:xfrm>
            <a:custGeom>
              <a:avLst/>
              <a:gdLst>
                <a:gd name="T0" fmla="*/ 15 w 30"/>
                <a:gd name="T1" fmla="*/ 0 h 30"/>
                <a:gd name="T2" fmla="*/ 5 w 30"/>
                <a:gd name="T3" fmla="*/ 5 h 30"/>
                <a:gd name="T4" fmla="*/ 0 w 30"/>
                <a:gd name="T5" fmla="*/ 15 h 30"/>
                <a:gd name="T6" fmla="*/ 5 w 30"/>
                <a:gd name="T7" fmla="*/ 25 h 30"/>
                <a:gd name="T8" fmla="*/ 15 w 30"/>
                <a:gd name="T9" fmla="*/ 30 h 30"/>
                <a:gd name="T10" fmla="*/ 25 w 30"/>
                <a:gd name="T11" fmla="*/ 25 h 30"/>
                <a:gd name="T12" fmla="*/ 30 w 30"/>
                <a:gd name="T13" fmla="*/ 15 h 30"/>
                <a:gd name="T14" fmla="*/ 25 w 30"/>
                <a:gd name="T15" fmla="*/ 5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1" y="0"/>
                    <a:pt x="8" y="2"/>
                    <a:pt x="5" y="5"/>
                  </a:cubicBezTo>
                  <a:cubicBezTo>
                    <a:pt x="2" y="8"/>
                    <a:pt x="0" y="11"/>
                    <a:pt x="0" y="15"/>
                  </a:cubicBezTo>
                  <a:cubicBezTo>
                    <a:pt x="0" y="19"/>
                    <a:pt x="2" y="22"/>
                    <a:pt x="5" y="25"/>
                  </a:cubicBezTo>
                  <a:cubicBezTo>
                    <a:pt x="8" y="28"/>
                    <a:pt x="11" y="30"/>
                    <a:pt x="15" y="30"/>
                  </a:cubicBezTo>
                  <a:cubicBezTo>
                    <a:pt x="19" y="30"/>
                    <a:pt x="22" y="28"/>
                    <a:pt x="25" y="25"/>
                  </a:cubicBezTo>
                  <a:cubicBezTo>
                    <a:pt x="28" y="22"/>
                    <a:pt x="30" y="19"/>
                    <a:pt x="30" y="15"/>
                  </a:cubicBezTo>
                  <a:cubicBezTo>
                    <a:pt x="30" y="11"/>
                    <a:pt x="28" y="8"/>
                    <a:pt x="25" y="5"/>
                  </a:cubicBezTo>
                  <a:cubicBezTo>
                    <a:pt x="22" y="2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04B81966-796F-4C17-9D75-2822910F949F}"/>
                </a:ext>
              </a:extLst>
            </p:cNvPr>
            <p:cNvSpPr txBox="1"/>
            <p:nvPr/>
          </p:nvSpPr>
          <p:spPr>
            <a:xfrm>
              <a:off x="5617227" y="5418477"/>
              <a:ext cx="648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0.5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F29CE98-BDDD-4FA5-951D-CCEB419A0632}"/>
                </a:ext>
              </a:extLst>
            </p:cNvPr>
            <p:cNvSpPr txBox="1"/>
            <p:nvPr/>
          </p:nvSpPr>
          <p:spPr>
            <a:xfrm>
              <a:off x="5617227" y="4902943"/>
              <a:ext cx="648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1.0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93A2392-EF7B-4029-BB5D-972855C57566}"/>
                </a:ext>
              </a:extLst>
            </p:cNvPr>
            <p:cNvSpPr txBox="1"/>
            <p:nvPr/>
          </p:nvSpPr>
          <p:spPr>
            <a:xfrm>
              <a:off x="5617227" y="4410447"/>
              <a:ext cx="648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2.0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C6C93314-EAA6-4F92-A37F-25FA4284DD4D}"/>
                </a:ext>
              </a:extLst>
            </p:cNvPr>
            <p:cNvSpPr txBox="1"/>
            <p:nvPr/>
          </p:nvSpPr>
          <p:spPr>
            <a:xfrm>
              <a:off x="5617227" y="4117620"/>
              <a:ext cx="648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3.0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4E7A6FB-540E-4B07-95AF-D9E51C6F344B}"/>
                </a:ext>
              </a:extLst>
            </p:cNvPr>
            <p:cNvSpPr txBox="1"/>
            <p:nvPr/>
          </p:nvSpPr>
          <p:spPr>
            <a:xfrm>
              <a:off x="5617227" y="3904305"/>
              <a:ext cx="648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4.0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0CFD377C-A7BC-4AA3-891C-27FC53252218}"/>
                </a:ext>
              </a:extLst>
            </p:cNvPr>
            <p:cNvSpPr txBox="1"/>
            <p:nvPr/>
          </p:nvSpPr>
          <p:spPr>
            <a:xfrm>
              <a:off x="5617227" y="3745447"/>
              <a:ext cx="648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5.0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B4C6FB09-680C-43C1-A7EB-8676CB71DC02}"/>
                </a:ext>
              </a:extLst>
            </p:cNvPr>
            <p:cNvSpPr txBox="1"/>
            <p:nvPr/>
          </p:nvSpPr>
          <p:spPr>
            <a:xfrm>
              <a:off x="5617227" y="3610608"/>
              <a:ext cx="648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6.0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C7526770-6856-4038-9F6B-8CD5EBDA62F8}"/>
                </a:ext>
              </a:extLst>
            </p:cNvPr>
            <p:cNvSpPr txBox="1"/>
            <p:nvPr/>
          </p:nvSpPr>
          <p:spPr>
            <a:xfrm>
              <a:off x="5961067" y="5681516"/>
              <a:ext cx="1391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Mono or dual</a:t>
              </a:r>
            </a:p>
            <a:p>
              <a:pPr algn="ctr"/>
              <a:r>
                <a:rPr lang="fr-FR" sz="1200" dirty="0"/>
                <a:t>NRTI </a:t>
              </a:r>
              <a:r>
                <a:rPr lang="fr-FR" sz="1200" dirty="0" err="1"/>
                <a:t>therapy</a:t>
              </a:r>
              <a:endParaRPr lang="fr-FR" sz="1200" dirty="0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D859190A-B990-4ED4-A684-432D2C82C0A6}"/>
                </a:ext>
              </a:extLst>
            </p:cNvPr>
            <p:cNvSpPr txBox="1"/>
            <p:nvPr/>
          </p:nvSpPr>
          <p:spPr>
            <a:xfrm>
              <a:off x="6997461" y="5681516"/>
              <a:ext cx="926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3 NRTI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51608EE-0E88-40C7-BE50-8F8805591D8F}"/>
                </a:ext>
              </a:extLst>
            </p:cNvPr>
            <p:cNvSpPr txBox="1"/>
            <p:nvPr/>
          </p:nvSpPr>
          <p:spPr>
            <a:xfrm>
              <a:off x="7613302" y="5681516"/>
              <a:ext cx="1246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2 NRTI + PI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7B12ED2C-ACBB-4CBC-B87C-762E0EA3A830}"/>
                </a:ext>
              </a:extLst>
            </p:cNvPr>
            <p:cNvSpPr txBox="1"/>
            <p:nvPr/>
          </p:nvSpPr>
          <p:spPr>
            <a:xfrm>
              <a:off x="8370383" y="5681516"/>
              <a:ext cx="1354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2 NRTI + PI/r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E97F1F6-CE05-45EE-A24C-A87AB8AE4311}"/>
                </a:ext>
              </a:extLst>
            </p:cNvPr>
            <p:cNvSpPr txBox="1"/>
            <p:nvPr/>
          </p:nvSpPr>
          <p:spPr>
            <a:xfrm>
              <a:off x="9317320" y="5681516"/>
              <a:ext cx="1115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2 NRTI</a:t>
              </a:r>
              <a:br>
                <a:rPr lang="fr-FR" sz="1200" dirty="0"/>
              </a:br>
              <a:r>
                <a:rPr lang="fr-FR" sz="1200" dirty="0"/>
                <a:t> + INSTI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3F12BEF2-0D7B-4A56-A666-9A66672EE0E9}"/>
                </a:ext>
              </a:extLst>
            </p:cNvPr>
            <p:cNvSpPr txBox="1"/>
            <p:nvPr/>
          </p:nvSpPr>
          <p:spPr>
            <a:xfrm>
              <a:off x="9708471" y="5681516"/>
              <a:ext cx="1958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2 NRTI </a:t>
              </a:r>
              <a:br>
                <a:rPr lang="fr-FR" sz="1200" dirty="0"/>
              </a:br>
              <a:r>
                <a:rPr lang="fr-FR" sz="1200" dirty="0"/>
                <a:t>+ NNRTI (</a:t>
              </a:r>
              <a:r>
                <a:rPr lang="fr-FR" sz="1200" dirty="0" err="1"/>
                <a:t>ref</a:t>
              </a:r>
              <a:r>
                <a:rPr lang="fr-FR" sz="1200" dirty="0"/>
                <a:t>)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41B1B4A2-CD5E-44E4-BB48-6F24903E755A}"/>
                </a:ext>
              </a:extLst>
            </p:cNvPr>
            <p:cNvSpPr txBox="1"/>
            <p:nvPr/>
          </p:nvSpPr>
          <p:spPr>
            <a:xfrm>
              <a:off x="11047240" y="5681516"/>
              <a:ext cx="926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/>
                <a:t>Other</a:t>
              </a:r>
              <a:endParaRPr lang="fr-FR" sz="1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569863" y="3211823"/>
              <a:ext cx="54485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</a:rPr>
                <a:t>Risk of </a:t>
              </a:r>
              <a:r>
                <a:rPr lang="fr-FR" sz="1600" b="1" dirty="0" err="1">
                  <a:solidFill>
                    <a:srgbClr val="0070C0"/>
                  </a:solidFill>
                </a:rPr>
                <a:t>virologic</a:t>
              </a:r>
              <a:r>
                <a:rPr lang="fr-FR" sz="1600" b="1" dirty="0">
                  <a:solidFill>
                    <a:srgbClr val="0070C0"/>
                  </a:solidFill>
                </a:rPr>
                <a:t> </a:t>
              </a:r>
              <a:r>
                <a:rPr lang="fr-FR" sz="1600" b="1" dirty="0" err="1">
                  <a:solidFill>
                    <a:srgbClr val="0070C0"/>
                  </a:solidFill>
                </a:rPr>
                <a:t>failure</a:t>
              </a:r>
              <a:r>
                <a:rPr lang="fr-FR" sz="1600" b="1" dirty="0">
                  <a:solidFill>
                    <a:srgbClr val="0070C0"/>
                  </a:solidFill>
                </a:rPr>
                <a:t> </a:t>
              </a:r>
              <a:r>
                <a:rPr lang="fr-FR" sz="1600" b="1" dirty="0" err="1">
                  <a:solidFill>
                    <a:srgbClr val="0070C0"/>
                  </a:solidFill>
                </a:rPr>
                <a:t>according</a:t>
              </a:r>
              <a:br>
                <a:rPr lang="fr-FR" sz="1600" b="1" dirty="0">
                  <a:solidFill>
                    <a:srgbClr val="0070C0"/>
                  </a:solidFill>
                </a:rPr>
              </a:br>
              <a:r>
                <a:rPr lang="fr-FR" sz="1600" b="1" dirty="0">
                  <a:solidFill>
                    <a:srgbClr val="0070C0"/>
                  </a:solidFill>
                </a:rPr>
                <a:t> to 1st line ART (OR, 95 % CI)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9061302-A295-9341-BE98-3BA6385A9702}"/>
              </a:ext>
            </a:extLst>
          </p:cNvPr>
          <p:cNvGrpSpPr/>
          <p:nvPr/>
        </p:nvGrpSpPr>
        <p:grpSpPr>
          <a:xfrm>
            <a:off x="569663" y="3193798"/>
            <a:ext cx="5348537" cy="2961379"/>
            <a:chOff x="569663" y="3193798"/>
            <a:chExt cx="5348537" cy="2961379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CA6217D0-55F1-4AB2-9EC7-AFD8F4868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560" y="3773521"/>
              <a:ext cx="4569763" cy="2058618"/>
            </a:xfrm>
            <a:custGeom>
              <a:avLst/>
              <a:gdLst>
                <a:gd name="T0" fmla="*/ 1790 w 1790"/>
                <a:gd name="T1" fmla="*/ 1449 h 1449"/>
                <a:gd name="T2" fmla="*/ 0 w 1790"/>
                <a:gd name="T3" fmla="*/ 1449 h 1449"/>
                <a:gd name="T4" fmla="*/ 0 w 1790"/>
                <a:gd name="T5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0" h="1449">
                  <a:moveTo>
                    <a:pt x="1790" y="1449"/>
                  </a:moveTo>
                  <a:lnTo>
                    <a:pt x="0" y="1449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F9E3F638-8CE9-8D47-AF56-F803A6D5287D}"/>
                </a:ext>
              </a:extLst>
            </p:cNvPr>
            <p:cNvGrpSpPr/>
            <p:nvPr/>
          </p:nvGrpSpPr>
          <p:grpSpPr>
            <a:xfrm>
              <a:off x="870857" y="3780625"/>
              <a:ext cx="85703" cy="2051515"/>
              <a:chOff x="851889" y="3671770"/>
              <a:chExt cx="104671" cy="2051515"/>
            </a:xfrm>
          </p:grpSpPr>
          <p:sp>
            <p:nvSpPr>
              <p:cNvPr id="73" name="Line 15">
                <a:extLst>
                  <a:ext uri="{FF2B5EF4-FFF2-40B4-BE49-F238E27FC236}">
                    <a16:creationId xmlns:a16="http://schemas.microsoft.com/office/drawing/2014/main" id="{DF637972-D985-4E5C-A6FB-6B513650D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89" y="3671770"/>
                <a:ext cx="104671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4" name="Line 16">
                <a:extLst>
                  <a:ext uri="{FF2B5EF4-FFF2-40B4-BE49-F238E27FC236}">
                    <a16:creationId xmlns:a16="http://schemas.microsoft.com/office/drawing/2014/main" id="{BBE32FDB-46F8-40A0-BAF3-9AB52F9CB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89" y="3963017"/>
                <a:ext cx="104671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5" name="Line 17">
                <a:extLst>
                  <a:ext uri="{FF2B5EF4-FFF2-40B4-BE49-F238E27FC236}">
                    <a16:creationId xmlns:a16="http://schemas.microsoft.com/office/drawing/2014/main" id="{99E59E9D-8B16-43F6-B632-972B1E834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89" y="4257105"/>
                <a:ext cx="104671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6" name="Line 18">
                <a:extLst>
                  <a:ext uri="{FF2B5EF4-FFF2-40B4-BE49-F238E27FC236}">
                    <a16:creationId xmlns:a16="http://schemas.microsoft.com/office/drawing/2014/main" id="{0A61B8EF-F090-47AA-BCE3-03520D76D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89" y="4551193"/>
                <a:ext cx="104671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7" name="Line 19">
                <a:extLst>
                  <a:ext uri="{FF2B5EF4-FFF2-40B4-BE49-F238E27FC236}">
                    <a16:creationId xmlns:a16="http://schemas.microsoft.com/office/drawing/2014/main" id="{B745D29C-EFE8-4A34-93E8-31C51EE18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89" y="4843861"/>
                <a:ext cx="104671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8" name="Line 20">
                <a:extLst>
                  <a:ext uri="{FF2B5EF4-FFF2-40B4-BE49-F238E27FC236}">
                    <a16:creationId xmlns:a16="http://schemas.microsoft.com/office/drawing/2014/main" id="{2CF13A61-B687-434F-9DA0-17D10C5A1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89" y="5136528"/>
                <a:ext cx="104671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9" name="Line 21">
                <a:extLst>
                  <a:ext uri="{FF2B5EF4-FFF2-40B4-BE49-F238E27FC236}">
                    <a16:creationId xmlns:a16="http://schemas.microsoft.com/office/drawing/2014/main" id="{117E0698-5976-4410-9F7E-6B89DDF86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89" y="5430617"/>
                <a:ext cx="104671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80" name="Line 22">
                <a:extLst>
                  <a:ext uri="{FF2B5EF4-FFF2-40B4-BE49-F238E27FC236}">
                    <a16:creationId xmlns:a16="http://schemas.microsoft.com/office/drawing/2014/main" id="{5FB4B250-90E2-4D00-BF8C-6D75D4ACC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89" y="5723285"/>
                <a:ext cx="104671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790D3FA7-1300-4FC2-8608-7657F04A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254" y="4029249"/>
              <a:ext cx="231574" cy="128871"/>
            </a:xfrm>
            <a:custGeom>
              <a:avLst/>
              <a:gdLst>
                <a:gd name="T0" fmla="*/ 15 w 32"/>
                <a:gd name="T1" fmla="*/ 0 h 37"/>
                <a:gd name="T2" fmla="*/ 0 w 32"/>
                <a:gd name="T3" fmla="*/ 19 h 37"/>
                <a:gd name="T4" fmla="*/ 16 w 32"/>
                <a:gd name="T5" fmla="*/ 37 h 37"/>
                <a:gd name="T6" fmla="*/ 32 w 32"/>
                <a:gd name="T7" fmla="*/ 19 h 37"/>
                <a:gd name="T8" fmla="*/ 15 w 32"/>
                <a:gd name="T9" fmla="*/ 0 h 37"/>
                <a:gd name="T10" fmla="*/ 15 w 32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7">
                  <a:moveTo>
                    <a:pt x="15" y="0"/>
                  </a:moveTo>
                  <a:lnTo>
                    <a:pt x="0" y="19"/>
                  </a:lnTo>
                  <a:lnTo>
                    <a:pt x="16" y="37"/>
                  </a:lnTo>
                  <a:lnTo>
                    <a:pt x="32" y="19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E24ED0B2-9CB6-4405-85C4-3F50A1732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594" y="4432733"/>
              <a:ext cx="231574" cy="128871"/>
            </a:xfrm>
            <a:custGeom>
              <a:avLst/>
              <a:gdLst>
                <a:gd name="T0" fmla="*/ 16 w 32"/>
                <a:gd name="T1" fmla="*/ 0 h 37"/>
                <a:gd name="T2" fmla="*/ 0 w 32"/>
                <a:gd name="T3" fmla="*/ 19 h 37"/>
                <a:gd name="T4" fmla="*/ 16 w 32"/>
                <a:gd name="T5" fmla="*/ 37 h 37"/>
                <a:gd name="T6" fmla="*/ 32 w 32"/>
                <a:gd name="T7" fmla="*/ 19 h 37"/>
                <a:gd name="T8" fmla="*/ 16 w 32"/>
                <a:gd name="T9" fmla="*/ 0 h 37"/>
                <a:gd name="T10" fmla="*/ 16 w 32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lnTo>
                    <a:pt x="0" y="19"/>
                  </a:lnTo>
                  <a:lnTo>
                    <a:pt x="16" y="37"/>
                  </a:lnTo>
                  <a:lnTo>
                    <a:pt x="32" y="19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15FF67A4-8600-407A-9189-8728B522E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913" y="4732504"/>
              <a:ext cx="231574" cy="128871"/>
            </a:xfrm>
            <a:custGeom>
              <a:avLst/>
              <a:gdLst>
                <a:gd name="T0" fmla="*/ 16 w 32"/>
                <a:gd name="T1" fmla="*/ 0 h 37"/>
                <a:gd name="T2" fmla="*/ 0 w 32"/>
                <a:gd name="T3" fmla="*/ 18 h 37"/>
                <a:gd name="T4" fmla="*/ 16 w 32"/>
                <a:gd name="T5" fmla="*/ 37 h 37"/>
                <a:gd name="T6" fmla="*/ 32 w 32"/>
                <a:gd name="T7" fmla="*/ 18 h 37"/>
                <a:gd name="T8" fmla="*/ 16 w 32"/>
                <a:gd name="T9" fmla="*/ 0 h 37"/>
                <a:gd name="T10" fmla="*/ 16 w 32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lnTo>
                    <a:pt x="0" y="18"/>
                  </a:lnTo>
                  <a:lnTo>
                    <a:pt x="16" y="37"/>
                  </a:lnTo>
                  <a:lnTo>
                    <a:pt x="32" y="18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497AF182-A0E8-44E3-99AC-FFDBEE0DE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465" y="4962660"/>
              <a:ext cx="231574" cy="128871"/>
            </a:xfrm>
            <a:custGeom>
              <a:avLst/>
              <a:gdLst>
                <a:gd name="T0" fmla="*/ 16 w 32"/>
                <a:gd name="T1" fmla="*/ 0 h 37"/>
                <a:gd name="T2" fmla="*/ 0 w 32"/>
                <a:gd name="T3" fmla="*/ 19 h 37"/>
                <a:gd name="T4" fmla="*/ 16 w 32"/>
                <a:gd name="T5" fmla="*/ 37 h 37"/>
                <a:gd name="T6" fmla="*/ 32 w 32"/>
                <a:gd name="T7" fmla="*/ 20 h 37"/>
                <a:gd name="T8" fmla="*/ 16 w 32"/>
                <a:gd name="T9" fmla="*/ 0 h 37"/>
                <a:gd name="T10" fmla="*/ 16 w 32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lnTo>
                    <a:pt x="0" y="19"/>
                  </a:lnTo>
                  <a:lnTo>
                    <a:pt x="16" y="37"/>
                  </a:lnTo>
                  <a:lnTo>
                    <a:pt x="32" y="2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B57D617B-E0DC-44B5-8D40-8640969AC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018" y="5225493"/>
              <a:ext cx="231574" cy="128871"/>
            </a:xfrm>
            <a:custGeom>
              <a:avLst/>
              <a:gdLst>
                <a:gd name="T0" fmla="*/ 16 w 32"/>
                <a:gd name="T1" fmla="*/ 0 h 37"/>
                <a:gd name="T2" fmla="*/ 0 w 32"/>
                <a:gd name="T3" fmla="*/ 19 h 37"/>
                <a:gd name="T4" fmla="*/ 16 w 32"/>
                <a:gd name="T5" fmla="*/ 37 h 37"/>
                <a:gd name="T6" fmla="*/ 32 w 32"/>
                <a:gd name="T7" fmla="*/ 20 h 37"/>
                <a:gd name="T8" fmla="*/ 16 w 32"/>
                <a:gd name="T9" fmla="*/ 0 h 37"/>
                <a:gd name="T10" fmla="*/ 16 w 32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lnTo>
                    <a:pt x="0" y="19"/>
                  </a:lnTo>
                  <a:lnTo>
                    <a:pt x="16" y="37"/>
                  </a:lnTo>
                  <a:lnTo>
                    <a:pt x="32" y="2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5EE14BBC-B2DB-4CC1-8839-F88E4F02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805" y="5432917"/>
              <a:ext cx="231574" cy="128871"/>
            </a:xfrm>
            <a:custGeom>
              <a:avLst/>
              <a:gdLst>
                <a:gd name="T0" fmla="*/ 16 w 32"/>
                <a:gd name="T1" fmla="*/ 0 h 37"/>
                <a:gd name="T2" fmla="*/ 0 w 32"/>
                <a:gd name="T3" fmla="*/ 18 h 37"/>
                <a:gd name="T4" fmla="*/ 16 w 32"/>
                <a:gd name="T5" fmla="*/ 37 h 37"/>
                <a:gd name="T6" fmla="*/ 32 w 32"/>
                <a:gd name="T7" fmla="*/ 19 h 37"/>
                <a:gd name="T8" fmla="*/ 16 w 32"/>
                <a:gd name="T9" fmla="*/ 0 h 37"/>
                <a:gd name="T10" fmla="*/ 16 w 32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lnTo>
                    <a:pt x="0" y="18"/>
                  </a:lnTo>
                  <a:lnTo>
                    <a:pt x="16" y="37"/>
                  </a:lnTo>
                  <a:lnTo>
                    <a:pt x="32" y="19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39747EE3-2104-4A15-935F-80D3F06F9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123" y="5528106"/>
              <a:ext cx="231574" cy="128871"/>
            </a:xfrm>
            <a:custGeom>
              <a:avLst/>
              <a:gdLst>
                <a:gd name="T0" fmla="*/ 16 w 32"/>
                <a:gd name="T1" fmla="*/ 0 h 37"/>
                <a:gd name="T2" fmla="*/ 0 w 32"/>
                <a:gd name="T3" fmla="*/ 18 h 37"/>
                <a:gd name="T4" fmla="*/ 16 w 32"/>
                <a:gd name="T5" fmla="*/ 37 h 37"/>
                <a:gd name="T6" fmla="*/ 32 w 32"/>
                <a:gd name="T7" fmla="*/ 19 h 37"/>
                <a:gd name="T8" fmla="*/ 16 w 32"/>
                <a:gd name="T9" fmla="*/ 0 h 37"/>
                <a:gd name="T10" fmla="*/ 16 w 32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lnTo>
                    <a:pt x="0" y="18"/>
                  </a:lnTo>
                  <a:lnTo>
                    <a:pt x="16" y="37"/>
                  </a:lnTo>
                  <a:lnTo>
                    <a:pt x="32" y="19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8" name="Line 34">
              <a:extLst>
                <a:ext uri="{FF2B5EF4-FFF2-40B4-BE49-F238E27FC236}">
                  <a16:creationId xmlns:a16="http://schemas.microsoft.com/office/drawing/2014/main" id="{B6465AE4-D867-4D3C-9AD8-8E9645B02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5700" y="5832140"/>
              <a:ext cx="0" cy="5967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9" name="Line 35">
              <a:extLst>
                <a:ext uri="{FF2B5EF4-FFF2-40B4-BE49-F238E27FC236}">
                  <a16:creationId xmlns:a16="http://schemas.microsoft.com/office/drawing/2014/main" id="{628A143A-38EB-4C65-AF30-71103A70C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8334" y="5832140"/>
              <a:ext cx="0" cy="5967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0" name="Line 36">
              <a:extLst>
                <a:ext uri="{FF2B5EF4-FFF2-40B4-BE49-F238E27FC236}">
                  <a16:creationId xmlns:a16="http://schemas.microsoft.com/office/drawing/2014/main" id="{0BADE09D-B26E-42BA-9101-D880AFB4FC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2018" y="5832140"/>
              <a:ext cx="0" cy="5967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1" name="Line 37">
              <a:extLst>
                <a:ext uri="{FF2B5EF4-FFF2-40B4-BE49-F238E27FC236}">
                  <a16:creationId xmlns:a16="http://schemas.microsoft.com/office/drawing/2014/main" id="{E26E3C59-B4EC-474E-8E65-C8C0D2978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7205" y="5832140"/>
              <a:ext cx="0" cy="5967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2" name="Line 38">
              <a:extLst>
                <a:ext uri="{FF2B5EF4-FFF2-40B4-BE49-F238E27FC236}">
                  <a16:creationId xmlns:a16="http://schemas.microsoft.com/office/drawing/2014/main" id="{7543D18F-75AA-4549-818E-6BFC007B5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4195" y="5832140"/>
              <a:ext cx="0" cy="5967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3" name="Line 39">
              <a:extLst>
                <a:ext uri="{FF2B5EF4-FFF2-40B4-BE49-F238E27FC236}">
                  <a16:creationId xmlns:a16="http://schemas.microsoft.com/office/drawing/2014/main" id="{2CC5EF8F-2752-4AA8-ABEA-AE33508B3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6829" y="5832140"/>
              <a:ext cx="0" cy="5967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4" name="Line 40">
              <a:extLst>
                <a:ext uri="{FF2B5EF4-FFF2-40B4-BE49-F238E27FC236}">
                  <a16:creationId xmlns:a16="http://schemas.microsoft.com/office/drawing/2014/main" id="{E6D71450-C295-4A29-B13C-27B1891E7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3065" y="5832140"/>
              <a:ext cx="0" cy="5967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33439EBC-2447-4C30-8239-1FF968D0DF33}"/>
                </a:ext>
              </a:extLst>
            </p:cNvPr>
            <p:cNvSpPr txBox="1"/>
            <p:nvPr/>
          </p:nvSpPr>
          <p:spPr>
            <a:xfrm>
              <a:off x="873160" y="5878178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1997-98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6DF2DD1-00C2-4892-B626-F28A1DC0D12E}"/>
                </a:ext>
              </a:extLst>
            </p:cNvPr>
            <p:cNvSpPr txBox="1"/>
            <p:nvPr/>
          </p:nvSpPr>
          <p:spPr>
            <a:xfrm>
              <a:off x="1541237" y="5878178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1999-00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6F8986A7-FC1C-4C49-8651-85E8A165373A}"/>
                </a:ext>
              </a:extLst>
            </p:cNvPr>
            <p:cNvSpPr txBox="1"/>
            <p:nvPr/>
          </p:nvSpPr>
          <p:spPr>
            <a:xfrm>
              <a:off x="2184808" y="5878178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2001-02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07E42052-132D-4E0A-B607-AD6B1EB2E30B}"/>
                </a:ext>
              </a:extLst>
            </p:cNvPr>
            <p:cNvSpPr txBox="1"/>
            <p:nvPr/>
          </p:nvSpPr>
          <p:spPr>
            <a:xfrm>
              <a:off x="2870887" y="5878178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2003-04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FC9F32AA-07F8-460C-8CF3-6BCB85F8AD30}"/>
                </a:ext>
              </a:extLst>
            </p:cNvPr>
            <p:cNvSpPr txBox="1"/>
            <p:nvPr/>
          </p:nvSpPr>
          <p:spPr>
            <a:xfrm>
              <a:off x="3515815" y="5878178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2005-06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8D930A07-5E1C-4D66-B355-03265DFA9685}"/>
                </a:ext>
              </a:extLst>
            </p:cNvPr>
            <p:cNvSpPr txBox="1"/>
            <p:nvPr/>
          </p:nvSpPr>
          <p:spPr>
            <a:xfrm>
              <a:off x="4187119" y="5878178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2007-08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F24ADB9-657A-4622-93AB-7224E96C2646}"/>
                </a:ext>
              </a:extLst>
            </p:cNvPr>
            <p:cNvSpPr txBox="1"/>
            <p:nvPr/>
          </p:nvSpPr>
          <p:spPr>
            <a:xfrm>
              <a:off x="4855987" y="5878178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2009-10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0FB3C993-AC1A-4D05-8892-E31EB2E00808}"/>
                </a:ext>
              </a:extLst>
            </p:cNvPr>
            <p:cNvSpPr txBox="1"/>
            <p:nvPr/>
          </p:nvSpPr>
          <p:spPr>
            <a:xfrm>
              <a:off x="648205" y="566159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C09C090-395A-4BF2-A3B0-FAFAF0C34C8B}"/>
                </a:ext>
              </a:extLst>
            </p:cNvPr>
            <p:cNvSpPr txBox="1"/>
            <p:nvPr/>
          </p:nvSpPr>
          <p:spPr>
            <a:xfrm>
              <a:off x="569665" y="5368489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F6657CCC-1C30-457C-9A16-B9EB9C0FD865}"/>
                </a:ext>
              </a:extLst>
            </p:cNvPr>
            <p:cNvSpPr txBox="1"/>
            <p:nvPr/>
          </p:nvSpPr>
          <p:spPr>
            <a:xfrm>
              <a:off x="569663" y="5075385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05CAA6A2-3B85-4917-A72B-0DE43368BDC3}"/>
                </a:ext>
              </a:extLst>
            </p:cNvPr>
            <p:cNvSpPr txBox="1"/>
            <p:nvPr/>
          </p:nvSpPr>
          <p:spPr>
            <a:xfrm>
              <a:off x="569665" y="4782280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30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03C1D1C4-E578-40B5-B001-DA6C48E0CCD3}"/>
                </a:ext>
              </a:extLst>
            </p:cNvPr>
            <p:cNvSpPr txBox="1"/>
            <p:nvPr/>
          </p:nvSpPr>
          <p:spPr>
            <a:xfrm>
              <a:off x="569665" y="4489175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78E4BE2F-5427-4306-BC93-A1272628B1E1}"/>
                </a:ext>
              </a:extLst>
            </p:cNvPr>
            <p:cNvSpPr txBox="1"/>
            <p:nvPr/>
          </p:nvSpPr>
          <p:spPr>
            <a:xfrm>
              <a:off x="569665" y="4196073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50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F9C4DCDC-580E-41BB-A58C-6E823435DD3A}"/>
                </a:ext>
              </a:extLst>
            </p:cNvPr>
            <p:cNvSpPr txBox="1"/>
            <p:nvPr/>
          </p:nvSpPr>
          <p:spPr>
            <a:xfrm>
              <a:off x="569665" y="3902966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60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20417F60-AD5F-489F-ABC3-39ADD6CF9317}"/>
                </a:ext>
              </a:extLst>
            </p:cNvPr>
            <p:cNvSpPr txBox="1"/>
            <p:nvPr/>
          </p:nvSpPr>
          <p:spPr>
            <a:xfrm>
              <a:off x="569665" y="3609863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70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753256" y="3193798"/>
              <a:ext cx="51649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cs typeface="Calibri Light" panose="020F0302020204030204" pitchFamily="34" charset="0"/>
                </a:rPr>
                <a:t>Proportion of patients experiencing at least 1 VF among patients having received ARV therapy for at least 6 months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2568F8FA-714A-4867-8617-BF952EFCA54E}"/>
              </a:ext>
            </a:extLst>
          </p:cNvPr>
          <p:cNvSpPr txBox="1"/>
          <p:nvPr/>
        </p:nvSpPr>
        <p:spPr>
          <a:xfrm>
            <a:off x="8963371" y="6496530"/>
            <a:ext cx="3244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Delaugerre</a:t>
            </a:r>
            <a:r>
              <a:rPr lang="fr-F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Clin Infect Dis 2015;60:463-72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5818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Prevalence of Drug Resistance in Switzerland: 15 year Cohort Analysis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152593" y="1928138"/>
            <a:ext cx="4614575" cy="457200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11,084 ART-experienced patients (</a:t>
            </a:r>
            <a:r>
              <a:rPr lang="en-US" sz="2000" dirty="0" err="1"/>
              <a:t>Swisss</a:t>
            </a:r>
            <a:r>
              <a:rPr lang="en-US" sz="2000" dirty="0"/>
              <a:t> HIV cohort)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prevalence of emergent drug resistance decreased from 57% </a:t>
            </a:r>
            <a:br>
              <a:rPr lang="en-US" sz="2000" dirty="0"/>
            </a:br>
            <a:r>
              <a:rPr lang="en-US" sz="2000" dirty="0"/>
              <a:t>in 1999 to 37.1% in 2013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prevalence of triple drug resistance decreased from 9.0% in 1999 to 4.4% in 2013, and was &lt; 0.4% in patients who initiated ART after 1999</a:t>
            </a:r>
          </a:p>
          <a:p>
            <a:pPr>
              <a:buClr>
                <a:schemeClr val="tx2"/>
              </a:buClr>
            </a:pP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670300" y="6502083"/>
            <a:ext cx="8521700" cy="344487"/>
          </a:xfrm>
        </p:spPr>
        <p:txBody>
          <a:bodyPr/>
          <a:lstStyle/>
          <a:p>
            <a:pPr marL="0" indent="0" algn="r">
              <a:buNone/>
            </a:pP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Scherrer AU. Clin Infect Dis 2016;62:1310-7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255" y="1255334"/>
            <a:ext cx="582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cs typeface="Calibri Light" panose="020F0302020204030204" pitchFamily="34" charset="0"/>
              </a:rPr>
              <a:t>Estimated prevalence of drug resistance</a:t>
            </a:r>
          </a:p>
        </p:txBody>
      </p:sp>
      <p:sp>
        <p:nvSpPr>
          <p:cNvPr id="11" name="TextBox 117">
            <a:extLst>
              <a:ext uri="{FF2B5EF4-FFF2-40B4-BE49-F238E27FC236}">
                <a16:creationId xmlns:a16="http://schemas.microsoft.com/office/drawing/2014/main" id="{C4CC4EF3-E404-4727-83A0-5B9ACF23350B}"/>
              </a:ext>
            </a:extLst>
          </p:cNvPr>
          <p:cNvSpPr txBox="1"/>
          <p:nvPr/>
        </p:nvSpPr>
        <p:spPr>
          <a:xfrm>
            <a:off x="5178428" y="3139271"/>
            <a:ext cx="312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0</a:t>
            </a:r>
          </a:p>
        </p:txBody>
      </p:sp>
      <p:sp>
        <p:nvSpPr>
          <p:cNvPr id="12" name="TextBox 123">
            <a:extLst>
              <a:ext uri="{FF2B5EF4-FFF2-40B4-BE49-F238E27FC236}">
                <a16:creationId xmlns:a16="http://schemas.microsoft.com/office/drawing/2014/main" id="{EC553BFD-FF2E-4762-A7F9-23EE27C9BB4F}"/>
              </a:ext>
            </a:extLst>
          </p:cNvPr>
          <p:cNvSpPr txBox="1"/>
          <p:nvPr/>
        </p:nvSpPr>
        <p:spPr>
          <a:xfrm>
            <a:off x="5178428" y="1796011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15 -</a:t>
            </a:r>
          </a:p>
        </p:txBody>
      </p:sp>
      <p:cxnSp>
        <p:nvCxnSpPr>
          <p:cNvPr id="13" name="Straight Connector 100">
            <a:extLst>
              <a:ext uri="{FF2B5EF4-FFF2-40B4-BE49-F238E27FC236}">
                <a16:creationId xmlns:a16="http://schemas.microsoft.com/office/drawing/2014/main" id="{F7F4B167-3969-4545-B4F8-A4FBC9C9D316}"/>
              </a:ext>
            </a:extLst>
          </p:cNvPr>
          <p:cNvCxnSpPr/>
          <p:nvPr/>
        </p:nvCxnSpPr>
        <p:spPr bwMode="auto">
          <a:xfrm>
            <a:off x="5438928" y="3282158"/>
            <a:ext cx="4308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06">
            <a:extLst>
              <a:ext uri="{FF2B5EF4-FFF2-40B4-BE49-F238E27FC236}">
                <a16:creationId xmlns:a16="http://schemas.microsoft.com/office/drawing/2014/main" id="{12723DFB-B519-4E68-ABF7-60CFDBB7C89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6495761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08">
            <a:extLst>
              <a:ext uri="{FF2B5EF4-FFF2-40B4-BE49-F238E27FC236}">
                <a16:creationId xmlns:a16="http://schemas.microsoft.com/office/drawing/2014/main" id="{BA3523C2-3A24-4866-88B7-2D6DDE0A0CFA}"/>
              </a:ext>
            </a:extLst>
          </p:cNvPr>
          <p:cNvCxnSpPr/>
          <p:nvPr/>
        </p:nvCxnSpPr>
        <p:spPr bwMode="auto">
          <a:xfrm rot="16200000">
            <a:off x="6081847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09">
            <a:extLst>
              <a:ext uri="{FF2B5EF4-FFF2-40B4-BE49-F238E27FC236}">
                <a16:creationId xmlns:a16="http://schemas.microsoft.com/office/drawing/2014/main" id="{59F5BDED-0B33-46BC-B544-CDA0C5C3CAEB}"/>
              </a:ext>
            </a:extLst>
          </p:cNvPr>
          <p:cNvCxnSpPr/>
          <p:nvPr/>
        </p:nvCxnSpPr>
        <p:spPr bwMode="auto">
          <a:xfrm rot="16200000">
            <a:off x="6283564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10">
            <a:extLst>
              <a:ext uri="{FF2B5EF4-FFF2-40B4-BE49-F238E27FC236}">
                <a16:creationId xmlns:a16="http://schemas.microsoft.com/office/drawing/2014/main" id="{D00E29C5-6F51-483C-956D-EBF1096B0EBF}"/>
              </a:ext>
            </a:extLst>
          </p:cNvPr>
          <p:cNvCxnSpPr/>
          <p:nvPr/>
        </p:nvCxnSpPr>
        <p:spPr bwMode="auto">
          <a:xfrm rot="16200000">
            <a:off x="5669838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11">
            <a:extLst>
              <a:ext uri="{FF2B5EF4-FFF2-40B4-BE49-F238E27FC236}">
                <a16:creationId xmlns:a16="http://schemas.microsoft.com/office/drawing/2014/main" id="{6967A391-99C9-4A9E-9123-48DE7E59A98D}"/>
              </a:ext>
            </a:extLst>
          </p:cNvPr>
          <p:cNvCxnSpPr/>
          <p:nvPr/>
        </p:nvCxnSpPr>
        <p:spPr bwMode="auto">
          <a:xfrm rot="16200000">
            <a:off x="5867746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12">
            <a:extLst>
              <a:ext uri="{FF2B5EF4-FFF2-40B4-BE49-F238E27FC236}">
                <a16:creationId xmlns:a16="http://schemas.microsoft.com/office/drawing/2014/main" id="{CF889B89-8597-4236-A347-CA1AB1215392}"/>
              </a:ext>
            </a:extLst>
          </p:cNvPr>
          <p:cNvCxnSpPr/>
          <p:nvPr/>
        </p:nvCxnSpPr>
        <p:spPr bwMode="auto">
          <a:xfrm rot="16200000">
            <a:off x="5462903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114">
            <a:extLst>
              <a:ext uri="{FF2B5EF4-FFF2-40B4-BE49-F238E27FC236}">
                <a16:creationId xmlns:a16="http://schemas.microsoft.com/office/drawing/2014/main" id="{DBC2DA99-2061-4899-9E37-DC90496FF2B0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6916131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116">
            <a:extLst>
              <a:ext uri="{FF2B5EF4-FFF2-40B4-BE49-F238E27FC236}">
                <a16:creationId xmlns:a16="http://schemas.microsoft.com/office/drawing/2014/main" id="{374C0304-BE1C-438B-BB42-EB28DDC74CAA}"/>
              </a:ext>
            </a:extLst>
          </p:cNvPr>
          <p:cNvCxnSpPr/>
          <p:nvPr/>
        </p:nvCxnSpPr>
        <p:spPr bwMode="auto">
          <a:xfrm rot="16200000">
            <a:off x="6692505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reeform: Shape 98">
            <a:extLst>
              <a:ext uri="{FF2B5EF4-FFF2-40B4-BE49-F238E27FC236}">
                <a16:creationId xmlns:a16="http://schemas.microsoft.com/office/drawing/2014/main" id="{A8A597B3-E5A1-4269-B2F8-0FA84DE0FAF1}"/>
              </a:ext>
            </a:extLst>
          </p:cNvPr>
          <p:cNvSpPr/>
          <p:nvPr/>
        </p:nvSpPr>
        <p:spPr bwMode="auto">
          <a:xfrm>
            <a:off x="5479992" y="1928138"/>
            <a:ext cx="1458971" cy="1354615"/>
          </a:xfrm>
          <a:custGeom>
            <a:avLst/>
            <a:gdLst>
              <a:gd name="connsiteX0" fmla="*/ 0 w 2794438"/>
              <a:gd name="connsiteY0" fmla="*/ 0 h 2999389"/>
              <a:gd name="connsiteX1" fmla="*/ 0 w 2794438"/>
              <a:gd name="connsiteY1" fmla="*/ 2999389 h 2999389"/>
              <a:gd name="connsiteX2" fmla="*/ 2794438 w 2794438"/>
              <a:gd name="connsiteY2" fmla="*/ 2999389 h 29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438" h="2999389">
                <a:moveTo>
                  <a:pt x="0" y="0"/>
                </a:moveTo>
                <a:lnTo>
                  <a:pt x="0" y="2999389"/>
                </a:lnTo>
                <a:lnTo>
                  <a:pt x="2794438" y="2999389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Box 123">
            <a:extLst>
              <a:ext uri="{FF2B5EF4-FFF2-40B4-BE49-F238E27FC236}">
                <a16:creationId xmlns:a16="http://schemas.microsoft.com/office/drawing/2014/main" id="{A8916DA0-6651-4C90-BA68-174D810EF236}"/>
              </a:ext>
            </a:extLst>
          </p:cNvPr>
          <p:cNvSpPr txBox="1"/>
          <p:nvPr/>
        </p:nvSpPr>
        <p:spPr>
          <a:xfrm>
            <a:off x="5178428" y="2239241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10 -</a:t>
            </a:r>
          </a:p>
        </p:txBody>
      </p:sp>
      <p:sp>
        <p:nvSpPr>
          <p:cNvPr id="25" name="TextBox 123">
            <a:extLst>
              <a:ext uri="{FF2B5EF4-FFF2-40B4-BE49-F238E27FC236}">
                <a16:creationId xmlns:a16="http://schemas.microsoft.com/office/drawing/2014/main" id="{3C003368-AE07-4DC6-873A-FE79F55A1E44}"/>
              </a:ext>
            </a:extLst>
          </p:cNvPr>
          <p:cNvSpPr txBox="1"/>
          <p:nvPr/>
        </p:nvSpPr>
        <p:spPr>
          <a:xfrm>
            <a:off x="5178428" y="2682605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5 -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06E6B5-C1AC-4850-94F5-B41821E3AE93}"/>
              </a:ext>
            </a:extLst>
          </p:cNvPr>
          <p:cNvSpPr/>
          <p:nvPr/>
        </p:nvSpPr>
        <p:spPr>
          <a:xfrm rot="18900000">
            <a:off x="5123887" y="3376234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1999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37291B-2F8A-4FF7-BC1D-CDBC34B16DC0}"/>
              </a:ext>
            </a:extLst>
          </p:cNvPr>
          <p:cNvSpPr/>
          <p:nvPr/>
        </p:nvSpPr>
        <p:spPr>
          <a:xfrm rot="18900000">
            <a:off x="5346043" y="3376233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8FEA7-88A3-4FD6-9287-F2D5D5F4EACD}"/>
              </a:ext>
            </a:extLst>
          </p:cNvPr>
          <p:cNvSpPr/>
          <p:nvPr/>
        </p:nvSpPr>
        <p:spPr>
          <a:xfrm rot="18900000">
            <a:off x="5547474" y="337623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CD884F-AC00-4016-9706-9F68E94D5033}"/>
              </a:ext>
            </a:extLst>
          </p:cNvPr>
          <p:cNvSpPr/>
          <p:nvPr/>
        </p:nvSpPr>
        <p:spPr>
          <a:xfrm rot="18900000">
            <a:off x="5758366" y="3376231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1B6378-E5ED-408C-9981-BD9CC8E2CE2D}"/>
              </a:ext>
            </a:extLst>
          </p:cNvPr>
          <p:cNvSpPr/>
          <p:nvPr/>
        </p:nvSpPr>
        <p:spPr>
          <a:xfrm rot="18900000">
            <a:off x="5986100" y="3376231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9C8A11-A2A7-4264-87CA-580504B36C3C}"/>
              </a:ext>
            </a:extLst>
          </p:cNvPr>
          <p:cNvSpPr/>
          <p:nvPr/>
        </p:nvSpPr>
        <p:spPr>
          <a:xfrm rot="18900000">
            <a:off x="6170376" y="3376230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C2C175-CF07-4106-B9AE-8A5B5CDE47B2}"/>
              </a:ext>
            </a:extLst>
          </p:cNvPr>
          <p:cNvSpPr/>
          <p:nvPr/>
        </p:nvSpPr>
        <p:spPr>
          <a:xfrm rot="18900000">
            <a:off x="6371805" y="3376230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D41E8-269E-4CC4-B9D9-023316394A21}"/>
              </a:ext>
            </a:extLst>
          </p:cNvPr>
          <p:cNvSpPr/>
          <p:nvPr/>
        </p:nvSpPr>
        <p:spPr>
          <a:xfrm rot="18900000">
            <a:off x="6608081" y="3376229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2013</a:t>
            </a: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7542E0A7-75A4-4669-8A75-A80141712DDF}"/>
              </a:ext>
            </a:extLst>
          </p:cNvPr>
          <p:cNvSpPr/>
          <p:nvPr/>
        </p:nvSpPr>
        <p:spPr>
          <a:xfrm>
            <a:off x="5491366" y="2472156"/>
            <a:ext cx="1446530" cy="414020"/>
          </a:xfrm>
          <a:custGeom>
            <a:avLst/>
            <a:gdLst>
              <a:gd name="connsiteX0" fmla="*/ 0 w 1446530"/>
              <a:gd name="connsiteY0" fmla="*/ 0 h 414020"/>
              <a:gd name="connsiteX1" fmla="*/ 114300 w 1446530"/>
              <a:gd name="connsiteY1" fmla="*/ 45720 h 414020"/>
              <a:gd name="connsiteX2" fmla="*/ 222250 w 1446530"/>
              <a:gd name="connsiteY2" fmla="*/ 55880 h 414020"/>
              <a:gd name="connsiteX3" fmla="*/ 306070 w 1446530"/>
              <a:gd name="connsiteY3" fmla="*/ 95250 h 414020"/>
              <a:gd name="connsiteX4" fmla="*/ 455930 w 1446530"/>
              <a:gd name="connsiteY4" fmla="*/ 137160 h 414020"/>
              <a:gd name="connsiteX5" fmla="*/ 647700 w 1446530"/>
              <a:gd name="connsiteY5" fmla="*/ 194310 h 414020"/>
              <a:gd name="connsiteX6" fmla="*/ 852170 w 1446530"/>
              <a:gd name="connsiteY6" fmla="*/ 267970 h 414020"/>
              <a:gd name="connsiteX7" fmla="*/ 1071880 w 1446530"/>
              <a:gd name="connsiteY7" fmla="*/ 337820 h 414020"/>
              <a:gd name="connsiteX8" fmla="*/ 1239520 w 1446530"/>
              <a:gd name="connsiteY8" fmla="*/ 388620 h 414020"/>
              <a:gd name="connsiteX9" fmla="*/ 1400810 w 1446530"/>
              <a:gd name="connsiteY9" fmla="*/ 407670 h 414020"/>
              <a:gd name="connsiteX10" fmla="*/ 1446530 w 1446530"/>
              <a:gd name="connsiteY10" fmla="*/ 414020 h 41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6530" h="414020">
                <a:moveTo>
                  <a:pt x="0" y="0"/>
                </a:moveTo>
                <a:lnTo>
                  <a:pt x="114300" y="45720"/>
                </a:lnTo>
                <a:lnTo>
                  <a:pt x="222250" y="55880"/>
                </a:lnTo>
                <a:lnTo>
                  <a:pt x="306070" y="95250"/>
                </a:lnTo>
                <a:lnTo>
                  <a:pt x="455930" y="137160"/>
                </a:lnTo>
                <a:lnTo>
                  <a:pt x="647700" y="194310"/>
                </a:lnTo>
                <a:lnTo>
                  <a:pt x="852170" y="267970"/>
                </a:lnTo>
                <a:lnTo>
                  <a:pt x="1071880" y="337820"/>
                </a:lnTo>
                <a:lnTo>
                  <a:pt x="1239520" y="388620"/>
                </a:lnTo>
                <a:lnTo>
                  <a:pt x="1400810" y="407670"/>
                </a:lnTo>
                <a:lnTo>
                  <a:pt x="1446530" y="414020"/>
                </a:ln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72B701AA-526A-4B20-B21E-6C0091F29E39}"/>
              </a:ext>
            </a:extLst>
          </p:cNvPr>
          <p:cNvSpPr/>
          <p:nvPr/>
        </p:nvSpPr>
        <p:spPr>
          <a:xfrm>
            <a:off x="7468870" y="2199868"/>
            <a:ext cx="1327150" cy="46990"/>
          </a:xfrm>
          <a:custGeom>
            <a:avLst/>
            <a:gdLst>
              <a:gd name="connsiteX0" fmla="*/ 0 w 1327150"/>
              <a:gd name="connsiteY0" fmla="*/ 46990 h 46990"/>
              <a:gd name="connsiteX1" fmla="*/ 135890 w 1327150"/>
              <a:gd name="connsiteY1" fmla="*/ 30480 h 46990"/>
              <a:gd name="connsiteX2" fmla="*/ 273050 w 1327150"/>
              <a:gd name="connsiteY2" fmla="*/ 20320 h 46990"/>
              <a:gd name="connsiteX3" fmla="*/ 439420 w 1327150"/>
              <a:gd name="connsiteY3" fmla="*/ 12700 h 46990"/>
              <a:gd name="connsiteX4" fmla="*/ 595630 w 1327150"/>
              <a:gd name="connsiteY4" fmla="*/ 3810 h 46990"/>
              <a:gd name="connsiteX5" fmla="*/ 820420 w 1327150"/>
              <a:gd name="connsiteY5" fmla="*/ 11430 h 46990"/>
              <a:gd name="connsiteX6" fmla="*/ 1027430 w 1327150"/>
              <a:gd name="connsiteY6" fmla="*/ 0 h 46990"/>
              <a:gd name="connsiteX7" fmla="*/ 1197610 w 1327150"/>
              <a:gd name="connsiteY7" fmla="*/ 1270 h 46990"/>
              <a:gd name="connsiteX8" fmla="*/ 1327150 w 1327150"/>
              <a:gd name="connsiteY8" fmla="*/ 0 h 4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150" h="46990">
                <a:moveTo>
                  <a:pt x="0" y="46990"/>
                </a:moveTo>
                <a:lnTo>
                  <a:pt x="135890" y="30480"/>
                </a:lnTo>
                <a:lnTo>
                  <a:pt x="273050" y="20320"/>
                </a:lnTo>
                <a:lnTo>
                  <a:pt x="439420" y="12700"/>
                </a:lnTo>
                <a:lnTo>
                  <a:pt x="595630" y="3810"/>
                </a:lnTo>
                <a:lnTo>
                  <a:pt x="820420" y="11430"/>
                </a:lnTo>
                <a:lnTo>
                  <a:pt x="1027430" y="0"/>
                </a:lnTo>
                <a:lnTo>
                  <a:pt x="1197610" y="1270"/>
                </a:lnTo>
                <a:lnTo>
                  <a:pt x="1327150" y="0"/>
                </a:ln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6" name="TextBox 117">
            <a:extLst>
              <a:ext uri="{FF2B5EF4-FFF2-40B4-BE49-F238E27FC236}">
                <a16:creationId xmlns:a16="http://schemas.microsoft.com/office/drawing/2014/main" id="{721175D3-4D09-4818-B310-7D69B5C953FB}"/>
              </a:ext>
            </a:extLst>
          </p:cNvPr>
          <p:cNvSpPr txBox="1"/>
          <p:nvPr/>
        </p:nvSpPr>
        <p:spPr>
          <a:xfrm>
            <a:off x="7147374" y="3139271"/>
            <a:ext cx="312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0</a:t>
            </a:r>
          </a:p>
        </p:txBody>
      </p:sp>
      <p:sp>
        <p:nvSpPr>
          <p:cNvPr id="37" name="TextBox 123">
            <a:extLst>
              <a:ext uri="{FF2B5EF4-FFF2-40B4-BE49-F238E27FC236}">
                <a16:creationId xmlns:a16="http://schemas.microsoft.com/office/drawing/2014/main" id="{C54B4CFF-170E-48EF-89B6-236CDCF1E713}"/>
              </a:ext>
            </a:extLst>
          </p:cNvPr>
          <p:cNvSpPr txBox="1"/>
          <p:nvPr/>
        </p:nvSpPr>
        <p:spPr>
          <a:xfrm>
            <a:off x="7147374" y="1796011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15 -</a:t>
            </a:r>
          </a:p>
        </p:txBody>
      </p:sp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8F25186C-FD49-49D2-9D98-D3E15E325D74}"/>
              </a:ext>
            </a:extLst>
          </p:cNvPr>
          <p:cNvCxnSpPr/>
          <p:nvPr/>
        </p:nvCxnSpPr>
        <p:spPr bwMode="auto">
          <a:xfrm>
            <a:off x="7407874" y="3282158"/>
            <a:ext cx="4308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106">
            <a:extLst>
              <a:ext uri="{FF2B5EF4-FFF2-40B4-BE49-F238E27FC236}">
                <a16:creationId xmlns:a16="http://schemas.microsoft.com/office/drawing/2014/main" id="{3867756C-F23F-4010-934C-CA4DF37C9A3D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8464707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108">
            <a:extLst>
              <a:ext uri="{FF2B5EF4-FFF2-40B4-BE49-F238E27FC236}">
                <a16:creationId xmlns:a16="http://schemas.microsoft.com/office/drawing/2014/main" id="{211C66CD-D43A-47C8-B2D9-F54195F3EDD1}"/>
              </a:ext>
            </a:extLst>
          </p:cNvPr>
          <p:cNvCxnSpPr/>
          <p:nvPr/>
        </p:nvCxnSpPr>
        <p:spPr bwMode="auto">
          <a:xfrm rot="16200000">
            <a:off x="8050793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109">
            <a:extLst>
              <a:ext uri="{FF2B5EF4-FFF2-40B4-BE49-F238E27FC236}">
                <a16:creationId xmlns:a16="http://schemas.microsoft.com/office/drawing/2014/main" id="{43FAD14C-2F18-473A-AC5C-D63ADCF4DEE5}"/>
              </a:ext>
            </a:extLst>
          </p:cNvPr>
          <p:cNvCxnSpPr/>
          <p:nvPr/>
        </p:nvCxnSpPr>
        <p:spPr bwMode="auto">
          <a:xfrm rot="16200000">
            <a:off x="8252510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110">
            <a:extLst>
              <a:ext uri="{FF2B5EF4-FFF2-40B4-BE49-F238E27FC236}">
                <a16:creationId xmlns:a16="http://schemas.microsoft.com/office/drawing/2014/main" id="{CF106F54-925D-4C98-A0A1-CFCCF6DC0709}"/>
              </a:ext>
            </a:extLst>
          </p:cNvPr>
          <p:cNvCxnSpPr/>
          <p:nvPr/>
        </p:nvCxnSpPr>
        <p:spPr bwMode="auto">
          <a:xfrm rot="16200000">
            <a:off x="7638784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111">
            <a:extLst>
              <a:ext uri="{FF2B5EF4-FFF2-40B4-BE49-F238E27FC236}">
                <a16:creationId xmlns:a16="http://schemas.microsoft.com/office/drawing/2014/main" id="{C3F56CCF-40FA-4EEE-BD15-A99771C4FA03}"/>
              </a:ext>
            </a:extLst>
          </p:cNvPr>
          <p:cNvCxnSpPr/>
          <p:nvPr/>
        </p:nvCxnSpPr>
        <p:spPr bwMode="auto">
          <a:xfrm rot="16200000">
            <a:off x="7836692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112">
            <a:extLst>
              <a:ext uri="{FF2B5EF4-FFF2-40B4-BE49-F238E27FC236}">
                <a16:creationId xmlns:a16="http://schemas.microsoft.com/office/drawing/2014/main" id="{FF8D3605-3687-4865-8BFA-C4666D250F6E}"/>
              </a:ext>
            </a:extLst>
          </p:cNvPr>
          <p:cNvCxnSpPr/>
          <p:nvPr/>
        </p:nvCxnSpPr>
        <p:spPr bwMode="auto">
          <a:xfrm rot="16200000">
            <a:off x="7431849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114">
            <a:extLst>
              <a:ext uri="{FF2B5EF4-FFF2-40B4-BE49-F238E27FC236}">
                <a16:creationId xmlns:a16="http://schemas.microsoft.com/office/drawing/2014/main" id="{C542CCF9-E58E-46E2-9986-E3EF4496D1D8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8885077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116">
            <a:extLst>
              <a:ext uri="{FF2B5EF4-FFF2-40B4-BE49-F238E27FC236}">
                <a16:creationId xmlns:a16="http://schemas.microsoft.com/office/drawing/2014/main" id="{C64CF0A6-A61C-49F8-BFD9-BB9ED79FC6D2}"/>
              </a:ext>
            </a:extLst>
          </p:cNvPr>
          <p:cNvCxnSpPr/>
          <p:nvPr/>
        </p:nvCxnSpPr>
        <p:spPr bwMode="auto">
          <a:xfrm rot="16200000">
            <a:off x="8661451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Freeform: Shape 98">
            <a:extLst>
              <a:ext uri="{FF2B5EF4-FFF2-40B4-BE49-F238E27FC236}">
                <a16:creationId xmlns:a16="http://schemas.microsoft.com/office/drawing/2014/main" id="{A2129A2A-6419-4B14-8B72-A1CFC90426BD}"/>
              </a:ext>
            </a:extLst>
          </p:cNvPr>
          <p:cNvSpPr/>
          <p:nvPr/>
        </p:nvSpPr>
        <p:spPr bwMode="auto">
          <a:xfrm>
            <a:off x="7448938" y="1928138"/>
            <a:ext cx="1458971" cy="1354615"/>
          </a:xfrm>
          <a:custGeom>
            <a:avLst/>
            <a:gdLst>
              <a:gd name="connsiteX0" fmla="*/ 0 w 2794438"/>
              <a:gd name="connsiteY0" fmla="*/ 0 h 2999389"/>
              <a:gd name="connsiteX1" fmla="*/ 0 w 2794438"/>
              <a:gd name="connsiteY1" fmla="*/ 2999389 h 2999389"/>
              <a:gd name="connsiteX2" fmla="*/ 2794438 w 2794438"/>
              <a:gd name="connsiteY2" fmla="*/ 2999389 h 29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438" h="2999389">
                <a:moveTo>
                  <a:pt x="0" y="0"/>
                </a:moveTo>
                <a:lnTo>
                  <a:pt x="0" y="2999389"/>
                </a:lnTo>
                <a:lnTo>
                  <a:pt x="2794438" y="2999389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8" name="TextBox 123">
            <a:extLst>
              <a:ext uri="{FF2B5EF4-FFF2-40B4-BE49-F238E27FC236}">
                <a16:creationId xmlns:a16="http://schemas.microsoft.com/office/drawing/2014/main" id="{06B1E8A8-DDA9-486C-887C-BEA928D01B0A}"/>
              </a:ext>
            </a:extLst>
          </p:cNvPr>
          <p:cNvSpPr txBox="1"/>
          <p:nvPr/>
        </p:nvSpPr>
        <p:spPr>
          <a:xfrm>
            <a:off x="7147374" y="2239241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10 -</a:t>
            </a:r>
          </a:p>
        </p:txBody>
      </p:sp>
      <p:sp>
        <p:nvSpPr>
          <p:cNvPr id="49" name="TextBox 123">
            <a:extLst>
              <a:ext uri="{FF2B5EF4-FFF2-40B4-BE49-F238E27FC236}">
                <a16:creationId xmlns:a16="http://schemas.microsoft.com/office/drawing/2014/main" id="{D7C50597-B1E5-4102-9E47-86FBA5EC9ACB}"/>
              </a:ext>
            </a:extLst>
          </p:cNvPr>
          <p:cNvSpPr txBox="1"/>
          <p:nvPr/>
        </p:nvSpPr>
        <p:spPr>
          <a:xfrm>
            <a:off x="7147374" y="2682605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5 -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76FED4-2494-4E36-B0CB-9F124310D2EE}"/>
              </a:ext>
            </a:extLst>
          </p:cNvPr>
          <p:cNvSpPr/>
          <p:nvPr/>
        </p:nvSpPr>
        <p:spPr>
          <a:xfrm rot="18900000">
            <a:off x="7092833" y="3376234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1999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B0449D0-FC4F-4B52-B129-F98FB42DEFCF}"/>
              </a:ext>
            </a:extLst>
          </p:cNvPr>
          <p:cNvSpPr/>
          <p:nvPr/>
        </p:nvSpPr>
        <p:spPr>
          <a:xfrm rot="18900000">
            <a:off x="7314989" y="3376233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4872D8-8161-4B7E-9DAE-03C648499F3D}"/>
              </a:ext>
            </a:extLst>
          </p:cNvPr>
          <p:cNvSpPr/>
          <p:nvPr/>
        </p:nvSpPr>
        <p:spPr>
          <a:xfrm rot="18900000">
            <a:off x="7516420" y="337623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8B818C-0FB3-46EA-AC0A-B1F91ABA78C0}"/>
              </a:ext>
            </a:extLst>
          </p:cNvPr>
          <p:cNvSpPr/>
          <p:nvPr/>
        </p:nvSpPr>
        <p:spPr>
          <a:xfrm rot="18900000">
            <a:off x="7727312" y="3376231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8C50C0E-E22F-4604-9496-6A9AC00614B1}"/>
              </a:ext>
            </a:extLst>
          </p:cNvPr>
          <p:cNvSpPr/>
          <p:nvPr/>
        </p:nvSpPr>
        <p:spPr>
          <a:xfrm rot="18900000">
            <a:off x="7955046" y="3376231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1239BC-1429-4CE5-8FD8-7BAE208D40CB}"/>
              </a:ext>
            </a:extLst>
          </p:cNvPr>
          <p:cNvSpPr/>
          <p:nvPr/>
        </p:nvSpPr>
        <p:spPr>
          <a:xfrm rot="18900000">
            <a:off x="8139322" y="3376230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4C74A20-F189-434B-993C-A0809CA5C743}"/>
              </a:ext>
            </a:extLst>
          </p:cNvPr>
          <p:cNvSpPr/>
          <p:nvPr/>
        </p:nvSpPr>
        <p:spPr>
          <a:xfrm rot="18900000">
            <a:off x="8340751" y="3376230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7CECD03-9E65-4D99-B7AF-BAE327927EE0}"/>
              </a:ext>
            </a:extLst>
          </p:cNvPr>
          <p:cNvSpPr/>
          <p:nvPr/>
        </p:nvSpPr>
        <p:spPr>
          <a:xfrm rot="18900000">
            <a:off x="8577027" y="3376229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2013</a:t>
            </a:r>
          </a:p>
        </p:txBody>
      </p:sp>
      <p:sp>
        <p:nvSpPr>
          <p:cNvPr id="58" name="TextBox 117">
            <a:extLst>
              <a:ext uri="{FF2B5EF4-FFF2-40B4-BE49-F238E27FC236}">
                <a16:creationId xmlns:a16="http://schemas.microsoft.com/office/drawing/2014/main" id="{B4E6A578-EA24-4463-BB82-EA10D0B4502F}"/>
              </a:ext>
            </a:extLst>
          </p:cNvPr>
          <p:cNvSpPr txBox="1"/>
          <p:nvPr/>
        </p:nvSpPr>
        <p:spPr>
          <a:xfrm>
            <a:off x="8907783" y="3139271"/>
            <a:ext cx="312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0</a:t>
            </a:r>
          </a:p>
        </p:txBody>
      </p:sp>
      <p:sp>
        <p:nvSpPr>
          <p:cNvPr id="59" name="TextBox 123">
            <a:extLst>
              <a:ext uri="{FF2B5EF4-FFF2-40B4-BE49-F238E27FC236}">
                <a16:creationId xmlns:a16="http://schemas.microsoft.com/office/drawing/2014/main" id="{F9B3025A-BFD1-4726-888E-8B962B773621}"/>
              </a:ext>
            </a:extLst>
          </p:cNvPr>
          <p:cNvSpPr txBox="1"/>
          <p:nvPr/>
        </p:nvSpPr>
        <p:spPr>
          <a:xfrm>
            <a:off x="8907783" y="1796011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15 -</a:t>
            </a:r>
          </a:p>
        </p:txBody>
      </p:sp>
      <p:cxnSp>
        <p:nvCxnSpPr>
          <p:cNvPr id="60" name="Straight Connector 100">
            <a:extLst>
              <a:ext uri="{FF2B5EF4-FFF2-40B4-BE49-F238E27FC236}">
                <a16:creationId xmlns:a16="http://schemas.microsoft.com/office/drawing/2014/main" id="{B9208BD4-C0BF-48E3-8FD5-95390E163821}"/>
              </a:ext>
            </a:extLst>
          </p:cNvPr>
          <p:cNvCxnSpPr/>
          <p:nvPr/>
        </p:nvCxnSpPr>
        <p:spPr bwMode="auto">
          <a:xfrm>
            <a:off x="9168283" y="3282158"/>
            <a:ext cx="4308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106">
            <a:extLst>
              <a:ext uri="{FF2B5EF4-FFF2-40B4-BE49-F238E27FC236}">
                <a16:creationId xmlns:a16="http://schemas.microsoft.com/office/drawing/2014/main" id="{564745BC-2F1D-4A9A-AE56-4E6058AB711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0225116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108">
            <a:extLst>
              <a:ext uri="{FF2B5EF4-FFF2-40B4-BE49-F238E27FC236}">
                <a16:creationId xmlns:a16="http://schemas.microsoft.com/office/drawing/2014/main" id="{D731FA89-8802-429A-81E8-0D8A06CD53A8}"/>
              </a:ext>
            </a:extLst>
          </p:cNvPr>
          <p:cNvCxnSpPr/>
          <p:nvPr/>
        </p:nvCxnSpPr>
        <p:spPr bwMode="auto">
          <a:xfrm rot="16200000">
            <a:off x="9811202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109">
            <a:extLst>
              <a:ext uri="{FF2B5EF4-FFF2-40B4-BE49-F238E27FC236}">
                <a16:creationId xmlns:a16="http://schemas.microsoft.com/office/drawing/2014/main" id="{95A53DEF-9464-4AF8-922C-4A2C61C96624}"/>
              </a:ext>
            </a:extLst>
          </p:cNvPr>
          <p:cNvCxnSpPr/>
          <p:nvPr/>
        </p:nvCxnSpPr>
        <p:spPr bwMode="auto">
          <a:xfrm rot="16200000">
            <a:off x="10012919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110">
            <a:extLst>
              <a:ext uri="{FF2B5EF4-FFF2-40B4-BE49-F238E27FC236}">
                <a16:creationId xmlns:a16="http://schemas.microsoft.com/office/drawing/2014/main" id="{41E2946E-BD8F-4378-985F-8B393BFED737}"/>
              </a:ext>
            </a:extLst>
          </p:cNvPr>
          <p:cNvCxnSpPr/>
          <p:nvPr/>
        </p:nvCxnSpPr>
        <p:spPr bwMode="auto">
          <a:xfrm rot="16200000">
            <a:off x="9399193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111">
            <a:extLst>
              <a:ext uri="{FF2B5EF4-FFF2-40B4-BE49-F238E27FC236}">
                <a16:creationId xmlns:a16="http://schemas.microsoft.com/office/drawing/2014/main" id="{6ADAB3EE-404F-4184-9C8C-C74E5B52CC58}"/>
              </a:ext>
            </a:extLst>
          </p:cNvPr>
          <p:cNvCxnSpPr/>
          <p:nvPr/>
        </p:nvCxnSpPr>
        <p:spPr bwMode="auto">
          <a:xfrm rot="16200000">
            <a:off x="9597101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112">
            <a:extLst>
              <a:ext uri="{FF2B5EF4-FFF2-40B4-BE49-F238E27FC236}">
                <a16:creationId xmlns:a16="http://schemas.microsoft.com/office/drawing/2014/main" id="{E9586274-5D88-4E85-B342-3ED8FCC0DB3F}"/>
              </a:ext>
            </a:extLst>
          </p:cNvPr>
          <p:cNvCxnSpPr/>
          <p:nvPr/>
        </p:nvCxnSpPr>
        <p:spPr bwMode="auto">
          <a:xfrm rot="16200000">
            <a:off x="9192258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114">
            <a:extLst>
              <a:ext uri="{FF2B5EF4-FFF2-40B4-BE49-F238E27FC236}">
                <a16:creationId xmlns:a16="http://schemas.microsoft.com/office/drawing/2014/main" id="{8A3BE2C6-07BE-4E01-B1CD-9954A7BBA483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0645486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116">
            <a:extLst>
              <a:ext uri="{FF2B5EF4-FFF2-40B4-BE49-F238E27FC236}">
                <a16:creationId xmlns:a16="http://schemas.microsoft.com/office/drawing/2014/main" id="{D9C10E21-68A9-4567-9BBF-286A60332ED7}"/>
              </a:ext>
            </a:extLst>
          </p:cNvPr>
          <p:cNvCxnSpPr/>
          <p:nvPr/>
        </p:nvCxnSpPr>
        <p:spPr bwMode="auto">
          <a:xfrm rot="16200000">
            <a:off x="10421860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Freeform: Shape 98">
            <a:extLst>
              <a:ext uri="{FF2B5EF4-FFF2-40B4-BE49-F238E27FC236}">
                <a16:creationId xmlns:a16="http://schemas.microsoft.com/office/drawing/2014/main" id="{1BB0D9EB-AE5A-430E-A271-6FBF675138F1}"/>
              </a:ext>
            </a:extLst>
          </p:cNvPr>
          <p:cNvSpPr/>
          <p:nvPr/>
        </p:nvSpPr>
        <p:spPr bwMode="auto">
          <a:xfrm>
            <a:off x="9209347" y="1928138"/>
            <a:ext cx="1458971" cy="1354615"/>
          </a:xfrm>
          <a:custGeom>
            <a:avLst/>
            <a:gdLst>
              <a:gd name="connsiteX0" fmla="*/ 0 w 2794438"/>
              <a:gd name="connsiteY0" fmla="*/ 0 h 2999389"/>
              <a:gd name="connsiteX1" fmla="*/ 0 w 2794438"/>
              <a:gd name="connsiteY1" fmla="*/ 2999389 h 2999389"/>
              <a:gd name="connsiteX2" fmla="*/ 2794438 w 2794438"/>
              <a:gd name="connsiteY2" fmla="*/ 2999389 h 29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438" h="2999389">
                <a:moveTo>
                  <a:pt x="0" y="0"/>
                </a:moveTo>
                <a:lnTo>
                  <a:pt x="0" y="2999389"/>
                </a:lnTo>
                <a:lnTo>
                  <a:pt x="2794438" y="2999389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0" name="TextBox 123">
            <a:extLst>
              <a:ext uri="{FF2B5EF4-FFF2-40B4-BE49-F238E27FC236}">
                <a16:creationId xmlns:a16="http://schemas.microsoft.com/office/drawing/2014/main" id="{53529686-314C-4334-A252-988B5EEBAE97}"/>
              </a:ext>
            </a:extLst>
          </p:cNvPr>
          <p:cNvSpPr txBox="1"/>
          <p:nvPr/>
        </p:nvSpPr>
        <p:spPr>
          <a:xfrm>
            <a:off x="8907783" y="2239241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10 -</a:t>
            </a:r>
          </a:p>
        </p:txBody>
      </p:sp>
      <p:sp>
        <p:nvSpPr>
          <p:cNvPr id="71" name="TextBox 123">
            <a:extLst>
              <a:ext uri="{FF2B5EF4-FFF2-40B4-BE49-F238E27FC236}">
                <a16:creationId xmlns:a16="http://schemas.microsoft.com/office/drawing/2014/main" id="{7C56B551-91C9-48A0-96D6-A103E645DDCD}"/>
              </a:ext>
            </a:extLst>
          </p:cNvPr>
          <p:cNvSpPr txBox="1"/>
          <p:nvPr/>
        </p:nvSpPr>
        <p:spPr>
          <a:xfrm>
            <a:off x="8907783" y="2682605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5 -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07E47C2-1744-49E1-B03A-9E4551B99A73}"/>
              </a:ext>
            </a:extLst>
          </p:cNvPr>
          <p:cNvSpPr/>
          <p:nvPr/>
        </p:nvSpPr>
        <p:spPr>
          <a:xfrm rot="18900000">
            <a:off x="8853242" y="3376234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1999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A6714C-AB95-4B36-AE70-06028C40C88C}"/>
              </a:ext>
            </a:extLst>
          </p:cNvPr>
          <p:cNvSpPr/>
          <p:nvPr/>
        </p:nvSpPr>
        <p:spPr>
          <a:xfrm rot="18900000">
            <a:off x="9075398" y="3376233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182713-C9E8-4EC0-A498-8F28F12AC2D4}"/>
              </a:ext>
            </a:extLst>
          </p:cNvPr>
          <p:cNvSpPr/>
          <p:nvPr/>
        </p:nvSpPr>
        <p:spPr>
          <a:xfrm rot="18900000">
            <a:off x="9276829" y="337623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CCF9C81-CB6F-40DD-8F56-8E4C945A0AC0}"/>
              </a:ext>
            </a:extLst>
          </p:cNvPr>
          <p:cNvSpPr/>
          <p:nvPr/>
        </p:nvSpPr>
        <p:spPr>
          <a:xfrm rot="18900000">
            <a:off x="9487721" y="3376231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4FF1F1C-48C5-4BCA-B7C7-D6666D1A5C0F}"/>
              </a:ext>
            </a:extLst>
          </p:cNvPr>
          <p:cNvSpPr/>
          <p:nvPr/>
        </p:nvSpPr>
        <p:spPr>
          <a:xfrm rot="18900000">
            <a:off x="9715455" y="3376231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2007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E60775-A2A4-4611-94B9-B9C56C10AEAE}"/>
              </a:ext>
            </a:extLst>
          </p:cNvPr>
          <p:cNvSpPr/>
          <p:nvPr/>
        </p:nvSpPr>
        <p:spPr>
          <a:xfrm rot="18900000">
            <a:off x="9899731" y="3376230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7BC3A55-8DF8-46AB-823A-F0E24DB77EE2}"/>
              </a:ext>
            </a:extLst>
          </p:cNvPr>
          <p:cNvSpPr/>
          <p:nvPr/>
        </p:nvSpPr>
        <p:spPr>
          <a:xfrm rot="18900000">
            <a:off x="10101160" y="3376230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9D62EF-F6A5-461E-9803-3CF14DBBDC8D}"/>
              </a:ext>
            </a:extLst>
          </p:cNvPr>
          <p:cNvSpPr/>
          <p:nvPr/>
        </p:nvSpPr>
        <p:spPr>
          <a:xfrm rot="18900000">
            <a:off x="10337436" y="3376229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2013</a:t>
            </a:r>
          </a:p>
        </p:txBody>
      </p:sp>
      <p:cxnSp>
        <p:nvCxnSpPr>
          <p:cNvPr id="80" name="Straight Connector 114">
            <a:extLst>
              <a:ext uri="{FF2B5EF4-FFF2-40B4-BE49-F238E27FC236}">
                <a16:creationId xmlns:a16="http://schemas.microsoft.com/office/drawing/2014/main" id="{35D9BF41-E103-4159-B76F-E9CF9902220B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0739828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117">
            <a:extLst>
              <a:ext uri="{FF2B5EF4-FFF2-40B4-BE49-F238E27FC236}">
                <a16:creationId xmlns:a16="http://schemas.microsoft.com/office/drawing/2014/main" id="{2640E0E2-0FCD-40CB-A2FB-2E2498D67B99}"/>
              </a:ext>
            </a:extLst>
          </p:cNvPr>
          <p:cNvSpPr txBox="1"/>
          <p:nvPr/>
        </p:nvSpPr>
        <p:spPr>
          <a:xfrm>
            <a:off x="10762534" y="3139271"/>
            <a:ext cx="312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0</a:t>
            </a:r>
          </a:p>
        </p:txBody>
      </p:sp>
      <p:sp>
        <p:nvSpPr>
          <p:cNvPr id="82" name="TextBox 123">
            <a:extLst>
              <a:ext uri="{FF2B5EF4-FFF2-40B4-BE49-F238E27FC236}">
                <a16:creationId xmlns:a16="http://schemas.microsoft.com/office/drawing/2014/main" id="{3CAD8176-1B4C-4B21-A7A6-1E3CFE453023}"/>
              </a:ext>
            </a:extLst>
          </p:cNvPr>
          <p:cNvSpPr txBox="1"/>
          <p:nvPr/>
        </p:nvSpPr>
        <p:spPr>
          <a:xfrm>
            <a:off x="10762534" y="1796011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15 -</a:t>
            </a:r>
          </a:p>
        </p:txBody>
      </p:sp>
      <p:cxnSp>
        <p:nvCxnSpPr>
          <p:cNvPr id="83" name="Straight Connector 100">
            <a:extLst>
              <a:ext uri="{FF2B5EF4-FFF2-40B4-BE49-F238E27FC236}">
                <a16:creationId xmlns:a16="http://schemas.microsoft.com/office/drawing/2014/main" id="{6196C331-AE35-43A4-BE16-E0BBD9E28D5A}"/>
              </a:ext>
            </a:extLst>
          </p:cNvPr>
          <p:cNvCxnSpPr/>
          <p:nvPr/>
        </p:nvCxnSpPr>
        <p:spPr bwMode="auto">
          <a:xfrm>
            <a:off x="11023034" y="3282158"/>
            <a:ext cx="4308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108">
            <a:extLst>
              <a:ext uri="{FF2B5EF4-FFF2-40B4-BE49-F238E27FC236}">
                <a16:creationId xmlns:a16="http://schemas.microsoft.com/office/drawing/2014/main" id="{E13ACE6D-FE2C-46AE-8C30-AC8565D95466}"/>
              </a:ext>
            </a:extLst>
          </p:cNvPr>
          <p:cNvCxnSpPr/>
          <p:nvPr/>
        </p:nvCxnSpPr>
        <p:spPr bwMode="auto">
          <a:xfrm rot="16200000">
            <a:off x="11600220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109">
            <a:extLst>
              <a:ext uri="{FF2B5EF4-FFF2-40B4-BE49-F238E27FC236}">
                <a16:creationId xmlns:a16="http://schemas.microsoft.com/office/drawing/2014/main" id="{278B1BB8-FAD0-41F9-A3AA-3467BAB7F9A5}"/>
              </a:ext>
            </a:extLst>
          </p:cNvPr>
          <p:cNvCxnSpPr/>
          <p:nvPr/>
        </p:nvCxnSpPr>
        <p:spPr bwMode="auto">
          <a:xfrm rot="16200000">
            <a:off x="11867670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110">
            <a:extLst>
              <a:ext uri="{FF2B5EF4-FFF2-40B4-BE49-F238E27FC236}">
                <a16:creationId xmlns:a16="http://schemas.microsoft.com/office/drawing/2014/main" id="{7B48118D-2002-40F3-8B49-F5A8DBD59FB1}"/>
              </a:ext>
            </a:extLst>
          </p:cNvPr>
          <p:cNvCxnSpPr/>
          <p:nvPr/>
        </p:nvCxnSpPr>
        <p:spPr bwMode="auto">
          <a:xfrm rot="16200000">
            <a:off x="11317768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112">
            <a:extLst>
              <a:ext uri="{FF2B5EF4-FFF2-40B4-BE49-F238E27FC236}">
                <a16:creationId xmlns:a16="http://schemas.microsoft.com/office/drawing/2014/main" id="{BEB29A90-7384-4736-8B90-3A329AA890A6}"/>
              </a:ext>
            </a:extLst>
          </p:cNvPr>
          <p:cNvCxnSpPr/>
          <p:nvPr/>
        </p:nvCxnSpPr>
        <p:spPr bwMode="auto">
          <a:xfrm rot="16200000">
            <a:off x="11047009" y="3298853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: Shape 98">
            <a:extLst>
              <a:ext uri="{FF2B5EF4-FFF2-40B4-BE49-F238E27FC236}">
                <a16:creationId xmlns:a16="http://schemas.microsoft.com/office/drawing/2014/main" id="{7D56C381-AE7C-409F-92B8-AFB720F649D0}"/>
              </a:ext>
            </a:extLst>
          </p:cNvPr>
          <p:cNvSpPr/>
          <p:nvPr/>
        </p:nvSpPr>
        <p:spPr bwMode="auto">
          <a:xfrm>
            <a:off x="11064099" y="1928138"/>
            <a:ext cx="818026" cy="1354615"/>
          </a:xfrm>
          <a:custGeom>
            <a:avLst/>
            <a:gdLst>
              <a:gd name="connsiteX0" fmla="*/ 0 w 2794438"/>
              <a:gd name="connsiteY0" fmla="*/ 0 h 2999389"/>
              <a:gd name="connsiteX1" fmla="*/ 0 w 2794438"/>
              <a:gd name="connsiteY1" fmla="*/ 2999389 h 2999389"/>
              <a:gd name="connsiteX2" fmla="*/ 2794438 w 2794438"/>
              <a:gd name="connsiteY2" fmla="*/ 2999389 h 29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438" h="2999389">
                <a:moveTo>
                  <a:pt x="0" y="0"/>
                </a:moveTo>
                <a:lnTo>
                  <a:pt x="0" y="2999389"/>
                </a:lnTo>
                <a:lnTo>
                  <a:pt x="2794438" y="2999389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9" name="TextBox 123">
            <a:extLst>
              <a:ext uri="{FF2B5EF4-FFF2-40B4-BE49-F238E27FC236}">
                <a16:creationId xmlns:a16="http://schemas.microsoft.com/office/drawing/2014/main" id="{D57066F8-73B2-4DCE-89C7-89ED84B50115}"/>
              </a:ext>
            </a:extLst>
          </p:cNvPr>
          <p:cNvSpPr txBox="1"/>
          <p:nvPr/>
        </p:nvSpPr>
        <p:spPr>
          <a:xfrm>
            <a:off x="10762534" y="2239241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10 -</a:t>
            </a:r>
          </a:p>
        </p:txBody>
      </p:sp>
      <p:sp>
        <p:nvSpPr>
          <p:cNvPr id="90" name="TextBox 123">
            <a:extLst>
              <a:ext uri="{FF2B5EF4-FFF2-40B4-BE49-F238E27FC236}">
                <a16:creationId xmlns:a16="http://schemas.microsoft.com/office/drawing/2014/main" id="{3D3B7F93-3432-4D40-A6CD-DC84075E3555}"/>
              </a:ext>
            </a:extLst>
          </p:cNvPr>
          <p:cNvSpPr txBox="1"/>
          <p:nvPr/>
        </p:nvSpPr>
        <p:spPr>
          <a:xfrm>
            <a:off x="10762534" y="2682605"/>
            <a:ext cx="40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5 -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AA6FD36-03A8-4862-A353-83844F1A6EA0}"/>
              </a:ext>
            </a:extLst>
          </p:cNvPr>
          <p:cNvSpPr/>
          <p:nvPr/>
        </p:nvSpPr>
        <p:spPr>
          <a:xfrm rot="18900000">
            <a:off x="10716315" y="3376231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2007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0CC2DCD-BBF2-4F3A-9C9E-A615384387C6}"/>
              </a:ext>
            </a:extLst>
          </p:cNvPr>
          <p:cNvSpPr/>
          <p:nvPr/>
        </p:nvSpPr>
        <p:spPr>
          <a:xfrm rot="18900000">
            <a:off x="10980613" y="3376230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2009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5596788-78CC-4730-86A0-BFE2A17AA864}"/>
              </a:ext>
            </a:extLst>
          </p:cNvPr>
          <p:cNvSpPr/>
          <p:nvPr/>
        </p:nvSpPr>
        <p:spPr>
          <a:xfrm rot="18900000">
            <a:off x="11256349" y="3376230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EF4C77A-9003-4FB7-817D-9847F7C64F92}"/>
              </a:ext>
            </a:extLst>
          </p:cNvPr>
          <p:cNvSpPr/>
          <p:nvPr/>
        </p:nvSpPr>
        <p:spPr>
          <a:xfrm rot="18900000">
            <a:off x="11554990" y="3376229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2013</a:t>
            </a: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F7B10CA3-21B9-4EEF-B402-B151EAE58FAB}"/>
              </a:ext>
            </a:extLst>
          </p:cNvPr>
          <p:cNvSpPr/>
          <p:nvPr/>
        </p:nvSpPr>
        <p:spPr>
          <a:xfrm>
            <a:off x="9213533" y="3118269"/>
            <a:ext cx="1349692" cy="55245"/>
          </a:xfrm>
          <a:custGeom>
            <a:avLst/>
            <a:gdLst>
              <a:gd name="connsiteX0" fmla="*/ 0 w 1349692"/>
              <a:gd name="connsiteY0" fmla="*/ 55245 h 55245"/>
              <a:gd name="connsiteX1" fmla="*/ 99060 w 1349692"/>
              <a:gd name="connsiteY1" fmla="*/ 35242 h 55245"/>
              <a:gd name="connsiteX2" fmla="*/ 246697 w 1349692"/>
              <a:gd name="connsiteY2" fmla="*/ 10477 h 55245"/>
              <a:gd name="connsiteX3" fmla="*/ 360045 w 1349692"/>
              <a:gd name="connsiteY3" fmla="*/ 5715 h 55245"/>
              <a:gd name="connsiteX4" fmla="*/ 522922 w 1349692"/>
              <a:gd name="connsiteY4" fmla="*/ 21907 h 55245"/>
              <a:gd name="connsiteX5" fmla="*/ 702945 w 1349692"/>
              <a:gd name="connsiteY5" fmla="*/ 12382 h 55245"/>
              <a:gd name="connsiteX6" fmla="*/ 880110 w 1349692"/>
              <a:gd name="connsiteY6" fmla="*/ 16192 h 55245"/>
              <a:gd name="connsiteX7" fmla="*/ 1086802 w 1349692"/>
              <a:gd name="connsiteY7" fmla="*/ 9525 h 55245"/>
              <a:gd name="connsiteX8" fmla="*/ 1100137 w 1349692"/>
              <a:gd name="connsiteY8" fmla="*/ 8572 h 55245"/>
              <a:gd name="connsiteX9" fmla="*/ 1196340 w 1349692"/>
              <a:gd name="connsiteY9" fmla="*/ 4762 h 55245"/>
              <a:gd name="connsiteX10" fmla="*/ 1349692 w 1349692"/>
              <a:gd name="connsiteY10" fmla="*/ 0 h 5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692" h="55245">
                <a:moveTo>
                  <a:pt x="0" y="55245"/>
                </a:moveTo>
                <a:lnTo>
                  <a:pt x="99060" y="35242"/>
                </a:lnTo>
                <a:lnTo>
                  <a:pt x="246697" y="10477"/>
                </a:lnTo>
                <a:lnTo>
                  <a:pt x="360045" y="5715"/>
                </a:lnTo>
                <a:lnTo>
                  <a:pt x="522922" y="21907"/>
                </a:lnTo>
                <a:lnTo>
                  <a:pt x="702945" y="12382"/>
                </a:lnTo>
                <a:lnTo>
                  <a:pt x="880110" y="16192"/>
                </a:lnTo>
                <a:lnTo>
                  <a:pt x="1086802" y="9525"/>
                </a:lnTo>
                <a:cubicBezTo>
                  <a:pt x="1096953" y="8397"/>
                  <a:pt x="1092500" y="8572"/>
                  <a:pt x="1100137" y="8572"/>
                </a:cubicBezTo>
                <a:lnTo>
                  <a:pt x="1196340" y="4762"/>
                </a:lnTo>
                <a:lnTo>
                  <a:pt x="1349692" y="0"/>
                </a:ln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ECB68D49-BBD8-4DCF-B662-FD6A07F681C9}"/>
              </a:ext>
            </a:extLst>
          </p:cNvPr>
          <p:cNvSpPr/>
          <p:nvPr/>
        </p:nvSpPr>
        <p:spPr>
          <a:xfrm>
            <a:off x="11068050" y="3253524"/>
            <a:ext cx="814388" cy="15240"/>
          </a:xfrm>
          <a:custGeom>
            <a:avLst/>
            <a:gdLst>
              <a:gd name="connsiteX0" fmla="*/ 814388 w 814388"/>
              <a:gd name="connsiteY0" fmla="*/ 2857 h 15240"/>
              <a:gd name="connsiteX1" fmla="*/ 581025 w 814388"/>
              <a:gd name="connsiteY1" fmla="*/ 0 h 15240"/>
              <a:gd name="connsiteX2" fmla="*/ 454343 w 814388"/>
              <a:gd name="connsiteY2" fmla="*/ 1905 h 15240"/>
              <a:gd name="connsiteX3" fmla="*/ 326708 w 814388"/>
              <a:gd name="connsiteY3" fmla="*/ 9525 h 15240"/>
              <a:gd name="connsiteX4" fmla="*/ 249555 w 814388"/>
              <a:gd name="connsiteY4" fmla="*/ 10477 h 15240"/>
              <a:gd name="connsiteX5" fmla="*/ 100013 w 814388"/>
              <a:gd name="connsiteY5" fmla="*/ 9525 h 15240"/>
              <a:gd name="connsiteX6" fmla="*/ 0 w 814388"/>
              <a:gd name="connsiteY6" fmla="*/ 15240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388" h="15240">
                <a:moveTo>
                  <a:pt x="814388" y="2857"/>
                </a:moveTo>
                <a:lnTo>
                  <a:pt x="581025" y="0"/>
                </a:lnTo>
                <a:lnTo>
                  <a:pt x="454343" y="1905"/>
                </a:lnTo>
                <a:lnTo>
                  <a:pt x="326708" y="9525"/>
                </a:lnTo>
                <a:lnTo>
                  <a:pt x="249555" y="10477"/>
                </a:lnTo>
                <a:lnTo>
                  <a:pt x="100013" y="9525"/>
                </a:lnTo>
                <a:lnTo>
                  <a:pt x="0" y="15240"/>
                </a:ln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7" name="TextBox 123">
            <a:extLst>
              <a:ext uri="{FF2B5EF4-FFF2-40B4-BE49-F238E27FC236}">
                <a16:creationId xmlns:a16="http://schemas.microsoft.com/office/drawing/2014/main" id="{5DA950D3-3D29-4D3A-BACD-5AB5DCD3EFF2}"/>
              </a:ext>
            </a:extLst>
          </p:cNvPr>
          <p:cNvSpPr txBox="1"/>
          <p:nvPr/>
        </p:nvSpPr>
        <p:spPr>
          <a:xfrm rot="16200000">
            <a:off x="4278809" y="2334975"/>
            <a:ext cx="155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Prevalence of 3-class</a:t>
            </a:r>
            <a:br>
              <a:rPr lang="en-US" sz="1200" dirty="0"/>
            </a:br>
            <a:r>
              <a:rPr lang="en-US" sz="1200" dirty="0"/>
              <a:t>resistance %</a:t>
            </a:r>
          </a:p>
        </p:txBody>
      </p:sp>
      <p:sp>
        <p:nvSpPr>
          <p:cNvPr id="99" name="TextBox 123">
            <a:extLst>
              <a:ext uri="{FF2B5EF4-FFF2-40B4-BE49-F238E27FC236}">
                <a16:creationId xmlns:a16="http://schemas.microsoft.com/office/drawing/2014/main" id="{74786E0F-CF26-48CF-971F-A55AC27B09AD}"/>
              </a:ext>
            </a:extLst>
          </p:cNvPr>
          <p:cNvSpPr txBox="1"/>
          <p:nvPr/>
        </p:nvSpPr>
        <p:spPr>
          <a:xfrm>
            <a:off x="5020779" y="4556638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8000 -</a:t>
            </a:r>
          </a:p>
        </p:txBody>
      </p:sp>
      <p:cxnSp>
        <p:nvCxnSpPr>
          <p:cNvPr id="100" name="Straight Connector 106">
            <a:extLst>
              <a:ext uri="{FF2B5EF4-FFF2-40B4-BE49-F238E27FC236}">
                <a16:creationId xmlns:a16="http://schemas.microsoft.com/office/drawing/2014/main" id="{58F314CA-34E6-42B5-A476-29B5C4208246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6495761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8">
            <a:extLst>
              <a:ext uri="{FF2B5EF4-FFF2-40B4-BE49-F238E27FC236}">
                <a16:creationId xmlns:a16="http://schemas.microsoft.com/office/drawing/2014/main" id="{B2B7B355-5EB8-4325-9483-53C37D26C262}"/>
              </a:ext>
            </a:extLst>
          </p:cNvPr>
          <p:cNvCxnSpPr/>
          <p:nvPr/>
        </p:nvCxnSpPr>
        <p:spPr bwMode="auto">
          <a:xfrm rot="16200000">
            <a:off x="6081847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9">
            <a:extLst>
              <a:ext uri="{FF2B5EF4-FFF2-40B4-BE49-F238E27FC236}">
                <a16:creationId xmlns:a16="http://schemas.microsoft.com/office/drawing/2014/main" id="{84AF0CF0-BF7A-47CC-83E5-FCBC80566410}"/>
              </a:ext>
            </a:extLst>
          </p:cNvPr>
          <p:cNvCxnSpPr/>
          <p:nvPr/>
        </p:nvCxnSpPr>
        <p:spPr bwMode="auto">
          <a:xfrm rot="16200000">
            <a:off x="6283564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10">
            <a:extLst>
              <a:ext uri="{FF2B5EF4-FFF2-40B4-BE49-F238E27FC236}">
                <a16:creationId xmlns:a16="http://schemas.microsoft.com/office/drawing/2014/main" id="{7192D068-925A-406A-98BD-58EAB4BF3CFC}"/>
              </a:ext>
            </a:extLst>
          </p:cNvPr>
          <p:cNvCxnSpPr/>
          <p:nvPr/>
        </p:nvCxnSpPr>
        <p:spPr bwMode="auto">
          <a:xfrm rot="16200000">
            <a:off x="5669838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11">
            <a:extLst>
              <a:ext uri="{FF2B5EF4-FFF2-40B4-BE49-F238E27FC236}">
                <a16:creationId xmlns:a16="http://schemas.microsoft.com/office/drawing/2014/main" id="{73945230-D460-4A47-A0C1-B630006D31EF}"/>
              </a:ext>
            </a:extLst>
          </p:cNvPr>
          <p:cNvCxnSpPr/>
          <p:nvPr/>
        </p:nvCxnSpPr>
        <p:spPr bwMode="auto">
          <a:xfrm rot="16200000">
            <a:off x="5867746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12">
            <a:extLst>
              <a:ext uri="{FF2B5EF4-FFF2-40B4-BE49-F238E27FC236}">
                <a16:creationId xmlns:a16="http://schemas.microsoft.com/office/drawing/2014/main" id="{57A3CD38-5BC8-495C-B058-38F07B169A9C}"/>
              </a:ext>
            </a:extLst>
          </p:cNvPr>
          <p:cNvCxnSpPr/>
          <p:nvPr/>
        </p:nvCxnSpPr>
        <p:spPr bwMode="auto">
          <a:xfrm rot="16200000">
            <a:off x="5462903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14">
            <a:extLst>
              <a:ext uri="{FF2B5EF4-FFF2-40B4-BE49-F238E27FC236}">
                <a16:creationId xmlns:a16="http://schemas.microsoft.com/office/drawing/2014/main" id="{87B5EA9A-7941-402A-8990-C645F3CC326E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6916131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16">
            <a:extLst>
              <a:ext uri="{FF2B5EF4-FFF2-40B4-BE49-F238E27FC236}">
                <a16:creationId xmlns:a16="http://schemas.microsoft.com/office/drawing/2014/main" id="{CC932969-092A-4089-92AE-94040C36EDBA}"/>
              </a:ext>
            </a:extLst>
          </p:cNvPr>
          <p:cNvCxnSpPr/>
          <p:nvPr/>
        </p:nvCxnSpPr>
        <p:spPr bwMode="auto">
          <a:xfrm rot="16200000">
            <a:off x="6692505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Freeform: Shape 98">
            <a:extLst>
              <a:ext uri="{FF2B5EF4-FFF2-40B4-BE49-F238E27FC236}">
                <a16:creationId xmlns:a16="http://schemas.microsoft.com/office/drawing/2014/main" id="{7AC32043-5C76-471A-83EC-979C33B5C54B}"/>
              </a:ext>
            </a:extLst>
          </p:cNvPr>
          <p:cNvSpPr/>
          <p:nvPr/>
        </p:nvSpPr>
        <p:spPr bwMode="auto">
          <a:xfrm>
            <a:off x="5479992" y="4598024"/>
            <a:ext cx="1458971" cy="1493042"/>
          </a:xfrm>
          <a:custGeom>
            <a:avLst/>
            <a:gdLst>
              <a:gd name="connsiteX0" fmla="*/ 0 w 2794438"/>
              <a:gd name="connsiteY0" fmla="*/ 0 h 2999389"/>
              <a:gd name="connsiteX1" fmla="*/ 0 w 2794438"/>
              <a:gd name="connsiteY1" fmla="*/ 2999389 h 2999389"/>
              <a:gd name="connsiteX2" fmla="*/ 2794438 w 2794438"/>
              <a:gd name="connsiteY2" fmla="*/ 2999389 h 29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438" h="2999389">
                <a:moveTo>
                  <a:pt x="0" y="0"/>
                </a:moveTo>
                <a:lnTo>
                  <a:pt x="0" y="2999389"/>
                </a:lnTo>
                <a:lnTo>
                  <a:pt x="2794438" y="2999389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59168C9-B12B-4E60-99A2-F52787056CA6}"/>
              </a:ext>
            </a:extLst>
          </p:cNvPr>
          <p:cNvSpPr/>
          <p:nvPr/>
        </p:nvSpPr>
        <p:spPr>
          <a:xfrm rot="18900000">
            <a:off x="5123887" y="6184546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1999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40EE32A-694E-4BFD-9B20-6E64D5B731FC}"/>
              </a:ext>
            </a:extLst>
          </p:cNvPr>
          <p:cNvSpPr/>
          <p:nvPr/>
        </p:nvSpPr>
        <p:spPr>
          <a:xfrm rot="18900000">
            <a:off x="5346043" y="6184545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2001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0262454-269B-41D9-9D91-4C9639AB3537}"/>
              </a:ext>
            </a:extLst>
          </p:cNvPr>
          <p:cNvSpPr/>
          <p:nvPr/>
        </p:nvSpPr>
        <p:spPr>
          <a:xfrm rot="18900000">
            <a:off x="5547474" y="6184544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2003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2318797-4A87-465D-9DC3-5EF5FBCAEB90}"/>
              </a:ext>
            </a:extLst>
          </p:cNvPr>
          <p:cNvSpPr/>
          <p:nvPr/>
        </p:nvSpPr>
        <p:spPr>
          <a:xfrm rot="18900000">
            <a:off x="5758366" y="6184543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2005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F8A8383-0204-4274-902E-955CF346AEE1}"/>
              </a:ext>
            </a:extLst>
          </p:cNvPr>
          <p:cNvSpPr/>
          <p:nvPr/>
        </p:nvSpPr>
        <p:spPr>
          <a:xfrm rot="18900000">
            <a:off x="5986100" y="6184543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AB654E4-A446-4DEE-82AF-AEF2AE5D5555}"/>
              </a:ext>
            </a:extLst>
          </p:cNvPr>
          <p:cNvSpPr/>
          <p:nvPr/>
        </p:nvSpPr>
        <p:spPr>
          <a:xfrm rot="18900000">
            <a:off x="6170376" y="618454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2009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8BB1CC1-5F7F-4FDC-8EE8-9E2137DA27D7}"/>
              </a:ext>
            </a:extLst>
          </p:cNvPr>
          <p:cNvSpPr/>
          <p:nvPr/>
        </p:nvSpPr>
        <p:spPr>
          <a:xfrm rot="18900000">
            <a:off x="6371805" y="618454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2011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3435466-8FC5-42F1-BDAE-2F32C5F62D41}"/>
              </a:ext>
            </a:extLst>
          </p:cNvPr>
          <p:cNvSpPr/>
          <p:nvPr/>
        </p:nvSpPr>
        <p:spPr>
          <a:xfrm rot="18900000">
            <a:off x="6608081" y="6184541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2013</a:t>
            </a:r>
          </a:p>
        </p:txBody>
      </p:sp>
      <p:cxnSp>
        <p:nvCxnSpPr>
          <p:cNvPr id="117" name="Straight Connector 100">
            <a:extLst>
              <a:ext uri="{FF2B5EF4-FFF2-40B4-BE49-F238E27FC236}">
                <a16:creationId xmlns:a16="http://schemas.microsoft.com/office/drawing/2014/main" id="{22783C09-4776-4D48-AF70-F045D949922B}"/>
              </a:ext>
            </a:extLst>
          </p:cNvPr>
          <p:cNvCxnSpPr/>
          <p:nvPr/>
        </p:nvCxnSpPr>
        <p:spPr bwMode="auto">
          <a:xfrm>
            <a:off x="7407874" y="6090470"/>
            <a:ext cx="4308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06">
            <a:extLst>
              <a:ext uri="{FF2B5EF4-FFF2-40B4-BE49-F238E27FC236}">
                <a16:creationId xmlns:a16="http://schemas.microsoft.com/office/drawing/2014/main" id="{4D384C71-2508-49AB-95B8-CE7F730004C3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8464707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08">
            <a:extLst>
              <a:ext uri="{FF2B5EF4-FFF2-40B4-BE49-F238E27FC236}">
                <a16:creationId xmlns:a16="http://schemas.microsoft.com/office/drawing/2014/main" id="{86FC47F4-611D-48D2-B55E-758DA80BE9E8}"/>
              </a:ext>
            </a:extLst>
          </p:cNvPr>
          <p:cNvCxnSpPr/>
          <p:nvPr/>
        </p:nvCxnSpPr>
        <p:spPr bwMode="auto">
          <a:xfrm rot="16200000">
            <a:off x="8050793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09">
            <a:extLst>
              <a:ext uri="{FF2B5EF4-FFF2-40B4-BE49-F238E27FC236}">
                <a16:creationId xmlns:a16="http://schemas.microsoft.com/office/drawing/2014/main" id="{AF6A118F-1D23-44F0-B1F9-4274B6449DC5}"/>
              </a:ext>
            </a:extLst>
          </p:cNvPr>
          <p:cNvCxnSpPr/>
          <p:nvPr/>
        </p:nvCxnSpPr>
        <p:spPr bwMode="auto">
          <a:xfrm rot="16200000">
            <a:off x="8252510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10">
            <a:extLst>
              <a:ext uri="{FF2B5EF4-FFF2-40B4-BE49-F238E27FC236}">
                <a16:creationId xmlns:a16="http://schemas.microsoft.com/office/drawing/2014/main" id="{93ABBD47-07EB-4326-AD46-12E907CD70F1}"/>
              </a:ext>
            </a:extLst>
          </p:cNvPr>
          <p:cNvCxnSpPr/>
          <p:nvPr/>
        </p:nvCxnSpPr>
        <p:spPr bwMode="auto">
          <a:xfrm rot="16200000">
            <a:off x="7638784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11">
            <a:extLst>
              <a:ext uri="{FF2B5EF4-FFF2-40B4-BE49-F238E27FC236}">
                <a16:creationId xmlns:a16="http://schemas.microsoft.com/office/drawing/2014/main" id="{0353801D-BD69-4585-B3E6-DDF560F98D0C}"/>
              </a:ext>
            </a:extLst>
          </p:cNvPr>
          <p:cNvCxnSpPr/>
          <p:nvPr/>
        </p:nvCxnSpPr>
        <p:spPr bwMode="auto">
          <a:xfrm rot="16200000">
            <a:off x="7836692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12">
            <a:extLst>
              <a:ext uri="{FF2B5EF4-FFF2-40B4-BE49-F238E27FC236}">
                <a16:creationId xmlns:a16="http://schemas.microsoft.com/office/drawing/2014/main" id="{2F073F1C-F070-4E89-B985-BA94D37F85C9}"/>
              </a:ext>
            </a:extLst>
          </p:cNvPr>
          <p:cNvCxnSpPr/>
          <p:nvPr/>
        </p:nvCxnSpPr>
        <p:spPr bwMode="auto">
          <a:xfrm rot="16200000">
            <a:off x="7431849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14">
            <a:extLst>
              <a:ext uri="{FF2B5EF4-FFF2-40B4-BE49-F238E27FC236}">
                <a16:creationId xmlns:a16="http://schemas.microsoft.com/office/drawing/2014/main" id="{9AFEA3D7-B138-479B-8E19-1A62BBB7B2FB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8885077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16">
            <a:extLst>
              <a:ext uri="{FF2B5EF4-FFF2-40B4-BE49-F238E27FC236}">
                <a16:creationId xmlns:a16="http://schemas.microsoft.com/office/drawing/2014/main" id="{77B374BC-4171-4B7C-8430-8D2D60C711E5}"/>
              </a:ext>
            </a:extLst>
          </p:cNvPr>
          <p:cNvCxnSpPr/>
          <p:nvPr/>
        </p:nvCxnSpPr>
        <p:spPr bwMode="auto">
          <a:xfrm rot="16200000">
            <a:off x="8661451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Freeform: Shape 98">
            <a:extLst>
              <a:ext uri="{FF2B5EF4-FFF2-40B4-BE49-F238E27FC236}">
                <a16:creationId xmlns:a16="http://schemas.microsoft.com/office/drawing/2014/main" id="{EBFB9F7E-B072-41F9-B36D-422B4E4500A5}"/>
              </a:ext>
            </a:extLst>
          </p:cNvPr>
          <p:cNvSpPr/>
          <p:nvPr/>
        </p:nvSpPr>
        <p:spPr bwMode="auto">
          <a:xfrm>
            <a:off x="7448938" y="4571882"/>
            <a:ext cx="1458971" cy="1519183"/>
          </a:xfrm>
          <a:custGeom>
            <a:avLst/>
            <a:gdLst>
              <a:gd name="connsiteX0" fmla="*/ 0 w 2794438"/>
              <a:gd name="connsiteY0" fmla="*/ 0 h 2999389"/>
              <a:gd name="connsiteX1" fmla="*/ 0 w 2794438"/>
              <a:gd name="connsiteY1" fmla="*/ 2999389 h 2999389"/>
              <a:gd name="connsiteX2" fmla="*/ 2794438 w 2794438"/>
              <a:gd name="connsiteY2" fmla="*/ 2999389 h 29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438" h="2999389">
                <a:moveTo>
                  <a:pt x="0" y="0"/>
                </a:moveTo>
                <a:lnTo>
                  <a:pt x="0" y="2999389"/>
                </a:lnTo>
                <a:lnTo>
                  <a:pt x="2794438" y="2999389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BC5289D-33F7-4F6B-B47C-2FD44CE37EF7}"/>
              </a:ext>
            </a:extLst>
          </p:cNvPr>
          <p:cNvSpPr/>
          <p:nvPr/>
        </p:nvSpPr>
        <p:spPr>
          <a:xfrm rot="18900000">
            <a:off x="7092833" y="6184546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1999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D4D4376-9D5B-479D-B256-8D4AFA91BAA4}"/>
              </a:ext>
            </a:extLst>
          </p:cNvPr>
          <p:cNvSpPr/>
          <p:nvPr/>
        </p:nvSpPr>
        <p:spPr>
          <a:xfrm rot="18900000">
            <a:off x="7314989" y="6184545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2001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1829318-C709-4DE9-8DF7-5EC34C6AC772}"/>
              </a:ext>
            </a:extLst>
          </p:cNvPr>
          <p:cNvSpPr/>
          <p:nvPr/>
        </p:nvSpPr>
        <p:spPr>
          <a:xfrm rot="18900000">
            <a:off x="7516420" y="6184544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136686D-95A2-4960-A68B-7BF5809E454E}"/>
              </a:ext>
            </a:extLst>
          </p:cNvPr>
          <p:cNvSpPr/>
          <p:nvPr/>
        </p:nvSpPr>
        <p:spPr>
          <a:xfrm rot="18900000">
            <a:off x="7727312" y="6184543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2005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15E5F9B-B3B0-414C-92A2-464F141190D3}"/>
              </a:ext>
            </a:extLst>
          </p:cNvPr>
          <p:cNvSpPr/>
          <p:nvPr/>
        </p:nvSpPr>
        <p:spPr>
          <a:xfrm rot="18900000">
            <a:off x="7955046" y="6184543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2007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7809734-5B2C-4140-9CFF-4AFF22854146}"/>
              </a:ext>
            </a:extLst>
          </p:cNvPr>
          <p:cNvSpPr/>
          <p:nvPr/>
        </p:nvSpPr>
        <p:spPr>
          <a:xfrm rot="18900000">
            <a:off x="8139322" y="618454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2009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54682CF-813C-422F-9603-DB318E2B0DFC}"/>
              </a:ext>
            </a:extLst>
          </p:cNvPr>
          <p:cNvSpPr/>
          <p:nvPr/>
        </p:nvSpPr>
        <p:spPr>
          <a:xfrm rot="18900000">
            <a:off x="8340751" y="618454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2011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DC1D5FB-6938-40D4-AFF3-84ED59F1185B}"/>
              </a:ext>
            </a:extLst>
          </p:cNvPr>
          <p:cNvSpPr/>
          <p:nvPr/>
        </p:nvSpPr>
        <p:spPr>
          <a:xfrm rot="18900000">
            <a:off x="8577027" y="6184541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2013</a:t>
            </a:r>
          </a:p>
        </p:txBody>
      </p:sp>
      <p:cxnSp>
        <p:nvCxnSpPr>
          <p:cNvPr id="135" name="Straight Connector 100">
            <a:extLst>
              <a:ext uri="{FF2B5EF4-FFF2-40B4-BE49-F238E27FC236}">
                <a16:creationId xmlns:a16="http://schemas.microsoft.com/office/drawing/2014/main" id="{0956142F-119C-43EB-84F3-2C0862D22CBB}"/>
              </a:ext>
            </a:extLst>
          </p:cNvPr>
          <p:cNvCxnSpPr/>
          <p:nvPr/>
        </p:nvCxnSpPr>
        <p:spPr bwMode="auto">
          <a:xfrm>
            <a:off x="9168283" y="6090470"/>
            <a:ext cx="4308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06">
            <a:extLst>
              <a:ext uri="{FF2B5EF4-FFF2-40B4-BE49-F238E27FC236}">
                <a16:creationId xmlns:a16="http://schemas.microsoft.com/office/drawing/2014/main" id="{1BBB59F9-E44C-4D64-A702-A67D8575BA11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0225116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08">
            <a:extLst>
              <a:ext uri="{FF2B5EF4-FFF2-40B4-BE49-F238E27FC236}">
                <a16:creationId xmlns:a16="http://schemas.microsoft.com/office/drawing/2014/main" id="{10FA02AB-9064-4828-9307-DB4C368C5EF1}"/>
              </a:ext>
            </a:extLst>
          </p:cNvPr>
          <p:cNvCxnSpPr/>
          <p:nvPr/>
        </p:nvCxnSpPr>
        <p:spPr bwMode="auto">
          <a:xfrm rot="16200000">
            <a:off x="9811202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09">
            <a:extLst>
              <a:ext uri="{FF2B5EF4-FFF2-40B4-BE49-F238E27FC236}">
                <a16:creationId xmlns:a16="http://schemas.microsoft.com/office/drawing/2014/main" id="{4AECCE26-967C-436E-8D77-AEC7A3B74E19}"/>
              </a:ext>
            </a:extLst>
          </p:cNvPr>
          <p:cNvCxnSpPr/>
          <p:nvPr/>
        </p:nvCxnSpPr>
        <p:spPr bwMode="auto">
          <a:xfrm rot="16200000">
            <a:off x="10012919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10">
            <a:extLst>
              <a:ext uri="{FF2B5EF4-FFF2-40B4-BE49-F238E27FC236}">
                <a16:creationId xmlns:a16="http://schemas.microsoft.com/office/drawing/2014/main" id="{60D76B20-62CC-4B66-AEAC-DFD594A24D37}"/>
              </a:ext>
            </a:extLst>
          </p:cNvPr>
          <p:cNvCxnSpPr/>
          <p:nvPr/>
        </p:nvCxnSpPr>
        <p:spPr bwMode="auto">
          <a:xfrm rot="16200000">
            <a:off x="9399193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11">
            <a:extLst>
              <a:ext uri="{FF2B5EF4-FFF2-40B4-BE49-F238E27FC236}">
                <a16:creationId xmlns:a16="http://schemas.microsoft.com/office/drawing/2014/main" id="{DE5764E8-4075-4FF9-A8AD-F986748559A9}"/>
              </a:ext>
            </a:extLst>
          </p:cNvPr>
          <p:cNvCxnSpPr/>
          <p:nvPr/>
        </p:nvCxnSpPr>
        <p:spPr bwMode="auto">
          <a:xfrm rot="16200000">
            <a:off x="9597101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12">
            <a:extLst>
              <a:ext uri="{FF2B5EF4-FFF2-40B4-BE49-F238E27FC236}">
                <a16:creationId xmlns:a16="http://schemas.microsoft.com/office/drawing/2014/main" id="{73F0E813-DE40-4D2B-843D-0D45A30A02CA}"/>
              </a:ext>
            </a:extLst>
          </p:cNvPr>
          <p:cNvCxnSpPr/>
          <p:nvPr/>
        </p:nvCxnSpPr>
        <p:spPr bwMode="auto">
          <a:xfrm rot="16200000">
            <a:off x="9192258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14">
            <a:extLst>
              <a:ext uri="{FF2B5EF4-FFF2-40B4-BE49-F238E27FC236}">
                <a16:creationId xmlns:a16="http://schemas.microsoft.com/office/drawing/2014/main" id="{289E45E1-2899-4760-9012-58D5D5FB3DA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0645486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16">
            <a:extLst>
              <a:ext uri="{FF2B5EF4-FFF2-40B4-BE49-F238E27FC236}">
                <a16:creationId xmlns:a16="http://schemas.microsoft.com/office/drawing/2014/main" id="{2856C918-C5B4-4394-A8BF-DC8AD987B20E}"/>
              </a:ext>
            </a:extLst>
          </p:cNvPr>
          <p:cNvCxnSpPr/>
          <p:nvPr/>
        </p:nvCxnSpPr>
        <p:spPr bwMode="auto">
          <a:xfrm rot="16200000">
            <a:off x="10421860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Freeform: Shape 98">
            <a:extLst>
              <a:ext uri="{FF2B5EF4-FFF2-40B4-BE49-F238E27FC236}">
                <a16:creationId xmlns:a16="http://schemas.microsoft.com/office/drawing/2014/main" id="{10C3668F-BD24-49CB-9827-E70934E6EE59}"/>
              </a:ext>
            </a:extLst>
          </p:cNvPr>
          <p:cNvSpPr/>
          <p:nvPr/>
        </p:nvSpPr>
        <p:spPr bwMode="auto">
          <a:xfrm>
            <a:off x="9209347" y="4556638"/>
            <a:ext cx="1458971" cy="1534427"/>
          </a:xfrm>
          <a:custGeom>
            <a:avLst/>
            <a:gdLst>
              <a:gd name="connsiteX0" fmla="*/ 0 w 2794438"/>
              <a:gd name="connsiteY0" fmla="*/ 0 h 2999389"/>
              <a:gd name="connsiteX1" fmla="*/ 0 w 2794438"/>
              <a:gd name="connsiteY1" fmla="*/ 2999389 h 2999389"/>
              <a:gd name="connsiteX2" fmla="*/ 2794438 w 2794438"/>
              <a:gd name="connsiteY2" fmla="*/ 2999389 h 29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438" h="2999389">
                <a:moveTo>
                  <a:pt x="0" y="0"/>
                </a:moveTo>
                <a:lnTo>
                  <a:pt x="0" y="2999389"/>
                </a:lnTo>
                <a:lnTo>
                  <a:pt x="2794438" y="2999389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BA99958-E7D8-429B-9AE3-55659351F073}"/>
              </a:ext>
            </a:extLst>
          </p:cNvPr>
          <p:cNvSpPr/>
          <p:nvPr/>
        </p:nvSpPr>
        <p:spPr>
          <a:xfrm rot="18900000">
            <a:off x="8853242" y="6184546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1999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7282C67-F1E3-46B9-A49D-24F2D8B037F5}"/>
              </a:ext>
            </a:extLst>
          </p:cNvPr>
          <p:cNvSpPr/>
          <p:nvPr/>
        </p:nvSpPr>
        <p:spPr>
          <a:xfrm rot="18900000">
            <a:off x="9075398" y="6184545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2001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FF68D77-92F6-4DF9-A9C4-874459841E4D}"/>
              </a:ext>
            </a:extLst>
          </p:cNvPr>
          <p:cNvSpPr/>
          <p:nvPr/>
        </p:nvSpPr>
        <p:spPr>
          <a:xfrm rot="18900000">
            <a:off x="9276829" y="6184544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2003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F19A0D6-DD13-4473-9E1D-377E529ACE78}"/>
              </a:ext>
            </a:extLst>
          </p:cNvPr>
          <p:cNvSpPr/>
          <p:nvPr/>
        </p:nvSpPr>
        <p:spPr>
          <a:xfrm rot="18900000">
            <a:off x="9487721" y="6184543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2005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38CE6A4-9A44-4421-97FD-DB93FBFF1C60}"/>
              </a:ext>
            </a:extLst>
          </p:cNvPr>
          <p:cNvSpPr/>
          <p:nvPr/>
        </p:nvSpPr>
        <p:spPr>
          <a:xfrm rot="18900000">
            <a:off x="9715455" y="6184543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2007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BD82D53-4DF9-4201-B75E-DC1F762EB411}"/>
              </a:ext>
            </a:extLst>
          </p:cNvPr>
          <p:cNvSpPr/>
          <p:nvPr/>
        </p:nvSpPr>
        <p:spPr>
          <a:xfrm rot="18900000">
            <a:off x="9899731" y="618454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2009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0983AC3-A0F1-4993-A9DF-467C2C7E627D}"/>
              </a:ext>
            </a:extLst>
          </p:cNvPr>
          <p:cNvSpPr/>
          <p:nvPr/>
        </p:nvSpPr>
        <p:spPr>
          <a:xfrm rot="18900000">
            <a:off x="10101160" y="618454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2011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151D494-EEDB-45AE-B475-2E95D593B917}"/>
              </a:ext>
            </a:extLst>
          </p:cNvPr>
          <p:cNvSpPr/>
          <p:nvPr/>
        </p:nvSpPr>
        <p:spPr>
          <a:xfrm rot="18900000">
            <a:off x="10337436" y="6184541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2013</a:t>
            </a:r>
          </a:p>
        </p:txBody>
      </p:sp>
      <p:cxnSp>
        <p:nvCxnSpPr>
          <p:cNvPr id="153" name="Straight Connector 114">
            <a:extLst>
              <a:ext uri="{FF2B5EF4-FFF2-40B4-BE49-F238E27FC236}">
                <a16:creationId xmlns:a16="http://schemas.microsoft.com/office/drawing/2014/main" id="{D1F2BFE7-39A8-4A9D-96D6-C2077A40A55D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0739828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00">
            <a:extLst>
              <a:ext uri="{FF2B5EF4-FFF2-40B4-BE49-F238E27FC236}">
                <a16:creationId xmlns:a16="http://schemas.microsoft.com/office/drawing/2014/main" id="{E32B8677-CEE7-4E0C-89B2-37B483FEE7B4}"/>
              </a:ext>
            </a:extLst>
          </p:cNvPr>
          <p:cNvCxnSpPr/>
          <p:nvPr/>
        </p:nvCxnSpPr>
        <p:spPr bwMode="auto">
          <a:xfrm>
            <a:off x="11023034" y="6090470"/>
            <a:ext cx="4308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08">
            <a:extLst>
              <a:ext uri="{FF2B5EF4-FFF2-40B4-BE49-F238E27FC236}">
                <a16:creationId xmlns:a16="http://schemas.microsoft.com/office/drawing/2014/main" id="{5DBBD60D-24C6-4962-B397-E36BE93820C7}"/>
              </a:ext>
            </a:extLst>
          </p:cNvPr>
          <p:cNvCxnSpPr/>
          <p:nvPr/>
        </p:nvCxnSpPr>
        <p:spPr bwMode="auto">
          <a:xfrm rot="16200000">
            <a:off x="11600220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09">
            <a:extLst>
              <a:ext uri="{FF2B5EF4-FFF2-40B4-BE49-F238E27FC236}">
                <a16:creationId xmlns:a16="http://schemas.microsoft.com/office/drawing/2014/main" id="{5D3C9E5F-81FC-48C4-99D0-3369D0255BE3}"/>
              </a:ext>
            </a:extLst>
          </p:cNvPr>
          <p:cNvCxnSpPr/>
          <p:nvPr/>
        </p:nvCxnSpPr>
        <p:spPr bwMode="auto">
          <a:xfrm rot="16200000">
            <a:off x="11867670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10">
            <a:extLst>
              <a:ext uri="{FF2B5EF4-FFF2-40B4-BE49-F238E27FC236}">
                <a16:creationId xmlns:a16="http://schemas.microsoft.com/office/drawing/2014/main" id="{AF65213C-8B86-4E3B-AAC5-55E7D8CAAFAF}"/>
              </a:ext>
            </a:extLst>
          </p:cNvPr>
          <p:cNvCxnSpPr/>
          <p:nvPr/>
        </p:nvCxnSpPr>
        <p:spPr bwMode="auto">
          <a:xfrm rot="16200000">
            <a:off x="11317768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12">
            <a:extLst>
              <a:ext uri="{FF2B5EF4-FFF2-40B4-BE49-F238E27FC236}">
                <a16:creationId xmlns:a16="http://schemas.microsoft.com/office/drawing/2014/main" id="{9A1D34C2-D9CC-4FD5-BA5D-CB62AB48BB34}"/>
              </a:ext>
            </a:extLst>
          </p:cNvPr>
          <p:cNvCxnSpPr/>
          <p:nvPr/>
        </p:nvCxnSpPr>
        <p:spPr bwMode="auto">
          <a:xfrm rot="16200000">
            <a:off x="11047009" y="6107165"/>
            <a:ext cx="289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9" name="Freeform: Shape 98">
            <a:extLst>
              <a:ext uri="{FF2B5EF4-FFF2-40B4-BE49-F238E27FC236}">
                <a16:creationId xmlns:a16="http://schemas.microsoft.com/office/drawing/2014/main" id="{85979A95-EA29-4F07-8DBA-6F9E1827AD90}"/>
              </a:ext>
            </a:extLst>
          </p:cNvPr>
          <p:cNvSpPr/>
          <p:nvPr/>
        </p:nvSpPr>
        <p:spPr bwMode="auto">
          <a:xfrm>
            <a:off x="11064099" y="4556638"/>
            <a:ext cx="818026" cy="1534427"/>
          </a:xfrm>
          <a:custGeom>
            <a:avLst/>
            <a:gdLst>
              <a:gd name="connsiteX0" fmla="*/ 0 w 2794438"/>
              <a:gd name="connsiteY0" fmla="*/ 0 h 2999389"/>
              <a:gd name="connsiteX1" fmla="*/ 0 w 2794438"/>
              <a:gd name="connsiteY1" fmla="*/ 2999389 h 2999389"/>
              <a:gd name="connsiteX2" fmla="*/ 2794438 w 2794438"/>
              <a:gd name="connsiteY2" fmla="*/ 2999389 h 29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438" h="2999389">
                <a:moveTo>
                  <a:pt x="0" y="0"/>
                </a:moveTo>
                <a:lnTo>
                  <a:pt x="0" y="2999389"/>
                </a:lnTo>
                <a:lnTo>
                  <a:pt x="2794438" y="2999389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FE58CFD-9CFC-459A-A34E-065013C5088A}"/>
              </a:ext>
            </a:extLst>
          </p:cNvPr>
          <p:cNvSpPr/>
          <p:nvPr/>
        </p:nvSpPr>
        <p:spPr>
          <a:xfrm rot="18900000">
            <a:off x="10716315" y="6184543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2007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844BA5-7F73-4012-A749-9E7EDFB4808A}"/>
              </a:ext>
            </a:extLst>
          </p:cNvPr>
          <p:cNvSpPr/>
          <p:nvPr/>
        </p:nvSpPr>
        <p:spPr>
          <a:xfrm rot="18900000">
            <a:off x="10980613" y="618454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2009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B77CF65-2093-4D74-9FE2-5396336A3FB8}"/>
              </a:ext>
            </a:extLst>
          </p:cNvPr>
          <p:cNvSpPr/>
          <p:nvPr/>
        </p:nvSpPr>
        <p:spPr>
          <a:xfrm rot="18900000">
            <a:off x="11256349" y="618454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2011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908AD47-31F5-4A19-9D07-4B05E7FA1B29}"/>
              </a:ext>
            </a:extLst>
          </p:cNvPr>
          <p:cNvSpPr/>
          <p:nvPr/>
        </p:nvSpPr>
        <p:spPr>
          <a:xfrm rot="18900000">
            <a:off x="11554990" y="6184541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200" dirty="0"/>
              <a:t>2013</a:t>
            </a:r>
          </a:p>
        </p:txBody>
      </p:sp>
      <p:sp>
        <p:nvSpPr>
          <p:cNvPr id="164" name="TextBox 123">
            <a:extLst>
              <a:ext uri="{FF2B5EF4-FFF2-40B4-BE49-F238E27FC236}">
                <a16:creationId xmlns:a16="http://schemas.microsoft.com/office/drawing/2014/main" id="{A6FBBA8D-595D-49A5-B0E6-050D011BE32D}"/>
              </a:ext>
            </a:extLst>
          </p:cNvPr>
          <p:cNvSpPr txBox="1"/>
          <p:nvPr/>
        </p:nvSpPr>
        <p:spPr>
          <a:xfrm rot="16200000">
            <a:off x="4421004" y="5243314"/>
            <a:ext cx="1077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100" dirty="0"/>
              <a:t> individuals, No</a:t>
            </a:r>
          </a:p>
        </p:txBody>
      </p:sp>
      <p:sp>
        <p:nvSpPr>
          <p:cNvPr id="165" name="TextBox 6">
            <a:extLst>
              <a:ext uri="{FF2B5EF4-FFF2-40B4-BE49-F238E27FC236}">
                <a16:creationId xmlns:a16="http://schemas.microsoft.com/office/drawing/2014/main" id="{8ADA527E-CFBE-41B8-857B-B1EAA5E4379C}"/>
              </a:ext>
            </a:extLst>
          </p:cNvPr>
          <p:cNvSpPr txBox="1"/>
          <p:nvPr/>
        </p:nvSpPr>
        <p:spPr>
          <a:xfrm>
            <a:off x="5398519" y="4083633"/>
            <a:ext cx="1710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cs typeface="Calibri Light" panose="020F0302020204030204" pitchFamily="34" charset="0"/>
              </a:rPr>
              <a:t>All individuals</a:t>
            </a:r>
          </a:p>
        </p:txBody>
      </p:sp>
      <p:sp>
        <p:nvSpPr>
          <p:cNvPr id="166" name="TextBox 6">
            <a:extLst>
              <a:ext uri="{FF2B5EF4-FFF2-40B4-BE49-F238E27FC236}">
                <a16:creationId xmlns:a16="http://schemas.microsoft.com/office/drawing/2014/main" id="{F27C0D14-221F-4583-B933-30F656775A4D}"/>
              </a:ext>
            </a:extLst>
          </p:cNvPr>
          <p:cNvSpPr txBox="1"/>
          <p:nvPr/>
        </p:nvSpPr>
        <p:spPr>
          <a:xfrm>
            <a:off x="7316722" y="4083633"/>
            <a:ext cx="452805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cs typeface="Calibri Light" panose="020F0302020204030204" pitchFamily="34" charset="0"/>
              </a:rPr>
              <a:t>Years of </a:t>
            </a:r>
            <a:r>
              <a:rPr lang="en-US" sz="1400" b="1">
                <a:solidFill>
                  <a:srgbClr val="0070C0"/>
                </a:solidFill>
                <a:cs typeface="Calibri Light" panose="020F0302020204030204" pitchFamily="34" charset="0"/>
              </a:rPr>
              <a:t>ART initiation</a:t>
            </a:r>
            <a:endParaRPr lang="en-US" sz="1400" b="1" dirty="0">
              <a:solidFill>
                <a:srgbClr val="0070C0"/>
              </a:solidFill>
              <a:cs typeface="Calibri Light" panose="020F030202020403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91A4594-F18A-4145-A1DE-15E91AE3DA35}"/>
              </a:ext>
            </a:extLst>
          </p:cNvPr>
          <p:cNvSpPr/>
          <p:nvPr/>
        </p:nvSpPr>
        <p:spPr>
          <a:xfrm>
            <a:off x="7621081" y="4437112"/>
            <a:ext cx="955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cs typeface="Calibri Light" panose="020F0302020204030204" pitchFamily="34" charset="0"/>
              </a:rPr>
              <a:t>Before 1999</a:t>
            </a:r>
            <a:endParaRPr lang="fr-FR" sz="1200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9E9F3F7-2947-4B69-BDBB-38351F054CC3}"/>
              </a:ext>
            </a:extLst>
          </p:cNvPr>
          <p:cNvSpPr/>
          <p:nvPr/>
        </p:nvSpPr>
        <p:spPr>
          <a:xfrm>
            <a:off x="9493531" y="4437112"/>
            <a:ext cx="859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cs typeface="Calibri Light" panose="020F0302020204030204" pitchFamily="34" charset="0"/>
              </a:rPr>
              <a:t>1999-2006</a:t>
            </a:r>
            <a:endParaRPr lang="fr-FR" sz="1200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7957CEE-26AF-47B6-B048-98383EE12C01}"/>
              </a:ext>
            </a:extLst>
          </p:cNvPr>
          <p:cNvSpPr/>
          <p:nvPr/>
        </p:nvSpPr>
        <p:spPr>
          <a:xfrm>
            <a:off x="11100345" y="4437112"/>
            <a:ext cx="859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cs typeface="Calibri Light" panose="020F0302020204030204" pitchFamily="34" charset="0"/>
              </a:rPr>
              <a:t>2007-2013</a:t>
            </a:r>
            <a:endParaRPr lang="fr-FR" sz="1200" dirty="0"/>
          </a:p>
        </p:txBody>
      </p:sp>
      <p:sp>
        <p:nvSpPr>
          <p:cNvPr id="170" name="TextBox 123">
            <a:extLst>
              <a:ext uri="{FF2B5EF4-FFF2-40B4-BE49-F238E27FC236}">
                <a16:creationId xmlns:a16="http://schemas.microsoft.com/office/drawing/2014/main" id="{5CAFB1AA-DEBE-4686-82D1-260E6D97F41A}"/>
              </a:ext>
            </a:extLst>
          </p:cNvPr>
          <p:cNvSpPr txBox="1"/>
          <p:nvPr/>
        </p:nvSpPr>
        <p:spPr>
          <a:xfrm>
            <a:off x="5020779" y="4903769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6000 -</a:t>
            </a:r>
          </a:p>
        </p:txBody>
      </p:sp>
      <p:sp>
        <p:nvSpPr>
          <p:cNvPr id="171" name="TextBox 123">
            <a:extLst>
              <a:ext uri="{FF2B5EF4-FFF2-40B4-BE49-F238E27FC236}">
                <a16:creationId xmlns:a16="http://schemas.microsoft.com/office/drawing/2014/main" id="{628373EA-2350-4501-9C95-F4A0F66A3D49}"/>
              </a:ext>
            </a:extLst>
          </p:cNvPr>
          <p:cNvSpPr txBox="1"/>
          <p:nvPr/>
        </p:nvSpPr>
        <p:spPr>
          <a:xfrm>
            <a:off x="5020779" y="5256696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4000 -</a:t>
            </a:r>
          </a:p>
        </p:txBody>
      </p:sp>
      <p:sp>
        <p:nvSpPr>
          <p:cNvPr id="172" name="TextBox 123">
            <a:extLst>
              <a:ext uri="{FF2B5EF4-FFF2-40B4-BE49-F238E27FC236}">
                <a16:creationId xmlns:a16="http://schemas.microsoft.com/office/drawing/2014/main" id="{E2151906-CDD7-4717-8E68-D49184732CA7}"/>
              </a:ext>
            </a:extLst>
          </p:cNvPr>
          <p:cNvSpPr txBox="1"/>
          <p:nvPr/>
        </p:nvSpPr>
        <p:spPr>
          <a:xfrm>
            <a:off x="5020779" y="5611019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2000 -</a:t>
            </a:r>
          </a:p>
        </p:txBody>
      </p:sp>
      <p:sp>
        <p:nvSpPr>
          <p:cNvPr id="173" name="TextBox 123">
            <a:extLst>
              <a:ext uri="{FF2B5EF4-FFF2-40B4-BE49-F238E27FC236}">
                <a16:creationId xmlns:a16="http://schemas.microsoft.com/office/drawing/2014/main" id="{E6248104-4D32-49F8-9E17-1C8D27F86D41}"/>
              </a:ext>
            </a:extLst>
          </p:cNvPr>
          <p:cNvSpPr txBox="1"/>
          <p:nvPr/>
        </p:nvSpPr>
        <p:spPr>
          <a:xfrm>
            <a:off x="5020779" y="5947583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0 -</a:t>
            </a:r>
          </a:p>
        </p:txBody>
      </p:sp>
      <p:sp>
        <p:nvSpPr>
          <p:cNvPr id="174" name="Forme libre : forme 173">
            <a:extLst>
              <a:ext uri="{FF2B5EF4-FFF2-40B4-BE49-F238E27FC236}">
                <a16:creationId xmlns:a16="http://schemas.microsoft.com/office/drawing/2014/main" id="{05C4447F-0728-49FD-B463-CBACE0E4B462}"/>
              </a:ext>
            </a:extLst>
          </p:cNvPr>
          <p:cNvSpPr/>
          <p:nvPr/>
        </p:nvSpPr>
        <p:spPr>
          <a:xfrm>
            <a:off x="5472469" y="4664220"/>
            <a:ext cx="1412127" cy="597780"/>
          </a:xfrm>
          <a:custGeom>
            <a:avLst/>
            <a:gdLst>
              <a:gd name="connsiteX0" fmla="*/ 0 w 1412127"/>
              <a:gd name="connsiteY0" fmla="*/ 597780 h 597780"/>
              <a:gd name="connsiteX1" fmla="*/ 117783 w 1412127"/>
              <a:gd name="connsiteY1" fmla="*/ 544587 h 597780"/>
              <a:gd name="connsiteX2" fmla="*/ 212769 w 1412127"/>
              <a:gd name="connsiteY2" fmla="*/ 506593 h 597780"/>
              <a:gd name="connsiteX3" fmla="*/ 317887 w 1412127"/>
              <a:gd name="connsiteY3" fmla="*/ 478730 h 597780"/>
              <a:gd name="connsiteX4" fmla="*/ 411606 w 1412127"/>
              <a:gd name="connsiteY4" fmla="*/ 463532 h 597780"/>
              <a:gd name="connsiteX5" fmla="*/ 516724 w 1412127"/>
              <a:gd name="connsiteY5" fmla="*/ 429337 h 597780"/>
              <a:gd name="connsiteX6" fmla="*/ 615510 w 1412127"/>
              <a:gd name="connsiteY6" fmla="*/ 400208 h 597780"/>
              <a:gd name="connsiteX7" fmla="*/ 719361 w 1412127"/>
              <a:gd name="connsiteY7" fmla="*/ 349549 h 597780"/>
              <a:gd name="connsiteX8" fmla="*/ 799150 w 1412127"/>
              <a:gd name="connsiteY8" fmla="*/ 295090 h 597780"/>
              <a:gd name="connsiteX9" fmla="*/ 896669 w 1412127"/>
              <a:gd name="connsiteY9" fmla="*/ 234299 h 597780"/>
              <a:gd name="connsiteX10" fmla="*/ 1008119 w 1412127"/>
              <a:gd name="connsiteY10" fmla="*/ 172242 h 597780"/>
              <a:gd name="connsiteX11" fmla="*/ 1104372 w 1412127"/>
              <a:gd name="connsiteY11" fmla="*/ 87387 h 597780"/>
              <a:gd name="connsiteX12" fmla="*/ 1220888 w 1412127"/>
              <a:gd name="connsiteY12" fmla="*/ 55725 h 597780"/>
              <a:gd name="connsiteX13" fmla="*/ 1315874 w 1412127"/>
              <a:gd name="connsiteY13" fmla="*/ 15198 h 597780"/>
              <a:gd name="connsiteX14" fmla="*/ 1412127 w 1412127"/>
              <a:gd name="connsiteY14" fmla="*/ 0 h 59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2127" h="597780">
                <a:moveTo>
                  <a:pt x="0" y="597780"/>
                </a:moveTo>
                <a:lnTo>
                  <a:pt x="117783" y="544587"/>
                </a:lnTo>
                <a:lnTo>
                  <a:pt x="212769" y="506593"/>
                </a:lnTo>
                <a:lnTo>
                  <a:pt x="317887" y="478730"/>
                </a:lnTo>
                <a:lnTo>
                  <a:pt x="411606" y="463532"/>
                </a:lnTo>
                <a:lnTo>
                  <a:pt x="516724" y="429337"/>
                </a:lnTo>
                <a:lnTo>
                  <a:pt x="615510" y="400208"/>
                </a:lnTo>
                <a:lnTo>
                  <a:pt x="719361" y="349549"/>
                </a:lnTo>
                <a:lnTo>
                  <a:pt x="799150" y="295090"/>
                </a:lnTo>
                <a:lnTo>
                  <a:pt x="896669" y="234299"/>
                </a:lnTo>
                <a:lnTo>
                  <a:pt x="1008119" y="172242"/>
                </a:lnTo>
                <a:lnTo>
                  <a:pt x="1104372" y="87387"/>
                </a:lnTo>
                <a:lnTo>
                  <a:pt x="1220888" y="55725"/>
                </a:lnTo>
                <a:lnTo>
                  <a:pt x="1315874" y="15198"/>
                </a:lnTo>
                <a:lnTo>
                  <a:pt x="1412127" y="0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Forme libre : forme 174">
            <a:extLst>
              <a:ext uri="{FF2B5EF4-FFF2-40B4-BE49-F238E27FC236}">
                <a16:creationId xmlns:a16="http://schemas.microsoft.com/office/drawing/2014/main" id="{B61012A4-4169-4BE4-8F06-78D33933A325}"/>
              </a:ext>
            </a:extLst>
          </p:cNvPr>
          <p:cNvSpPr/>
          <p:nvPr/>
        </p:nvSpPr>
        <p:spPr>
          <a:xfrm>
            <a:off x="5481334" y="5538093"/>
            <a:ext cx="1400729" cy="98785"/>
          </a:xfrm>
          <a:custGeom>
            <a:avLst/>
            <a:gdLst>
              <a:gd name="connsiteX0" fmla="*/ 0 w 1400729"/>
              <a:gd name="connsiteY0" fmla="*/ 8865 h 98785"/>
              <a:gd name="connsiteX1" fmla="*/ 101319 w 1400729"/>
              <a:gd name="connsiteY1" fmla="*/ 7598 h 98785"/>
              <a:gd name="connsiteX2" fmla="*/ 189972 w 1400729"/>
              <a:gd name="connsiteY2" fmla="*/ 0 h 98785"/>
              <a:gd name="connsiteX3" fmla="*/ 295090 w 1400729"/>
              <a:gd name="connsiteY3" fmla="*/ 13931 h 98785"/>
              <a:gd name="connsiteX4" fmla="*/ 397675 w 1400729"/>
              <a:gd name="connsiteY4" fmla="*/ 25329 h 98785"/>
              <a:gd name="connsiteX5" fmla="*/ 492662 w 1400729"/>
              <a:gd name="connsiteY5" fmla="*/ 30395 h 98785"/>
              <a:gd name="connsiteX6" fmla="*/ 599046 w 1400729"/>
              <a:gd name="connsiteY6" fmla="*/ 34195 h 98785"/>
              <a:gd name="connsiteX7" fmla="*/ 707964 w 1400729"/>
              <a:gd name="connsiteY7" fmla="*/ 31662 h 98785"/>
              <a:gd name="connsiteX8" fmla="*/ 808016 w 1400729"/>
              <a:gd name="connsiteY8" fmla="*/ 53192 h 98785"/>
              <a:gd name="connsiteX9" fmla="*/ 894136 w 1400729"/>
              <a:gd name="connsiteY9" fmla="*/ 51925 h 98785"/>
              <a:gd name="connsiteX10" fmla="*/ 1000521 w 1400729"/>
              <a:gd name="connsiteY10" fmla="*/ 58258 h 98785"/>
              <a:gd name="connsiteX11" fmla="*/ 1100573 w 1400729"/>
              <a:gd name="connsiteY11" fmla="*/ 65857 h 98785"/>
              <a:gd name="connsiteX12" fmla="*/ 1206957 w 1400729"/>
              <a:gd name="connsiteY12" fmla="*/ 78521 h 98785"/>
              <a:gd name="connsiteX13" fmla="*/ 1303210 w 1400729"/>
              <a:gd name="connsiteY13" fmla="*/ 86120 h 98785"/>
              <a:gd name="connsiteX14" fmla="*/ 1400729 w 1400729"/>
              <a:gd name="connsiteY14" fmla="*/ 98785 h 9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729" h="98785">
                <a:moveTo>
                  <a:pt x="0" y="8865"/>
                </a:moveTo>
                <a:lnTo>
                  <a:pt x="101319" y="7598"/>
                </a:lnTo>
                <a:lnTo>
                  <a:pt x="189972" y="0"/>
                </a:lnTo>
                <a:lnTo>
                  <a:pt x="295090" y="13931"/>
                </a:lnTo>
                <a:lnTo>
                  <a:pt x="397675" y="25329"/>
                </a:lnTo>
                <a:lnTo>
                  <a:pt x="492662" y="30395"/>
                </a:lnTo>
                <a:lnTo>
                  <a:pt x="599046" y="34195"/>
                </a:lnTo>
                <a:lnTo>
                  <a:pt x="707964" y="31662"/>
                </a:lnTo>
                <a:lnTo>
                  <a:pt x="808016" y="53192"/>
                </a:lnTo>
                <a:lnTo>
                  <a:pt x="894136" y="51925"/>
                </a:lnTo>
                <a:lnTo>
                  <a:pt x="1000521" y="58258"/>
                </a:lnTo>
                <a:lnTo>
                  <a:pt x="1100573" y="65857"/>
                </a:lnTo>
                <a:lnTo>
                  <a:pt x="1206957" y="78521"/>
                </a:lnTo>
                <a:lnTo>
                  <a:pt x="1303210" y="86120"/>
                </a:lnTo>
                <a:lnTo>
                  <a:pt x="1400729" y="98785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Forme libre : forme 175">
            <a:extLst>
              <a:ext uri="{FF2B5EF4-FFF2-40B4-BE49-F238E27FC236}">
                <a16:creationId xmlns:a16="http://schemas.microsoft.com/office/drawing/2014/main" id="{A96ECD45-5BF3-42D9-9765-6F95F748D8B9}"/>
              </a:ext>
            </a:extLst>
          </p:cNvPr>
          <p:cNvSpPr/>
          <p:nvPr/>
        </p:nvSpPr>
        <p:spPr>
          <a:xfrm>
            <a:off x="5478801" y="5539359"/>
            <a:ext cx="1405795" cy="207703"/>
          </a:xfrm>
          <a:custGeom>
            <a:avLst/>
            <a:gdLst>
              <a:gd name="connsiteX0" fmla="*/ 0 w 1405795"/>
              <a:gd name="connsiteY0" fmla="*/ 207703 h 207703"/>
              <a:gd name="connsiteX1" fmla="*/ 105118 w 1405795"/>
              <a:gd name="connsiteY1" fmla="*/ 162110 h 207703"/>
              <a:gd name="connsiteX2" fmla="*/ 206437 w 1405795"/>
              <a:gd name="connsiteY2" fmla="*/ 125382 h 207703"/>
              <a:gd name="connsiteX3" fmla="*/ 293824 w 1405795"/>
              <a:gd name="connsiteY3" fmla="*/ 96253 h 207703"/>
              <a:gd name="connsiteX4" fmla="*/ 404008 w 1405795"/>
              <a:gd name="connsiteY4" fmla="*/ 72190 h 207703"/>
              <a:gd name="connsiteX5" fmla="*/ 510392 w 1405795"/>
              <a:gd name="connsiteY5" fmla="*/ 51926 h 207703"/>
              <a:gd name="connsiteX6" fmla="*/ 612977 w 1405795"/>
              <a:gd name="connsiteY6" fmla="*/ 48126 h 207703"/>
              <a:gd name="connsiteX7" fmla="*/ 711763 w 1405795"/>
              <a:gd name="connsiteY7" fmla="*/ 32929 h 207703"/>
              <a:gd name="connsiteX8" fmla="*/ 804216 w 1405795"/>
              <a:gd name="connsiteY8" fmla="*/ 24063 h 207703"/>
              <a:gd name="connsiteX9" fmla="*/ 903002 w 1405795"/>
              <a:gd name="connsiteY9" fmla="*/ 15198 h 207703"/>
              <a:gd name="connsiteX10" fmla="*/ 1011919 w 1405795"/>
              <a:gd name="connsiteY10" fmla="*/ 11398 h 207703"/>
              <a:gd name="connsiteX11" fmla="*/ 1105639 w 1405795"/>
              <a:gd name="connsiteY11" fmla="*/ 0 h 207703"/>
              <a:gd name="connsiteX12" fmla="*/ 1205691 w 1405795"/>
              <a:gd name="connsiteY12" fmla="*/ 11398 h 207703"/>
              <a:gd name="connsiteX13" fmla="*/ 1305743 w 1405795"/>
              <a:gd name="connsiteY13" fmla="*/ 11398 h 207703"/>
              <a:gd name="connsiteX14" fmla="*/ 1405795 w 1405795"/>
              <a:gd name="connsiteY14" fmla="*/ 26596 h 20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5795" h="207703">
                <a:moveTo>
                  <a:pt x="0" y="207703"/>
                </a:moveTo>
                <a:lnTo>
                  <a:pt x="105118" y="162110"/>
                </a:lnTo>
                <a:lnTo>
                  <a:pt x="206437" y="125382"/>
                </a:lnTo>
                <a:lnTo>
                  <a:pt x="293824" y="96253"/>
                </a:lnTo>
                <a:lnTo>
                  <a:pt x="404008" y="72190"/>
                </a:lnTo>
                <a:lnTo>
                  <a:pt x="510392" y="51926"/>
                </a:lnTo>
                <a:lnTo>
                  <a:pt x="612977" y="48126"/>
                </a:lnTo>
                <a:lnTo>
                  <a:pt x="711763" y="32929"/>
                </a:lnTo>
                <a:lnTo>
                  <a:pt x="804216" y="24063"/>
                </a:lnTo>
                <a:lnTo>
                  <a:pt x="903002" y="15198"/>
                </a:lnTo>
                <a:lnTo>
                  <a:pt x="1011919" y="11398"/>
                </a:lnTo>
                <a:lnTo>
                  <a:pt x="1105639" y="0"/>
                </a:lnTo>
                <a:lnTo>
                  <a:pt x="1205691" y="11398"/>
                </a:lnTo>
                <a:lnTo>
                  <a:pt x="1305743" y="11398"/>
                </a:lnTo>
                <a:lnTo>
                  <a:pt x="1405795" y="26596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 : forme 176">
            <a:extLst>
              <a:ext uri="{FF2B5EF4-FFF2-40B4-BE49-F238E27FC236}">
                <a16:creationId xmlns:a16="http://schemas.microsoft.com/office/drawing/2014/main" id="{E5B70D0F-BF66-4CEB-BB95-BAE2591BF06B}"/>
              </a:ext>
            </a:extLst>
          </p:cNvPr>
          <p:cNvSpPr/>
          <p:nvPr/>
        </p:nvSpPr>
        <p:spPr>
          <a:xfrm>
            <a:off x="5478801" y="5715400"/>
            <a:ext cx="1403262" cy="111450"/>
          </a:xfrm>
          <a:custGeom>
            <a:avLst/>
            <a:gdLst>
              <a:gd name="connsiteX0" fmla="*/ 0 w 1403262"/>
              <a:gd name="connsiteY0" fmla="*/ 111450 h 111450"/>
              <a:gd name="connsiteX1" fmla="*/ 107651 w 1403262"/>
              <a:gd name="connsiteY1" fmla="*/ 88654 h 111450"/>
              <a:gd name="connsiteX2" fmla="*/ 205170 w 1403262"/>
              <a:gd name="connsiteY2" fmla="*/ 64591 h 111450"/>
              <a:gd name="connsiteX3" fmla="*/ 300156 w 1403262"/>
              <a:gd name="connsiteY3" fmla="*/ 39261 h 111450"/>
              <a:gd name="connsiteX4" fmla="*/ 412873 w 1403262"/>
              <a:gd name="connsiteY4" fmla="*/ 25330 h 111450"/>
              <a:gd name="connsiteX5" fmla="*/ 504060 w 1403262"/>
              <a:gd name="connsiteY5" fmla="*/ 15198 h 111450"/>
              <a:gd name="connsiteX6" fmla="*/ 600313 w 1403262"/>
              <a:gd name="connsiteY6" fmla="*/ 15198 h 111450"/>
              <a:gd name="connsiteX7" fmla="*/ 704164 w 1403262"/>
              <a:gd name="connsiteY7" fmla="*/ 12665 h 111450"/>
              <a:gd name="connsiteX8" fmla="*/ 802950 w 1403262"/>
              <a:gd name="connsiteY8" fmla="*/ 8865 h 111450"/>
              <a:gd name="connsiteX9" fmla="*/ 903002 w 1403262"/>
              <a:gd name="connsiteY9" fmla="*/ 6332 h 111450"/>
              <a:gd name="connsiteX10" fmla="*/ 1006853 w 1403262"/>
              <a:gd name="connsiteY10" fmla="*/ 5066 h 111450"/>
              <a:gd name="connsiteX11" fmla="*/ 1105639 w 1403262"/>
              <a:gd name="connsiteY11" fmla="*/ 0 h 111450"/>
              <a:gd name="connsiteX12" fmla="*/ 1206957 w 1403262"/>
              <a:gd name="connsiteY12" fmla="*/ 3800 h 111450"/>
              <a:gd name="connsiteX13" fmla="*/ 1300677 w 1403262"/>
              <a:gd name="connsiteY13" fmla="*/ 6332 h 111450"/>
              <a:gd name="connsiteX14" fmla="*/ 1403262 w 1403262"/>
              <a:gd name="connsiteY14" fmla="*/ 5066 h 11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3262" h="111450">
                <a:moveTo>
                  <a:pt x="0" y="111450"/>
                </a:moveTo>
                <a:lnTo>
                  <a:pt x="107651" y="88654"/>
                </a:lnTo>
                <a:lnTo>
                  <a:pt x="205170" y="64591"/>
                </a:lnTo>
                <a:lnTo>
                  <a:pt x="300156" y="39261"/>
                </a:lnTo>
                <a:lnTo>
                  <a:pt x="412873" y="25330"/>
                </a:lnTo>
                <a:lnTo>
                  <a:pt x="504060" y="15198"/>
                </a:lnTo>
                <a:lnTo>
                  <a:pt x="600313" y="15198"/>
                </a:lnTo>
                <a:lnTo>
                  <a:pt x="704164" y="12665"/>
                </a:lnTo>
                <a:lnTo>
                  <a:pt x="802950" y="8865"/>
                </a:lnTo>
                <a:lnTo>
                  <a:pt x="903002" y="6332"/>
                </a:lnTo>
                <a:lnTo>
                  <a:pt x="1006853" y="5066"/>
                </a:lnTo>
                <a:lnTo>
                  <a:pt x="1105639" y="0"/>
                </a:lnTo>
                <a:lnTo>
                  <a:pt x="1206957" y="3800"/>
                </a:lnTo>
                <a:lnTo>
                  <a:pt x="1300677" y="6332"/>
                </a:lnTo>
                <a:lnTo>
                  <a:pt x="1403262" y="5066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 : forme 177">
            <a:extLst>
              <a:ext uri="{FF2B5EF4-FFF2-40B4-BE49-F238E27FC236}">
                <a16:creationId xmlns:a16="http://schemas.microsoft.com/office/drawing/2014/main" id="{8E5F73DD-2B06-43F2-A1F5-0A1B78585BAE}"/>
              </a:ext>
            </a:extLst>
          </p:cNvPr>
          <p:cNvSpPr/>
          <p:nvPr/>
        </p:nvSpPr>
        <p:spPr>
          <a:xfrm>
            <a:off x="5478801" y="6028221"/>
            <a:ext cx="1404529" cy="54459"/>
          </a:xfrm>
          <a:custGeom>
            <a:avLst/>
            <a:gdLst>
              <a:gd name="connsiteX0" fmla="*/ 0 w 1404529"/>
              <a:gd name="connsiteY0" fmla="*/ 54459 h 54459"/>
              <a:gd name="connsiteX1" fmla="*/ 103852 w 1404529"/>
              <a:gd name="connsiteY1" fmla="*/ 34195 h 54459"/>
              <a:gd name="connsiteX2" fmla="*/ 203904 w 1404529"/>
              <a:gd name="connsiteY2" fmla="*/ 25330 h 54459"/>
              <a:gd name="connsiteX3" fmla="*/ 312821 w 1404529"/>
              <a:gd name="connsiteY3" fmla="*/ 13931 h 54459"/>
              <a:gd name="connsiteX4" fmla="*/ 409074 w 1404529"/>
              <a:gd name="connsiteY4" fmla="*/ 2533 h 54459"/>
              <a:gd name="connsiteX5" fmla="*/ 501527 w 1404529"/>
              <a:gd name="connsiteY5" fmla="*/ 3800 h 54459"/>
              <a:gd name="connsiteX6" fmla="*/ 607911 w 1404529"/>
              <a:gd name="connsiteY6" fmla="*/ 1267 h 54459"/>
              <a:gd name="connsiteX7" fmla="*/ 711763 w 1404529"/>
              <a:gd name="connsiteY7" fmla="*/ 3800 h 54459"/>
              <a:gd name="connsiteX8" fmla="*/ 809282 w 1404529"/>
              <a:gd name="connsiteY8" fmla="*/ 0 h 54459"/>
              <a:gd name="connsiteX9" fmla="*/ 908068 w 1404529"/>
              <a:gd name="connsiteY9" fmla="*/ 2533 h 54459"/>
              <a:gd name="connsiteX10" fmla="*/ 1001787 w 1404529"/>
              <a:gd name="connsiteY10" fmla="*/ 2533 h 54459"/>
              <a:gd name="connsiteX11" fmla="*/ 1108172 w 1404529"/>
              <a:gd name="connsiteY11" fmla="*/ 3800 h 54459"/>
              <a:gd name="connsiteX12" fmla="*/ 1206957 w 1404529"/>
              <a:gd name="connsiteY12" fmla="*/ 2533 h 54459"/>
              <a:gd name="connsiteX13" fmla="*/ 1300677 w 1404529"/>
              <a:gd name="connsiteY13" fmla="*/ 8865 h 54459"/>
              <a:gd name="connsiteX14" fmla="*/ 1404529 w 1404529"/>
              <a:gd name="connsiteY14" fmla="*/ 3800 h 5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4529" h="54459">
                <a:moveTo>
                  <a:pt x="0" y="54459"/>
                </a:moveTo>
                <a:lnTo>
                  <a:pt x="103852" y="34195"/>
                </a:lnTo>
                <a:lnTo>
                  <a:pt x="203904" y="25330"/>
                </a:lnTo>
                <a:lnTo>
                  <a:pt x="312821" y="13931"/>
                </a:lnTo>
                <a:lnTo>
                  <a:pt x="409074" y="2533"/>
                </a:lnTo>
                <a:lnTo>
                  <a:pt x="501527" y="3800"/>
                </a:lnTo>
                <a:lnTo>
                  <a:pt x="607911" y="1267"/>
                </a:lnTo>
                <a:lnTo>
                  <a:pt x="711763" y="3800"/>
                </a:lnTo>
                <a:lnTo>
                  <a:pt x="809282" y="0"/>
                </a:lnTo>
                <a:lnTo>
                  <a:pt x="908068" y="2533"/>
                </a:lnTo>
                <a:lnTo>
                  <a:pt x="1001787" y="2533"/>
                </a:lnTo>
                <a:lnTo>
                  <a:pt x="1108172" y="3800"/>
                </a:lnTo>
                <a:lnTo>
                  <a:pt x="1206957" y="2533"/>
                </a:lnTo>
                <a:lnTo>
                  <a:pt x="1300677" y="8865"/>
                </a:lnTo>
                <a:lnTo>
                  <a:pt x="1404529" y="380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TextBox 123">
            <a:extLst>
              <a:ext uri="{FF2B5EF4-FFF2-40B4-BE49-F238E27FC236}">
                <a16:creationId xmlns:a16="http://schemas.microsoft.com/office/drawing/2014/main" id="{EA199BC2-69E9-4148-B899-2532EB336A49}"/>
              </a:ext>
            </a:extLst>
          </p:cNvPr>
          <p:cNvSpPr txBox="1"/>
          <p:nvPr/>
        </p:nvSpPr>
        <p:spPr>
          <a:xfrm>
            <a:off x="6993088" y="4556638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8000 -</a:t>
            </a:r>
          </a:p>
        </p:txBody>
      </p:sp>
      <p:sp>
        <p:nvSpPr>
          <p:cNvPr id="180" name="TextBox 123">
            <a:extLst>
              <a:ext uri="{FF2B5EF4-FFF2-40B4-BE49-F238E27FC236}">
                <a16:creationId xmlns:a16="http://schemas.microsoft.com/office/drawing/2014/main" id="{B843C4BE-29FE-447D-A72A-9A04E78551B2}"/>
              </a:ext>
            </a:extLst>
          </p:cNvPr>
          <p:cNvSpPr txBox="1"/>
          <p:nvPr/>
        </p:nvSpPr>
        <p:spPr>
          <a:xfrm>
            <a:off x="6993088" y="4903769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6000 -</a:t>
            </a:r>
          </a:p>
        </p:txBody>
      </p:sp>
      <p:sp>
        <p:nvSpPr>
          <p:cNvPr id="181" name="TextBox 123">
            <a:extLst>
              <a:ext uri="{FF2B5EF4-FFF2-40B4-BE49-F238E27FC236}">
                <a16:creationId xmlns:a16="http://schemas.microsoft.com/office/drawing/2014/main" id="{9101AEEC-4860-4CA6-B53E-B604423872A9}"/>
              </a:ext>
            </a:extLst>
          </p:cNvPr>
          <p:cNvSpPr txBox="1"/>
          <p:nvPr/>
        </p:nvSpPr>
        <p:spPr>
          <a:xfrm>
            <a:off x="6993088" y="5256696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4000 -</a:t>
            </a:r>
          </a:p>
        </p:txBody>
      </p:sp>
      <p:sp>
        <p:nvSpPr>
          <p:cNvPr id="182" name="TextBox 123">
            <a:extLst>
              <a:ext uri="{FF2B5EF4-FFF2-40B4-BE49-F238E27FC236}">
                <a16:creationId xmlns:a16="http://schemas.microsoft.com/office/drawing/2014/main" id="{95DB1C90-842C-4104-B778-8004FBBD7172}"/>
              </a:ext>
            </a:extLst>
          </p:cNvPr>
          <p:cNvSpPr txBox="1"/>
          <p:nvPr/>
        </p:nvSpPr>
        <p:spPr>
          <a:xfrm>
            <a:off x="6993088" y="5611019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2000 -</a:t>
            </a:r>
          </a:p>
        </p:txBody>
      </p:sp>
      <p:sp>
        <p:nvSpPr>
          <p:cNvPr id="183" name="TextBox 123">
            <a:extLst>
              <a:ext uri="{FF2B5EF4-FFF2-40B4-BE49-F238E27FC236}">
                <a16:creationId xmlns:a16="http://schemas.microsoft.com/office/drawing/2014/main" id="{EBAD38D9-8ED8-4C00-B23D-C9B5120721C6}"/>
              </a:ext>
            </a:extLst>
          </p:cNvPr>
          <p:cNvSpPr txBox="1"/>
          <p:nvPr/>
        </p:nvSpPr>
        <p:spPr>
          <a:xfrm>
            <a:off x="6993088" y="5947583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0 -</a:t>
            </a:r>
          </a:p>
        </p:txBody>
      </p:sp>
      <p:sp>
        <p:nvSpPr>
          <p:cNvPr id="184" name="TextBox 123">
            <a:extLst>
              <a:ext uri="{FF2B5EF4-FFF2-40B4-BE49-F238E27FC236}">
                <a16:creationId xmlns:a16="http://schemas.microsoft.com/office/drawing/2014/main" id="{4BFC4475-5E16-49C4-ABC8-8F68C2AB1DD9}"/>
              </a:ext>
            </a:extLst>
          </p:cNvPr>
          <p:cNvSpPr txBox="1"/>
          <p:nvPr/>
        </p:nvSpPr>
        <p:spPr>
          <a:xfrm>
            <a:off x="8762593" y="4556638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8000 -</a:t>
            </a:r>
          </a:p>
        </p:txBody>
      </p:sp>
      <p:sp>
        <p:nvSpPr>
          <p:cNvPr id="185" name="TextBox 123">
            <a:extLst>
              <a:ext uri="{FF2B5EF4-FFF2-40B4-BE49-F238E27FC236}">
                <a16:creationId xmlns:a16="http://schemas.microsoft.com/office/drawing/2014/main" id="{4182003B-C773-433F-916E-E97754A1AF8A}"/>
              </a:ext>
            </a:extLst>
          </p:cNvPr>
          <p:cNvSpPr txBox="1"/>
          <p:nvPr/>
        </p:nvSpPr>
        <p:spPr>
          <a:xfrm>
            <a:off x="8762593" y="4903769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6000 -</a:t>
            </a:r>
          </a:p>
        </p:txBody>
      </p:sp>
      <p:sp>
        <p:nvSpPr>
          <p:cNvPr id="186" name="TextBox 123">
            <a:extLst>
              <a:ext uri="{FF2B5EF4-FFF2-40B4-BE49-F238E27FC236}">
                <a16:creationId xmlns:a16="http://schemas.microsoft.com/office/drawing/2014/main" id="{B2BEB240-CD78-482A-B1C7-3C3485C00136}"/>
              </a:ext>
            </a:extLst>
          </p:cNvPr>
          <p:cNvSpPr txBox="1"/>
          <p:nvPr/>
        </p:nvSpPr>
        <p:spPr>
          <a:xfrm>
            <a:off x="8762593" y="5256696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4000 -</a:t>
            </a:r>
          </a:p>
        </p:txBody>
      </p:sp>
      <p:sp>
        <p:nvSpPr>
          <p:cNvPr id="187" name="TextBox 123">
            <a:extLst>
              <a:ext uri="{FF2B5EF4-FFF2-40B4-BE49-F238E27FC236}">
                <a16:creationId xmlns:a16="http://schemas.microsoft.com/office/drawing/2014/main" id="{E9A11972-A9BF-4C0F-AF54-A7214440FB05}"/>
              </a:ext>
            </a:extLst>
          </p:cNvPr>
          <p:cNvSpPr txBox="1"/>
          <p:nvPr/>
        </p:nvSpPr>
        <p:spPr>
          <a:xfrm>
            <a:off x="8762593" y="5611019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2000 -</a:t>
            </a:r>
          </a:p>
        </p:txBody>
      </p:sp>
      <p:sp>
        <p:nvSpPr>
          <p:cNvPr id="188" name="TextBox 123">
            <a:extLst>
              <a:ext uri="{FF2B5EF4-FFF2-40B4-BE49-F238E27FC236}">
                <a16:creationId xmlns:a16="http://schemas.microsoft.com/office/drawing/2014/main" id="{23815345-5B4E-4D46-B634-704D9E2E1F63}"/>
              </a:ext>
            </a:extLst>
          </p:cNvPr>
          <p:cNvSpPr txBox="1"/>
          <p:nvPr/>
        </p:nvSpPr>
        <p:spPr>
          <a:xfrm>
            <a:off x="8762593" y="5947583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0 -</a:t>
            </a:r>
          </a:p>
        </p:txBody>
      </p:sp>
      <p:sp>
        <p:nvSpPr>
          <p:cNvPr id="189" name="TextBox 123">
            <a:extLst>
              <a:ext uri="{FF2B5EF4-FFF2-40B4-BE49-F238E27FC236}">
                <a16:creationId xmlns:a16="http://schemas.microsoft.com/office/drawing/2014/main" id="{7815CDA1-640F-43C7-87CA-A3176514D774}"/>
              </a:ext>
            </a:extLst>
          </p:cNvPr>
          <p:cNvSpPr txBox="1"/>
          <p:nvPr/>
        </p:nvSpPr>
        <p:spPr>
          <a:xfrm>
            <a:off x="10600523" y="4556638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8000 -</a:t>
            </a:r>
          </a:p>
        </p:txBody>
      </p:sp>
      <p:sp>
        <p:nvSpPr>
          <p:cNvPr id="190" name="TextBox 123">
            <a:extLst>
              <a:ext uri="{FF2B5EF4-FFF2-40B4-BE49-F238E27FC236}">
                <a16:creationId xmlns:a16="http://schemas.microsoft.com/office/drawing/2014/main" id="{31069138-92C1-4EDF-B4D0-75B890900A92}"/>
              </a:ext>
            </a:extLst>
          </p:cNvPr>
          <p:cNvSpPr txBox="1"/>
          <p:nvPr/>
        </p:nvSpPr>
        <p:spPr>
          <a:xfrm>
            <a:off x="10600523" y="4903769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6000 -</a:t>
            </a:r>
          </a:p>
        </p:txBody>
      </p:sp>
      <p:sp>
        <p:nvSpPr>
          <p:cNvPr id="191" name="TextBox 123">
            <a:extLst>
              <a:ext uri="{FF2B5EF4-FFF2-40B4-BE49-F238E27FC236}">
                <a16:creationId xmlns:a16="http://schemas.microsoft.com/office/drawing/2014/main" id="{70DB6A97-40ED-4B2B-8E65-66A6434B407A}"/>
              </a:ext>
            </a:extLst>
          </p:cNvPr>
          <p:cNvSpPr txBox="1"/>
          <p:nvPr/>
        </p:nvSpPr>
        <p:spPr>
          <a:xfrm>
            <a:off x="10600523" y="5256696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4000 -</a:t>
            </a:r>
          </a:p>
        </p:txBody>
      </p:sp>
      <p:sp>
        <p:nvSpPr>
          <p:cNvPr id="192" name="TextBox 123">
            <a:extLst>
              <a:ext uri="{FF2B5EF4-FFF2-40B4-BE49-F238E27FC236}">
                <a16:creationId xmlns:a16="http://schemas.microsoft.com/office/drawing/2014/main" id="{38914D1F-0E92-4D8C-9AAB-FD49483FB45D}"/>
              </a:ext>
            </a:extLst>
          </p:cNvPr>
          <p:cNvSpPr txBox="1"/>
          <p:nvPr/>
        </p:nvSpPr>
        <p:spPr>
          <a:xfrm>
            <a:off x="10600523" y="5611019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2000 -</a:t>
            </a:r>
          </a:p>
        </p:txBody>
      </p:sp>
      <p:sp>
        <p:nvSpPr>
          <p:cNvPr id="193" name="TextBox 123">
            <a:extLst>
              <a:ext uri="{FF2B5EF4-FFF2-40B4-BE49-F238E27FC236}">
                <a16:creationId xmlns:a16="http://schemas.microsoft.com/office/drawing/2014/main" id="{9F44141A-3E47-47C7-856D-F4AF486C2674}"/>
              </a:ext>
            </a:extLst>
          </p:cNvPr>
          <p:cNvSpPr txBox="1"/>
          <p:nvPr/>
        </p:nvSpPr>
        <p:spPr>
          <a:xfrm>
            <a:off x="10600523" y="5947583"/>
            <a:ext cx="54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100" dirty="0"/>
              <a:t>0 -</a:t>
            </a:r>
          </a:p>
        </p:txBody>
      </p:sp>
      <p:sp>
        <p:nvSpPr>
          <p:cNvPr id="194" name="Forme libre : forme 193">
            <a:extLst>
              <a:ext uri="{FF2B5EF4-FFF2-40B4-BE49-F238E27FC236}">
                <a16:creationId xmlns:a16="http://schemas.microsoft.com/office/drawing/2014/main" id="{9E5BDD94-7CA2-46A1-9BAA-9E28793973E8}"/>
              </a:ext>
            </a:extLst>
          </p:cNvPr>
          <p:cNvSpPr/>
          <p:nvPr/>
        </p:nvSpPr>
        <p:spPr>
          <a:xfrm>
            <a:off x="7447598" y="6024047"/>
            <a:ext cx="1458277" cy="44768"/>
          </a:xfrm>
          <a:custGeom>
            <a:avLst/>
            <a:gdLst>
              <a:gd name="connsiteX0" fmla="*/ 0 w 1458277"/>
              <a:gd name="connsiteY0" fmla="*/ 44768 h 44768"/>
              <a:gd name="connsiteX1" fmla="*/ 127635 w 1458277"/>
              <a:gd name="connsiteY1" fmla="*/ 30480 h 44768"/>
              <a:gd name="connsiteX2" fmla="*/ 231457 w 1458277"/>
              <a:gd name="connsiteY2" fmla="*/ 20955 h 44768"/>
              <a:gd name="connsiteX3" fmla="*/ 334327 w 1458277"/>
              <a:gd name="connsiteY3" fmla="*/ 11430 h 44768"/>
              <a:gd name="connsiteX4" fmla="*/ 430530 w 1458277"/>
              <a:gd name="connsiteY4" fmla="*/ 7620 h 44768"/>
              <a:gd name="connsiteX5" fmla="*/ 537210 w 1458277"/>
              <a:gd name="connsiteY5" fmla="*/ 3810 h 44768"/>
              <a:gd name="connsiteX6" fmla="*/ 630555 w 1458277"/>
              <a:gd name="connsiteY6" fmla="*/ 7620 h 44768"/>
              <a:gd name="connsiteX7" fmla="*/ 740092 w 1458277"/>
              <a:gd name="connsiteY7" fmla="*/ 0 h 44768"/>
              <a:gd name="connsiteX8" fmla="*/ 845820 w 1458277"/>
              <a:gd name="connsiteY8" fmla="*/ 4763 h 44768"/>
              <a:gd name="connsiteX9" fmla="*/ 943927 w 1458277"/>
              <a:gd name="connsiteY9" fmla="*/ 0 h 44768"/>
              <a:gd name="connsiteX10" fmla="*/ 1050607 w 1458277"/>
              <a:gd name="connsiteY10" fmla="*/ 7620 h 44768"/>
              <a:gd name="connsiteX11" fmla="*/ 1159192 w 1458277"/>
              <a:gd name="connsiteY11" fmla="*/ 7620 h 44768"/>
              <a:gd name="connsiteX12" fmla="*/ 1257300 w 1458277"/>
              <a:gd name="connsiteY12" fmla="*/ 10478 h 44768"/>
              <a:gd name="connsiteX13" fmla="*/ 1358265 w 1458277"/>
              <a:gd name="connsiteY13" fmla="*/ 8573 h 44768"/>
              <a:gd name="connsiteX14" fmla="*/ 1458277 w 1458277"/>
              <a:gd name="connsiteY14" fmla="*/ 6668 h 4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8277" h="44768">
                <a:moveTo>
                  <a:pt x="0" y="44768"/>
                </a:moveTo>
                <a:lnTo>
                  <a:pt x="127635" y="30480"/>
                </a:lnTo>
                <a:lnTo>
                  <a:pt x="231457" y="20955"/>
                </a:lnTo>
                <a:lnTo>
                  <a:pt x="334327" y="11430"/>
                </a:lnTo>
                <a:lnTo>
                  <a:pt x="430530" y="7620"/>
                </a:lnTo>
                <a:lnTo>
                  <a:pt x="537210" y="3810"/>
                </a:lnTo>
                <a:lnTo>
                  <a:pt x="630555" y="7620"/>
                </a:lnTo>
                <a:lnTo>
                  <a:pt x="740092" y="0"/>
                </a:lnTo>
                <a:lnTo>
                  <a:pt x="845820" y="4763"/>
                </a:lnTo>
                <a:lnTo>
                  <a:pt x="943927" y="0"/>
                </a:lnTo>
                <a:lnTo>
                  <a:pt x="1050607" y="7620"/>
                </a:lnTo>
                <a:lnTo>
                  <a:pt x="1159192" y="7620"/>
                </a:lnTo>
                <a:lnTo>
                  <a:pt x="1257300" y="10478"/>
                </a:lnTo>
                <a:lnTo>
                  <a:pt x="1358265" y="8573"/>
                </a:lnTo>
                <a:lnTo>
                  <a:pt x="1458277" y="6668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Forme libre : forme 194">
            <a:extLst>
              <a:ext uri="{FF2B5EF4-FFF2-40B4-BE49-F238E27FC236}">
                <a16:creationId xmlns:a16="http://schemas.microsoft.com/office/drawing/2014/main" id="{E1B0A596-A132-42BA-A9E6-26A9A5877C76}"/>
              </a:ext>
            </a:extLst>
          </p:cNvPr>
          <p:cNvSpPr/>
          <p:nvPr/>
        </p:nvSpPr>
        <p:spPr>
          <a:xfrm>
            <a:off x="7469505" y="5796400"/>
            <a:ext cx="1437323" cy="53340"/>
          </a:xfrm>
          <a:custGeom>
            <a:avLst/>
            <a:gdLst>
              <a:gd name="connsiteX0" fmla="*/ 0 w 1437323"/>
              <a:gd name="connsiteY0" fmla="*/ 30480 h 53340"/>
              <a:gd name="connsiteX1" fmla="*/ 101918 w 1437323"/>
              <a:gd name="connsiteY1" fmla="*/ 20955 h 53340"/>
              <a:gd name="connsiteX2" fmla="*/ 205740 w 1437323"/>
              <a:gd name="connsiteY2" fmla="*/ 5715 h 53340"/>
              <a:gd name="connsiteX3" fmla="*/ 306705 w 1437323"/>
              <a:gd name="connsiteY3" fmla="*/ 952 h 53340"/>
              <a:gd name="connsiteX4" fmla="*/ 413385 w 1437323"/>
              <a:gd name="connsiteY4" fmla="*/ 0 h 53340"/>
              <a:gd name="connsiteX5" fmla="*/ 514350 w 1437323"/>
              <a:gd name="connsiteY5" fmla="*/ 1905 h 53340"/>
              <a:gd name="connsiteX6" fmla="*/ 619125 w 1437323"/>
              <a:gd name="connsiteY6" fmla="*/ 8572 h 53340"/>
              <a:gd name="connsiteX7" fmla="*/ 719138 w 1437323"/>
              <a:gd name="connsiteY7" fmla="*/ 14287 h 53340"/>
              <a:gd name="connsiteX8" fmla="*/ 829628 w 1437323"/>
              <a:gd name="connsiteY8" fmla="*/ 19050 h 53340"/>
              <a:gd name="connsiteX9" fmla="*/ 927735 w 1437323"/>
              <a:gd name="connsiteY9" fmla="*/ 22860 h 53340"/>
              <a:gd name="connsiteX10" fmla="*/ 1023938 w 1437323"/>
              <a:gd name="connsiteY10" fmla="*/ 31432 h 53340"/>
              <a:gd name="connsiteX11" fmla="*/ 1130618 w 1437323"/>
              <a:gd name="connsiteY11" fmla="*/ 34290 h 53340"/>
              <a:gd name="connsiteX12" fmla="*/ 1243013 w 1437323"/>
              <a:gd name="connsiteY12" fmla="*/ 42862 h 53340"/>
              <a:gd name="connsiteX13" fmla="*/ 1339215 w 1437323"/>
              <a:gd name="connsiteY13" fmla="*/ 48577 h 53340"/>
              <a:gd name="connsiteX14" fmla="*/ 1437323 w 1437323"/>
              <a:gd name="connsiteY14" fmla="*/ 53340 h 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7323" h="53340">
                <a:moveTo>
                  <a:pt x="0" y="30480"/>
                </a:moveTo>
                <a:lnTo>
                  <a:pt x="101918" y="20955"/>
                </a:lnTo>
                <a:lnTo>
                  <a:pt x="205740" y="5715"/>
                </a:lnTo>
                <a:lnTo>
                  <a:pt x="306705" y="952"/>
                </a:lnTo>
                <a:lnTo>
                  <a:pt x="413385" y="0"/>
                </a:lnTo>
                <a:lnTo>
                  <a:pt x="514350" y="1905"/>
                </a:lnTo>
                <a:lnTo>
                  <a:pt x="619125" y="8572"/>
                </a:lnTo>
                <a:lnTo>
                  <a:pt x="719138" y="14287"/>
                </a:lnTo>
                <a:lnTo>
                  <a:pt x="829628" y="19050"/>
                </a:lnTo>
                <a:lnTo>
                  <a:pt x="927735" y="22860"/>
                </a:lnTo>
                <a:lnTo>
                  <a:pt x="1023938" y="31432"/>
                </a:lnTo>
                <a:lnTo>
                  <a:pt x="1130618" y="34290"/>
                </a:lnTo>
                <a:lnTo>
                  <a:pt x="1243013" y="42862"/>
                </a:lnTo>
                <a:lnTo>
                  <a:pt x="1339215" y="48577"/>
                </a:lnTo>
                <a:lnTo>
                  <a:pt x="1437323" y="5334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Forme libre : forme 195">
            <a:extLst>
              <a:ext uri="{FF2B5EF4-FFF2-40B4-BE49-F238E27FC236}">
                <a16:creationId xmlns:a16="http://schemas.microsoft.com/office/drawing/2014/main" id="{62D9828A-1A98-457B-943C-03D26589EB8B}"/>
              </a:ext>
            </a:extLst>
          </p:cNvPr>
          <p:cNvSpPr/>
          <p:nvPr/>
        </p:nvSpPr>
        <p:spPr>
          <a:xfrm>
            <a:off x="7460933" y="5706865"/>
            <a:ext cx="1448752" cy="73342"/>
          </a:xfrm>
          <a:custGeom>
            <a:avLst/>
            <a:gdLst>
              <a:gd name="connsiteX0" fmla="*/ 0 w 1448752"/>
              <a:gd name="connsiteY0" fmla="*/ 46672 h 73342"/>
              <a:gd name="connsiteX1" fmla="*/ 112395 w 1448752"/>
              <a:gd name="connsiteY1" fmla="*/ 35242 h 73342"/>
              <a:gd name="connsiteX2" fmla="*/ 215265 w 1448752"/>
              <a:gd name="connsiteY2" fmla="*/ 7620 h 73342"/>
              <a:gd name="connsiteX3" fmla="*/ 316230 w 1448752"/>
              <a:gd name="connsiteY3" fmla="*/ 0 h 73342"/>
              <a:gd name="connsiteX4" fmla="*/ 424815 w 1448752"/>
              <a:gd name="connsiteY4" fmla="*/ 0 h 73342"/>
              <a:gd name="connsiteX5" fmla="*/ 516255 w 1448752"/>
              <a:gd name="connsiteY5" fmla="*/ 952 h 73342"/>
              <a:gd name="connsiteX6" fmla="*/ 622935 w 1448752"/>
              <a:gd name="connsiteY6" fmla="*/ 6667 h 73342"/>
              <a:gd name="connsiteX7" fmla="*/ 722947 w 1448752"/>
              <a:gd name="connsiteY7" fmla="*/ 14287 h 73342"/>
              <a:gd name="connsiteX8" fmla="*/ 830580 w 1448752"/>
              <a:gd name="connsiteY8" fmla="*/ 20955 h 73342"/>
              <a:gd name="connsiteX9" fmla="*/ 931545 w 1448752"/>
              <a:gd name="connsiteY9" fmla="*/ 30480 h 73342"/>
              <a:gd name="connsiteX10" fmla="*/ 1036320 w 1448752"/>
              <a:gd name="connsiteY10" fmla="*/ 37147 h 73342"/>
              <a:gd name="connsiteX11" fmla="*/ 1143952 w 1448752"/>
              <a:gd name="connsiteY11" fmla="*/ 48577 h 73342"/>
              <a:gd name="connsiteX12" fmla="*/ 1239202 w 1448752"/>
              <a:gd name="connsiteY12" fmla="*/ 61912 h 73342"/>
              <a:gd name="connsiteX13" fmla="*/ 1347787 w 1448752"/>
              <a:gd name="connsiteY13" fmla="*/ 73342 h 73342"/>
              <a:gd name="connsiteX14" fmla="*/ 1448752 w 1448752"/>
              <a:gd name="connsiteY14" fmla="*/ 72390 h 7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8752" h="73342">
                <a:moveTo>
                  <a:pt x="0" y="46672"/>
                </a:moveTo>
                <a:lnTo>
                  <a:pt x="112395" y="35242"/>
                </a:lnTo>
                <a:lnTo>
                  <a:pt x="215265" y="7620"/>
                </a:lnTo>
                <a:lnTo>
                  <a:pt x="316230" y="0"/>
                </a:lnTo>
                <a:lnTo>
                  <a:pt x="424815" y="0"/>
                </a:lnTo>
                <a:lnTo>
                  <a:pt x="516255" y="952"/>
                </a:lnTo>
                <a:lnTo>
                  <a:pt x="622935" y="6667"/>
                </a:lnTo>
                <a:lnTo>
                  <a:pt x="722947" y="14287"/>
                </a:lnTo>
                <a:lnTo>
                  <a:pt x="830580" y="20955"/>
                </a:lnTo>
                <a:lnTo>
                  <a:pt x="931545" y="30480"/>
                </a:lnTo>
                <a:lnTo>
                  <a:pt x="1036320" y="37147"/>
                </a:lnTo>
                <a:lnTo>
                  <a:pt x="1143952" y="48577"/>
                </a:lnTo>
                <a:lnTo>
                  <a:pt x="1239202" y="61912"/>
                </a:lnTo>
                <a:lnTo>
                  <a:pt x="1347787" y="73342"/>
                </a:lnTo>
                <a:lnTo>
                  <a:pt x="1448752" y="7239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Forme libre : forme 196">
            <a:extLst>
              <a:ext uri="{FF2B5EF4-FFF2-40B4-BE49-F238E27FC236}">
                <a16:creationId xmlns:a16="http://schemas.microsoft.com/office/drawing/2014/main" id="{B1DC992A-D7BD-45E9-9977-259F74E8A721}"/>
              </a:ext>
            </a:extLst>
          </p:cNvPr>
          <p:cNvSpPr/>
          <p:nvPr/>
        </p:nvSpPr>
        <p:spPr>
          <a:xfrm>
            <a:off x="7458075" y="5562085"/>
            <a:ext cx="1452563" cy="182880"/>
          </a:xfrm>
          <a:custGeom>
            <a:avLst/>
            <a:gdLst>
              <a:gd name="connsiteX0" fmla="*/ 0 w 1452563"/>
              <a:gd name="connsiteY0" fmla="*/ 0 h 182880"/>
              <a:gd name="connsiteX1" fmla="*/ 104775 w 1452563"/>
              <a:gd name="connsiteY1" fmla="*/ 14287 h 182880"/>
              <a:gd name="connsiteX2" fmla="*/ 212408 w 1452563"/>
              <a:gd name="connsiteY2" fmla="*/ 27622 h 182880"/>
              <a:gd name="connsiteX3" fmla="*/ 320040 w 1452563"/>
              <a:gd name="connsiteY3" fmla="*/ 43815 h 182880"/>
              <a:gd name="connsiteX4" fmla="*/ 426720 w 1452563"/>
              <a:gd name="connsiteY4" fmla="*/ 63817 h 182880"/>
              <a:gd name="connsiteX5" fmla="*/ 528638 w 1452563"/>
              <a:gd name="connsiteY5" fmla="*/ 74295 h 182880"/>
              <a:gd name="connsiteX6" fmla="*/ 624840 w 1452563"/>
              <a:gd name="connsiteY6" fmla="*/ 92392 h 182880"/>
              <a:gd name="connsiteX7" fmla="*/ 728663 w 1452563"/>
              <a:gd name="connsiteY7" fmla="*/ 106680 h 182880"/>
              <a:gd name="connsiteX8" fmla="*/ 839153 w 1452563"/>
              <a:gd name="connsiteY8" fmla="*/ 120967 h 182880"/>
              <a:gd name="connsiteX9" fmla="*/ 938213 w 1452563"/>
              <a:gd name="connsiteY9" fmla="*/ 129540 h 182880"/>
              <a:gd name="connsiteX10" fmla="*/ 1035368 w 1452563"/>
              <a:gd name="connsiteY10" fmla="*/ 133350 h 182880"/>
              <a:gd name="connsiteX11" fmla="*/ 1137285 w 1452563"/>
              <a:gd name="connsiteY11" fmla="*/ 149542 h 182880"/>
              <a:gd name="connsiteX12" fmla="*/ 1248728 w 1452563"/>
              <a:gd name="connsiteY12" fmla="*/ 167640 h 182880"/>
              <a:gd name="connsiteX13" fmla="*/ 1349693 w 1452563"/>
              <a:gd name="connsiteY13" fmla="*/ 180022 h 182880"/>
              <a:gd name="connsiteX14" fmla="*/ 1452563 w 1452563"/>
              <a:gd name="connsiteY14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2563" h="182880">
                <a:moveTo>
                  <a:pt x="0" y="0"/>
                </a:moveTo>
                <a:lnTo>
                  <a:pt x="104775" y="14287"/>
                </a:lnTo>
                <a:lnTo>
                  <a:pt x="212408" y="27622"/>
                </a:lnTo>
                <a:lnTo>
                  <a:pt x="320040" y="43815"/>
                </a:lnTo>
                <a:lnTo>
                  <a:pt x="426720" y="63817"/>
                </a:lnTo>
                <a:lnTo>
                  <a:pt x="528638" y="74295"/>
                </a:lnTo>
                <a:lnTo>
                  <a:pt x="624840" y="92392"/>
                </a:lnTo>
                <a:lnTo>
                  <a:pt x="728663" y="106680"/>
                </a:lnTo>
                <a:lnTo>
                  <a:pt x="839153" y="120967"/>
                </a:lnTo>
                <a:lnTo>
                  <a:pt x="938213" y="129540"/>
                </a:lnTo>
                <a:lnTo>
                  <a:pt x="1035368" y="133350"/>
                </a:lnTo>
                <a:lnTo>
                  <a:pt x="1137285" y="149542"/>
                </a:lnTo>
                <a:lnTo>
                  <a:pt x="1248728" y="167640"/>
                </a:lnTo>
                <a:lnTo>
                  <a:pt x="1349693" y="180022"/>
                </a:lnTo>
                <a:lnTo>
                  <a:pt x="1452563" y="18288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Forme libre : forme 197">
            <a:extLst>
              <a:ext uri="{FF2B5EF4-FFF2-40B4-BE49-F238E27FC236}">
                <a16:creationId xmlns:a16="http://schemas.microsoft.com/office/drawing/2014/main" id="{A055F2B2-6ABE-4E48-83C5-74636514A981}"/>
              </a:ext>
            </a:extLst>
          </p:cNvPr>
          <p:cNvSpPr/>
          <p:nvPr/>
        </p:nvSpPr>
        <p:spPr>
          <a:xfrm>
            <a:off x="7463790" y="5426830"/>
            <a:ext cx="1445895" cy="255270"/>
          </a:xfrm>
          <a:custGeom>
            <a:avLst/>
            <a:gdLst>
              <a:gd name="connsiteX0" fmla="*/ 0 w 1445895"/>
              <a:gd name="connsiteY0" fmla="*/ 0 h 255270"/>
              <a:gd name="connsiteX1" fmla="*/ 97155 w 1445895"/>
              <a:gd name="connsiteY1" fmla="*/ 17145 h 255270"/>
              <a:gd name="connsiteX2" fmla="*/ 213360 w 1445895"/>
              <a:gd name="connsiteY2" fmla="*/ 38100 h 255270"/>
              <a:gd name="connsiteX3" fmla="*/ 316230 w 1445895"/>
              <a:gd name="connsiteY3" fmla="*/ 66675 h 255270"/>
              <a:gd name="connsiteX4" fmla="*/ 411480 w 1445895"/>
              <a:gd name="connsiteY4" fmla="*/ 100965 h 255270"/>
              <a:gd name="connsiteX5" fmla="*/ 514350 w 1445895"/>
              <a:gd name="connsiteY5" fmla="*/ 123825 h 255270"/>
              <a:gd name="connsiteX6" fmla="*/ 621983 w 1445895"/>
              <a:gd name="connsiteY6" fmla="*/ 141922 h 255270"/>
              <a:gd name="connsiteX7" fmla="*/ 723900 w 1445895"/>
              <a:gd name="connsiteY7" fmla="*/ 156210 h 255270"/>
              <a:gd name="connsiteX8" fmla="*/ 821055 w 1445895"/>
              <a:gd name="connsiteY8" fmla="*/ 170497 h 255270"/>
              <a:gd name="connsiteX9" fmla="*/ 933450 w 1445895"/>
              <a:gd name="connsiteY9" fmla="*/ 190500 h 255270"/>
              <a:gd name="connsiteX10" fmla="*/ 1026795 w 1445895"/>
              <a:gd name="connsiteY10" fmla="*/ 202882 h 255270"/>
              <a:gd name="connsiteX11" fmla="*/ 1142048 w 1445895"/>
              <a:gd name="connsiteY11" fmla="*/ 208597 h 255270"/>
              <a:gd name="connsiteX12" fmla="*/ 1242060 w 1445895"/>
              <a:gd name="connsiteY12" fmla="*/ 231457 h 255270"/>
              <a:gd name="connsiteX13" fmla="*/ 1344930 w 1445895"/>
              <a:gd name="connsiteY13" fmla="*/ 241935 h 255270"/>
              <a:gd name="connsiteX14" fmla="*/ 1445895 w 1445895"/>
              <a:gd name="connsiteY14" fmla="*/ 25527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5895" h="255270">
                <a:moveTo>
                  <a:pt x="0" y="0"/>
                </a:moveTo>
                <a:lnTo>
                  <a:pt x="97155" y="17145"/>
                </a:lnTo>
                <a:lnTo>
                  <a:pt x="213360" y="38100"/>
                </a:lnTo>
                <a:lnTo>
                  <a:pt x="316230" y="66675"/>
                </a:lnTo>
                <a:lnTo>
                  <a:pt x="411480" y="100965"/>
                </a:lnTo>
                <a:lnTo>
                  <a:pt x="514350" y="123825"/>
                </a:lnTo>
                <a:lnTo>
                  <a:pt x="621983" y="141922"/>
                </a:lnTo>
                <a:lnTo>
                  <a:pt x="723900" y="156210"/>
                </a:lnTo>
                <a:lnTo>
                  <a:pt x="821055" y="170497"/>
                </a:lnTo>
                <a:lnTo>
                  <a:pt x="933450" y="190500"/>
                </a:lnTo>
                <a:lnTo>
                  <a:pt x="1026795" y="202882"/>
                </a:lnTo>
                <a:lnTo>
                  <a:pt x="1142048" y="208597"/>
                </a:lnTo>
                <a:lnTo>
                  <a:pt x="1242060" y="231457"/>
                </a:lnTo>
                <a:lnTo>
                  <a:pt x="1344930" y="241935"/>
                </a:lnTo>
                <a:lnTo>
                  <a:pt x="1445895" y="255270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Forme libre : forme 198">
            <a:extLst>
              <a:ext uri="{FF2B5EF4-FFF2-40B4-BE49-F238E27FC236}">
                <a16:creationId xmlns:a16="http://schemas.microsoft.com/office/drawing/2014/main" id="{7FC24672-27FB-4511-9967-FD0C682887A2}"/>
              </a:ext>
            </a:extLst>
          </p:cNvPr>
          <p:cNvSpPr/>
          <p:nvPr/>
        </p:nvSpPr>
        <p:spPr>
          <a:xfrm>
            <a:off x="9205913" y="5484932"/>
            <a:ext cx="1492567" cy="401003"/>
          </a:xfrm>
          <a:custGeom>
            <a:avLst/>
            <a:gdLst>
              <a:gd name="connsiteX0" fmla="*/ 0 w 1492567"/>
              <a:gd name="connsiteY0" fmla="*/ 401003 h 401003"/>
              <a:gd name="connsiteX1" fmla="*/ 746760 w 1492567"/>
              <a:gd name="connsiteY1" fmla="*/ 0 h 401003"/>
              <a:gd name="connsiteX2" fmla="*/ 859155 w 1492567"/>
              <a:gd name="connsiteY2" fmla="*/ 25718 h 401003"/>
              <a:gd name="connsiteX3" fmla="*/ 951547 w 1492567"/>
              <a:gd name="connsiteY3" fmla="*/ 39053 h 401003"/>
              <a:gd name="connsiteX4" fmla="*/ 1068705 w 1492567"/>
              <a:gd name="connsiteY4" fmla="*/ 54293 h 401003"/>
              <a:gd name="connsiteX5" fmla="*/ 1178242 w 1492567"/>
              <a:gd name="connsiteY5" fmla="*/ 64770 h 401003"/>
              <a:gd name="connsiteX6" fmla="*/ 1294447 w 1492567"/>
              <a:gd name="connsiteY6" fmla="*/ 85725 h 401003"/>
              <a:gd name="connsiteX7" fmla="*/ 1386840 w 1492567"/>
              <a:gd name="connsiteY7" fmla="*/ 100013 h 401003"/>
              <a:gd name="connsiteX8" fmla="*/ 1492567 w 1492567"/>
              <a:gd name="connsiteY8" fmla="*/ 108585 h 4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567" h="401003">
                <a:moveTo>
                  <a:pt x="0" y="401003"/>
                </a:moveTo>
                <a:lnTo>
                  <a:pt x="746760" y="0"/>
                </a:lnTo>
                <a:lnTo>
                  <a:pt x="859155" y="25718"/>
                </a:lnTo>
                <a:lnTo>
                  <a:pt x="951547" y="39053"/>
                </a:lnTo>
                <a:lnTo>
                  <a:pt x="1068705" y="54293"/>
                </a:lnTo>
                <a:lnTo>
                  <a:pt x="1178242" y="64770"/>
                </a:lnTo>
                <a:lnTo>
                  <a:pt x="1294447" y="85725"/>
                </a:lnTo>
                <a:lnTo>
                  <a:pt x="1386840" y="100013"/>
                </a:lnTo>
                <a:lnTo>
                  <a:pt x="1492567" y="108585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Forme libre : forme 199">
            <a:extLst>
              <a:ext uri="{FF2B5EF4-FFF2-40B4-BE49-F238E27FC236}">
                <a16:creationId xmlns:a16="http://schemas.microsoft.com/office/drawing/2014/main" id="{8BB8939A-41ED-4AE9-9828-D9BDD0CC32AE}"/>
              </a:ext>
            </a:extLst>
          </p:cNvPr>
          <p:cNvSpPr/>
          <p:nvPr/>
        </p:nvSpPr>
        <p:spPr>
          <a:xfrm>
            <a:off x="9209723" y="5894507"/>
            <a:ext cx="1494472" cy="166688"/>
          </a:xfrm>
          <a:custGeom>
            <a:avLst/>
            <a:gdLst>
              <a:gd name="connsiteX0" fmla="*/ 0 w 1494472"/>
              <a:gd name="connsiteY0" fmla="*/ 166688 h 166688"/>
              <a:gd name="connsiteX1" fmla="*/ 104775 w 1494472"/>
              <a:gd name="connsiteY1" fmla="*/ 136208 h 166688"/>
              <a:gd name="connsiteX2" fmla="*/ 212407 w 1494472"/>
              <a:gd name="connsiteY2" fmla="*/ 116205 h 166688"/>
              <a:gd name="connsiteX3" fmla="*/ 322897 w 1494472"/>
              <a:gd name="connsiteY3" fmla="*/ 93345 h 166688"/>
              <a:gd name="connsiteX4" fmla="*/ 428625 w 1494472"/>
              <a:gd name="connsiteY4" fmla="*/ 78105 h 166688"/>
              <a:gd name="connsiteX5" fmla="*/ 524827 w 1494472"/>
              <a:gd name="connsiteY5" fmla="*/ 49530 h 166688"/>
              <a:gd name="connsiteX6" fmla="*/ 638175 w 1494472"/>
              <a:gd name="connsiteY6" fmla="*/ 40958 h 166688"/>
              <a:gd name="connsiteX7" fmla="*/ 734377 w 1494472"/>
              <a:gd name="connsiteY7" fmla="*/ 26670 h 166688"/>
              <a:gd name="connsiteX8" fmla="*/ 848677 w 1494472"/>
              <a:gd name="connsiteY8" fmla="*/ 10478 h 166688"/>
              <a:gd name="connsiteX9" fmla="*/ 946785 w 1494472"/>
              <a:gd name="connsiteY9" fmla="*/ 13335 h 166688"/>
              <a:gd name="connsiteX10" fmla="*/ 1068705 w 1494472"/>
              <a:gd name="connsiteY10" fmla="*/ 4763 h 166688"/>
              <a:gd name="connsiteX11" fmla="*/ 1177290 w 1494472"/>
              <a:gd name="connsiteY11" fmla="*/ 0 h 166688"/>
              <a:gd name="connsiteX12" fmla="*/ 1283017 w 1494472"/>
              <a:gd name="connsiteY12" fmla="*/ 5715 h 166688"/>
              <a:gd name="connsiteX13" fmla="*/ 1384935 w 1494472"/>
              <a:gd name="connsiteY13" fmla="*/ 5715 h 166688"/>
              <a:gd name="connsiteX14" fmla="*/ 1494472 w 1494472"/>
              <a:gd name="connsiteY14" fmla="*/ 14288 h 1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4472" h="166688">
                <a:moveTo>
                  <a:pt x="0" y="166688"/>
                </a:moveTo>
                <a:lnTo>
                  <a:pt x="104775" y="136208"/>
                </a:lnTo>
                <a:lnTo>
                  <a:pt x="212407" y="116205"/>
                </a:lnTo>
                <a:lnTo>
                  <a:pt x="322897" y="93345"/>
                </a:lnTo>
                <a:lnTo>
                  <a:pt x="428625" y="78105"/>
                </a:lnTo>
                <a:lnTo>
                  <a:pt x="524827" y="49530"/>
                </a:lnTo>
                <a:lnTo>
                  <a:pt x="638175" y="40958"/>
                </a:lnTo>
                <a:lnTo>
                  <a:pt x="734377" y="26670"/>
                </a:lnTo>
                <a:lnTo>
                  <a:pt x="848677" y="10478"/>
                </a:lnTo>
                <a:lnTo>
                  <a:pt x="946785" y="13335"/>
                </a:lnTo>
                <a:lnTo>
                  <a:pt x="1068705" y="4763"/>
                </a:lnTo>
                <a:lnTo>
                  <a:pt x="1177290" y="0"/>
                </a:lnTo>
                <a:lnTo>
                  <a:pt x="1283017" y="5715"/>
                </a:lnTo>
                <a:lnTo>
                  <a:pt x="1384935" y="5715"/>
                </a:lnTo>
                <a:lnTo>
                  <a:pt x="1494472" y="14288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Forme libre : forme 200">
            <a:extLst>
              <a:ext uri="{FF2B5EF4-FFF2-40B4-BE49-F238E27FC236}">
                <a16:creationId xmlns:a16="http://schemas.microsoft.com/office/drawing/2014/main" id="{34729712-F9BB-46CA-9AFD-ED9633C7C375}"/>
              </a:ext>
            </a:extLst>
          </p:cNvPr>
          <p:cNvSpPr/>
          <p:nvPr/>
        </p:nvSpPr>
        <p:spPr>
          <a:xfrm>
            <a:off x="9217343" y="5973565"/>
            <a:ext cx="1492567" cy="97155"/>
          </a:xfrm>
          <a:custGeom>
            <a:avLst/>
            <a:gdLst>
              <a:gd name="connsiteX0" fmla="*/ 1492567 w 1492567"/>
              <a:gd name="connsiteY0" fmla="*/ 9525 h 97155"/>
              <a:gd name="connsiteX1" fmla="*/ 1380172 w 1492567"/>
              <a:gd name="connsiteY1" fmla="*/ 6667 h 97155"/>
              <a:gd name="connsiteX2" fmla="*/ 1272540 w 1492567"/>
              <a:gd name="connsiteY2" fmla="*/ 5715 h 97155"/>
              <a:gd name="connsiteX3" fmla="*/ 1162050 w 1492567"/>
              <a:gd name="connsiteY3" fmla="*/ 1905 h 97155"/>
              <a:gd name="connsiteX4" fmla="*/ 1062037 w 1492567"/>
              <a:gd name="connsiteY4" fmla="*/ 0 h 97155"/>
              <a:gd name="connsiteX5" fmla="*/ 947737 w 1492567"/>
              <a:gd name="connsiteY5" fmla="*/ 7620 h 97155"/>
              <a:gd name="connsiteX6" fmla="*/ 837247 w 1492567"/>
              <a:gd name="connsiteY6" fmla="*/ 1905 h 97155"/>
              <a:gd name="connsiteX7" fmla="*/ 737235 w 1492567"/>
              <a:gd name="connsiteY7" fmla="*/ 9525 h 97155"/>
              <a:gd name="connsiteX8" fmla="*/ 621982 w 1492567"/>
              <a:gd name="connsiteY8" fmla="*/ 18097 h 97155"/>
              <a:gd name="connsiteX9" fmla="*/ 518160 w 1492567"/>
              <a:gd name="connsiteY9" fmla="*/ 23812 h 97155"/>
              <a:gd name="connsiteX10" fmla="*/ 415290 w 1492567"/>
              <a:gd name="connsiteY10" fmla="*/ 32385 h 97155"/>
              <a:gd name="connsiteX11" fmla="*/ 304800 w 1492567"/>
              <a:gd name="connsiteY11" fmla="*/ 48577 h 97155"/>
              <a:gd name="connsiteX12" fmla="*/ 211455 w 1492567"/>
              <a:gd name="connsiteY12" fmla="*/ 66675 h 97155"/>
              <a:gd name="connsiteX13" fmla="*/ 93345 w 1492567"/>
              <a:gd name="connsiteY13" fmla="*/ 77152 h 97155"/>
              <a:gd name="connsiteX14" fmla="*/ 0 w 1492567"/>
              <a:gd name="connsiteY14" fmla="*/ 97155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2567" h="97155">
                <a:moveTo>
                  <a:pt x="1492567" y="9525"/>
                </a:moveTo>
                <a:lnTo>
                  <a:pt x="1380172" y="6667"/>
                </a:lnTo>
                <a:lnTo>
                  <a:pt x="1272540" y="5715"/>
                </a:lnTo>
                <a:lnTo>
                  <a:pt x="1162050" y="1905"/>
                </a:lnTo>
                <a:lnTo>
                  <a:pt x="1062037" y="0"/>
                </a:lnTo>
                <a:lnTo>
                  <a:pt x="947737" y="7620"/>
                </a:lnTo>
                <a:lnTo>
                  <a:pt x="837247" y="1905"/>
                </a:lnTo>
                <a:lnTo>
                  <a:pt x="737235" y="9525"/>
                </a:lnTo>
                <a:lnTo>
                  <a:pt x="621982" y="18097"/>
                </a:lnTo>
                <a:lnTo>
                  <a:pt x="518160" y="23812"/>
                </a:lnTo>
                <a:lnTo>
                  <a:pt x="415290" y="32385"/>
                </a:lnTo>
                <a:lnTo>
                  <a:pt x="304800" y="48577"/>
                </a:lnTo>
                <a:lnTo>
                  <a:pt x="211455" y="66675"/>
                </a:lnTo>
                <a:lnTo>
                  <a:pt x="93345" y="77152"/>
                </a:lnTo>
                <a:lnTo>
                  <a:pt x="0" y="9715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Forme libre : forme 201">
            <a:extLst>
              <a:ext uri="{FF2B5EF4-FFF2-40B4-BE49-F238E27FC236}">
                <a16:creationId xmlns:a16="http://schemas.microsoft.com/office/drawing/2014/main" id="{F5FDE859-2638-4E36-BA8F-8AC3D9309550}"/>
              </a:ext>
            </a:extLst>
          </p:cNvPr>
          <p:cNvSpPr/>
          <p:nvPr/>
        </p:nvSpPr>
        <p:spPr>
          <a:xfrm>
            <a:off x="9218295" y="6073577"/>
            <a:ext cx="1442085" cy="4763"/>
          </a:xfrm>
          <a:custGeom>
            <a:avLst/>
            <a:gdLst>
              <a:gd name="connsiteX0" fmla="*/ 1442085 w 1442085"/>
              <a:gd name="connsiteY0" fmla="*/ 0 h 4763"/>
              <a:gd name="connsiteX1" fmla="*/ 0 w 1442085"/>
              <a:gd name="connsiteY1" fmla="*/ 4763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2085" h="4763">
                <a:moveTo>
                  <a:pt x="1442085" y="0"/>
                </a:moveTo>
                <a:lnTo>
                  <a:pt x="0" y="4763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Forme libre : forme 202">
            <a:extLst>
              <a:ext uri="{FF2B5EF4-FFF2-40B4-BE49-F238E27FC236}">
                <a16:creationId xmlns:a16="http://schemas.microsoft.com/office/drawing/2014/main" id="{FC0F8FED-A603-484D-8BF1-AB326B654FE8}"/>
              </a:ext>
            </a:extLst>
          </p:cNvPr>
          <p:cNvSpPr/>
          <p:nvPr/>
        </p:nvSpPr>
        <p:spPr>
          <a:xfrm>
            <a:off x="11075670" y="5514460"/>
            <a:ext cx="806454" cy="498157"/>
          </a:xfrm>
          <a:custGeom>
            <a:avLst/>
            <a:gdLst>
              <a:gd name="connsiteX0" fmla="*/ 0 w 664845"/>
              <a:gd name="connsiteY0" fmla="*/ 498157 h 498157"/>
              <a:gd name="connsiteX1" fmla="*/ 111443 w 664845"/>
              <a:gd name="connsiteY1" fmla="*/ 392430 h 498157"/>
              <a:gd name="connsiteX2" fmla="*/ 237173 w 664845"/>
              <a:gd name="connsiteY2" fmla="*/ 287655 h 498157"/>
              <a:gd name="connsiteX3" fmla="*/ 328613 w 664845"/>
              <a:gd name="connsiteY3" fmla="*/ 192405 h 498157"/>
              <a:gd name="connsiteX4" fmla="*/ 442913 w 664845"/>
              <a:gd name="connsiteY4" fmla="*/ 112395 h 498157"/>
              <a:gd name="connsiteX5" fmla="*/ 548640 w 664845"/>
              <a:gd name="connsiteY5" fmla="*/ 52387 h 498157"/>
              <a:gd name="connsiteX6" fmla="*/ 664845 w 664845"/>
              <a:gd name="connsiteY6" fmla="*/ 0 h 49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845" h="498157">
                <a:moveTo>
                  <a:pt x="0" y="498157"/>
                </a:moveTo>
                <a:lnTo>
                  <a:pt x="111443" y="392430"/>
                </a:lnTo>
                <a:lnTo>
                  <a:pt x="237173" y="287655"/>
                </a:lnTo>
                <a:lnTo>
                  <a:pt x="328613" y="192405"/>
                </a:lnTo>
                <a:lnTo>
                  <a:pt x="442913" y="112395"/>
                </a:lnTo>
                <a:lnTo>
                  <a:pt x="548640" y="52387"/>
                </a:lnTo>
                <a:lnTo>
                  <a:pt x="664845" y="0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Forme libre : forme 203">
            <a:extLst>
              <a:ext uri="{FF2B5EF4-FFF2-40B4-BE49-F238E27FC236}">
                <a16:creationId xmlns:a16="http://schemas.microsoft.com/office/drawing/2014/main" id="{5484B01C-0306-4258-B638-FAB772BE5A4D}"/>
              </a:ext>
            </a:extLst>
          </p:cNvPr>
          <p:cNvSpPr/>
          <p:nvPr/>
        </p:nvSpPr>
        <p:spPr>
          <a:xfrm>
            <a:off x="11079480" y="6025000"/>
            <a:ext cx="790486" cy="57680"/>
          </a:xfrm>
          <a:custGeom>
            <a:avLst/>
            <a:gdLst>
              <a:gd name="connsiteX0" fmla="*/ 0 w 669608"/>
              <a:gd name="connsiteY0" fmla="*/ 50482 h 50482"/>
              <a:gd name="connsiteX1" fmla="*/ 115253 w 669608"/>
              <a:gd name="connsiteY1" fmla="*/ 40005 h 50482"/>
              <a:gd name="connsiteX2" fmla="*/ 222885 w 669608"/>
              <a:gd name="connsiteY2" fmla="*/ 32385 h 50482"/>
              <a:gd name="connsiteX3" fmla="*/ 331470 w 669608"/>
              <a:gd name="connsiteY3" fmla="*/ 14287 h 50482"/>
              <a:gd name="connsiteX4" fmla="*/ 441960 w 669608"/>
              <a:gd name="connsiteY4" fmla="*/ 7620 h 50482"/>
              <a:gd name="connsiteX5" fmla="*/ 558165 w 669608"/>
              <a:gd name="connsiteY5" fmla="*/ 6667 h 50482"/>
              <a:gd name="connsiteX6" fmla="*/ 669608 w 669608"/>
              <a:gd name="connsiteY6" fmla="*/ 0 h 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608" h="50482">
                <a:moveTo>
                  <a:pt x="0" y="50482"/>
                </a:moveTo>
                <a:lnTo>
                  <a:pt x="115253" y="40005"/>
                </a:lnTo>
                <a:lnTo>
                  <a:pt x="222885" y="32385"/>
                </a:lnTo>
                <a:lnTo>
                  <a:pt x="331470" y="14287"/>
                </a:lnTo>
                <a:lnTo>
                  <a:pt x="441960" y="7620"/>
                </a:lnTo>
                <a:lnTo>
                  <a:pt x="558165" y="6667"/>
                </a:lnTo>
                <a:lnTo>
                  <a:pt x="669608" y="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Forme libre : forme 204">
            <a:extLst>
              <a:ext uri="{FF2B5EF4-FFF2-40B4-BE49-F238E27FC236}">
                <a16:creationId xmlns:a16="http://schemas.microsoft.com/office/drawing/2014/main" id="{FBAEA6D4-8491-440D-989D-FD95B5D0E410}"/>
              </a:ext>
            </a:extLst>
          </p:cNvPr>
          <p:cNvSpPr/>
          <p:nvPr/>
        </p:nvSpPr>
        <p:spPr>
          <a:xfrm>
            <a:off x="11089005" y="6061194"/>
            <a:ext cx="780961" cy="45719"/>
          </a:xfrm>
          <a:custGeom>
            <a:avLst/>
            <a:gdLst>
              <a:gd name="connsiteX0" fmla="*/ 648653 w 648653"/>
              <a:gd name="connsiteY0" fmla="*/ 0 h 16192"/>
              <a:gd name="connsiteX1" fmla="*/ 536258 w 648653"/>
              <a:gd name="connsiteY1" fmla="*/ 0 h 16192"/>
              <a:gd name="connsiteX2" fmla="*/ 430530 w 648653"/>
              <a:gd name="connsiteY2" fmla="*/ 0 h 16192"/>
              <a:gd name="connsiteX3" fmla="*/ 318135 w 648653"/>
              <a:gd name="connsiteY3" fmla="*/ 0 h 16192"/>
              <a:gd name="connsiteX4" fmla="*/ 200978 w 648653"/>
              <a:gd name="connsiteY4" fmla="*/ 0 h 16192"/>
              <a:gd name="connsiteX5" fmla="*/ 111443 w 648653"/>
              <a:gd name="connsiteY5" fmla="*/ 8572 h 16192"/>
              <a:gd name="connsiteX6" fmla="*/ 0 w 648653"/>
              <a:gd name="connsiteY6" fmla="*/ 16192 h 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653" h="16192">
                <a:moveTo>
                  <a:pt x="648653" y="0"/>
                </a:moveTo>
                <a:lnTo>
                  <a:pt x="536258" y="0"/>
                </a:lnTo>
                <a:lnTo>
                  <a:pt x="430530" y="0"/>
                </a:lnTo>
                <a:lnTo>
                  <a:pt x="318135" y="0"/>
                </a:lnTo>
                <a:lnTo>
                  <a:pt x="200978" y="0"/>
                </a:lnTo>
                <a:lnTo>
                  <a:pt x="111443" y="8572"/>
                </a:lnTo>
                <a:lnTo>
                  <a:pt x="0" y="16192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Forme libre : forme 205">
            <a:extLst>
              <a:ext uri="{FF2B5EF4-FFF2-40B4-BE49-F238E27FC236}">
                <a16:creationId xmlns:a16="http://schemas.microsoft.com/office/drawing/2014/main" id="{D413128A-9305-48AA-9AEB-3D33F962670F}"/>
              </a:ext>
            </a:extLst>
          </p:cNvPr>
          <p:cNvSpPr/>
          <p:nvPr/>
        </p:nvSpPr>
        <p:spPr>
          <a:xfrm>
            <a:off x="11083289" y="6078340"/>
            <a:ext cx="775247" cy="45719"/>
          </a:xfrm>
          <a:custGeom>
            <a:avLst/>
            <a:gdLst>
              <a:gd name="connsiteX0" fmla="*/ 651510 w 651510"/>
              <a:gd name="connsiteY0" fmla="*/ 0 h 6667"/>
              <a:gd name="connsiteX1" fmla="*/ 0 w 651510"/>
              <a:gd name="connsiteY1" fmla="*/ 6667 h 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510" h="6667">
                <a:moveTo>
                  <a:pt x="651510" y="0"/>
                </a:moveTo>
                <a:lnTo>
                  <a:pt x="0" y="6667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1A733816-2B1B-4A36-9458-E5584FFD2C34}"/>
              </a:ext>
            </a:extLst>
          </p:cNvPr>
          <p:cNvGrpSpPr/>
          <p:nvPr/>
        </p:nvGrpSpPr>
        <p:grpSpPr>
          <a:xfrm>
            <a:off x="1153524" y="5539359"/>
            <a:ext cx="3754602" cy="1169551"/>
            <a:chOff x="-5137518" y="5097324"/>
            <a:chExt cx="3754602" cy="1169551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792278A-7FF9-4771-9B36-0E20E77A2BAD}"/>
                </a:ext>
              </a:extLst>
            </p:cNvPr>
            <p:cNvSpPr txBox="1"/>
            <p:nvPr/>
          </p:nvSpPr>
          <p:spPr>
            <a:xfrm>
              <a:off x="-4715279" y="5097324"/>
              <a:ext cx="333236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All patients</a:t>
              </a:r>
            </a:p>
            <a:p>
              <a:r>
                <a:rPr lang="en-US" sz="1400" b="1" dirty="0"/>
                <a:t>Ever VF or exposure to single or dual-NRTI</a:t>
              </a:r>
            </a:p>
            <a:p>
              <a:r>
                <a:rPr lang="en-US" sz="1400" b="1" dirty="0"/>
                <a:t>Ever GRT after ART initiation</a:t>
              </a:r>
            </a:p>
            <a:p>
              <a:r>
                <a:rPr lang="en-US" sz="1400" b="1" dirty="0"/>
                <a:t>Ever drug resistance detected</a:t>
              </a:r>
            </a:p>
            <a:p>
              <a:r>
                <a:rPr lang="en-US" sz="1400" b="1" dirty="0"/>
                <a:t>Ever 3-class resistance detected</a:t>
              </a:r>
            </a:p>
          </p:txBody>
        </p: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CC99E3A7-D922-4C24-AC36-C07AE0392FE0}"/>
                </a:ext>
              </a:extLst>
            </p:cNvPr>
            <p:cNvCxnSpPr/>
            <p:nvPr/>
          </p:nvCxnSpPr>
          <p:spPr>
            <a:xfrm>
              <a:off x="-5137518" y="5256696"/>
              <a:ext cx="378879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F9FDFEB6-1474-43E6-B280-25722DFBA833}"/>
                </a:ext>
              </a:extLst>
            </p:cNvPr>
            <p:cNvCxnSpPr/>
            <p:nvPr/>
          </p:nvCxnSpPr>
          <p:spPr>
            <a:xfrm>
              <a:off x="-5137518" y="5474992"/>
              <a:ext cx="37887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2B357A61-4CF2-446A-A252-A40BEA31B421}"/>
                </a:ext>
              </a:extLst>
            </p:cNvPr>
            <p:cNvCxnSpPr/>
            <p:nvPr/>
          </p:nvCxnSpPr>
          <p:spPr>
            <a:xfrm>
              <a:off x="-5137518" y="5693288"/>
              <a:ext cx="378879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ADB73046-89B9-4FDE-B184-43AA0399A82C}"/>
                </a:ext>
              </a:extLst>
            </p:cNvPr>
            <p:cNvCxnSpPr/>
            <p:nvPr/>
          </p:nvCxnSpPr>
          <p:spPr>
            <a:xfrm>
              <a:off x="-5137518" y="5911584"/>
              <a:ext cx="37887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2D25774E-4761-40B9-B3FA-560F254A87AF}"/>
                </a:ext>
              </a:extLst>
            </p:cNvPr>
            <p:cNvCxnSpPr/>
            <p:nvPr/>
          </p:nvCxnSpPr>
          <p:spPr>
            <a:xfrm>
              <a:off x="-5137518" y="6129882"/>
              <a:ext cx="37887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02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Prevalence of </a:t>
            </a:r>
            <a:r>
              <a:rPr lang="en-US" sz="2800" dirty="0" err="1"/>
              <a:t>multiresistance</a:t>
            </a:r>
            <a:r>
              <a:rPr lang="en-US" sz="2800" dirty="0"/>
              <a:t> and limited therapeutic option in patients with HIV RNA &gt; 50 c/mL on ART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848524"/>
            <a:ext cx="10972800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/>
              <a:t>HIV RNA &gt; 50 c/mL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Cumulative resistance genotype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 active ARV (TDF or ABC, XTC, ≥ 1 NNRTI, ≥ 1 PI/r, ≥ 1 INSTI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GSS of current ART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Prevalence of patients with limited therapeutic option (R to ≥ 3/4 classes </a:t>
            </a:r>
            <a:r>
              <a:rPr lang="en-US" sz="1800" b="1" dirty="0"/>
              <a:t>AND</a:t>
            </a:r>
            <a:r>
              <a:rPr lang="en-US" sz="1800" dirty="0"/>
              <a:t> ≤ 2 active ARV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030120" y="3444012"/>
            <a:ext cx="3488280" cy="408623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/>
              <a:t>HIV RNA &gt; 50 c/</a:t>
            </a:r>
            <a:r>
              <a:rPr lang="fr-FR" b="1" dirty="0" err="1"/>
              <a:t>mL</a:t>
            </a:r>
            <a:r>
              <a:rPr lang="fr-FR" b="1" dirty="0"/>
              <a:t>, n = 208 (3.8%)</a:t>
            </a: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704D7EE4-93ED-4612-9EEB-1FE3A78D7F66}"/>
              </a:ext>
            </a:extLst>
          </p:cNvPr>
          <p:cNvSpPr/>
          <p:nvPr/>
        </p:nvSpPr>
        <p:spPr>
          <a:xfrm>
            <a:off x="1792074" y="4186435"/>
            <a:ext cx="2820728" cy="64698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600" dirty="0">
                <a:solidFill>
                  <a:schemeClr val="tx1"/>
                </a:solidFill>
                <a:cs typeface="Arial" charset="0"/>
              </a:rPr>
              <a:t>R to ≥ 3/4 classes, n = 17</a:t>
            </a:r>
            <a:br>
              <a:rPr lang="fr-FR" sz="1600" dirty="0">
                <a:solidFill>
                  <a:schemeClr val="tx1"/>
                </a:solidFill>
                <a:cs typeface="Arial" charset="0"/>
              </a:rPr>
            </a:br>
            <a:r>
              <a:rPr lang="fr-FR" sz="1600" dirty="0">
                <a:solidFill>
                  <a:schemeClr val="tx1"/>
                </a:solidFill>
                <a:cs typeface="Arial" charset="0"/>
              </a:rPr>
              <a:t>(8.2% of pts </a:t>
            </a:r>
            <a:r>
              <a:rPr lang="fr-FR" sz="1600" dirty="0" err="1">
                <a:solidFill>
                  <a:schemeClr val="tx1"/>
                </a:solidFill>
                <a:cs typeface="Arial" charset="0"/>
              </a:rPr>
              <a:t>with</a:t>
            </a:r>
            <a:r>
              <a:rPr lang="fr-FR" sz="1600" dirty="0">
                <a:solidFill>
                  <a:schemeClr val="tx1"/>
                </a:solidFill>
                <a:cs typeface="Arial" charset="0"/>
              </a:rPr>
              <a:t> VL &gt; 50 c/</a:t>
            </a:r>
            <a:r>
              <a:rPr lang="fr-FR" sz="1600" dirty="0" err="1">
                <a:solidFill>
                  <a:schemeClr val="tx1"/>
                </a:solidFill>
                <a:cs typeface="Arial" charset="0"/>
              </a:rPr>
              <a:t>mL</a:t>
            </a:r>
            <a:r>
              <a:rPr lang="fr-FR" sz="16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704D7EE4-93ED-4612-9EEB-1FE3A78D7F66}"/>
              </a:ext>
            </a:extLst>
          </p:cNvPr>
          <p:cNvSpPr/>
          <p:nvPr/>
        </p:nvSpPr>
        <p:spPr>
          <a:xfrm>
            <a:off x="4908289" y="4186439"/>
            <a:ext cx="5559539" cy="173664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tx1"/>
                </a:solidFill>
                <a:cs typeface="Arial" charset="0"/>
              </a:rPr>
              <a:t>N of active ARV ≥ 3/5: 85.6 %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tx1"/>
                </a:solidFill>
                <a:cs typeface="Arial" charset="0"/>
              </a:rPr>
              <a:t>GSS of </a:t>
            </a:r>
            <a:r>
              <a:rPr lang="fr-FR" sz="1600" kern="0" dirty="0" err="1">
                <a:solidFill>
                  <a:schemeClr val="tx1"/>
                </a:solidFill>
                <a:cs typeface="Arial" charset="0"/>
              </a:rPr>
              <a:t>current</a:t>
            </a:r>
            <a:r>
              <a:rPr lang="fr-FR" sz="1600" kern="0" dirty="0">
                <a:solidFill>
                  <a:schemeClr val="tx1"/>
                </a:solidFill>
                <a:cs typeface="Arial" charset="0"/>
              </a:rPr>
              <a:t> ART ≥ 3: 68 % ; 2: 24 %</a:t>
            </a:r>
          </a:p>
          <a:p>
            <a:pPr marL="285750" indent="-285750">
              <a:buClr>
                <a:srgbClr val="0070C0"/>
              </a:buClr>
              <a:buFont typeface="Arial"/>
              <a:buChar char="•"/>
            </a:pPr>
            <a:r>
              <a:rPr lang="fr-FR" sz="1600" b="1" kern="0" dirty="0">
                <a:solidFill>
                  <a:schemeClr val="tx1"/>
                </a:solidFill>
                <a:cs typeface="Arial" charset="0"/>
              </a:rPr>
              <a:t>Limited </a:t>
            </a:r>
            <a:r>
              <a:rPr lang="fr-FR" sz="1600" b="1" kern="0" dirty="0" err="1">
                <a:solidFill>
                  <a:schemeClr val="tx1"/>
                </a:solidFill>
                <a:cs typeface="Arial" charset="0"/>
              </a:rPr>
              <a:t>therapeutic</a:t>
            </a:r>
            <a:r>
              <a:rPr lang="fr-FR" sz="1600" b="1" kern="0" dirty="0">
                <a:solidFill>
                  <a:schemeClr val="tx1"/>
                </a:solidFill>
                <a:cs typeface="Arial" charset="0"/>
              </a:rPr>
              <a:t> option </a:t>
            </a:r>
            <a:r>
              <a:rPr lang="fr-FR" sz="1600" kern="0" dirty="0">
                <a:solidFill>
                  <a:schemeClr val="tx1"/>
                </a:solidFill>
                <a:cs typeface="Arial" charset="0"/>
              </a:rPr>
              <a:t>(R to ≥ 3/4 classes</a:t>
            </a:r>
            <a:br>
              <a:rPr lang="fr-FR" sz="1600" kern="0" dirty="0">
                <a:solidFill>
                  <a:schemeClr val="tx1"/>
                </a:solidFill>
                <a:cs typeface="Arial" charset="0"/>
              </a:rPr>
            </a:b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AND</a:t>
            </a:r>
            <a:r>
              <a:rPr lang="fr-FR" sz="1600" dirty="0">
                <a:solidFill>
                  <a:schemeClr val="tx1"/>
                </a:solidFill>
              </a:rPr>
              <a:t> ≤ 2 active ARV</a:t>
            </a:r>
            <a:r>
              <a:rPr lang="fr-FR" sz="1600" kern="0" dirty="0">
                <a:solidFill>
                  <a:schemeClr val="tx1"/>
                </a:solidFill>
                <a:cs typeface="Arial" charset="0"/>
              </a:rPr>
              <a:t>), </a:t>
            </a:r>
            <a:r>
              <a:rPr lang="fr-FR" sz="1600" b="1" kern="0" dirty="0">
                <a:solidFill>
                  <a:schemeClr val="tx1"/>
                </a:solidFill>
                <a:cs typeface="Arial" charset="0"/>
              </a:rPr>
              <a:t>n = 9</a:t>
            </a:r>
          </a:p>
          <a:p>
            <a:pPr marL="622300" lvl="1" indent="-177800">
              <a:buClr>
                <a:srgbClr val="0070C0"/>
              </a:buClr>
              <a:buFontTx/>
              <a:buChar char="-"/>
            </a:pPr>
            <a:r>
              <a:rPr lang="fr-FR" sz="1600" kern="0" dirty="0">
                <a:solidFill>
                  <a:schemeClr val="tx1"/>
                </a:solidFill>
                <a:cs typeface="Arial" charset="0"/>
              </a:rPr>
              <a:t>4.33 % of patients </a:t>
            </a:r>
            <a:r>
              <a:rPr lang="fr-FR" sz="1600" kern="0" dirty="0" err="1">
                <a:solidFill>
                  <a:schemeClr val="tx1"/>
                </a:solidFill>
                <a:cs typeface="Arial" charset="0"/>
              </a:rPr>
              <a:t>with</a:t>
            </a:r>
            <a:r>
              <a:rPr lang="fr-FR" sz="1600" kern="0" dirty="0">
                <a:solidFill>
                  <a:schemeClr val="tx1"/>
                </a:solidFill>
                <a:cs typeface="Arial" charset="0"/>
              </a:rPr>
              <a:t> VL &gt; 50 c/</a:t>
            </a:r>
            <a:r>
              <a:rPr lang="fr-FR" sz="1600" kern="0" dirty="0" err="1">
                <a:solidFill>
                  <a:schemeClr val="tx1"/>
                </a:solidFill>
                <a:cs typeface="Arial" charset="0"/>
              </a:rPr>
              <a:t>mL</a:t>
            </a:r>
            <a:endParaRPr lang="fr-FR" sz="1600" kern="0" dirty="0">
              <a:solidFill>
                <a:schemeClr val="tx1"/>
              </a:solidFill>
              <a:cs typeface="Arial" charset="0"/>
            </a:endParaRPr>
          </a:p>
          <a:p>
            <a:pPr marL="622300" lvl="1" indent="-177800">
              <a:buClr>
                <a:srgbClr val="0070C0"/>
              </a:buClr>
              <a:buFontTx/>
              <a:buChar char="-"/>
            </a:pPr>
            <a:r>
              <a:rPr lang="fr-FR" sz="1600" kern="0" dirty="0">
                <a:solidFill>
                  <a:schemeClr val="tx1"/>
                </a:solidFill>
                <a:cs typeface="Arial" charset="0"/>
              </a:rPr>
              <a:t>0.17 % (95%IC: 0.06 à 0.27) of total population on ART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9600" y="5958648"/>
            <a:ext cx="90195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dirty="0"/>
              <a:t>Extrapolation to all patients on ART in France (112 877 in 2016)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è"/>
            </a:pPr>
            <a:r>
              <a:rPr lang="fr-FR" b="1" dirty="0"/>
              <a:t>Estimation of population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limited</a:t>
            </a:r>
            <a:r>
              <a:rPr lang="fr-FR" b="1" dirty="0"/>
              <a:t> </a:t>
            </a:r>
            <a:r>
              <a:rPr lang="fr-FR" b="1" dirty="0" err="1"/>
              <a:t>therapeutic</a:t>
            </a:r>
            <a:r>
              <a:rPr lang="fr-FR" b="1" dirty="0"/>
              <a:t> option in France = 192 (95% CI: 68-305) 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245" y="6494075"/>
            <a:ext cx="3881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Robineau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O, CROI 2020, Abs. 522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3ABF6-024B-7B46-9851-A7CBAABA9E05}"/>
              </a:ext>
            </a:extLst>
          </p:cNvPr>
          <p:cNvSpPr/>
          <p:nvPr/>
        </p:nvSpPr>
        <p:spPr>
          <a:xfrm>
            <a:off x="3454400" y="1281511"/>
            <a:ext cx="822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0070C0"/>
                </a:solidFill>
              </a:rPr>
              <a:t>Multicentric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study</a:t>
            </a:r>
            <a:r>
              <a:rPr lang="fr-FR" sz="2000" b="1" dirty="0">
                <a:solidFill>
                  <a:srgbClr val="0070C0"/>
                </a:solidFill>
              </a:rPr>
              <a:t>, France, 5422 patients on ART &gt; 6 </a:t>
            </a:r>
            <a:r>
              <a:rPr lang="fr-FR" sz="2000" b="1" dirty="0" err="1">
                <a:solidFill>
                  <a:srgbClr val="0070C0"/>
                </a:solidFill>
              </a:rPr>
              <a:t>months</a:t>
            </a:r>
            <a:r>
              <a:rPr lang="fr-FR" sz="2000" b="1" dirty="0">
                <a:solidFill>
                  <a:srgbClr val="0070C0"/>
                </a:solidFill>
              </a:rPr>
              <a:t> on </a:t>
            </a:r>
            <a:r>
              <a:rPr lang="fr-FR" sz="2000" b="1" dirty="0" err="1">
                <a:solidFill>
                  <a:srgbClr val="0070C0"/>
                </a:solidFill>
              </a:rPr>
              <a:t>Oct</a:t>
            </a:r>
            <a:r>
              <a:rPr lang="fr-FR" sz="2000" b="1" dirty="0">
                <a:solidFill>
                  <a:srgbClr val="0070C0"/>
                </a:solidFill>
              </a:rPr>
              <a:t> 1</a:t>
            </a:r>
            <a:r>
              <a:rPr lang="fr-FR" sz="2000" b="1" baseline="30000" dirty="0">
                <a:solidFill>
                  <a:srgbClr val="0070C0"/>
                </a:solidFill>
              </a:rPr>
              <a:t>st</a:t>
            </a:r>
            <a:r>
              <a:rPr lang="fr-FR" sz="2000" b="1" dirty="0">
                <a:solidFill>
                  <a:srgbClr val="0070C0"/>
                </a:solidFill>
              </a:rPr>
              <a:t> 2018</a:t>
            </a:r>
          </a:p>
        </p:txBody>
      </p:sp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49BC6F6C-0E79-5F4F-9371-F32C8A8C02E9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16200000" flipH="1">
            <a:off x="6564258" y="3062637"/>
            <a:ext cx="333805" cy="191379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B7498852-C2F0-AD4C-B7B2-7DD453AFF2EC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5400000">
            <a:off x="4321450" y="2733623"/>
            <a:ext cx="333801" cy="257182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45338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- New drugs - April 202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3553</Words>
  <Application>Microsoft Office PowerPoint</Application>
  <PresentationFormat>Grand écran</PresentationFormat>
  <Paragraphs>1124</Paragraphs>
  <Slides>38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ARV-trials - New drugs - April 2020</vt:lpstr>
      <vt:lpstr>New drugs for individuals  with multi-resistant virus</vt:lpstr>
      <vt:lpstr>Faculty Disclosures</vt:lpstr>
      <vt:lpstr>New Drugs for individuals  with multi-resistant virus</vt:lpstr>
      <vt:lpstr>New Drugs for individuals  with multi-resistant virus</vt:lpstr>
      <vt:lpstr>History of MDR HIV</vt:lpstr>
      <vt:lpstr>Decrease in Prevalence of MDR HIV  in the US in Recent Era of HIV Treatment </vt:lpstr>
      <vt:lpstr>Reduction in Virological Failure on 1st line ART in France</vt:lpstr>
      <vt:lpstr>Prevalence of Drug Resistance in Switzerland: 15 year Cohort Analysis</vt:lpstr>
      <vt:lpstr>Prevalence of multiresistance and limited therapeutic option in patients with HIV RNA &gt; 50 c/mL on ART</vt:lpstr>
      <vt:lpstr>Multiresistance on ART in Europe – 2019 data</vt:lpstr>
      <vt:lpstr>Multiresistance on ART in Europe – 2019 data 4-Class Resistance </vt:lpstr>
      <vt:lpstr>MDR Still a Significant Concern in HIV</vt:lpstr>
      <vt:lpstr>New Drugs for individuals  with multi-resistant virus</vt:lpstr>
      <vt:lpstr>New Agents for Patients With MDR HIV</vt:lpstr>
      <vt:lpstr>Ibalizumab in Pretreated Patients Infected With Multidrug-Resistant HIV</vt:lpstr>
      <vt:lpstr>Ibalizumab in Pretreated Patients Infected With Multidrug-Resistant HIV</vt:lpstr>
      <vt:lpstr>Ibalizumab in Pretreated Patients Infected With Multidrug-Resistant HIV</vt:lpstr>
      <vt:lpstr>Ibalizumab (Trogarzo®)</vt:lpstr>
      <vt:lpstr>BRIGHTE: Fostemsavir in Heavily Pretreated Patients Infected With Multidrug-Resistant HIV</vt:lpstr>
      <vt:lpstr>BRIGHTE: Fostemsavir in Heavily Pretreated Patients Infected With Multidrug-Resistant HIV</vt:lpstr>
      <vt:lpstr>BRIGHTE: Fostemsavir in Heavily Pretreated Patients Infected With Multidrug-Resistant HIV</vt:lpstr>
      <vt:lpstr>MK-8591 is more potent against most resistant mutants than approved NRTIs</vt:lpstr>
      <vt:lpstr>GS-6207, capside inhibitor</vt:lpstr>
      <vt:lpstr>GS-6207, capsid inhibitor PK/PD</vt:lpstr>
      <vt:lpstr>Bound anti-CD4 adnectin inhibitor of HIV-1</vt:lpstr>
      <vt:lpstr>New Drugs for individuals  with multi-resistant virus</vt:lpstr>
      <vt:lpstr>EACS Guidelines 2019</vt:lpstr>
      <vt:lpstr>Selection of New Regimen</vt:lpstr>
      <vt:lpstr>BENCHMRK: Efficacy of RAL + OBR Through W156 </vt:lpstr>
      <vt:lpstr>Unresolved questions</vt:lpstr>
      <vt:lpstr>DRV GIQ score for the prediction of 48W virological response to DRV-based salvage regimens</vt:lpstr>
      <vt:lpstr>PI/r for salvage regimen in MDR HIV Key points</vt:lpstr>
      <vt:lpstr>Benefit of treatment interruption in HIV-infected patients with multiple therapeutic failures:  a randomized controlled trial (ANRS-GIGHAART)</vt:lpstr>
      <vt:lpstr>Foscarnet salvage therapy for patients with late-stage HIV disease and MDR </vt:lpstr>
      <vt:lpstr>Treatment interruption vs 3TC monotherapy  (E-184V Study)</vt:lpstr>
      <vt:lpstr>Treatment of MDR HIV Key Points</vt:lpstr>
      <vt:lpstr>Follow-up of salvage regimen in patients  with MDR HIV</vt:lpstr>
      <vt:lpstr>New drugs for individuals  with multi-resistant virus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New drugs April 2020</dc:title>
  <dc:creator>Pedro Cahn, Anton Pozniak, François Raffi</dc:creator>
  <cp:lastModifiedBy>Christophe AEI</cp:lastModifiedBy>
  <cp:revision>735</cp:revision>
  <dcterms:created xsi:type="dcterms:W3CDTF">2018-10-26T15:18:15Z</dcterms:created>
  <dcterms:modified xsi:type="dcterms:W3CDTF">2020-04-13T20:57:59Z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1357230669</vt:i4>
  </property>
  <property fmtid="{D5CDD505-2E9C-101B-9397-08002B2CF9AE}" pid="3" name="_NewReviewCycle">
    <vt:lpwstr/>
  </property>
  <property fmtid="{D5CDD505-2E9C-101B-9397-08002B2CF9AE}" pid="4" name="_EmailSubject">
    <vt:lpwstr>Version pour Pedro et Anton</vt:lpwstr>
  </property>
  <property fmtid="{D5CDD505-2E9C-101B-9397-08002B2CF9AE}" pid="5" name="_AuthorEmail">
    <vt:lpwstr>pilar@aei.fr</vt:lpwstr>
  </property>
  <property fmtid="{D5CDD505-2E9C-101B-9397-08002B2CF9AE}" pid="6" name="_AuthorEmailDisplayName">
    <vt:lpwstr>Pilar Dufrene</vt:lpwstr>
  </property>
  <property fmtid="{D5CDD505-2E9C-101B-9397-08002B2CF9AE}" pid="7" name="_PreviousAdHocReviewCycleID">
    <vt:i4>11585149</vt:i4>
  </property>
</Properties>
</file>