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8" r:id="rId2"/>
    <p:sldId id="356" r:id="rId3"/>
    <p:sldId id="317" r:id="rId4"/>
    <p:sldId id="318" r:id="rId5"/>
    <p:sldId id="319" r:id="rId6"/>
    <p:sldId id="369" r:id="rId7"/>
    <p:sldId id="321" r:id="rId8"/>
    <p:sldId id="322" r:id="rId9"/>
    <p:sldId id="375" r:id="rId10"/>
    <p:sldId id="360" r:id="rId11"/>
    <p:sldId id="361" r:id="rId12"/>
    <p:sldId id="362" r:id="rId13"/>
    <p:sldId id="366" r:id="rId14"/>
    <p:sldId id="367" r:id="rId15"/>
    <p:sldId id="368" r:id="rId16"/>
    <p:sldId id="357" r:id="rId17"/>
    <p:sldId id="340" r:id="rId18"/>
    <p:sldId id="330" r:id="rId19"/>
    <p:sldId id="376" r:id="rId20"/>
    <p:sldId id="377" r:id="rId21"/>
    <p:sldId id="385" r:id="rId22"/>
    <p:sldId id="386" r:id="rId23"/>
    <p:sldId id="380" r:id="rId24"/>
    <p:sldId id="382" r:id="rId25"/>
    <p:sldId id="303" r:id="rId26"/>
    <p:sldId id="342" r:id="rId27"/>
    <p:sldId id="344" r:id="rId28"/>
    <p:sldId id="345" r:id="rId29"/>
    <p:sldId id="346" r:id="rId30"/>
    <p:sldId id="312" r:id="rId31"/>
    <p:sldId id="350" r:id="rId32"/>
    <p:sldId id="390" r:id="rId33"/>
    <p:sldId id="351" r:id="rId34"/>
    <p:sldId id="355" r:id="rId35"/>
    <p:sldId id="371" r:id="rId36"/>
    <p:sldId id="373" r:id="rId37"/>
    <p:sldId id="389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4343"/>
    <a:srgbClr val="717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0"/>
    <p:restoredTop sz="94305" autoAdjust="0"/>
  </p:normalViewPr>
  <p:slideViewPr>
    <p:cSldViewPr snapToGrid="0" snapToObjects="1">
      <p:cViewPr varScale="1">
        <p:scale>
          <a:sx n="141" d="100"/>
          <a:sy n="141" d="100"/>
        </p:scale>
        <p:origin x="712" y="184"/>
      </p:cViewPr>
      <p:guideLst>
        <p:guide orient="horz" pos="5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666666666666802E-2"/>
          <c:y val="1.5728218471191999E-3"/>
          <c:w val="0.91040633202099697"/>
          <c:h val="0.72029415117392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33">
              <a:noFill/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Sheet1!$E$2:$E$15</c:f>
                <c:numCache>
                  <c:formatCode>General</c:formatCode>
                  <c:ptCount val="14"/>
                  <c:pt idx="0">
                    <c:v>2.7</c:v>
                  </c:pt>
                  <c:pt idx="1">
                    <c:v>2.6</c:v>
                  </c:pt>
                </c:numCache>
              </c:numRef>
            </c:plus>
            <c:minus>
              <c:numRef>
                <c:f>Sheet1!$F$2:$F$15</c:f>
                <c:numCache>
                  <c:formatCode>General</c:formatCode>
                  <c:ptCount val="14"/>
                  <c:pt idx="0">
                    <c:v>2.8</c:v>
                  </c:pt>
                  <c:pt idx="1">
                    <c:v>2.5</c:v>
                  </c:pt>
                </c:numCache>
              </c:numRef>
            </c:minus>
            <c:spPr>
              <a:ln w="25363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Sheet1!$A$2:$A$4</c:f>
              <c:numCache>
                <c:formatCode>General</c:formatCode>
                <c:ptCount val="3"/>
                <c:pt idx="0">
                  <c:v>-1.7</c:v>
                </c:pt>
                <c:pt idx="1">
                  <c:v>-1.3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E6-4561-B37A-E452FE444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423736"/>
        <c:axId val="374420208"/>
      </c:scatterChart>
      <c:valAx>
        <c:axId val="374423736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22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74420208"/>
        <c:crosses val="autoZero"/>
        <c:crossBetween val="midCat"/>
        <c:majorUnit val="2"/>
        <c:minorUnit val="1"/>
      </c:valAx>
      <c:valAx>
        <c:axId val="374420208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22">
            <a:solidFill>
              <a:schemeClr val="tx1"/>
            </a:solidFill>
          </a:ln>
        </c:spPr>
        <c:crossAx val="374423736"/>
        <c:crossesAt val="0"/>
        <c:crossBetween val="midCat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22949689305001"/>
          <c:y val="0.20172811787213099"/>
          <c:w val="0.85477050310695002"/>
          <c:h val="0.6553434684851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+ 3TC (N=356)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Virologic_x000d_success</c:v>
                </c:pt>
                <c:pt idx="1">
                  <c:v>Virologic_x000d_nonresponse</c:v>
                </c:pt>
                <c:pt idx="2">
                  <c:v>No virologic_x000d_data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F-4976-866D-7C5C605D0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 + TDF/FTC (N=358)</c:v>
                </c:pt>
              </c:strCache>
            </c:strRef>
          </c:tx>
          <c:spPr>
            <a:solidFill>
              <a:srgbClr val="FF6600"/>
            </a:solidFill>
            <a:ln w="6350"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cap="all" baseline="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F08-4442-8D1E-8B3644D82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Virologic_x000d_success</c:v>
                </c:pt>
                <c:pt idx="1">
                  <c:v>Virologic_x000d_nonresponse</c:v>
                </c:pt>
                <c:pt idx="2">
                  <c:v>No virologic_x000d_data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DF-4976-866D-7C5C605D0A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Virologic_x000d_success</c:v>
                </c:pt>
                <c:pt idx="1">
                  <c:v>Virologic_x000d_nonresponse</c:v>
                </c:pt>
                <c:pt idx="2">
                  <c:v>No virologic_x000d_data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F9DF-4976-866D-7C5C605D0A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DTG + 3TC (N=360)</c:v>
                </c:pt>
              </c:strCache>
            </c:strRef>
          </c:tx>
          <c:spPr>
            <a:pattFill prst="dkDnDiag">
              <a:fgClr>
                <a:srgbClr val="002F5F"/>
              </a:fgClr>
              <a:bgClr>
                <a:srgbClr val="FFFFFF"/>
              </a:bgClr>
            </a:pattFill>
            <a:ln w="3175">
              <a:solidFill>
                <a:srgbClr val="002F5F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DF-4976-866D-7C5C605D0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Virologic_x000d_success</c:v>
                </c:pt>
                <c:pt idx="1">
                  <c:v>Virologic_x000d_nonresponse</c:v>
                </c:pt>
                <c:pt idx="2">
                  <c:v>No virologic_x000d_data</c:v>
                </c:pt>
              </c:strCache>
            </c:strRef>
          </c:cat>
          <c:val>
            <c:numRef>
              <c:f>Sheet1!$E$2:$E$4</c:f>
              <c:numCache>
                <c:formatCode>0</c:formatCode>
                <c:ptCount val="3"/>
                <c:pt idx="0">
                  <c:v>93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DF-4976-866D-7C5C605D0A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DTG + TDF/FTC (N=359)</c:v>
                </c:pt>
              </c:strCache>
            </c:strRef>
          </c:tx>
          <c:spPr>
            <a:pattFill prst="dkUpDiag">
              <a:fgClr>
                <a:srgbClr val="FF6600"/>
              </a:fgClr>
              <a:bgClr>
                <a:srgbClr val="FFFFFF"/>
              </a:bgClr>
            </a:pattFill>
            <a:ln w="3175">
              <a:solidFill>
                <a:srgbClr val="FF660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0-4C78-81F6-2C3B63792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Virologic_x000d_success</c:v>
                </c:pt>
                <c:pt idx="1">
                  <c:v>Virologic_x000d_nonresponse</c:v>
                </c:pt>
                <c:pt idx="2">
                  <c:v>No virologic_x000d_data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94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DF-4976-866D-7C5C605D0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374420600"/>
        <c:axId val="374419032"/>
      </c:barChart>
      <c:catAx>
        <c:axId val="37442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74419032"/>
        <c:crosses val="autoZero"/>
        <c:auto val="1"/>
        <c:lblAlgn val="ctr"/>
        <c:lblOffset val="100"/>
        <c:noMultiLvlLbl val="0"/>
      </c:catAx>
      <c:valAx>
        <c:axId val="37441903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HIV-1 RNA &lt;50 c/mL, %</a:t>
                </a:r>
              </a:p>
            </c:rich>
          </c:tx>
          <c:layout>
            <c:manualLayout>
              <c:xMode val="edge"/>
              <c:yMode val="edge"/>
              <c:x val="0"/>
              <c:y val="0.26492677223659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74420600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68834363490601"/>
          <c:y val="7.5560859607536598E-2"/>
          <c:w val="0.84596762403937897"/>
          <c:h val="0.8885711461522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+ 3TC (N=716)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</c:v>
                </c:pt>
                <c:pt idx="1">
                  <c:v>CD4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91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4-4458-B9FF-D07E5FC128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 + TDF/FTC (N=717)</c:v>
                </c:pt>
              </c:strCache>
            </c:strRef>
          </c:tx>
          <c:spPr>
            <a:solidFill>
              <a:srgbClr val="FF6600"/>
            </a:solidFill>
            <a:ln w="63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</c:v>
                </c:pt>
                <c:pt idx="1">
                  <c:v>CD4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94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4-4458-B9FF-D07E5FC1284B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DC-4808-9D4E-D0DB2077EDE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2"/>
              <c:pt idx="0">
                <c:v>HIV RNA</c:v>
              </c:pt>
              <c:pt idx="1">
                <c:v>CD4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Sheet1!$D$1:$D$3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C-4808-9D4E-D0DB2077EDE1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DTG + 3TC (N=694)</c:v>
                </c:pt>
              </c:strCache>
            </c:strRef>
          </c:tx>
          <c:spPr>
            <a:solidFill>
              <a:srgbClr val="002F5F"/>
            </a:solidFill>
            <a:ln w="3175"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B14-4458-B9FF-D07E5FC128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</c:v>
                </c:pt>
                <c:pt idx="1">
                  <c:v>CD4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92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4-4458-B9FF-D07E5FC1284B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DTG + TDF/FTC (N=693)</c:v>
                </c:pt>
              </c:strCache>
            </c:strRef>
          </c:tx>
          <c:spPr>
            <a:solidFill>
              <a:srgbClr val="FF6600"/>
            </a:solidFill>
            <a:ln w="3175">
              <a:solidFill>
                <a:srgbClr val="FF66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HIV RNA</c:v>
                </c:pt>
                <c:pt idx="1">
                  <c:v>CD4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90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4-4458-B9FF-D07E5FC128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374421776"/>
        <c:axId val="374416680"/>
      </c:barChart>
      <c:catAx>
        <c:axId val="37442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74416680"/>
        <c:crosses val="autoZero"/>
        <c:auto val="1"/>
        <c:lblAlgn val="ctr"/>
        <c:lblOffset val="100"/>
        <c:noMultiLvlLbl val="0"/>
      </c:catAx>
      <c:valAx>
        <c:axId val="374416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HIV-1 RNA &lt;50 c/mL, %</a:t>
                </a:r>
              </a:p>
            </c:rich>
          </c:tx>
          <c:layout>
            <c:manualLayout>
              <c:xMode val="edge"/>
              <c:yMode val="edge"/>
              <c:x val="1.01888785127453E-2"/>
              <c:y val="0.1536978397607219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374421776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baseline="0" dirty="0"/>
              <a:t>HIV RNA &lt;50 copies/mL (95% CI)</a:t>
            </a:r>
            <a:endParaRPr lang="en-US" sz="1800" b="0" dirty="0"/>
          </a:p>
        </c:rich>
      </c:tx>
      <c:layout>
        <c:manualLayout>
          <c:xMode val="edge"/>
          <c:yMode val="edge"/>
          <c:x val="0.24574659277306701"/>
          <c:y val="4.02858604843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98556430446201"/>
          <c:y val="0.16938955375485901"/>
          <c:w val="0.76642152125350504"/>
          <c:h val="0.616058028198263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(n=69)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Sheet1!$G$13:$G$19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plus>
            <c:minus>
              <c:numRef>
                <c:f>Sheet1!$F$13:$F$19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minus>
            <c:spPr>
              <a:ln w="19010">
                <a:solidFill>
                  <a:schemeClr val="accent1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51</c:v>
                </c:pt>
                <c:pt idx="2">
                  <c:v>80</c:v>
                </c:pt>
                <c:pt idx="3">
                  <c:v>81</c:v>
                </c:pt>
                <c:pt idx="4">
                  <c:v>81</c:v>
                </c:pt>
                <c:pt idx="5">
                  <c:v>75</c:v>
                </c:pt>
                <c:pt idx="6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66-42F6-A9CF-647E364CBD52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EFV (n=44)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Sheet1!$E$13:$E$19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11</c:v>
                  </c:pt>
                  <c:pt idx="6">
                    <c:v>11</c:v>
                  </c:pt>
                </c:numCache>
              </c:numRef>
            </c:plus>
            <c:minus>
              <c:numRef>
                <c:f>Sheet1!$D$13:$D$19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10</c:v>
                  </c:pt>
                  <c:pt idx="6">
                    <c:v>10</c:v>
                  </c:pt>
                </c:numCache>
              </c:numRef>
            </c:minus>
            <c:spPr>
              <a:ln w="19050">
                <a:solidFill>
                  <a:schemeClr val="accent3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41</c:v>
                </c:pt>
                <c:pt idx="3">
                  <c:v>59</c:v>
                </c:pt>
                <c:pt idx="4">
                  <c:v>89</c:v>
                </c:pt>
                <c:pt idx="5">
                  <c:v>82</c:v>
                </c:pt>
                <c:pt idx="6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66-42F6-A9CF-647E364C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997008"/>
        <c:axId val="45799779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00B050"/>
                    </a:solidFill>
                    <a:ln>
                      <a:noFill/>
                    </a:ln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Sheet1!$G$22:$G$26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10</c:v>
                        </c:pt>
                        <c:pt idx="4">
                          <c:v>14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Sheet1!$F$22:$F$26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11</c:v>
                        </c:pt>
                        <c:pt idx="4">
                          <c:v>15</c:v>
                        </c:pt>
                      </c:numCache>
                    </c:numRef>
                  </c:minus>
                  <c:spPr>
                    <a:ln w="19050">
                      <a:solidFill>
                        <a:srgbClr val="00B050"/>
                      </a:solidFill>
                      <a:prstDash val="solid"/>
                    </a:ln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766-42F6-A9CF-647E364CBD52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-0.6</c:v>
                      </c:pt>
                      <c:pt idx="1">
                        <c:v>3.6</c:v>
                      </c:pt>
                      <c:pt idx="2">
                        <c:v>7.6</c:v>
                      </c:pt>
                      <c:pt idx="3">
                        <c:v>11.6</c:v>
                      </c:pt>
                      <c:pt idx="4">
                        <c:v>23.6</c:v>
                      </c:pt>
                      <c:pt idx="5">
                        <c:v>35.6</c:v>
                      </c:pt>
                      <c:pt idx="6">
                        <c:v>47.6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766-42F6-A9CF-647E364CBD52}"/>
                  </c:ext>
                </c:extLst>
              </c15:ser>
            </c15:filteredScatterSeries>
          </c:ext>
        </c:extLst>
      </c:scatterChart>
      <c:valAx>
        <c:axId val="457997008"/>
        <c:scaling>
          <c:orientation val="minMax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51311301528485398"/>
              <c:y val="0.85830657287086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fr-FR"/>
          </a:p>
        </c:txPr>
        <c:crossAx val="457997792"/>
        <c:crossesAt val="-20"/>
        <c:crossBetween val="midCat"/>
        <c:majorUnit val="4"/>
      </c:valAx>
      <c:valAx>
        <c:axId val="457997792"/>
        <c:scaling>
          <c:orientation val="minMax"/>
          <c:max val="100"/>
          <c:min val="-20"/>
        </c:scaling>
        <c:delete val="0"/>
        <c:axPos val="l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Percentage, %</a:t>
                </a:r>
              </a:p>
            </c:rich>
          </c:tx>
          <c:layout>
            <c:manualLayout>
              <c:xMode val="edge"/>
              <c:yMode val="edge"/>
              <c:x val="7.7724860626082998E-2"/>
              <c:y val="0.308627402855441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/>
          <a:lstStyle/>
          <a:p>
            <a:pPr>
              <a:defRPr sz="1198"/>
            </a:pPr>
            <a:endParaRPr lang="fr-FR"/>
          </a:p>
        </c:txPr>
        <c:crossAx val="457997008"/>
        <c:crossesAt val="-4"/>
        <c:crossBetween val="midCat"/>
      </c:valAx>
      <c:spPr>
        <a:noFill/>
        <a:ln w="25347">
          <a:noFill/>
        </a:ln>
      </c:spPr>
    </c:plotArea>
    <c:legend>
      <c:legendPos val="r"/>
      <c:layout>
        <c:manualLayout>
          <c:xMode val="edge"/>
          <c:yMode val="edge"/>
          <c:x val="0.72147280088129095"/>
          <c:y val="0.52594365163621404"/>
          <c:w val="0.24475004641034001"/>
          <c:h val="0.24225166943141699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597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</cdr:x>
      <cdr:y>0.775</cdr:y>
    </cdr:from>
    <cdr:to>
      <cdr:x>0.35901</cdr:x>
      <cdr:y>0.85574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1227" y="2539365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33DB5B3-94A7-9946-8209-1251F3574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ECF8D9-D0FA-994E-82D9-FC88CAC2A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AACCD-122E-BA42-875F-6B1C8C1A53BF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37F142-1BF8-3D40-9EC0-6803D535CC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598962-C9BD-F541-912C-709A7B5D55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BB36-E64E-E547-AF52-33F39C865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9673-9C37-1347-A608-6C03476052FD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F255-5728-164D-A878-43E4333993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2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27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65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50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36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22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08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94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79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468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3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F971-A86B-0949-9DB9-AFF1D61DB1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52CE-6724-4B31-9A0C-F4B45C3CD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90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27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65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50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36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22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08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94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79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046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40820-CB85-4B07-B551-D5030BD04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 txBox="1">
            <a:spLocks noGrp="1" noChangeArrowheads="1"/>
          </p:cNvSpPr>
          <p:nvPr/>
        </p:nvSpPr>
        <p:spPr bwMode="auto">
          <a:xfrm>
            <a:off x="0" y="1"/>
            <a:ext cx="3208338" cy="2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/>
            <a:r>
              <a:rPr lang="fr-FR" sz="1300">
                <a:solidFill>
                  <a:srgbClr val="000000"/>
                </a:solidFill>
                <a:latin typeface="Trebuchet MS" pitchFamily="-84" charset="0"/>
              </a:rPr>
              <a:t>ARV-trial.com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r">
              <a:defRPr sz="1200"/>
            </a:lvl1pPr>
          </a:lstStyle>
          <a:p>
            <a:fld id="{3C210F0B-2F72-485F-BAA8-ADC9717D71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1C55275B-E568-4F72-9D36-A60043694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4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554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554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554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554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algn="ctr" defTabSz="9554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algn="ctr" defTabSz="9554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algn="ctr" defTabSz="9554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algn="ctr" defTabSz="9554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DD91D6-44BD-4A2B-B9D3-C782478AAD5D}" type="slidenum">
              <a:rPr lang="fr-FR" altLang="fr-FR" sz="1300"/>
              <a:pPr eaLnBrk="1" hangingPunct="1"/>
              <a:t>10</a:t>
            </a:fld>
            <a:endParaRPr lang="fr-FR" altLang="fr-FR" sz="13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8D3394F-8E44-4C43-8489-A06779D3E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D00153-10C3-48EF-8922-56D9D1977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82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D494-4930-4934-B5E1-C42341276A9F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212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25th October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EFC97-AF32-49FB-A9A6-5312484A85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8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0" y="1"/>
            <a:ext cx="3255054" cy="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3" tIns="46151" rIns="92303" bIns="46151"/>
          <a:lstStyle>
            <a:lvl1pPr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ARV-</a:t>
            </a:r>
            <a:r>
              <a:rPr lang="fr-FR" altLang="fr-FR" sz="1300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trial.com</a:t>
            </a:r>
            <a:endParaRPr lang="fr-FR" altLang="fr-FR" sz="13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40831-68B0-47D5-A56A-DDAD014F303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9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0" y="1"/>
            <a:ext cx="3255054" cy="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3" tIns="46151" rIns="92303" bIns="46151"/>
          <a:lstStyle>
            <a:lvl1pPr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22338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ARV-</a:t>
            </a:r>
            <a:r>
              <a:rPr lang="fr-FR" altLang="fr-FR" sz="1300" dirty="0" err="1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trial.com</a:t>
            </a:r>
            <a:endParaRPr lang="fr-FR" altLang="fr-FR" sz="130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40831-68B0-47D5-A56A-DDAD014F303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6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53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4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350963"/>
            <a:ext cx="8358188" cy="449884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84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6255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FFF63D-24C7-754B-BDD6-76D50AECE920}"/>
              </a:ext>
            </a:extLst>
          </p:cNvPr>
          <p:cNvSpPr/>
          <p:nvPr userDrawn="1"/>
        </p:nvSpPr>
        <p:spPr>
          <a:xfrm>
            <a:off x="6942667" y="0"/>
            <a:ext cx="2201333" cy="846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8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05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0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97095D-5048-AC40-839E-5E48E00AB44E}"/>
              </a:ext>
            </a:extLst>
          </p:cNvPr>
          <p:cNvSpPr/>
          <p:nvPr userDrawn="1"/>
        </p:nvSpPr>
        <p:spPr>
          <a:xfrm>
            <a:off x="6989378" y="0"/>
            <a:ext cx="215462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D69A-727F-FA4E-9F4E-3472BED4430A}" type="datetimeFigureOut">
              <a:rPr lang="fr-FR" smtClean="0"/>
              <a:t>27/08/2018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372E-33DF-5842-9CC7-ACC27DE46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Line 172">
            <a:extLst>
              <a:ext uri="{FF2B5EF4-FFF2-40B4-BE49-F238E27FC236}">
                <a16:creationId xmlns:a16="http://schemas.microsoft.com/office/drawing/2014/main" id="{AA982E2E-BBFA-4542-B499-3354D24AE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2227263"/>
            <a:ext cx="0" cy="2151062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" name="Espace réservé du contenu 2">
            <a:extLst>
              <a:ext uri="{FF2B5EF4-FFF2-40B4-BE49-F238E27FC236}">
                <a16:creationId xmlns:a16="http://schemas.microsoft.com/office/drawing/2014/main" id="{C30234B6-2EB2-4789-ABBC-51E3477B3323}"/>
              </a:ext>
            </a:extLst>
          </p:cNvPr>
          <p:cNvSpPr txBox="1">
            <a:spLocks/>
          </p:cNvSpPr>
          <p:nvPr/>
        </p:nvSpPr>
        <p:spPr bwMode="auto">
          <a:xfrm>
            <a:off x="287338" y="1125538"/>
            <a:ext cx="7750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fr-FR" b="1">
                <a:solidFill>
                  <a:srgbClr val="CC3300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6146" name="Espace réservé du contenu 2">
            <a:extLst>
              <a:ext uri="{FF2B5EF4-FFF2-40B4-BE49-F238E27FC236}">
                <a16:creationId xmlns:a16="http://schemas.microsoft.com/office/drawing/2014/main" id="{B16254A5-572C-4A4E-8DC6-6B6887FB34FE}"/>
              </a:ext>
            </a:extLst>
          </p:cNvPr>
          <p:cNvSpPr>
            <a:spLocks/>
          </p:cNvSpPr>
          <p:nvPr/>
        </p:nvSpPr>
        <p:spPr bwMode="auto">
          <a:xfrm>
            <a:off x="287338" y="4707780"/>
            <a:ext cx="874871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42900" algn="l" defTabSz="914400">
              <a:spcBef>
                <a:spcPts val="0"/>
              </a:spcBef>
              <a:buClr>
                <a:srgbClr val="CC3300"/>
              </a:buClr>
              <a:buFont typeface="Wingdings" charset="0"/>
              <a:buChar char="§"/>
              <a:defRPr/>
            </a:pPr>
            <a:r>
              <a:rPr lang="en-GB" sz="2400" b="1" dirty="0">
                <a:solidFill>
                  <a:srgbClr val="CC3300"/>
                </a:solidFill>
                <a:latin typeface="Calibri" charset="0"/>
                <a:ea typeface="ＭＳ Ｐゴシック" charset="0"/>
                <a:cs typeface="ＭＳ Ｐゴシック" charset="0"/>
              </a:rPr>
              <a:t>Primary endpoints</a:t>
            </a:r>
          </a:p>
          <a:p>
            <a:pPr marL="515938" lvl="1" indent="-342900" algn="l" defTabSz="914400">
              <a:spcBef>
                <a:spcPts val="0"/>
              </a:spcBef>
              <a:buClr>
                <a:srgbClr val="CC3300"/>
              </a:buClr>
              <a:buFont typeface="Arial" charset="0"/>
              <a:buChar char="–"/>
              <a:defRPr/>
            </a:pPr>
            <a: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Proportion of patients with </a:t>
            </a:r>
            <a:r>
              <a:rPr lang="en-GB" sz="1600" dirty="0" err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virological</a:t>
            </a:r>
            <a: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 success at W48 (no consecutive HIV-1 </a:t>
            </a:r>
            <a:b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RNA &gt; 50 c/mL and no treatment discontinuation): non-inferiority of DTG, by ITT,</a:t>
            </a:r>
            <a:b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Kaplan-Meier analysis; </a:t>
            </a:r>
            <a:r>
              <a:rPr lang="en-US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lower limit of the 95% CI for the difference = - 10%, power 90% </a:t>
            </a:r>
            <a:endParaRPr lang="en-GB" sz="1600" dirty="0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515938" lvl="2" indent="-342900" algn="l" defTabSz="914400">
              <a:spcBef>
                <a:spcPts val="0"/>
              </a:spcBef>
              <a:buClr>
                <a:srgbClr val="CC3300"/>
              </a:buClr>
              <a:buFont typeface="Arial" charset="0"/>
              <a:buChar char="–"/>
              <a:defRPr/>
            </a:pPr>
            <a:r>
              <a:rPr lang="en-GB" sz="16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Mean percentage changes in fasting lipid total cholesterol at W48 (between treatment difference of 12%, 99% power)</a:t>
            </a:r>
          </a:p>
        </p:txBody>
      </p:sp>
      <p:graphicFrame>
        <p:nvGraphicFramePr>
          <p:cNvPr id="14366" name="Group 30">
            <a:extLst>
              <a:ext uri="{FF2B5EF4-FFF2-40B4-BE49-F238E27FC236}">
                <a16:creationId xmlns:a16="http://schemas.microsoft.com/office/drawing/2014/main" id="{1DAD24EE-75C7-4EB0-BE77-092F216B48E7}"/>
              </a:ext>
            </a:extLst>
          </p:cNvPr>
          <p:cNvGraphicFramePr>
            <a:graphicFrameLocks noGrp="1"/>
          </p:cNvGraphicFramePr>
          <p:nvPr/>
        </p:nvGraphicFramePr>
        <p:xfrm>
          <a:off x="4562475" y="2570163"/>
          <a:ext cx="3360738" cy="749300"/>
        </p:xfrm>
        <a:graphic>
          <a:graphicData uri="http://schemas.openxmlformats.org/drawingml/2006/table">
            <a:tbl>
              <a:tblPr/>
              <a:tblGrid>
                <a:gridCol w="336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Switch to DTG + 2 NRTIs (unchanged)</a:t>
                      </a:r>
                    </a:p>
                  </a:txBody>
                  <a:tcPr marL="91426" marR="91426" marT="45662" marB="45662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67" name="Group 31">
            <a:extLst>
              <a:ext uri="{FF2B5EF4-FFF2-40B4-BE49-F238E27FC236}">
                <a16:creationId xmlns:a16="http://schemas.microsoft.com/office/drawing/2014/main" id="{F873F239-ADEF-4CE6-9CBD-42D305E5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18903"/>
              </p:ext>
            </p:extLst>
          </p:nvPr>
        </p:nvGraphicFramePr>
        <p:xfrm>
          <a:off x="4562475" y="3589338"/>
          <a:ext cx="1663700" cy="734695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Continuation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PI/r + 2 NRTIs (unchanged)</a:t>
                      </a:r>
                    </a:p>
                  </a:txBody>
                  <a:tcPr marL="91401" marR="91401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9" name="ZoneTexte 69">
            <a:extLst>
              <a:ext uri="{FF2B5EF4-FFF2-40B4-BE49-F238E27FC236}">
                <a16:creationId xmlns:a16="http://schemas.microsoft.com/office/drawing/2014/main" id="{C9C2CF6D-2140-4868-871F-55EEA23B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6491070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r>
              <a:rPr lang="en-GB" altLang="fr-FR" sz="1200" i="1" dirty="0" err="1"/>
              <a:t>Gatell</a:t>
            </a:r>
            <a:r>
              <a:rPr lang="en-GB" altLang="fr-FR" sz="1200" i="1" dirty="0"/>
              <a:t> JM. AIDS 2017; 31:2503-14</a:t>
            </a:r>
          </a:p>
        </p:txBody>
      </p:sp>
      <p:cxnSp>
        <p:nvCxnSpPr>
          <p:cNvPr id="6161" name="Connecteur droit 66">
            <a:extLst>
              <a:ext uri="{FF2B5EF4-FFF2-40B4-BE49-F238E27FC236}">
                <a16:creationId xmlns:a16="http://schemas.microsoft.com/office/drawing/2014/main" id="{FBFCCC6C-67F6-4F08-8256-9674078319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49613" y="2654300"/>
            <a:ext cx="611188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62" name="Oval 170">
            <a:extLst>
              <a:ext uri="{FF2B5EF4-FFF2-40B4-BE49-F238E27FC236}">
                <a16:creationId xmlns:a16="http://schemas.microsoft.com/office/drawing/2014/main" id="{8642809C-D46A-4B4C-B685-A8FCFC20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341438"/>
            <a:ext cx="1539875" cy="1014412"/>
          </a:xfrm>
          <a:prstGeom prst="ellipse">
            <a:avLst/>
          </a:prstGeom>
          <a:solidFill>
            <a:srgbClr val="E5E5F7"/>
          </a:solidFill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sz="12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Randomisation</a:t>
            </a:r>
          </a:p>
          <a:p>
            <a:pPr algn="ctr" defTabSz="914400" eaLnBrk="1" hangingPunct="1"/>
            <a:r>
              <a:rPr lang="en-GB" altLang="fr-FR" sz="12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stratified by country</a:t>
            </a:r>
          </a:p>
          <a:p>
            <a:pPr algn="ctr" defTabSz="914400" eaLnBrk="1" hangingPunct="1"/>
            <a:r>
              <a:rPr lang="en-GB" altLang="fr-FR" sz="12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: 1</a:t>
            </a:r>
          </a:p>
          <a:p>
            <a:pPr algn="ctr" defTabSz="914400" eaLnBrk="1" hangingPunct="1"/>
            <a:r>
              <a:rPr lang="en-GB" altLang="fr-FR" sz="12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 label</a:t>
            </a:r>
          </a:p>
        </p:txBody>
      </p:sp>
      <p:sp>
        <p:nvSpPr>
          <p:cNvPr id="6163" name="AutoShape 162">
            <a:extLst>
              <a:ext uri="{FF2B5EF4-FFF2-40B4-BE49-F238E27FC236}">
                <a16:creationId xmlns:a16="http://schemas.microsoft.com/office/drawing/2014/main" id="{72B3BB15-5C9C-4ED6-868B-9CC88C7E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06" y="2348880"/>
            <a:ext cx="3022358" cy="2124000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 European countries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HIV+ ≥ 50 years or 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≥ 18 years with Framingham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 score &gt; 10% at 10 years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 PI/r + 2 NRTIs &gt; 6 months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HIV RNA &lt; 50 c/mL ≥ 6 months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documented primary </a:t>
            </a:r>
          </a:p>
          <a:p>
            <a:pPr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resistance mutations</a:t>
            </a:r>
          </a:p>
        </p:txBody>
      </p:sp>
      <p:cxnSp>
        <p:nvCxnSpPr>
          <p:cNvPr id="6164" name="AutoShape 60">
            <a:extLst>
              <a:ext uri="{FF2B5EF4-FFF2-40B4-BE49-F238E27FC236}">
                <a16:creationId xmlns:a16="http://schemas.microsoft.com/office/drawing/2014/main" id="{0F1136F4-C297-4CAC-85A1-0120F47D43A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4548188" y="2963863"/>
            <a:ext cx="1587" cy="993775"/>
          </a:xfrm>
          <a:prstGeom prst="bentConnector3">
            <a:avLst>
              <a:gd name="adj1" fmla="val -48000014"/>
            </a:avLst>
          </a:prstGeom>
          <a:noFill/>
          <a:ln w="381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65" name="Line 63">
            <a:extLst>
              <a:ext uri="{FF2B5EF4-FFF2-40B4-BE49-F238E27FC236}">
                <a16:creationId xmlns:a16="http://schemas.microsoft.com/office/drawing/2014/main" id="{D8194742-1C4D-4262-B645-F8922A0BD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3454400"/>
            <a:ext cx="433387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6" name="Rectangle 9">
            <a:extLst>
              <a:ext uri="{FF2B5EF4-FFF2-40B4-BE49-F238E27FC236}">
                <a16:creationId xmlns:a16="http://schemas.microsoft.com/office/drawing/2014/main" id="{D52550FA-C265-4D6B-98F0-DAE0DAEE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3630613"/>
            <a:ext cx="827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210</a:t>
            </a:r>
          </a:p>
        </p:txBody>
      </p:sp>
      <p:sp>
        <p:nvSpPr>
          <p:cNvPr id="6167" name="Rectangle 8">
            <a:extLst>
              <a:ext uri="{FF2B5EF4-FFF2-40B4-BE49-F238E27FC236}">
                <a16:creationId xmlns:a16="http://schemas.microsoft.com/office/drawing/2014/main" id="{6BE626FE-2AED-4FB4-91DB-870EFCDC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2636838"/>
            <a:ext cx="827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 dirty="0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205</a:t>
            </a:r>
          </a:p>
        </p:txBody>
      </p:sp>
      <p:sp>
        <p:nvSpPr>
          <p:cNvPr id="28781" name="Oval 109">
            <a:extLst>
              <a:ext uri="{FF2B5EF4-FFF2-40B4-BE49-F238E27FC236}">
                <a16:creationId xmlns:a16="http://schemas.microsoft.com/office/drawing/2014/main" id="{F94351F6-CF4E-413B-BA6F-ACE0A8275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1687513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 dirty="0">
                <a:solidFill>
                  <a:srgbClr val="0066FF"/>
                </a:solidFill>
                <a:latin typeface="Calibri" pitchFamily="34" charset="0"/>
              </a:rPr>
              <a:t>W96</a:t>
            </a:r>
            <a:endParaRPr lang="en-GB" sz="1600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6169" name="Line 172">
            <a:extLst>
              <a:ext uri="{FF2B5EF4-FFF2-40B4-BE49-F238E27FC236}">
                <a16:creationId xmlns:a16="http://schemas.microsoft.com/office/drawing/2014/main" id="{B3F953C0-778A-4714-8335-49F84D657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200" y="2227263"/>
            <a:ext cx="0" cy="2151062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70" name="Titre 2">
            <a:extLst>
              <a:ext uri="{FF2B5EF4-FFF2-40B4-BE49-F238E27FC236}">
                <a16:creationId xmlns:a16="http://schemas.microsoft.com/office/drawing/2014/main" id="{4D4CBEA2-94C6-4FD3-8C36-C7E4629B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44450"/>
            <a:ext cx="9024938" cy="1106488"/>
          </a:xfrm>
        </p:spPr>
        <p:txBody>
          <a:bodyPr>
            <a:normAutofit/>
          </a:bodyPr>
          <a:lstStyle/>
          <a:p>
            <a:r>
              <a:rPr lang="en-GB" altLang="fr-FR" sz="2800" dirty="0">
                <a:ea typeface="ＭＳ Ｐゴシック" panose="020B0600070205080204" pitchFamily="34" charset="-128"/>
              </a:rPr>
              <a:t>NEAT 022 Study: Switch to DTG vs continuation </a:t>
            </a:r>
            <a:br>
              <a:rPr lang="en-GB" altLang="fr-FR" sz="2800" dirty="0">
                <a:ea typeface="ＭＳ Ｐゴシック" panose="020B0600070205080204" pitchFamily="34" charset="-128"/>
              </a:rPr>
            </a:br>
            <a:r>
              <a:rPr lang="en-GB" altLang="fr-FR" sz="2800" dirty="0">
                <a:ea typeface="ＭＳ Ｐゴシック" panose="020B0600070205080204" pitchFamily="34" charset="-128"/>
              </a:rPr>
              <a:t>of PI/r in patients with high cardiovascular risk</a:t>
            </a:r>
          </a:p>
        </p:txBody>
      </p:sp>
      <p:sp>
        <p:nvSpPr>
          <p:cNvPr id="19" name="Oval 109">
            <a:extLst>
              <a:ext uri="{FF2B5EF4-FFF2-40B4-BE49-F238E27FC236}">
                <a16:creationId xmlns:a16="http://schemas.microsoft.com/office/drawing/2014/main" id="{BD845317-0102-4102-A263-085B083F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687513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 dirty="0">
                <a:solidFill>
                  <a:srgbClr val="0066FF"/>
                </a:solidFill>
                <a:latin typeface="Calibri" pitchFamily="34" charset="0"/>
              </a:rPr>
              <a:t>W48</a:t>
            </a:r>
            <a:endParaRPr lang="en-GB" sz="1600" dirty="0">
              <a:solidFill>
                <a:srgbClr val="0066FF"/>
              </a:solidFill>
              <a:latin typeface="Calibri" pitchFamily="34" charset="0"/>
            </a:endParaRPr>
          </a:p>
        </p:txBody>
      </p:sp>
      <p:graphicFrame>
        <p:nvGraphicFramePr>
          <p:cNvPr id="21" name="Group 31">
            <a:extLst>
              <a:ext uri="{FF2B5EF4-FFF2-40B4-BE49-F238E27FC236}">
                <a16:creationId xmlns:a16="http://schemas.microsoft.com/office/drawing/2014/main" id="{273F9645-1F80-4629-850C-A353D1989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60185"/>
              </p:ext>
            </p:extLst>
          </p:nvPr>
        </p:nvGraphicFramePr>
        <p:xfrm>
          <a:off x="6259513" y="3589338"/>
          <a:ext cx="1663700" cy="722376"/>
        </p:xfrm>
        <a:graphic>
          <a:graphicData uri="http://schemas.openxmlformats.org/drawingml/2006/table">
            <a:tbl>
              <a:tblPr/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Switch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+ 2 NRTIs</a:t>
                      </a:r>
                    </a:p>
                  </a:txBody>
                  <a:tcPr marL="91401" marR="91401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29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oneTexte 3">
            <a:extLst>
              <a:ext uri="{FF2B5EF4-FFF2-40B4-BE49-F238E27FC236}">
                <a16:creationId xmlns:a16="http://schemas.microsoft.com/office/drawing/2014/main" id="{DC14F510-30A8-4175-8848-1B0CED3E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89240"/>
            <a:ext cx="85361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l" eaLnBrk="1" hangingPunct="1"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fr-FR" sz="2000" b="1" dirty="0">
                <a:solidFill>
                  <a:srgbClr val="CC3300"/>
                </a:solidFill>
                <a:latin typeface="+mj-lt"/>
              </a:rPr>
              <a:t>Confirmed </a:t>
            </a:r>
            <a:r>
              <a:rPr lang="en-US" altLang="fr-FR" sz="2000" b="1" dirty="0" err="1">
                <a:solidFill>
                  <a:srgbClr val="CC3300"/>
                </a:solidFill>
                <a:latin typeface="+mj-lt"/>
              </a:rPr>
              <a:t>virological</a:t>
            </a:r>
            <a:r>
              <a:rPr lang="en-US" altLang="fr-FR" sz="2000" b="1" dirty="0">
                <a:solidFill>
                  <a:srgbClr val="CC3300"/>
                </a:solidFill>
                <a:latin typeface="+mj-lt"/>
              </a:rPr>
              <a:t> failure (HIV RNA &gt; 50 c/mL): DTG-immediate, N = 5 vs DTG-</a:t>
            </a:r>
            <a:r>
              <a:rPr lang="en-US" altLang="fr-FR" sz="2000" b="1" dirty="0" err="1">
                <a:solidFill>
                  <a:srgbClr val="CC3300"/>
                </a:solidFill>
                <a:latin typeface="+mj-lt"/>
              </a:rPr>
              <a:t>defferred</a:t>
            </a:r>
            <a:r>
              <a:rPr lang="en-US" altLang="fr-FR" sz="2000" b="1" dirty="0">
                <a:solidFill>
                  <a:srgbClr val="CC3300"/>
                </a:solidFill>
                <a:latin typeface="+mj-lt"/>
              </a:rPr>
              <a:t>, N = 5 ; genotype successful in 2/5 and 1/5patients: no emergence of resistance mutations</a:t>
            </a:r>
          </a:p>
        </p:txBody>
      </p:sp>
      <p:sp>
        <p:nvSpPr>
          <p:cNvPr id="46" name="AutoShape 165">
            <a:extLst>
              <a:ext uri="{FF2B5EF4-FFF2-40B4-BE49-F238E27FC236}">
                <a16:creationId xmlns:a16="http://schemas.microsoft.com/office/drawing/2014/main" id="{77E161D8-B00F-43D3-9FC4-A3C644EC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1984239"/>
            <a:ext cx="2849436" cy="7563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/>
          <a:p>
            <a:pPr defTabSz="914400"/>
            <a:endParaRPr lang="en-GB" sz="2800">
              <a:solidFill>
                <a:srgbClr val="000066"/>
              </a:solidFill>
            </a:endParaRPr>
          </a:p>
        </p:txBody>
      </p:sp>
      <p:sp>
        <p:nvSpPr>
          <p:cNvPr id="12291" name="Freeform 6">
            <a:extLst>
              <a:ext uri="{FF2B5EF4-FFF2-40B4-BE49-F238E27FC236}">
                <a16:creationId xmlns:a16="http://schemas.microsoft.com/office/drawing/2014/main" id="{7B115E45-2272-43F7-A5C3-1694D83E5D17}"/>
              </a:ext>
            </a:extLst>
          </p:cNvPr>
          <p:cNvSpPr>
            <a:spLocks/>
          </p:cNvSpPr>
          <p:nvPr/>
        </p:nvSpPr>
        <p:spPr bwMode="auto">
          <a:xfrm>
            <a:off x="3462338" y="2055677"/>
            <a:ext cx="215900" cy="215900"/>
          </a:xfrm>
          <a:custGeom>
            <a:avLst/>
            <a:gdLst>
              <a:gd name="T0" fmla="*/ 568712195 w 82"/>
              <a:gd name="T1" fmla="*/ 0 h 83"/>
              <a:gd name="T2" fmla="*/ 0 w 82"/>
              <a:gd name="T3" fmla="*/ 0 h 83"/>
              <a:gd name="T4" fmla="*/ 0 w 82"/>
              <a:gd name="T5" fmla="*/ 561860241 h 83"/>
              <a:gd name="T6" fmla="*/ 568712195 w 82"/>
              <a:gd name="T7" fmla="*/ 561860241 h 83"/>
              <a:gd name="T8" fmla="*/ 568712195 w 82"/>
              <a:gd name="T9" fmla="*/ 0 h 83"/>
              <a:gd name="T10" fmla="*/ 568712195 w 82"/>
              <a:gd name="T11" fmla="*/ 0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" h="83">
                <a:moveTo>
                  <a:pt x="82" y="0"/>
                </a:moveTo>
                <a:lnTo>
                  <a:pt x="0" y="0"/>
                </a:lnTo>
                <a:lnTo>
                  <a:pt x="0" y="83"/>
                </a:lnTo>
                <a:lnTo>
                  <a:pt x="82" y="83"/>
                </a:lnTo>
                <a:lnTo>
                  <a:pt x="82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2292" name="Freeform 7">
            <a:extLst>
              <a:ext uri="{FF2B5EF4-FFF2-40B4-BE49-F238E27FC236}">
                <a16:creationId xmlns:a16="http://schemas.microsoft.com/office/drawing/2014/main" id="{5DE11DCF-FAEF-4595-8B65-BF557103C142}"/>
              </a:ext>
            </a:extLst>
          </p:cNvPr>
          <p:cNvSpPr>
            <a:spLocks/>
          </p:cNvSpPr>
          <p:nvPr/>
        </p:nvSpPr>
        <p:spPr bwMode="auto">
          <a:xfrm>
            <a:off x="3462338" y="2339840"/>
            <a:ext cx="215900" cy="215900"/>
          </a:xfrm>
          <a:custGeom>
            <a:avLst/>
            <a:gdLst>
              <a:gd name="T0" fmla="*/ 568712195 w 82"/>
              <a:gd name="T1" fmla="*/ 0 h 84"/>
              <a:gd name="T2" fmla="*/ 0 w 82"/>
              <a:gd name="T3" fmla="*/ 0 h 84"/>
              <a:gd name="T4" fmla="*/ 0 w 82"/>
              <a:gd name="T5" fmla="*/ 555171429 h 84"/>
              <a:gd name="T6" fmla="*/ 568712195 w 82"/>
              <a:gd name="T7" fmla="*/ 555171429 h 84"/>
              <a:gd name="T8" fmla="*/ 568712195 w 82"/>
              <a:gd name="T9" fmla="*/ 0 h 84"/>
              <a:gd name="T10" fmla="*/ 568712195 w 82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2" h="84">
                <a:moveTo>
                  <a:pt x="82" y="0"/>
                </a:moveTo>
                <a:lnTo>
                  <a:pt x="0" y="0"/>
                </a:lnTo>
                <a:lnTo>
                  <a:pt x="0" y="84"/>
                </a:lnTo>
                <a:lnTo>
                  <a:pt x="82" y="84"/>
                </a:lnTo>
                <a:lnTo>
                  <a:pt x="82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2300" name="ZoneTexte 22">
            <a:extLst>
              <a:ext uri="{FF2B5EF4-FFF2-40B4-BE49-F238E27FC236}">
                <a16:creationId xmlns:a16="http://schemas.microsoft.com/office/drawing/2014/main" id="{BA999A24-D8AF-45EF-BF07-2EC5740E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11" y="4776470"/>
            <a:ext cx="1795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400" b="1" dirty="0">
                <a:solidFill>
                  <a:srgbClr val="000066"/>
                </a:solidFill>
              </a:rPr>
              <a:t>Treatment</a:t>
            </a:r>
            <a:r>
              <a:rPr lang="fr-FR" altLang="fr-FR" sz="1400" b="1" dirty="0">
                <a:solidFill>
                  <a:srgbClr val="000066"/>
                </a:solidFill>
              </a:rPr>
              <a:t> </a:t>
            </a:r>
            <a:r>
              <a:rPr lang="en-US" altLang="fr-FR" sz="1400" b="1" dirty="0">
                <a:solidFill>
                  <a:srgbClr val="000066"/>
                </a:solidFill>
              </a:rPr>
              <a:t>success</a:t>
            </a:r>
          </a:p>
        </p:txBody>
      </p:sp>
      <p:sp>
        <p:nvSpPr>
          <p:cNvPr id="12301" name="ZoneTexte 23">
            <a:extLst>
              <a:ext uri="{FF2B5EF4-FFF2-40B4-BE49-F238E27FC236}">
                <a16:creationId xmlns:a16="http://schemas.microsoft.com/office/drawing/2014/main" id="{B115C6D5-4E2B-4F02-AFB3-D7CAA31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778" y="4776470"/>
            <a:ext cx="1534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Discontinuation</a:t>
            </a:r>
          </a:p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for AE</a:t>
            </a:r>
          </a:p>
        </p:txBody>
      </p:sp>
      <p:sp>
        <p:nvSpPr>
          <p:cNvPr id="12302" name="ZoneTexte 24">
            <a:extLst>
              <a:ext uri="{FF2B5EF4-FFF2-40B4-BE49-F238E27FC236}">
                <a16:creationId xmlns:a16="http://schemas.microsoft.com/office/drawing/2014/main" id="{2EA79FB3-D94F-4297-9D85-6952F0CD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74" y="4776470"/>
            <a:ext cx="978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Lost to</a:t>
            </a:r>
          </a:p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follow-up</a:t>
            </a:r>
          </a:p>
        </p:txBody>
      </p:sp>
      <p:sp>
        <p:nvSpPr>
          <p:cNvPr id="12303" name="ZoneTexte 25">
            <a:extLst>
              <a:ext uri="{FF2B5EF4-FFF2-40B4-BE49-F238E27FC236}">
                <a16:creationId xmlns:a16="http://schemas.microsoft.com/office/drawing/2014/main" id="{BC59272A-5299-43C7-BB49-CA7F0ED41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126" y="4776470"/>
            <a:ext cx="662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Other</a:t>
            </a:r>
          </a:p>
        </p:txBody>
      </p:sp>
      <p:sp>
        <p:nvSpPr>
          <p:cNvPr id="12304" name="ZoneTexte 27">
            <a:extLst>
              <a:ext uri="{FF2B5EF4-FFF2-40B4-BE49-F238E27FC236}">
                <a16:creationId xmlns:a16="http://schemas.microsoft.com/office/drawing/2014/main" id="{008D8501-1097-4CA5-ACC2-ED5C9767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984240"/>
            <a:ext cx="2049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333399"/>
                </a:solidFill>
                <a:latin typeface="+mj-lt"/>
              </a:rPr>
              <a:t>DTG-</a:t>
            </a:r>
            <a:r>
              <a:rPr lang="fr-FR" altLang="fr-FR" sz="1600" b="1" dirty="0" err="1">
                <a:solidFill>
                  <a:srgbClr val="333399"/>
                </a:solidFill>
                <a:latin typeface="+mj-lt"/>
              </a:rPr>
              <a:t>immediate</a:t>
            </a:r>
            <a:r>
              <a:rPr lang="fr-FR" altLang="fr-FR" sz="16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fr-FR" altLang="fr-FR" sz="1600" b="1" dirty="0" err="1">
                <a:solidFill>
                  <a:srgbClr val="333399"/>
                </a:solidFill>
                <a:latin typeface="+mj-lt"/>
              </a:rPr>
              <a:t>witch</a:t>
            </a:r>
            <a:endParaRPr lang="fr-FR" altLang="fr-FR" sz="1600" b="1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2305" name="ZoneTexte 28">
            <a:extLst>
              <a:ext uri="{FF2B5EF4-FFF2-40B4-BE49-F238E27FC236}">
                <a16:creationId xmlns:a16="http://schemas.microsoft.com/office/drawing/2014/main" id="{5193B87A-0D02-48EC-BD23-049F54B6D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268402"/>
            <a:ext cx="2516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333399"/>
                </a:solidFill>
                <a:latin typeface="+mj-lt"/>
              </a:rPr>
              <a:t>DTG-</a:t>
            </a:r>
            <a:r>
              <a:rPr lang="fr-FR" altLang="fr-FR" sz="1600" b="1" dirty="0" err="1">
                <a:solidFill>
                  <a:srgbClr val="333399"/>
                </a:solidFill>
                <a:latin typeface="+mj-lt"/>
              </a:rPr>
              <a:t>deferred</a:t>
            </a:r>
            <a:r>
              <a:rPr lang="fr-FR" altLang="fr-FR" sz="1600" b="1" dirty="0">
                <a:solidFill>
                  <a:srgbClr val="333399"/>
                </a:solidFill>
                <a:latin typeface="+mj-lt"/>
              </a:rPr>
              <a:t> </a:t>
            </a:r>
            <a:r>
              <a:rPr lang="fr-FR" altLang="fr-FR" sz="1600" b="1" dirty="0" err="1">
                <a:solidFill>
                  <a:srgbClr val="333399"/>
                </a:solidFill>
                <a:latin typeface="+mj-lt"/>
              </a:rPr>
              <a:t>switch</a:t>
            </a:r>
            <a:r>
              <a:rPr lang="fr-FR" altLang="fr-FR" sz="1600" b="1" dirty="0">
                <a:solidFill>
                  <a:srgbClr val="333399"/>
                </a:solidFill>
                <a:latin typeface="+mj-lt"/>
              </a:rPr>
              <a:t> (W48)</a:t>
            </a:r>
          </a:p>
        </p:txBody>
      </p:sp>
      <p:sp>
        <p:nvSpPr>
          <p:cNvPr id="12306" name="ZoneTexte 29">
            <a:extLst>
              <a:ext uri="{FF2B5EF4-FFF2-40B4-BE49-F238E27FC236}">
                <a16:creationId xmlns:a16="http://schemas.microsoft.com/office/drawing/2014/main" id="{DF443723-D1B5-4F75-8900-F97B497B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35" y="4424363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140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12322" name="ZoneTexte 26">
            <a:extLst>
              <a:ext uri="{FF2B5EF4-FFF2-40B4-BE49-F238E27FC236}">
                <a16:creationId xmlns:a16="http://schemas.microsoft.com/office/drawing/2014/main" id="{6A333F8F-733F-4658-8961-32B0EB8FE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798" y="4776470"/>
            <a:ext cx="1366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Virologic</a:t>
            </a:r>
          </a:p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non-response</a:t>
            </a:r>
          </a:p>
        </p:txBody>
      </p:sp>
      <p:cxnSp>
        <p:nvCxnSpPr>
          <p:cNvPr id="12325" name="Connecteur droit 47">
            <a:extLst>
              <a:ext uri="{FF2B5EF4-FFF2-40B4-BE49-F238E27FC236}">
                <a16:creationId xmlns:a16="http://schemas.microsoft.com/office/drawing/2014/main" id="{FBEBDC3E-219C-4C32-94C2-FABAC504E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0613" y="5295323"/>
            <a:ext cx="3419475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26" name="ZoneTexte 48">
            <a:extLst>
              <a:ext uri="{FF2B5EF4-FFF2-40B4-BE49-F238E27FC236}">
                <a16:creationId xmlns:a16="http://schemas.microsoft.com/office/drawing/2014/main" id="{CB39C164-788B-4FAB-B476-8E67DB05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100" y="5317548"/>
            <a:ext cx="1784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0066"/>
                </a:solidFill>
              </a:rPr>
              <a:t>No virological data</a:t>
            </a:r>
          </a:p>
        </p:txBody>
      </p:sp>
      <p:sp>
        <p:nvSpPr>
          <p:cNvPr id="12329" name="Rectangle 6">
            <a:extLst>
              <a:ext uri="{FF2B5EF4-FFF2-40B4-BE49-F238E27FC236}">
                <a16:creationId xmlns:a16="http://schemas.microsoft.com/office/drawing/2014/main" id="{00F58C90-78C0-48E2-BA2B-E3334212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1279525"/>
            <a:ext cx="89455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525"/>
              </a:lnSpc>
              <a:spcBef>
                <a:spcPct val="20000"/>
              </a:spcBef>
            </a:pPr>
            <a:r>
              <a:rPr lang="fr-FR" altLang="fr-FR" b="1" dirty="0" err="1">
                <a:solidFill>
                  <a:srgbClr val="CC3300"/>
                </a:solidFill>
                <a:latin typeface="Calibri" panose="020F0502020204030204" pitchFamily="34" charset="0"/>
              </a:rPr>
              <a:t>Outcome</a:t>
            </a:r>
            <a:r>
              <a:rPr lang="fr-FR" altLang="fr-FR" b="1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fr-FR" altLang="fr-FR" b="1" dirty="0" err="1">
                <a:solidFill>
                  <a:srgbClr val="CC3300"/>
                </a:solidFill>
                <a:latin typeface="Calibri" panose="020F0502020204030204" pitchFamily="34" charset="0"/>
              </a:rPr>
              <a:t>at</a:t>
            </a:r>
            <a:r>
              <a:rPr lang="fr-FR" altLang="fr-FR" b="1" dirty="0">
                <a:solidFill>
                  <a:srgbClr val="CC3300"/>
                </a:solidFill>
                <a:latin typeface="Calibri" panose="020F0502020204030204" pitchFamily="34" charset="0"/>
              </a:rPr>
              <a:t> W96, ITT</a:t>
            </a:r>
          </a:p>
        </p:txBody>
      </p:sp>
      <p:sp>
        <p:nvSpPr>
          <p:cNvPr id="12332" name="Titre 2">
            <a:extLst>
              <a:ext uri="{FF2B5EF4-FFF2-40B4-BE49-F238E27FC236}">
                <a16:creationId xmlns:a16="http://schemas.microsoft.com/office/drawing/2014/main" id="{41DD6C52-0F55-4323-B96F-50A4DDCA0059}"/>
              </a:ext>
            </a:extLst>
          </p:cNvPr>
          <p:cNvSpPr txBox="1">
            <a:spLocks/>
          </p:cNvSpPr>
          <p:nvPr/>
        </p:nvSpPr>
        <p:spPr bwMode="auto">
          <a:xfrm>
            <a:off x="50800" y="44450"/>
            <a:ext cx="90249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NEAT 022 Study: Switch to DTG vs continuation </a:t>
            </a:r>
            <a:br>
              <a:rPr lang="en-GB" altLang="fr-FR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altLang="fr-FR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of PI/r in patients with high cardiovascular risk</a:t>
            </a:r>
          </a:p>
        </p:txBody>
      </p:sp>
      <p:sp>
        <p:nvSpPr>
          <p:cNvPr id="48" name="ZoneTexte 69">
            <a:extLst>
              <a:ext uri="{FF2B5EF4-FFF2-40B4-BE49-F238E27FC236}">
                <a16:creationId xmlns:a16="http://schemas.microsoft.com/office/drawing/2014/main" id="{C9C2CF6D-2140-4868-871F-55EEA23B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6463909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r>
              <a:rPr lang="en-GB" altLang="fr-FR" sz="1200" i="1" dirty="0" err="1"/>
              <a:t>Gatell</a:t>
            </a:r>
            <a:r>
              <a:rPr lang="en-GB" altLang="fr-FR" sz="1200" i="1" dirty="0"/>
              <a:t> JM. IAC2018</a:t>
            </a: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AC00CB01-4F1F-479C-82A2-AE5657599391}"/>
              </a:ext>
            </a:extLst>
          </p:cNvPr>
          <p:cNvSpPr>
            <a:spLocks noEditPoints="1"/>
          </p:cNvSpPr>
          <p:nvPr/>
        </p:nvSpPr>
        <p:spPr bwMode="auto">
          <a:xfrm>
            <a:off x="1079682" y="2035140"/>
            <a:ext cx="7560000" cy="2773363"/>
          </a:xfrm>
          <a:custGeom>
            <a:avLst/>
            <a:gdLst>
              <a:gd name="T0" fmla="*/ 4408 w 4408"/>
              <a:gd name="T1" fmla="*/ 1747 h 1747"/>
              <a:gd name="T2" fmla="*/ 56 w 4408"/>
              <a:gd name="T3" fmla="*/ 1747 h 1747"/>
              <a:gd name="T4" fmla="*/ 56 w 4408"/>
              <a:gd name="T5" fmla="*/ 0 h 1747"/>
              <a:gd name="T6" fmla="*/ 0 w 4408"/>
              <a:gd name="T7" fmla="*/ 359 h 1747"/>
              <a:gd name="T8" fmla="*/ 56 w 4408"/>
              <a:gd name="T9" fmla="*/ 359 h 1747"/>
              <a:gd name="T10" fmla="*/ 0 w 4408"/>
              <a:gd name="T11" fmla="*/ 705 h 1747"/>
              <a:gd name="T12" fmla="*/ 56 w 4408"/>
              <a:gd name="T13" fmla="*/ 705 h 1747"/>
              <a:gd name="T14" fmla="*/ 0 w 4408"/>
              <a:gd name="T15" fmla="*/ 1053 h 1747"/>
              <a:gd name="T16" fmla="*/ 56 w 4408"/>
              <a:gd name="T17" fmla="*/ 1053 h 1747"/>
              <a:gd name="T18" fmla="*/ 0 w 4408"/>
              <a:gd name="T19" fmla="*/ 1399 h 1747"/>
              <a:gd name="T20" fmla="*/ 56 w 4408"/>
              <a:gd name="T21" fmla="*/ 1399 h 1747"/>
              <a:gd name="T22" fmla="*/ 0 w 4408"/>
              <a:gd name="T23" fmla="*/ 1747 h 1747"/>
              <a:gd name="T24" fmla="*/ 56 w 4408"/>
              <a:gd name="T25" fmla="*/ 1747 h 1747"/>
              <a:gd name="T26" fmla="*/ 0 w 4408"/>
              <a:gd name="T27" fmla="*/ 12 h 1747"/>
              <a:gd name="T28" fmla="*/ 56 w 4408"/>
              <a:gd name="T29" fmla="*/ 12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08" h="1747">
                <a:moveTo>
                  <a:pt x="4408" y="1747"/>
                </a:moveTo>
                <a:lnTo>
                  <a:pt x="56" y="1747"/>
                </a:lnTo>
                <a:lnTo>
                  <a:pt x="56" y="0"/>
                </a:lnTo>
                <a:moveTo>
                  <a:pt x="0" y="359"/>
                </a:moveTo>
                <a:lnTo>
                  <a:pt x="56" y="359"/>
                </a:lnTo>
                <a:moveTo>
                  <a:pt x="0" y="705"/>
                </a:moveTo>
                <a:lnTo>
                  <a:pt x="56" y="705"/>
                </a:lnTo>
                <a:moveTo>
                  <a:pt x="0" y="1053"/>
                </a:moveTo>
                <a:lnTo>
                  <a:pt x="56" y="1053"/>
                </a:lnTo>
                <a:moveTo>
                  <a:pt x="0" y="1399"/>
                </a:moveTo>
                <a:lnTo>
                  <a:pt x="56" y="1399"/>
                </a:lnTo>
                <a:moveTo>
                  <a:pt x="0" y="1747"/>
                </a:moveTo>
                <a:lnTo>
                  <a:pt x="56" y="1747"/>
                </a:lnTo>
                <a:moveTo>
                  <a:pt x="0" y="12"/>
                </a:moveTo>
                <a:lnTo>
                  <a:pt x="56" y="12"/>
                </a:lnTo>
              </a:path>
            </a:pathLst>
          </a:custGeom>
          <a:noFill/>
          <a:ln w="7938" cap="rnd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DA0F2E56-4F6D-4325-BB37-BA2E44BE4440}"/>
              </a:ext>
            </a:extLst>
          </p:cNvPr>
          <p:cNvSpPr>
            <a:spLocks/>
          </p:cNvSpPr>
          <p:nvPr/>
        </p:nvSpPr>
        <p:spPr bwMode="auto">
          <a:xfrm>
            <a:off x="1972665" y="2391320"/>
            <a:ext cx="323850" cy="2412000"/>
          </a:xfrm>
          <a:custGeom>
            <a:avLst/>
            <a:gdLst>
              <a:gd name="T0" fmla="*/ 204 w 204"/>
              <a:gd name="T1" fmla="*/ 0 h 1646"/>
              <a:gd name="T2" fmla="*/ 0 w 204"/>
              <a:gd name="T3" fmla="*/ 0 h 1646"/>
              <a:gd name="T4" fmla="*/ 0 w 204"/>
              <a:gd name="T5" fmla="*/ 1646 h 1646"/>
              <a:gd name="T6" fmla="*/ 204 w 204"/>
              <a:gd name="T7" fmla="*/ 1646 h 1646"/>
              <a:gd name="T8" fmla="*/ 204 w 204"/>
              <a:gd name="T9" fmla="*/ 0 h 1646"/>
              <a:gd name="T10" fmla="*/ 204 w 204"/>
              <a:gd name="T11" fmla="*/ 0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1646">
                <a:moveTo>
                  <a:pt x="204" y="0"/>
                </a:moveTo>
                <a:lnTo>
                  <a:pt x="0" y="0"/>
                </a:lnTo>
                <a:lnTo>
                  <a:pt x="0" y="1646"/>
                </a:lnTo>
                <a:lnTo>
                  <a:pt x="204" y="1646"/>
                </a:lnTo>
                <a:lnTo>
                  <a:pt x="204" y="0"/>
                </a:lnTo>
                <a:lnTo>
                  <a:pt x="204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81DB24CA-148B-4E56-A20A-332025E65A2F}"/>
              </a:ext>
            </a:extLst>
          </p:cNvPr>
          <p:cNvSpPr>
            <a:spLocks/>
          </p:cNvSpPr>
          <p:nvPr/>
        </p:nvSpPr>
        <p:spPr bwMode="auto">
          <a:xfrm>
            <a:off x="1494020" y="2253795"/>
            <a:ext cx="327025" cy="2549525"/>
          </a:xfrm>
          <a:custGeom>
            <a:avLst/>
            <a:gdLst>
              <a:gd name="T0" fmla="*/ 206 w 206"/>
              <a:gd name="T1" fmla="*/ 1606 h 1606"/>
              <a:gd name="T2" fmla="*/ 206 w 206"/>
              <a:gd name="T3" fmla="*/ 0 h 1606"/>
              <a:gd name="T4" fmla="*/ 0 w 206"/>
              <a:gd name="T5" fmla="*/ 0 h 1606"/>
              <a:gd name="T6" fmla="*/ 0 w 206"/>
              <a:gd name="T7" fmla="*/ 1606 h 1606"/>
              <a:gd name="T8" fmla="*/ 206 w 206"/>
              <a:gd name="T9" fmla="*/ 1606 h 1606"/>
              <a:gd name="T10" fmla="*/ 206 w 206"/>
              <a:gd name="T11" fmla="*/ 1606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1606">
                <a:moveTo>
                  <a:pt x="206" y="1606"/>
                </a:moveTo>
                <a:lnTo>
                  <a:pt x="206" y="0"/>
                </a:lnTo>
                <a:lnTo>
                  <a:pt x="0" y="0"/>
                </a:lnTo>
                <a:lnTo>
                  <a:pt x="0" y="1606"/>
                </a:lnTo>
                <a:lnTo>
                  <a:pt x="206" y="1606"/>
                </a:lnTo>
                <a:lnTo>
                  <a:pt x="206" y="1606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CAC9C268-3A71-43F0-B33D-DA4B0D3B2669}"/>
              </a:ext>
            </a:extLst>
          </p:cNvPr>
          <p:cNvSpPr>
            <a:spLocks/>
          </p:cNvSpPr>
          <p:nvPr/>
        </p:nvSpPr>
        <p:spPr bwMode="auto">
          <a:xfrm>
            <a:off x="4898037" y="4659320"/>
            <a:ext cx="327025" cy="144000"/>
          </a:xfrm>
          <a:custGeom>
            <a:avLst/>
            <a:gdLst>
              <a:gd name="T0" fmla="*/ 0 w 206"/>
              <a:gd name="T1" fmla="*/ 0 h 56"/>
              <a:gd name="T2" fmla="*/ 0 w 206"/>
              <a:gd name="T3" fmla="*/ 56 h 56"/>
              <a:gd name="T4" fmla="*/ 206 w 206"/>
              <a:gd name="T5" fmla="*/ 56 h 56"/>
              <a:gd name="T6" fmla="*/ 206 w 206"/>
              <a:gd name="T7" fmla="*/ 0 h 56"/>
              <a:gd name="T8" fmla="*/ 0 w 206"/>
              <a:gd name="T9" fmla="*/ 0 h 56"/>
              <a:gd name="T10" fmla="*/ 0 w 20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56">
                <a:moveTo>
                  <a:pt x="0" y="0"/>
                </a:moveTo>
                <a:lnTo>
                  <a:pt x="0" y="56"/>
                </a:lnTo>
                <a:lnTo>
                  <a:pt x="206" y="56"/>
                </a:lnTo>
                <a:lnTo>
                  <a:pt x="20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78BCF772-DE9A-45F9-BB11-1F5D20AD5C64}"/>
              </a:ext>
            </a:extLst>
          </p:cNvPr>
          <p:cNvSpPr>
            <a:spLocks/>
          </p:cNvSpPr>
          <p:nvPr/>
        </p:nvSpPr>
        <p:spPr bwMode="auto">
          <a:xfrm>
            <a:off x="5312375" y="4587320"/>
            <a:ext cx="327025" cy="216000"/>
          </a:xfrm>
          <a:custGeom>
            <a:avLst/>
            <a:gdLst>
              <a:gd name="T0" fmla="*/ 206 w 206"/>
              <a:gd name="T1" fmla="*/ 0 h 34"/>
              <a:gd name="T2" fmla="*/ 0 w 206"/>
              <a:gd name="T3" fmla="*/ 0 h 34"/>
              <a:gd name="T4" fmla="*/ 0 w 206"/>
              <a:gd name="T5" fmla="*/ 34 h 34"/>
              <a:gd name="T6" fmla="*/ 206 w 206"/>
              <a:gd name="T7" fmla="*/ 34 h 34"/>
              <a:gd name="T8" fmla="*/ 206 w 206"/>
              <a:gd name="T9" fmla="*/ 0 h 34"/>
              <a:gd name="T10" fmla="*/ 206 w 206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4">
                <a:moveTo>
                  <a:pt x="206" y="0"/>
                </a:moveTo>
                <a:lnTo>
                  <a:pt x="0" y="0"/>
                </a:lnTo>
                <a:lnTo>
                  <a:pt x="0" y="34"/>
                </a:lnTo>
                <a:lnTo>
                  <a:pt x="206" y="34"/>
                </a:lnTo>
                <a:lnTo>
                  <a:pt x="206" y="0"/>
                </a:lnTo>
                <a:lnTo>
                  <a:pt x="206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24568524-C993-43BB-91F7-477F625165E2}"/>
              </a:ext>
            </a:extLst>
          </p:cNvPr>
          <p:cNvSpPr>
            <a:spLocks/>
          </p:cNvSpPr>
          <p:nvPr/>
        </p:nvSpPr>
        <p:spPr bwMode="auto">
          <a:xfrm>
            <a:off x="6696675" y="4731320"/>
            <a:ext cx="327025" cy="72000"/>
          </a:xfrm>
          <a:custGeom>
            <a:avLst/>
            <a:gdLst>
              <a:gd name="T0" fmla="*/ 206 w 206"/>
              <a:gd name="T1" fmla="*/ 0 h 11"/>
              <a:gd name="T2" fmla="*/ 0 w 206"/>
              <a:gd name="T3" fmla="*/ 0 h 11"/>
              <a:gd name="T4" fmla="*/ 0 w 206"/>
              <a:gd name="T5" fmla="*/ 11 h 11"/>
              <a:gd name="T6" fmla="*/ 206 w 206"/>
              <a:gd name="T7" fmla="*/ 11 h 11"/>
              <a:gd name="T8" fmla="*/ 206 w 206"/>
              <a:gd name="T9" fmla="*/ 0 h 11"/>
              <a:gd name="T10" fmla="*/ 206 w 206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11">
                <a:moveTo>
                  <a:pt x="206" y="0"/>
                </a:moveTo>
                <a:lnTo>
                  <a:pt x="0" y="0"/>
                </a:lnTo>
                <a:lnTo>
                  <a:pt x="0" y="11"/>
                </a:lnTo>
                <a:lnTo>
                  <a:pt x="206" y="11"/>
                </a:lnTo>
                <a:lnTo>
                  <a:pt x="206" y="0"/>
                </a:lnTo>
                <a:lnTo>
                  <a:pt x="206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2D81406D-A984-4FCB-BE26-2E7BDC04D39D}"/>
              </a:ext>
            </a:extLst>
          </p:cNvPr>
          <p:cNvSpPr>
            <a:spLocks/>
          </p:cNvSpPr>
          <p:nvPr/>
        </p:nvSpPr>
        <p:spPr bwMode="auto">
          <a:xfrm>
            <a:off x="7658700" y="4772586"/>
            <a:ext cx="325438" cy="36000"/>
          </a:xfrm>
          <a:custGeom>
            <a:avLst/>
            <a:gdLst>
              <a:gd name="T0" fmla="*/ 0 w 205"/>
              <a:gd name="T1" fmla="*/ 0 h 22"/>
              <a:gd name="T2" fmla="*/ 0 w 205"/>
              <a:gd name="T3" fmla="*/ 22 h 22"/>
              <a:gd name="T4" fmla="*/ 205 w 205"/>
              <a:gd name="T5" fmla="*/ 22 h 22"/>
              <a:gd name="T6" fmla="*/ 205 w 205"/>
              <a:gd name="T7" fmla="*/ 0 h 22"/>
              <a:gd name="T8" fmla="*/ 0 w 205"/>
              <a:gd name="T9" fmla="*/ 0 h 22"/>
              <a:gd name="T10" fmla="*/ 0 w 205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22">
                <a:moveTo>
                  <a:pt x="0" y="0"/>
                </a:moveTo>
                <a:lnTo>
                  <a:pt x="0" y="22"/>
                </a:lnTo>
                <a:lnTo>
                  <a:pt x="205" y="22"/>
                </a:lnTo>
                <a:lnTo>
                  <a:pt x="20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C2EFEFA8-9192-494C-98DC-9E79724A5385}"/>
              </a:ext>
            </a:extLst>
          </p:cNvPr>
          <p:cNvSpPr>
            <a:spLocks/>
          </p:cNvSpPr>
          <p:nvPr/>
        </p:nvSpPr>
        <p:spPr bwMode="auto">
          <a:xfrm>
            <a:off x="8073037" y="4731320"/>
            <a:ext cx="325438" cy="72000"/>
          </a:xfrm>
          <a:custGeom>
            <a:avLst/>
            <a:gdLst>
              <a:gd name="T0" fmla="*/ 205 w 205"/>
              <a:gd name="T1" fmla="*/ 0 h 28"/>
              <a:gd name="T2" fmla="*/ 0 w 205"/>
              <a:gd name="T3" fmla="*/ 0 h 28"/>
              <a:gd name="T4" fmla="*/ 0 w 205"/>
              <a:gd name="T5" fmla="*/ 28 h 28"/>
              <a:gd name="T6" fmla="*/ 205 w 205"/>
              <a:gd name="T7" fmla="*/ 28 h 28"/>
              <a:gd name="T8" fmla="*/ 205 w 205"/>
              <a:gd name="T9" fmla="*/ 0 h 28"/>
              <a:gd name="T10" fmla="*/ 205 w 205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28">
                <a:moveTo>
                  <a:pt x="205" y="0"/>
                </a:moveTo>
                <a:lnTo>
                  <a:pt x="0" y="0"/>
                </a:lnTo>
                <a:lnTo>
                  <a:pt x="0" y="28"/>
                </a:lnTo>
                <a:lnTo>
                  <a:pt x="205" y="28"/>
                </a:lnTo>
                <a:lnTo>
                  <a:pt x="205" y="0"/>
                </a:lnTo>
                <a:lnTo>
                  <a:pt x="205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2B874DF-7983-4D92-A851-65AF0BBF857F}"/>
              </a:ext>
            </a:extLst>
          </p:cNvPr>
          <p:cNvSpPr txBox="1"/>
          <p:nvPr/>
        </p:nvSpPr>
        <p:spPr>
          <a:xfrm>
            <a:off x="848341" y="46648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05F2A69-82BA-4D86-A9A8-C74465F66EDB}"/>
              </a:ext>
            </a:extLst>
          </p:cNvPr>
          <p:cNvSpPr txBox="1"/>
          <p:nvPr/>
        </p:nvSpPr>
        <p:spPr>
          <a:xfrm>
            <a:off x="763383" y="41145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152F261-4CF1-47D4-A325-8A8A66B1E85C}"/>
              </a:ext>
            </a:extLst>
          </p:cNvPr>
          <p:cNvSpPr txBox="1"/>
          <p:nvPr/>
        </p:nvSpPr>
        <p:spPr>
          <a:xfrm>
            <a:off x="763383" y="356421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71D6F56-6D5D-468A-8D22-C8D87D6DFE33}"/>
              </a:ext>
            </a:extLst>
          </p:cNvPr>
          <p:cNvSpPr txBox="1"/>
          <p:nvPr/>
        </p:nvSpPr>
        <p:spPr>
          <a:xfrm>
            <a:off x="763383" y="301390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15DDBA6-70DF-471B-811A-606B72645D06}"/>
              </a:ext>
            </a:extLst>
          </p:cNvPr>
          <p:cNvSpPr txBox="1"/>
          <p:nvPr/>
        </p:nvSpPr>
        <p:spPr>
          <a:xfrm>
            <a:off x="763383" y="24636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83A6508D-E207-409A-AF50-8CCB379D5287}"/>
              </a:ext>
            </a:extLst>
          </p:cNvPr>
          <p:cNvSpPr txBox="1"/>
          <p:nvPr/>
        </p:nvSpPr>
        <p:spPr>
          <a:xfrm>
            <a:off x="1406589" y="1919268"/>
            <a:ext cx="505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92.2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8F375E5-5EB4-4280-B846-5E1EB267A9FD}"/>
              </a:ext>
            </a:extLst>
          </p:cNvPr>
          <p:cNvSpPr txBox="1"/>
          <p:nvPr/>
        </p:nvSpPr>
        <p:spPr>
          <a:xfrm>
            <a:off x="1873641" y="2038122"/>
            <a:ext cx="53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87,0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40A2B2B-8B33-498C-9B50-E8F2D9A6414E}"/>
              </a:ext>
            </a:extLst>
          </p:cNvPr>
          <p:cNvSpPr txBox="1"/>
          <p:nvPr/>
        </p:nvSpPr>
        <p:spPr>
          <a:xfrm>
            <a:off x="4844426" y="4338787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3,9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D9A9922-8EA1-4492-8741-8108C261E0B1}"/>
              </a:ext>
            </a:extLst>
          </p:cNvPr>
          <p:cNvSpPr txBox="1"/>
          <p:nvPr/>
        </p:nvSpPr>
        <p:spPr>
          <a:xfrm>
            <a:off x="5272640" y="432762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6,7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A2F1696-4066-4EA6-AC11-4F41AC217FF9}"/>
              </a:ext>
            </a:extLst>
          </p:cNvPr>
          <p:cNvSpPr txBox="1"/>
          <p:nvPr/>
        </p:nvSpPr>
        <p:spPr>
          <a:xfrm>
            <a:off x="6635696" y="4445349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2,0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6726EFC-0B53-4A98-B6C6-AD67E2FE6080}"/>
              </a:ext>
            </a:extLst>
          </p:cNvPr>
          <p:cNvSpPr txBox="1"/>
          <p:nvPr/>
        </p:nvSpPr>
        <p:spPr>
          <a:xfrm>
            <a:off x="6222377" y="4445349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0,5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7A89646-F52D-4F82-BE0E-5B80E56ADF7D}"/>
              </a:ext>
            </a:extLst>
          </p:cNvPr>
          <p:cNvSpPr txBox="1"/>
          <p:nvPr/>
        </p:nvSpPr>
        <p:spPr>
          <a:xfrm>
            <a:off x="7600328" y="4345941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1,0</a:t>
            </a:r>
          </a:p>
        </p:txBody>
      </p:sp>
      <p:sp>
        <p:nvSpPr>
          <p:cNvPr id="73" name="Freeform 15">
            <a:extLst>
              <a:ext uri="{FF2B5EF4-FFF2-40B4-BE49-F238E27FC236}">
                <a16:creationId xmlns:a16="http://schemas.microsoft.com/office/drawing/2014/main" id="{1B3C5B33-CE47-41C3-89FC-18EC930D021A}"/>
              </a:ext>
            </a:extLst>
          </p:cNvPr>
          <p:cNvSpPr>
            <a:spLocks/>
          </p:cNvSpPr>
          <p:nvPr/>
        </p:nvSpPr>
        <p:spPr bwMode="auto">
          <a:xfrm>
            <a:off x="3297979" y="4695320"/>
            <a:ext cx="325438" cy="108000"/>
          </a:xfrm>
          <a:custGeom>
            <a:avLst/>
            <a:gdLst>
              <a:gd name="T0" fmla="*/ 205 w 205"/>
              <a:gd name="T1" fmla="*/ 0 h 34"/>
              <a:gd name="T2" fmla="*/ 0 w 205"/>
              <a:gd name="T3" fmla="*/ 0 h 34"/>
              <a:gd name="T4" fmla="*/ 0 w 205"/>
              <a:gd name="T5" fmla="*/ 34 h 34"/>
              <a:gd name="T6" fmla="*/ 205 w 205"/>
              <a:gd name="T7" fmla="*/ 34 h 34"/>
              <a:gd name="T8" fmla="*/ 205 w 205"/>
              <a:gd name="T9" fmla="*/ 0 h 34"/>
              <a:gd name="T10" fmla="*/ 205 w 205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34">
                <a:moveTo>
                  <a:pt x="205" y="0"/>
                </a:moveTo>
                <a:lnTo>
                  <a:pt x="0" y="0"/>
                </a:lnTo>
                <a:lnTo>
                  <a:pt x="0" y="34"/>
                </a:lnTo>
                <a:lnTo>
                  <a:pt x="205" y="34"/>
                </a:lnTo>
                <a:lnTo>
                  <a:pt x="205" y="0"/>
                </a:lnTo>
                <a:lnTo>
                  <a:pt x="20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FB250D9-1676-4E76-B947-1A40ED46A996}"/>
              </a:ext>
            </a:extLst>
          </p:cNvPr>
          <p:cNvSpPr txBox="1"/>
          <p:nvPr/>
        </p:nvSpPr>
        <p:spPr>
          <a:xfrm>
            <a:off x="3243575" y="440214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2,4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943026A-2375-4F03-8693-251606C242E8}"/>
              </a:ext>
            </a:extLst>
          </p:cNvPr>
          <p:cNvSpPr txBox="1"/>
          <p:nvPr/>
        </p:nvSpPr>
        <p:spPr>
          <a:xfrm>
            <a:off x="3626152" y="4402148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2,4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A6B4660-D875-4C0E-959F-0CFA24071509}"/>
              </a:ext>
            </a:extLst>
          </p:cNvPr>
          <p:cNvSpPr txBox="1"/>
          <p:nvPr/>
        </p:nvSpPr>
        <p:spPr>
          <a:xfrm>
            <a:off x="957644" y="1725921"/>
            <a:ext cx="367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%</a:t>
            </a: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78BCF772-DE9A-45F9-BB11-1F5D20AD5C64}"/>
              </a:ext>
            </a:extLst>
          </p:cNvPr>
          <p:cNvSpPr>
            <a:spLocks/>
          </p:cNvSpPr>
          <p:nvPr/>
        </p:nvSpPr>
        <p:spPr bwMode="auto">
          <a:xfrm>
            <a:off x="3677821" y="4695320"/>
            <a:ext cx="327025" cy="108000"/>
          </a:xfrm>
          <a:custGeom>
            <a:avLst/>
            <a:gdLst>
              <a:gd name="T0" fmla="*/ 206 w 206"/>
              <a:gd name="T1" fmla="*/ 0 h 34"/>
              <a:gd name="T2" fmla="*/ 0 w 206"/>
              <a:gd name="T3" fmla="*/ 0 h 34"/>
              <a:gd name="T4" fmla="*/ 0 w 206"/>
              <a:gd name="T5" fmla="*/ 34 h 34"/>
              <a:gd name="T6" fmla="*/ 206 w 206"/>
              <a:gd name="T7" fmla="*/ 34 h 34"/>
              <a:gd name="T8" fmla="*/ 206 w 206"/>
              <a:gd name="T9" fmla="*/ 0 h 34"/>
              <a:gd name="T10" fmla="*/ 206 w 206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4">
                <a:moveTo>
                  <a:pt x="206" y="0"/>
                </a:moveTo>
                <a:lnTo>
                  <a:pt x="0" y="0"/>
                </a:lnTo>
                <a:lnTo>
                  <a:pt x="0" y="34"/>
                </a:lnTo>
                <a:lnTo>
                  <a:pt x="206" y="34"/>
                </a:lnTo>
                <a:lnTo>
                  <a:pt x="206" y="0"/>
                </a:lnTo>
                <a:lnTo>
                  <a:pt x="206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78" name="Freeform 13">
            <a:extLst>
              <a:ext uri="{FF2B5EF4-FFF2-40B4-BE49-F238E27FC236}">
                <a16:creationId xmlns:a16="http://schemas.microsoft.com/office/drawing/2014/main" id="{2D81406D-A984-4FCB-BE26-2E7BDC04D39D}"/>
              </a:ext>
            </a:extLst>
          </p:cNvPr>
          <p:cNvSpPr>
            <a:spLocks/>
          </p:cNvSpPr>
          <p:nvPr/>
        </p:nvSpPr>
        <p:spPr bwMode="auto">
          <a:xfrm>
            <a:off x="6305225" y="4767320"/>
            <a:ext cx="325438" cy="36000"/>
          </a:xfrm>
          <a:custGeom>
            <a:avLst/>
            <a:gdLst>
              <a:gd name="T0" fmla="*/ 0 w 205"/>
              <a:gd name="T1" fmla="*/ 0 h 22"/>
              <a:gd name="T2" fmla="*/ 0 w 205"/>
              <a:gd name="T3" fmla="*/ 22 h 22"/>
              <a:gd name="T4" fmla="*/ 205 w 205"/>
              <a:gd name="T5" fmla="*/ 22 h 22"/>
              <a:gd name="T6" fmla="*/ 205 w 205"/>
              <a:gd name="T7" fmla="*/ 0 h 22"/>
              <a:gd name="T8" fmla="*/ 0 w 205"/>
              <a:gd name="T9" fmla="*/ 0 h 22"/>
              <a:gd name="T10" fmla="*/ 0 w 205"/>
              <a:gd name="T1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22">
                <a:moveTo>
                  <a:pt x="0" y="0"/>
                </a:moveTo>
                <a:lnTo>
                  <a:pt x="0" y="22"/>
                </a:lnTo>
                <a:lnTo>
                  <a:pt x="205" y="22"/>
                </a:lnTo>
                <a:lnTo>
                  <a:pt x="20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5162205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85126" y="6030962"/>
            <a:ext cx="4950644" cy="523200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n-US" sz="1400" dirty="0">
                <a:latin typeface="+mj-lt"/>
              </a:rPr>
              <a:t>No changes in the utilization  of lipid lowering agents . Around 30% in each  arm and both at baseline and weeks 48 and 96.</a:t>
            </a:r>
          </a:p>
        </p:txBody>
      </p:sp>
      <p:pic>
        <p:nvPicPr>
          <p:cNvPr id="10" name="Imag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54" b="7534"/>
          <a:stretch/>
        </p:blipFill>
        <p:spPr bwMode="auto">
          <a:xfrm>
            <a:off x="1" y="996001"/>
            <a:ext cx="9144000" cy="486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41DD6C52-0F55-4323-B96F-50A4DDCA0059}"/>
              </a:ext>
            </a:extLst>
          </p:cNvPr>
          <p:cNvSpPr txBox="1">
            <a:spLocks/>
          </p:cNvSpPr>
          <p:nvPr/>
        </p:nvSpPr>
        <p:spPr bwMode="auto">
          <a:xfrm>
            <a:off x="1" y="83107"/>
            <a:ext cx="90249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NEAT 022 Study:</a:t>
            </a:r>
            <a:br>
              <a:rPr lang="en-GB" alt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altLang="fr-FR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 Results (VI): Lipids endpoint </a:t>
            </a:r>
          </a:p>
        </p:txBody>
      </p:sp>
    </p:spTree>
    <p:extLst>
      <p:ext uri="{BB962C8B-B14F-4D97-AF65-F5344CB8AC3E}">
        <p14:creationId xmlns:p14="http://schemas.microsoft.com/office/powerpoint/2010/main" val="77627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48324" y="1125538"/>
            <a:ext cx="269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8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sp>
        <p:nvSpPr>
          <p:cNvPr id="22531" name="Espace réservé du contenu 2"/>
          <p:cNvSpPr>
            <a:spLocks/>
          </p:cNvSpPr>
          <p:nvPr/>
        </p:nvSpPr>
        <p:spPr bwMode="auto">
          <a:xfrm>
            <a:off x="179861" y="4094190"/>
            <a:ext cx="8506939" cy="14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75"/>
              </a:spcBef>
            </a:pPr>
            <a:r>
              <a:rPr lang="en-GB" altLang="fr-FR" sz="2800" b="1" dirty="0">
                <a:latin typeface="Calibri" panose="020F0502020204030204" pitchFamily="34" charset="0"/>
              </a:rPr>
              <a:t>Endpoint</a:t>
            </a:r>
          </a:p>
          <a:p>
            <a:pPr lvl="1" defTabSz="914400" eaLnBrk="1" hangingPunct="1">
              <a:spcBef>
                <a:spcPts val="75"/>
              </a:spcBef>
            </a:pPr>
            <a:r>
              <a:rPr lang="en-GB" altLang="fr-FR" sz="1800" dirty="0"/>
              <a:t>Primary: proportion of patients maintaining HIV RNA &lt; 50 c/mL at W48 (ITT-exposed, snapshot) ; non-inferiority if lower margin of a two-sided 95% CI for the difference = - 8% for pooled studies (- 10% for each individual study)</a:t>
            </a:r>
          </a:p>
          <a:p>
            <a:pPr>
              <a:buClr>
                <a:srgbClr val="0070C0"/>
              </a:buClr>
              <a:buFontTx/>
              <a:buChar char="•"/>
              <a:defRPr/>
            </a:pPr>
            <a:r>
              <a:rPr lang="fr-FR" b="1" kern="0" dirty="0" err="1">
                <a:solidFill>
                  <a:srgbClr val="0070C0"/>
                </a:solidFill>
                <a:latin typeface="Calibri"/>
                <a:cs typeface="Calibri"/>
              </a:rPr>
              <a:t>Study</a:t>
            </a:r>
            <a:r>
              <a:rPr lang="fr-FR" b="1" kern="0" dirty="0">
                <a:solidFill>
                  <a:srgbClr val="0070C0"/>
                </a:solidFill>
                <a:latin typeface="Calibri"/>
                <a:cs typeface="Calibri"/>
              </a:rPr>
              <a:t> population: </a:t>
            </a:r>
            <a:r>
              <a:rPr lang="fr-FR" sz="1600" kern="0" dirty="0" err="1">
                <a:latin typeface="Arial"/>
              </a:rPr>
              <a:t>Mean</a:t>
            </a:r>
            <a:r>
              <a:rPr lang="fr-FR" sz="1600" kern="0" dirty="0">
                <a:latin typeface="Arial"/>
              </a:rPr>
              <a:t> </a:t>
            </a:r>
            <a:r>
              <a:rPr lang="fr-FR" sz="1600" kern="0" dirty="0" err="1">
                <a:latin typeface="Arial"/>
              </a:rPr>
              <a:t>age</a:t>
            </a:r>
            <a:r>
              <a:rPr lang="fr-FR" sz="1600" kern="0" dirty="0">
                <a:latin typeface="Arial"/>
              </a:rPr>
              <a:t>: 43 ans, </a:t>
            </a:r>
            <a:r>
              <a:rPr lang="fr-FR" sz="1600" kern="0" dirty="0" err="1">
                <a:latin typeface="Arial"/>
              </a:rPr>
              <a:t>women</a:t>
            </a:r>
            <a:r>
              <a:rPr lang="fr-FR" sz="1600" kern="0" dirty="0">
                <a:latin typeface="Arial"/>
              </a:rPr>
              <a:t>: 23 %, </a:t>
            </a:r>
            <a:r>
              <a:rPr lang="fr-FR" sz="1600" kern="0" dirty="0" err="1">
                <a:latin typeface="Arial"/>
              </a:rPr>
              <a:t>median</a:t>
            </a:r>
            <a:r>
              <a:rPr lang="fr-FR" sz="1600" kern="0" dirty="0">
                <a:latin typeface="Arial"/>
              </a:rPr>
              <a:t> CD4 : 625/mm</a:t>
            </a:r>
            <a:r>
              <a:rPr lang="fr-FR" sz="1600" kern="0" baseline="30000" dirty="0">
                <a:latin typeface="Arial"/>
              </a:rPr>
              <a:t>3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Tx/>
              <a:buChar char="•"/>
              <a:defRPr/>
            </a:pPr>
            <a:r>
              <a:rPr lang="fr-FR" sz="1600" kern="0" dirty="0" err="1">
                <a:latin typeface="Arial"/>
              </a:rPr>
              <a:t>At</a:t>
            </a:r>
            <a:r>
              <a:rPr lang="fr-FR" sz="1600" kern="0" dirty="0">
                <a:latin typeface="Arial"/>
              </a:rPr>
              <a:t> screening, 3</a:t>
            </a:r>
            <a:r>
              <a:rPr lang="fr-FR" sz="1600" kern="0" baseline="30000" dirty="0">
                <a:latin typeface="Arial"/>
              </a:rPr>
              <a:t>rd</a:t>
            </a:r>
            <a:r>
              <a:rPr lang="fr-FR" sz="1600" kern="0" dirty="0">
                <a:latin typeface="Arial"/>
              </a:rPr>
              <a:t> agent = NNRTI : 54 %, PI : 26 %, INSTI : 20 %</a:t>
            </a:r>
          </a:p>
          <a:p>
            <a:pPr lvl="1">
              <a:spcBef>
                <a:spcPts val="0"/>
              </a:spcBef>
              <a:buClr>
                <a:srgbClr val="0070C0"/>
              </a:buClr>
              <a:buFontTx/>
              <a:buChar char="•"/>
              <a:defRPr/>
            </a:pPr>
            <a:r>
              <a:rPr lang="fr-FR" sz="1600" kern="0" dirty="0" err="1">
                <a:latin typeface="Arial"/>
              </a:rPr>
              <a:t>Median</a:t>
            </a:r>
            <a:r>
              <a:rPr lang="fr-FR" sz="1600" kern="0" dirty="0">
                <a:latin typeface="Arial"/>
              </a:rPr>
              <a:t> duration ARV </a:t>
            </a:r>
            <a:r>
              <a:rPr lang="fr-FR" sz="1600" kern="0" dirty="0" err="1">
                <a:latin typeface="Arial"/>
              </a:rPr>
              <a:t>treatment</a:t>
            </a:r>
            <a:r>
              <a:rPr lang="fr-FR" sz="1600" kern="0" dirty="0">
                <a:latin typeface="Arial"/>
              </a:rPr>
              <a:t> </a:t>
            </a:r>
            <a:r>
              <a:rPr lang="fr-FR" sz="1600" kern="0" dirty="0" err="1">
                <a:latin typeface="Arial"/>
              </a:rPr>
              <a:t>at</a:t>
            </a:r>
            <a:r>
              <a:rPr lang="fr-FR" sz="1600" kern="0" dirty="0">
                <a:latin typeface="Arial"/>
              </a:rPr>
              <a:t> D0 : 52 </a:t>
            </a:r>
            <a:r>
              <a:rPr lang="fr-FR" sz="1600" kern="0" dirty="0" err="1">
                <a:latin typeface="Arial"/>
              </a:rPr>
              <a:t>months</a:t>
            </a:r>
            <a:r>
              <a:rPr lang="fr-FR" sz="1600" kern="0" dirty="0">
                <a:latin typeface="Arial"/>
              </a:rPr>
              <a:t>(on TDF : 72 %)</a:t>
            </a:r>
          </a:p>
          <a:p>
            <a:pPr lvl="1" defTabSz="914400" eaLnBrk="1" hangingPunct="1">
              <a:spcBef>
                <a:spcPts val="75"/>
              </a:spcBef>
            </a:pPr>
            <a:endParaRPr lang="en-GB" altLang="fr-FR" sz="1800" dirty="0"/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7754"/>
              </p:ext>
            </p:extLst>
          </p:nvPr>
        </p:nvGraphicFramePr>
        <p:xfrm>
          <a:off x="4232963" y="2362475"/>
          <a:ext cx="1864439" cy="535789"/>
        </p:xfrm>
        <a:graphic>
          <a:graphicData uri="http://schemas.openxmlformats.org/drawingml/2006/table">
            <a:tbl>
              <a:tblPr/>
              <a:tblGrid>
                <a:gridCol w="186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50 mg QD 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 RPV 25 mg QD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3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5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25556"/>
              </p:ext>
            </p:extLst>
          </p:nvPr>
        </p:nvGraphicFramePr>
        <p:xfrm>
          <a:off x="4232963" y="3158046"/>
          <a:ext cx="1864439" cy="590653"/>
        </p:xfrm>
        <a:graphic>
          <a:graphicData uri="http://schemas.openxmlformats.org/drawingml/2006/table">
            <a:tbl>
              <a:tblPr/>
              <a:tblGrid>
                <a:gridCol w="186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Continuation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of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cART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546" name="Connecteur droit 66"/>
          <p:cNvCxnSpPr>
            <a:cxnSpLocks noChangeShapeType="1"/>
          </p:cNvCxnSpPr>
          <p:nvPr/>
        </p:nvCxnSpPr>
        <p:spPr bwMode="auto">
          <a:xfrm rot="5400000">
            <a:off x="3171472" y="2301379"/>
            <a:ext cx="36000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7" name="Oval 170"/>
          <p:cNvSpPr>
            <a:spLocks noChangeArrowheads="1"/>
          </p:cNvSpPr>
          <p:nvPr/>
        </p:nvSpPr>
        <p:spPr bwMode="auto">
          <a:xfrm>
            <a:off x="2631540" y="1209360"/>
            <a:ext cx="1475999" cy="899999"/>
          </a:xfrm>
          <a:prstGeom prst="ellipse">
            <a:avLst/>
          </a:prstGeom>
          <a:solidFill>
            <a:srgbClr val="E5E5F7"/>
          </a:solidFill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Randomisation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1:1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Open-label</a:t>
            </a:r>
          </a:p>
        </p:txBody>
      </p:sp>
      <p:sp>
        <p:nvSpPr>
          <p:cNvPr id="22548" name="AutoShape 162"/>
          <p:cNvSpPr>
            <a:spLocks noChangeArrowheads="1"/>
          </p:cNvSpPr>
          <p:nvPr/>
        </p:nvSpPr>
        <p:spPr bwMode="auto">
          <a:xfrm>
            <a:off x="189258" y="2171010"/>
            <a:ext cx="2951997" cy="1835999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HIV+ ≥ 18 years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 stable </a:t>
            </a:r>
            <a:r>
              <a:rPr lang="en-GB" altLang="fr-FR" sz="1600" b="1" dirty="0" err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cART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≥ 6 months 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(2 NRTI + INSTI or PI/r or NNRTI)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altLang="fr-FR" sz="1600" b="1" baseline="300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 2</a:t>
            </a:r>
            <a:r>
              <a:rPr lang="en-GB" altLang="fr-FR" sz="1600" b="1" baseline="300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fr-FR" sz="1600" b="1" dirty="0" err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cART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with no prior 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change for </a:t>
            </a:r>
            <a:r>
              <a:rPr lang="en-GB" altLang="fr-FR" sz="1600" b="1" dirty="0" err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virologic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failure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HIV RNA &lt; 50 c/mL ≥ 12 months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HBs Ag negative</a:t>
            </a:r>
          </a:p>
        </p:txBody>
      </p:sp>
      <p:cxnSp>
        <p:nvCxnSpPr>
          <p:cNvPr id="22549" name="AutoShape 60"/>
          <p:cNvCxnSpPr>
            <a:cxnSpLocks noChangeShapeType="1"/>
          </p:cNvCxnSpPr>
          <p:nvPr/>
        </p:nvCxnSpPr>
        <p:spPr bwMode="auto">
          <a:xfrm rot="10800000" flipH="1" flipV="1">
            <a:off x="4231706" y="2675304"/>
            <a:ext cx="1587" cy="827999"/>
          </a:xfrm>
          <a:prstGeom prst="bentConnector3">
            <a:avLst>
              <a:gd name="adj1" fmla="val -36145432"/>
            </a:avLst>
          </a:prstGeom>
          <a:noFill/>
          <a:ln w="381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50" name="Line 63"/>
          <p:cNvSpPr>
            <a:spLocks noChangeShapeType="1"/>
          </p:cNvSpPr>
          <p:nvPr/>
        </p:nvSpPr>
        <p:spPr bwMode="auto">
          <a:xfrm>
            <a:off x="3161141" y="3083005"/>
            <a:ext cx="50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1" name="Rectangle 9"/>
          <p:cNvSpPr>
            <a:spLocks noChangeArrowheads="1"/>
          </p:cNvSpPr>
          <p:nvPr/>
        </p:nvSpPr>
        <p:spPr bwMode="auto">
          <a:xfrm>
            <a:off x="3424025" y="3516003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511</a:t>
            </a:r>
          </a:p>
        </p:txBody>
      </p:sp>
      <p:sp>
        <p:nvSpPr>
          <p:cNvPr id="22552" name="Rectangle 8"/>
          <p:cNvSpPr>
            <a:spLocks noChangeArrowheads="1"/>
          </p:cNvSpPr>
          <p:nvPr/>
        </p:nvSpPr>
        <p:spPr bwMode="auto">
          <a:xfrm>
            <a:off x="3424025" y="2319223"/>
            <a:ext cx="8267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513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5817220" y="1498740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GB" sz="1600" b="1" dirty="0">
                <a:solidFill>
                  <a:srgbClr val="0066FF"/>
                </a:solidFill>
                <a:latin typeface="Calibri" charset="0"/>
                <a:ea typeface="ＭＳ Ｐゴシック" charset="0"/>
                <a:cs typeface="ＭＳ Ｐゴシック" charset="0"/>
              </a:rPr>
              <a:t>W48</a:t>
            </a:r>
            <a:endParaRPr lang="en-GB" sz="1600" dirty="0">
              <a:solidFill>
                <a:srgbClr val="0066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172"/>
          <p:cNvSpPr>
            <a:spLocks noChangeShapeType="1"/>
          </p:cNvSpPr>
          <p:nvPr/>
        </p:nvSpPr>
        <p:spPr bwMode="auto">
          <a:xfrm>
            <a:off x="6115473" y="2069849"/>
            <a:ext cx="0" cy="2024341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56" name="Line 172"/>
          <p:cNvSpPr>
            <a:spLocks noChangeShapeType="1"/>
          </p:cNvSpPr>
          <p:nvPr/>
        </p:nvSpPr>
        <p:spPr bwMode="auto">
          <a:xfrm>
            <a:off x="7970148" y="2069849"/>
            <a:ext cx="0" cy="2024341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Oval 109"/>
          <p:cNvSpPr>
            <a:spLocks noChangeArrowheads="1"/>
          </p:cNvSpPr>
          <p:nvPr/>
        </p:nvSpPr>
        <p:spPr bwMode="auto">
          <a:xfrm>
            <a:off x="7675070" y="1498740"/>
            <a:ext cx="576262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GB" sz="1600" b="1" dirty="0">
                <a:solidFill>
                  <a:srgbClr val="0066FF"/>
                </a:solidFill>
                <a:latin typeface="Calibri" charset="0"/>
                <a:ea typeface="ＭＳ Ｐゴシック" charset="0"/>
                <a:cs typeface="ＭＳ Ｐゴシック" charset="0"/>
              </a:rPr>
              <a:t>W148</a:t>
            </a:r>
            <a:endParaRPr lang="en-GB" sz="1600" dirty="0">
              <a:solidFill>
                <a:srgbClr val="0066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17024"/>
              </p:ext>
            </p:extLst>
          </p:nvPr>
        </p:nvGraphicFramePr>
        <p:xfrm>
          <a:off x="6145527" y="2792662"/>
          <a:ext cx="2842390" cy="535789"/>
        </p:xfrm>
        <a:graphic>
          <a:graphicData uri="http://schemas.openxmlformats.org/drawingml/2006/table">
            <a:tbl>
              <a:tblPr/>
              <a:tblGrid>
                <a:gridCol w="28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 50 mg QD 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 RPV 25 mg QD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3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SWORD-1 &amp; 2 </a:t>
            </a:r>
            <a:r>
              <a:rPr lang="fr-FR" sz="3200" dirty="0" err="1">
                <a:ea typeface="ＭＳ Ｐゴシック" pitchFamily="-65" charset="-128"/>
                <a:cs typeface="ＭＳ Ｐゴシック" pitchFamily="-65" charset="-128"/>
              </a:rPr>
              <a:t>Studies</a:t>
            </a:r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: Switch to DTG + RPV</a:t>
            </a:r>
            <a:endParaRPr lang="fr-FR" sz="32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877598" y="6510938"/>
            <a:ext cx="62664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/>
              <a:t>Aboud</a:t>
            </a:r>
            <a:r>
              <a:rPr lang="en-GB" sz="1200" i="1" dirty="0"/>
              <a:t> M, IAC 2018, Abs. THPEB047 </a:t>
            </a:r>
          </a:p>
        </p:txBody>
      </p:sp>
    </p:spTree>
    <p:extLst>
      <p:ext uri="{BB962C8B-B14F-4D97-AF65-F5344CB8AC3E}">
        <p14:creationId xmlns:p14="http://schemas.microsoft.com/office/powerpoint/2010/main" val="9381138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08028" y="1208772"/>
            <a:ext cx="4040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b="1" dirty="0">
                <a:latin typeface="Calibri" panose="020F0502020204030204" pitchFamily="34" charset="0"/>
              </a:rPr>
              <a:t>HIV RNA &lt; 50 c/ml (ITT-E, snapshot)</a:t>
            </a: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814081" y="2477169"/>
            <a:ext cx="458854" cy="2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94.7</a:t>
            </a:r>
          </a:p>
        </p:txBody>
      </p:sp>
      <p:sp>
        <p:nvSpPr>
          <p:cNvPr id="91" name="Rectangle 43"/>
          <p:cNvSpPr>
            <a:spLocks noChangeArrowheads="1"/>
          </p:cNvSpPr>
          <p:nvPr/>
        </p:nvSpPr>
        <p:spPr bwMode="auto">
          <a:xfrm>
            <a:off x="1389557" y="2465011"/>
            <a:ext cx="5253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94.9</a:t>
            </a:r>
            <a:endParaRPr lang="fr-FR" sz="2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4" name="Rectangle 46"/>
          <p:cNvSpPr>
            <a:spLocks noChangeArrowheads="1"/>
          </p:cNvSpPr>
          <p:nvPr/>
        </p:nvSpPr>
        <p:spPr bwMode="auto">
          <a:xfrm>
            <a:off x="311377" y="5116284"/>
            <a:ext cx="131332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>
                <a:solidFill>
                  <a:srgbClr val="000066"/>
                </a:solidFill>
              </a:rPr>
              <a:t>0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95" name="Rectangle 47"/>
          <p:cNvSpPr>
            <a:spLocks noChangeArrowheads="1"/>
          </p:cNvSpPr>
          <p:nvPr/>
        </p:nvSpPr>
        <p:spPr bwMode="auto">
          <a:xfrm>
            <a:off x="180046" y="4594941"/>
            <a:ext cx="262663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>
                <a:solidFill>
                  <a:srgbClr val="000066"/>
                </a:solidFill>
              </a:rPr>
              <a:t>20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180046" y="4075073"/>
            <a:ext cx="262663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>
                <a:solidFill>
                  <a:srgbClr val="000066"/>
                </a:solidFill>
              </a:rPr>
              <a:t>40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97" name="Rectangle 49"/>
          <p:cNvSpPr>
            <a:spLocks noChangeArrowheads="1"/>
          </p:cNvSpPr>
          <p:nvPr/>
        </p:nvSpPr>
        <p:spPr bwMode="auto">
          <a:xfrm>
            <a:off x="180046" y="3553730"/>
            <a:ext cx="262663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>
                <a:solidFill>
                  <a:srgbClr val="000066"/>
                </a:solidFill>
              </a:rPr>
              <a:t>60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98" name="Rectangle 50"/>
          <p:cNvSpPr>
            <a:spLocks noChangeArrowheads="1"/>
          </p:cNvSpPr>
          <p:nvPr/>
        </p:nvSpPr>
        <p:spPr bwMode="auto">
          <a:xfrm>
            <a:off x="180046" y="3033861"/>
            <a:ext cx="262663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>
                <a:solidFill>
                  <a:srgbClr val="000066"/>
                </a:solidFill>
              </a:rPr>
              <a:t>80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99" name="Rectangle 51"/>
          <p:cNvSpPr>
            <a:spLocks noChangeArrowheads="1"/>
          </p:cNvSpPr>
          <p:nvPr/>
        </p:nvSpPr>
        <p:spPr bwMode="auto">
          <a:xfrm>
            <a:off x="50800" y="2501356"/>
            <a:ext cx="391909" cy="2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100</a:t>
            </a: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436574" y="5264968"/>
            <a:ext cx="17389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W48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35818" y="2162694"/>
            <a:ext cx="376195" cy="31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108" name="Line 9"/>
          <p:cNvSpPr>
            <a:spLocks noChangeShapeType="1"/>
          </p:cNvSpPr>
          <p:nvPr/>
        </p:nvSpPr>
        <p:spPr bwMode="auto">
          <a:xfrm>
            <a:off x="460878" y="3124589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09" name="Line 10"/>
          <p:cNvSpPr>
            <a:spLocks noChangeShapeType="1"/>
          </p:cNvSpPr>
          <p:nvPr/>
        </p:nvSpPr>
        <p:spPr bwMode="auto">
          <a:xfrm>
            <a:off x="460878" y="3648402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>
            <a:off x="460878" y="4173203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1" name="Line 12"/>
          <p:cNvSpPr>
            <a:spLocks noChangeShapeType="1"/>
          </p:cNvSpPr>
          <p:nvPr/>
        </p:nvSpPr>
        <p:spPr bwMode="auto">
          <a:xfrm>
            <a:off x="460878" y="4698004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>
            <a:off x="460878" y="5223793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3" name="Line 14"/>
          <p:cNvSpPr>
            <a:spLocks noChangeShapeType="1"/>
          </p:cNvSpPr>
          <p:nvPr/>
        </p:nvSpPr>
        <p:spPr bwMode="auto">
          <a:xfrm>
            <a:off x="460878" y="2599789"/>
            <a:ext cx="99327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4" name="Freeform 15"/>
          <p:cNvSpPr>
            <a:spLocks/>
          </p:cNvSpPr>
          <p:nvPr/>
        </p:nvSpPr>
        <p:spPr bwMode="auto">
          <a:xfrm>
            <a:off x="728761" y="2750022"/>
            <a:ext cx="580573" cy="2473773"/>
          </a:xfrm>
          <a:custGeom>
            <a:avLst/>
            <a:gdLst>
              <a:gd name="T0" fmla="*/ 415 w 415"/>
              <a:gd name="T1" fmla="*/ 0 h 2575"/>
              <a:gd name="T2" fmla="*/ 0 w 415"/>
              <a:gd name="T3" fmla="*/ 0 h 2575"/>
              <a:gd name="T4" fmla="*/ 0 w 415"/>
              <a:gd name="T5" fmla="*/ 2575 h 2575"/>
              <a:gd name="T6" fmla="*/ 415 w 415"/>
              <a:gd name="T7" fmla="*/ 2575 h 2575"/>
              <a:gd name="T8" fmla="*/ 415 w 415"/>
              <a:gd name="T9" fmla="*/ 0 h 2575"/>
              <a:gd name="T10" fmla="*/ 415 w 415"/>
              <a:gd name="T11" fmla="*/ 0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5" h="2575">
                <a:moveTo>
                  <a:pt x="415" y="0"/>
                </a:moveTo>
                <a:lnTo>
                  <a:pt x="0" y="0"/>
                </a:lnTo>
                <a:lnTo>
                  <a:pt x="0" y="2575"/>
                </a:lnTo>
                <a:lnTo>
                  <a:pt x="415" y="2575"/>
                </a:lnTo>
                <a:lnTo>
                  <a:pt x="415" y="0"/>
                </a:lnTo>
                <a:lnTo>
                  <a:pt x="415" y="0"/>
                </a:lnTo>
                <a:close/>
              </a:path>
            </a:pathLst>
          </a:custGeom>
          <a:solidFill>
            <a:srgbClr val="6338A2"/>
          </a:solidFill>
          <a:ln w="0">
            <a:solidFill>
              <a:srgbClr val="6338A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15" name="Freeform 16"/>
          <p:cNvSpPr>
            <a:spLocks/>
          </p:cNvSpPr>
          <p:nvPr/>
        </p:nvSpPr>
        <p:spPr bwMode="auto">
          <a:xfrm>
            <a:off x="1342909" y="2730876"/>
            <a:ext cx="581973" cy="2492918"/>
          </a:xfrm>
          <a:custGeom>
            <a:avLst/>
            <a:gdLst>
              <a:gd name="T0" fmla="*/ 416 w 416"/>
              <a:gd name="T1" fmla="*/ 2463 h 2463"/>
              <a:gd name="T2" fmla="*/ 416 w 416"/>
              <a:gd name="T3" fmla="*/ 0 h 2463"/>
              <a:gd name="T4" fmla="*/ 0 w 416"/>
              <a:gd name="T5" fmla="*/ 0 h 2463"/>
              <a:gd name="T6" fmla="*/ 0 w 416"/>
              <a:gd name="T7" fmla="*/ 2463 h 2463"/>
              <a:gd name="T8" fmla="*/ 416 w 416"/>
              <a:gd name="T9" fmla="*/ 2463 h 2463"/>
              <a:gd name="T10" fmla="*/ 416 w 416"/>
              <a:gd name="T11" fmla="*/ 2463 h 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6" h="2463">
                <a:moveTo>
                  <a:pt x="416" y="2463"/>
                </a:moveTo>
                <a:lnTo>
                  <a:pt x="416" y="0"/>
                </a:lnTo>
                <a:lnTo>
                  <a:pt x="0" y="0"/>
                </a:lnTo>
                <a:lnTo>
                  <a:pt x="0" y="2463"/>
                </a:lnTo>
                <a:lnTo>
                  <a:pt x="416" y="2463"/>
                </a:lnTo>
                <a:lnTo>
                  <a:pt x="416" y="2463"/>
                </a:ln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25273" y="1733911"/>
            <a:ext cx="3787951" cy="369332"/>
            <a:chOff x="1034049" y="1791741"/>
            <a:chExt cx="4101918" cy="398117"/>
          </a:xfrm>
        </p:grpSpPr>
        <p:sp>
          <p:nvSpPr>
            <p:cNvPr id="55" name="AutoShape 165"/>
            <p:cNvSpPr>
              <a:spLocks noChangeArrowheads="1"/>
            </p:cNvSpPr>
            <p:nvPr/>
          </p:nvSpPr>
          <p:spPr bwMode="auto">
            <a:xfrm>
              <a:off x="1034049" y="1801782"/>
              <a:ext cx="3971769" cy="3492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D0D0F0"/>
              </a:solidFill>
              <a:round/>
              <a:headEnd/>
              <a:tailEnd/>
            </a:ln>
            <a:effectLst>
              <a:prstShdw prst="shdw17" dist="17961" dir="2700000">
                <a:srgbClr val="7D7D90">
                  <a:alpha val="74997"/>
                </a:srgb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CC3300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8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Char char="•"/>
                <a:defRPr sz="16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2800">
                <a:solidFill>
                  <a:srgbClr val="000066"/>
                </a:solidFill>
              </a:endParaRPr>
            </a:p>
          </p:txBody>
        </p:sp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1225436" y="1904176"/>
              <a:ext cx="161823" cy="144463"/>
            </a:xfrm>
            <a:prstGeom prst="rect">
              <a:avLst/>
            </a:prstGeom>
            <a:solidFill>
              <a:srgbClr val="6338A2"/>
            </a:solidFill>
            <a:ln w="9525">
              <a:solidFill>
                <a:srgbClr val="6338A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CC3300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8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Char char="•"/>
                <a:defRPr sz="16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2400">
                <a:solidFill>
                  <a:srgbClr val="000066"/>
                </a:solidFill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2772121" y="1904176"/>
              <a:ext cx="161823" cy="14446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CC3300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8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Char char="•"/>
                <a:defRPr sz="16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2400">
                <a:solidFill>
                  <a:srgbClr val="000066"/>
                </a:solidFill>
              </a:endParaRPr>
            </a:p>
          </p:txBody>
        </p:sp>
        <p:sp>
          <p:nvSpPr>
            <p:cNvPr id="58" name="ZoneTexte 84"/>
            <p:cNvSpPr txBox="1">
              <a:spLocks noChangeArrowheads="1"/>
            </p:cNvSpPr>
            <p:nvPr/>
          </p:nvSpPr>
          <p:spPr bwMode="auto">
            <a:xfrm>
              <a:off x="1374811" y="1791741"/>
              <a:ext cx="16261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CC3300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8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Char char="•"/>
                <a:defRPr sz="16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b="1" dirty="0">
                  <a:solidFill>
                    <a:srgbClr val="333399"/>
                  </a:solidFill>
                  <a:latin typeface="Calibri" panose="020F0502020204030204" pitchFamily="34" charset="0"/>
                </a:rPr>
                <a:t>DTG + RPV</a:t>
              </a:r>
            </a:p>
          </p:txBody>
        </p:sp>
        <p:sp>
          <p:nvSpPr>
            <p:cNvPr id="59" name="ZoneTexte 85"/>
            <p:cNvSpPr txBox="1">
              <a:spLocks noChangeArrowheads="1"/>
            </p:cNvSpPr>
            <p:nvPr/>
          </p:nvSpPr>
          <p:spPr bwMode="auto">
            <a:xfrm>
              <a:off x="2933945" y="1791741"/>
              <a:ext cx="2202022" cy="39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CC3300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8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Char char="•"/>
                <a:defRPr sz="16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1400">
                  <a:solidFill>
                    <a:srgbClr val="000066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1800" b="1" dirty="0">
                  <a:solidFill>
                    <a:srgbClr val="333399"/>
                  </a:solidFill>
                  <a:latin typeface="Calibri" panose="020F0502020204030204" pitchFamily="34" charset="0"/>
                </a:rPr>
                <a:t>Continuation </a:t>
              </a:r>
              <a:r>
                <a:rPr lang="en-US" altLang="fr-FR" sz="1800" b="1" dirty="0" err="1">
                  <a:solidFill>
                    <a:srgbClr val="333399"/>
                  </a:solidFill>
                  <a:latin typeface="Calibri" panose="020F0502020204030204" pitchFamily="34" charset="0"/>
                </a:rPr>
                <a:t>cART</a:t>
              </a:r>
              <a:endParaRPr lang="en-US" altLang="fr-FR" sz="1800" b="1" dirty="0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7" name="Freeform 8"/>
          <p:cNvSpPr>
            <a:spLocks/>
          </p:cNvSpPr>
          <p:nvPr/>
        </p:nvSpPr>
        <p:spPr bwMode="auto">
          <a:xfrm>
            <a:off x="560207" y="2583975"/>
            <a:ext cx="3788711" cy="2639819"/>
          </a:xfrm>
          <a:custGeom>
            <a:avLst/>
            <a:gdLst>
              <a:gd name="T0" fmla="*/ 3239 w 3239"/>
              <a:gd name="T1" fmla="*/ 2671 h 2671"/>
              <a:gd name="T2" fmla="*/ 0 w 3239"/>
              <a:gd name="T3" fmla="*/ 2671 h 2671"/>
              <a:gd name="T4" fmla="*/ 0 w 3239"/>
              <a:gd name="T5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9" h="2671">
                <a:moveTo>
                  <a:pt x="3239" y="2671"/>
                </a:moveTo>
                <a:lnTo>
                  <a:pt x="0" y="267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41" name="AutoShape 162"/>
          <p:cNvSpPr>
            <a:spLocks noChangeArrowheads="1"/>
          </p:cNvSpPr>
          <p:nvPr/>
        </p:nvSpPr>
        <p:spPr bwMode="auto">
          <a:xfrm>
            <a:off x="0" y="6604809"/>
            <a:ext cx="720000" cy="252000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1200" b="1" i="1" dirty="0">
                <a:solidFill>
                  <a:srgbClr val="33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SWORD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SWORD-1 &amp; 2 </a:t>
            </a:r>
            <a:r>
              <a:rPr lang="fr-FR" sz="3200" dirty="0" err="1">
                <a:ea typeface="ＭＳ Ｐゴシック" pitchFamily="-65" charset="-128"/>
                <a:cs typeface="ＭＳ Ｐゴシック" pitchFamily="-65" charset="-128"/>
              </a:rPr>
              <a:t>Studies</a:t>
            </a:r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: Switch to DTG + RPV</a:t>
            </a:r>
            <a:endParaRPr lang="fr-FR" sz="3200" dirty="0"/>
          </a:p>
        </p:txBody>
      </p:sp>
      <p:sp>
        <p:nvSpPr>
          <p:cNvPr id="45" name="Freeform 15"/>
          <p:cNvSpPr>
            <a:spLocks/>
          </p:cNvSpPr>
          <p:nvPr/>
        </p:nvSpPr>
        <p:spPr bwMode="auto">
          <a:xfrm>
            <a:off x="2369329" y="2907809"/>
            <a:ext cx="580573" cy="2315986"/>
          </a:xfrm>
          <a:custGeom>
            <a:avLst/>
            <a:gdLst>
              <a:gd name="T0" fmla="*/ 415 w 415"/>
              <a:gd name="T1" fmla="*/ 0 h 2575"/>
              <a:gd name="T2" fmla="*/ 0 w 415"/>
              <a:gd name="T3" fmla="*/ 0 h 2575"/>
              <a:gd name="T4" fmla="*/ 0 w 415"/>
              <a:gd name="T5" fmla="*/ 2575 h 2575"/>
              <a:gd name="T6" fmla="*/ 415 w 415"/>
              <a:gd name="T7" fmla="*/ 2575 h 2575"/>
              <a:gd name="T8" fmla="*/ 415 w 415"/>
              <a:gd name="T9" fmla="*/ 0 h 2575"/>
              <a:gd name="T10" fmla="*/ 415 w 415"/>
              <a:gd name="T11" fmla="*/ 0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5" h="2575">
                <a:moveTo>
                  <a:pt x="415" y="0"/>
                </a:moveTo>
                <a:lnTo>
                  <a:pt x="0" y="0"/>
                </a:lnTo>
                <a:lnTo>
                  <a:pt x="0" y="2575"/>
                </a:lnTo>
                <a:lnTo>
                  <a:pt x="415" y="2575"/>
                </a:lnTo>
                <a:lnTo>
                  <a:pt x="415" y="0"/>
                </a:lnTo>
                <a:lnTo>
                  <a:pt x="415" y="0"/>
                </a:lnTo>
                <a:close/>
              </a:path>
            </a:pathLst>
          </a:custGeom>
          <a:solidFill>
            <a:srgbClr val="6338A2"/>
          </a:solidFill>
          <a:ln w="0">
            <a:solidFill>
              <a:srgbClr val="6338A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3506494" y="2750022"/>
            <a:ext cx="580573" cy="2473773"/>
          </a:xfrm>
          <a:custGeom>
            <a:avLst/>
            <a:gdLst>
              <a:gd name="T0" fmla="*/ 415 w 415"/>
              <a:gd name="T1" fmla="*/ 0 h 2575"/>
              <a:gd name="T2" fmla="*/ 0 w 415"/>
              <a:gd name="T3" fmla="*/ 0 h 2575"/>
              <a:gd name="T4" fmla="*/ 0 w 415"/>
              <a:gd name="T5" fmla="*/ 2575 h 2575"/>
              <a:gd name="T6" fmla="*/ 415 w 415"/>
              <a:gd name="T7" fmla="*/ 2575 h 2575"/>
              <a:gd name="T8" fmla="*/ 415 w 415"/>
              <a:gd name="T9" fmla="*/ 0 h 2575"/>
              <a:gd name="T10" fmla="*/ 415 w 415"/>
              <a:gd name="T11" fmla="*/ 0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5" h="2575">
                <a:moveTo>
                  <a:pt x="415" y="0"/>
                </a:moveTo>
                <a:lnTo>
                  <a:pt x="0" y="0"/>
                </a:lnTo>
                <a:lnTo>
                  <a:pt x="0" y="2575"/>
                </a:lnTo>
                <a:lnTo>
                  <a:pt x="415" y="2575"/>
                </a:lnTo>
                <a:lnTo>
                  <a:pt x="415" y="0"/>
                </a:lnTo>
                <a:lnTo>
                  <a:pt x="415" y="0"/>
                </a:lnTo>
                <a:close/>
              </a:path>
            </a:pathLst>
          </a:custGeom>
          <a:pattFill prst="wdUpDiag">
            <a:fgClr>
              <a:srgbClr val="6338A2"/>
            </a:fgClr>
            <a:bgClr>
              <a:prstClr val="white"/>
            </a:bgClr>
          </a:pattFill>
          <a:ln w="0">
            <a:solidFill>
              <a:srgbClr val="6338A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2424546" y="2600687"/>
            <a:ext cx="5253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89</a:t>
            </a:r>
            <a:endParaRPr lang="fr-FR" sz="2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3511584" y="2484655"/>
            <a:ext cx="5253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93</a:t>
            </a:r>
            <a:endParaRPr lang="fr-FR" sz="2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2175531" y="5294257"/>
            <a:ext cx="8487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W100</a:t>
            </a:r>
          </a:p>
          <a:p>
            <a:pPr algn="ctr"/>
            <a:r>
              <a:rPr lang="en-US" sz="1600" b="1" dirty="0">
                <a:solidFill>
                  <a:srgbClr val="000066"/>
                </a:solidFill>
              </a:rPr>
              <a:t>DTG +RPV</a:t>
            </a:r>
          </a:p>
          <a:p>
            <a:pPr algn="ctr"/>
            <a:r>
              <a:rPr lang="en-US" sz="1600" b="1" dirty="0">
                <a:solidFill>
                  <a:srgbClr val="000066"/>
                </a:solidFill>
              </a:rPr>
              <a:t>Since D0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3208128" y="5223793"/>
            <a:ext cx="99912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W100</a:t>
            </a:r>
          </a:p>
          <a:p>
            <a:pPr algn="ctr"/>
            <a:r>
              <a:rPr lang="en-US" sz="1600" b="1" dirty="0">
                <a:solidFill>
                  <a:srgbClr val="000066"/>
                </a:solidFill>
              </a:rPr>
              <a:t>DTG +RPV</a:t>
            </a:r>
          </a:p>
          <a:p>
            <a:pPr algn="ctr"/>
            <a:r>
              <a:rPr lang="en-US" sz="1600" b="1" dirty="0">
                <a:solidFill>
                  <a:srgbClr val="000066"/>
                </a:solidFill>
              </a:rPr>
              <a:t>Since W52</a:t>
            </a:r>
          </a:p>
          <a:p>
            <a:pPr algn="ctr"/>
            <a:r>
              <a:rPr lang="en-US" sz="1600" b="1" dirty="0">
                <a:solidFill>
                  <a:srgbClr val="000066"/>
                </a:solidFill>
              </a:rPr>
              <a:t>( n = 477)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52" name="Rectangle 83"/>
          <p:cNvSpPr txBox="1">
            <a:spLocks noChangeArrowheads="1"/>
          </p:cNvSpPr>
          <p:nvPr/>
        </p:nvSpPr>
        <p:spPr bwMode="auto">
          <a:xfrm>
            <a:off x="4437353" y="1217981"/>
            <a:ext cx="4752000" cy="52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70C0"/>
              </a:buClr>
              <a:buFontTx/>
              <a:buChar char="•"/>
              <a:defRPr/>
            </a:pPr>
            <a:r>
              <a:rPr lang="fr-FR" sz="2000" b="1" kern="0" dirty="0" err="1">
                <a:solidFill>
                  <a:srgbClr val="0070C0"/>
                </a:solidFill>
                <a:latin typeface="Calibri"/>
                <a:cs typeface="Calibri"/>
              </a:rPr>
              <a:t>Confirmed</a:t>
            </a:r>
            <a:r>
              <a:rPr lang="fr-FR" sz="2000" b="1" kern="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sz="2000" b="1" kern="0" dirty="0" err="1">
                <a:solidFill>
                  <a:srgbClr val="0070C0"/>
                </a:solidFill>
                <a:latin typeface="Calibri"/>
                <a:cs typeface="Calibri"/>
              </a:rPr>
              <a:t>virologic</a:t>
            </a:r>
            <a:r>
              <a:rPr lang="fr-FR" sz="2000" b="1" kern="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sz="2000" b="1" kern="0" dirty="0" err="1">
                <a:solidFill>
                  <a:srgbClr val="0070C0"/>
                </a:solidFill>
                <a:latin typeface="Calibri"/>
                <a:cs typeface="Calibri"/>
              </a:rPr>
              <a:t>failure</a:t>
            </a:r>
            <a:r>
              <a:rPr lang="fr-FR" sz="2000" b="1" kern="0" dirty="0">
                <a:solidFill>
                  <a:srgbClr val="0070C0"/>
                </a:solidFill>
                <a:latin typeface="Calibri"/>
                <a:cs typeface="Calibri"/>
              </a:rPr>
              <a:t> : </a:t>
            </a:r>
            <a:r>
              <a:rPr lang="en-US" sz="1600" kern="0" dirty="0">
                <a:solidFill>
                  <a:srgbClr val="000066"/>
                </a:solidFill>
                <a:cs typeface="Calibri"/>
              </a:rPr>
              <a:t>HIV RNA &gt; 50 c/mL, and &gt; 200 c/mL on confirmatory sample</a:t>
            </a:r>
            <a:endParaRPr lang="fr-FR" sz="1600" kern="0" dirty="0">
              <a:solidFill>
                <a:srgbClr val="000066"/>
              </a:solidFill>
              <a:cs typeface="Calibri"/>
            </a:endParaRP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r>
              <a:rPr lang="fr-FR" sz="1400" kern="0" dirty="0">
                <a:solidFill>
                  <a:srgbClr val="000066"/>
                </a:solidFill>
                <a:cs typeface="Calibri"/>
              </a:rPr>
              <a:t>10/990 (1 %) patients on DTG + RPV </a:t>
            </a:r>
            <a:r>
              <a:rPr lang="fr-FR" sz="1400" kern="0" dirty="0" err="1">
                <a:solidFill>
                  <a:srgbClr val="000066"/>
                </a:solidFill>
                <a:cs typeface="Calibri"/>
              </a:rPr>
              <a:t>between</a:t>
            </a:r>
            <a:r>
              <a:rPr lang="fr-FR" sz="1400" kern="0" dirty="0">
                <a:solidFill>
                  <a:srgbClr val="000066"/>
                </a:solidFill>
                <a:cs typeface="Calibri"/>
              </a:rPr>
              <a:t> D0 and W100</a:t>
            </a: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r>
              <a:rPr lang="fr-FR" sz="1400" kern="0" dirty="0">
                <a:solidFill>
                  <a:srgbClr val="000066"/>
                </a:solidFill>
                <a:cs typeface="Calibri"/>
              </a:rPr>
              <a:t>No </a:t>
            </a:r>
            <a:r>
              <a:rPr lang="fr-FR" sz="1400" kern="0" dirty="0" err="1">
                <a:solidFill>
                  <a:srgbClr val="000066"/>
                </a:solidFill>
                <a:cs typeface="Calibri"/>
              </a:rPr>
              <a:t>emergence</a:t>
            </a:r>
            <a:r>
              <a:rPr lang="fr-FR" sz="1400" kern="0" dirty="0">
                <a:solidFill>
                  <a:srgbClr val="000066"/>
                </a:solidFill>
                <a:cs typeface="Calibri"/>
              </a:rPr>
              <a:t> of </a:t>
            </a:r>
            <a:r>
              <a:rPr lang="fr-FR" sz="1400" kern="0" dirty="0" err="1">
                <a:solidFill>
                  <a:srgbClr val="000066"/>
                </a:solidFill>
                <a:cs typeface="Calibri"/>
              </a:rPr>
              <a:t>resistance</a:t>
            </a:r>
            <a:r>
              <a:rPr lang="fr-FR" sz="1400" kern="0" dirty="0">
                <a:solidFill>
                  <a:srgbClr val="000066"/>
                </a:solidFill>
                <a:cs typeface="Calibri"/>
              </a:rPr>
              <a:t> mutation to INSTI</a:t>
            </a: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r>
              <a:rPr lang="fr-FR" sz="1400" kern="0" dirty="0">
                <a:solidFill>
                  <a:srgbClr val="000066"/>
                </a:solidFill>
                <a:cs typeface="Calibri"/>
              </a:rPr>
              <a:t>Emergence of </a:t>
            </a:r>
            <a:r>
              <a:rPr lang="fr-FR" sz="1400" kern="0" dirty="0" err="1">
                <a:solidFill>
                  <a:srgbClr val="000066"/>
                </a:solidFill>
                <a:cs typeface="Calibri"/>
              </a:rPr>
              <a:t>resistance</a:t>
            </a:r>
            <a:r>
              <a:rPr lang="fr-FR" sz="1400" kern="0" dirty="0">
                <a:solidFill>
                  <a:srgbClr val="000066"/>
                </a:solidFill>
                <a:cs typeface="Calibri"/>
              </a:rPr>
              <a:t> mutation to NNRTI : 3/10</a:t>
            </a:r>
          </a:p>
          <a:p>
            <a:pPr lvl="1">
              <a:buClr>
                <a:srgbClr val="0070C0"/>
              </a:buClr>
              <a:defRPr/>
            </a:pPr>
            <a:endParaRPr lang="fr-FR" sz="1050" kern="0" dirty="0">
              <a:solidFill>
                <a:srgbClr val="000066"/>
              </a:solidFill>
            </a:endParaRPr>
          </a:p>
          <a:p>
            <a:pPr marL="342900" indent="-342900">
              <a:buClr>
                <a:srgbClr val="0070C0"/>
              </a:buClr>
              <a:buFontTx/>
              <a:buChar char="•"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/>
                <a:cs typeface="Calibri"/>
              </a:rPr>
              <a:t>Adverse </a:t>
            </a:r>
            <a:r>
              <a:rPr lang="fr-FR" sz="2000" b="1" kern="0" dirty="0" err="1">
                <a:solidFill>
                  <a:srgbClr val="0070C0"/>
                </a:solidFill>
                <a:latin typeface="Calibri"/>
                <a:cs typeface="Calibri"/>
              </a:rPr>
              <a:t>events</a:t>
            </a:r>
            <a:r>
              <a:rPr lang="fr-FR" sz="2000" b="1" kern="0" dirty="0">
                <a:solidFill>
                  <a:srgbClr val="0070C0"/>
                </a:solidFill>
                <a:latin typeface="Calibri"/>
                <a:cs typeface="Calibri"/>
              </a:rPr>
              <a:t>: </a:t>
            </a: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r>
              <a:rPr lang="fr-FR" sz="1400" kern="0" dirty="0">
                <a:latin typeface="Arial"/>
              </a:rPr>
              <a:t>Leading to discontinuation of  DTG + RPV, n = 49/990 (5 %) at W100 ; </a:t>
            </a:r>
            <a:r>
              <a:rPr lang="fr-FR" sz="1400" kern="0" dirty="0" err="1">
                <a:latin typeface="Arial"/>
              </a:rPr>
              <a:t>psychiatric</a:t>
            </a:r>
            <a:r>
              <a:rPr lang="fr-FR" sz="1400" kern="0" dirty="0">
                <a:latin typeface="Arial"/>
              </a:rPr>
              <a:t> </a:t>
            </a:r>
            <a:r>
              <a:rPr lang="fr-FR" sz="1400" kern="0" dirty="0" err="1">
                <a:latin typeface="Arial"/>
              </a:rPr>
              <a:t>events</a:t>
            </a:r>
            <a:r>
              <a:rPr lang="fr-FR" sz="1400" kern="0" dirty="0">
                <a:latin typeface="Arial"/>
              </a:rPr>
              <a:t> = 17/49</a:t>
            </a: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endParaRPr lang="fr-FR" sz="1400" kern="0" dirty="0">
              <a:latin typeface="Arial"/>
            </a:endParaRPr>
          </a:p>
          <a:p>
            <a:pPr marL="800100" lvl="1" indent="-342900">
              <a:buClr>
                <a:srgbClr val="0070C0"/>
              </a:buClr>
              <a:buFontTx/>
              <a:buChar char="•"/>
              <a:defRPr/>
            </a:pPr>
            <a:endParaRPr lang="fr-FR" sz="1050" kern="0" dirty="0">
              <a:latin typeface="Arial"/>
            </a:endParaRPr>
          </a:p>
          <a:p>
            <a:pPr marL="342900" indent="-342900">
              <a:buClr>
                <a:srgbClr val="0070C0"/>
              </a:buClr>
              <a:buFontTx/>
              <a:buChar char="•"/>
              <a:defRPr/>
            </a:pPr>
            <a:r>
              <a:rPr lang="fr-FR" sz="2000" b="1" kern="0" dirty="0" err="1">
                <a:solidFill>
                  <a:srgbClr val="0070C0"/>
                </a:solidFill>
                <a:latin typeface="Calibri"/>
                <a:cs typeface="Calibri"/>
              </a:rPr>
              <a:t>Biomarkers</a:t>
            </a:r>
            <a:r>
              <a:rPr lang="fr-FR" sz="1600" kern="0" dirty="0">
                <a:latin typeface="Arial"/>
              </a:rPr>
              <a:t> </a:t>
            </a:r>
            <a:r>
              <a:rPr lang="fr-FR" sz="1600" kern="0" dirty="0" err="1">
                <a:latin typeface="Arial"/>
              </a:rPr>
              <a:t>bone</a:t>
            </a:r>
            <a:r>
              <a:rPr lang="fr-FR" sz="1600" kern="0" dirty="0">
                <a:latin typeface="Arial"/>
              </a:rPr>
              <a:t>, inflammation, </a:t>
            </a:r>
            <a:r>
              <a:rPr lang="fr-FR" sz="1600" kern="0" dirty="0" err="1">
                <a:latin typeface="Arial"/>
              </a:rPr>
              <a:t>atherogenesis</a:t>
            </a:r>
            <a:r>
              <a:rPr lang="fr-FR" sz="1600" kern="0" dirty="0">
                <a:latin typeface="Arial"/>
              </a:rPr>
              <a:t> : no change </a:t>
            </a:r>
            <a:r>
              <a:rPr lang="fr-FR" sz="1600" kern="0" dirty="0" err="1">
                <a:latin typeface="Arial"/>
              </a:rPr>
              <a:t>between</a:t>
            </a:r>
            <a:r>
              <a:rPr lang="fr-FR" sz="1600" kern="0" dirty="0">
                <a:latin typeface="Arial"/>
              </a:rPr>
              <a:t> </a:t>
            </a:r>
            <a:r>
              <a:rPr lang="fr-FR" sz="1400" kern="0" dirty="0">
                <a:latin typeface="Arial"/>
              </a:rPr>
              <a:t>W48 and W100</a:t>
            </a:r>
            <a:endParaRPr lang="fr-FR" sz="1400" dirty="0"/>
          </a:p>
          <a:p>
            <a:pPr marL="342900" indent="-342900">
              <a:buClr>
                <a:srgbClr val="0070C0"/>
              </a:buClr>
              <a:buFontTx/>
              <a:buChar char="•"/>
              <a:defRPr/>
            </a:pP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Renal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tubular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proteinuria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fr-FR" sz="1400" dirty="0"/>
              <a:t>(RBP/</a:t>
            </a:r>
            <a:r>
              <a:rPr lang="fr-FR" sz="1400" dirty="0" err="1"/>
              <a:t>créatininuria</a:t>
            </a:r>
            <a:r>
              <a:rPr lang="fr-FR" sz="1400" dirty="0"/>
              <a:t> and </a:t>
            </a:r>
            <a:r>
              <a:rPr lang="fr-FR" sz="1400" dirty="0">
                <a:latin typeface="Symbol"/>
              </a:rPr>
              <a:t>b</a:t>
            </a:r>
            <a:r>
              <a:rPr lang="fr-FR" sz="1400" dirty="0"/>
              <a:t>2M/</a:t>
            </a:r>
            <a:r>
              <a:rPr lang="fr-FR" sz="1400" dirty="0" err="1"/>
              <a:t>créatininuriat</a:t>
            </a:r>
            <a:r>
              <a:rPr lang="fr-FR" sz="1400" dirty="0"/>
              <a:t>) : </a:t>
            </a:r>
            <a:r>
              <a:rPr lang="fr-FR" sz="1400" dirty="0" err="1"/>
              <a:t>further</a:t>
            </a:r>
            <a:r>
              <a:rPr lang="fr-FR" sz="1400" dirty="0"/>
              <a:t> </a:t>
            </a:r>
            <a:r>
              <a:rPr lang="fr-FR" sz="1400" dirty="0" err="1"/>
              <a:t>improvement</a:t>
            </a:r>
            <a:r>
              <a:rPr lang="fr-FR" sz="1400" dirty="0"/>
              <a:t> </a:t>
            </a:r>
            <a:r>
              <a:rPr lang="fr-FR" sz="1600" kern="0" dirty="0" err="1">
                <a:latin typeface="Arial"/>
              </a:rPr>
              <a:t>between</a:t>
            </a:r>
            <a:r>
              <a:rPr lang="fr-FR" sz="1600" kern="0" dirty="0">
                <a:latin typeface="Arial"/>
              </a:rPr>
              <a:t> </a:t>
            </a:r>
            <a:r>
              <a:rPr lang="fr-FR" sz="1400" kern="0" dirty="0">
                <a:latin typeface="Arial"/>
              </a:rPr>
              <a:t>W48 and W100</a:t>
            </a:r>
            <a:endParaRPr lang="fr-FR" sz="1400" dirty="0"/>
          </a:p>
          <a:p>
            <a:pPr marL="342900" indent="-342900">
              <a:buClr>
                <a:srgbClr val="0070C0"/>
              </a:buClr>
              <a:buFontTx/>
              <a:buChar char="•"/>
              <a:defRPr/>
            </a:pPr>
            <a:endParaRPr lang="fr-FR" sz="1400" kern="0" dirty="0">
              <a:latin typeface="Arial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2877598" y="6492829"/>
            <a:ext cx="62664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/>
              <a:t>Aboud</a:t>
            </a:r>
            <a:r>
              <a:rPr lang="en-GB" sz="1200" i="1" dirty="0"/>
              <a:t> M, IAC 2018, Abs. THPEB047 </a:t>
            </a:r>
          </a:p>
        </p:txBody>
      </p:sp>
    </p:spTree>
    <p:extLst>
      <p:ext uri="{BB962C8B-B14F-4D97-AF65-F5344CB8AC3E}">
        <p14:creationId xmlns:p14="http://schemas.microsoft.com/office/powerpoint/2010/main" val="41410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328" y="117679"/>
            <a:ext cx="8229600" cy="752724"/>
          </a:xfrm>
        </p:spPr>
        <p:txBody>
          <a:bodyPr>
            <a:normAutofit fontScale="90000"/>
          </a:bodyPr>
          <a:lstStyle/>
          <a:p>
            <a:r>
              <a:rPr lang="fr-FR" dirty="0"/>
              <a:t>DIAMOND : D/C/F/TAF for Test and </a:t>
            </a:r>
            <a:r>
              <a:rPr lang="fr-FR" dirty="0" err="1"/>
              <a:t>Treat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514" y="4523247"/>
            <a:ext cx="8229600" cy="1755078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N = 109 (2% </a:t>
            </a:r>
            <a:r>
              <a:rPr lang="fr-FR" sz="2000" dirty="0" err="1"/>
              <a:t>female</a:t>
            </a:r>
            <a:r>
              <a:rPr lang="fr-FR" sz="2000" dirty="0"/>
              <a:t>, 32% black, 23% VL &gt; 5 log, 21% CD4 &lt; 200)</a:t>
            </a:r>
          </a:p>
          <a:p>
            <a:r>
              <a:rPr lang="fr-FR" sz="2000" dirty="0" err="1"/>
              <a:t>Median</a:t>
            </a:r>
            <a:r>
              <a:rPr lang="fr-FR" sz="2000" dirty="0"/>
              <a:t> time </a:t>
            </a:r>
            <a:r>
              <a:rPr lang="fr-FR" sz="2000" dirty="0" err="1"/>
              <a:t>from</a:t>
            </a:r>
            <a:r>
              <a:rPr lang="fr-FR" sz="2000" dirty="0"/>
              <a:t> HIV </a:t>
            </a:r>
            <a:r>
              <a:rPr lang="fr-FR" sz="2000" dirty="0" err="1"/>
              <a:t>diagnosis</a:t>
            </a:r>
            <a:r>
              <a:rPr lang="fr-FR" sz="2000" dirty="0"/>
              <a:t> to screening/</a:t>
            </a:r>
            <a:r>
              <a:rPr lang="fr-FR" sz="2000" dirty="0" err="1"/>
              <a:t>baseline</a:t>
            </a:r>
            <a:r>
              <a:rPr lang="fr-FR" sz="2000" dirty="0"/>
              <a:t> : 5 </a:t>
            </a:r>
            <a:r>
              <a:rPr lang="fr-FR" sz="2000" dirty="0" err="1"/>
              <a:t>days</a:t>
            </a:r>
            <a:r>
              <a:rPr lang="fr-FR" sz="2000" dirty="0"/>
              <a:t> (0 to 14) </a:t>
            </a:r>
          </a:p>
          <a:p>
            <a:r>
              <a:rPr lang="fr-FR" sz="2000" dirty="0" err="1"/>
              <a:t>Only</a:t>
            </a:r>
            <a:r>
              <a:rPr lang="fr-FR" sz="2000" dirty="0"/>
              <a:t> 29% </a:t>
            </a:r>
            <a:r>
              <a:rPr lang="fr-FR" sz="2000" dirty="0" err="1"/>
              <a:t>were</a:t>
            </a:r>
            <a:r>
              <a:rPr lang="fr-FR" sz="2000" dirty="0"/>
              <a:t> </a:t>
            </a:r>
            <a:r>
              <a:rPr lang="fr-FR" sz="2000" dirty="0" err="1"/>
              <a:t>enrolled</a:t>
            </a:r>
            <a:r>
              <a:rPr lang="fr-FR" sz="2000" dirty="0"/>
              <a:t> </a:t>
            </a:r>
            <a:r>
              <a:rPr lang="fr-FR" sz="2000" dirty="0" err="1"/>
              <a:t>within</a:t>
            </a:r>
            <a:r>
              <a:rPr lang="fr-FR" sz="2000" dirty="0"/>
              <a:t> 48hours </a:t>
            </a:r>
            <a:r>
              <a:rPr lang="fr-FR" sz="2000" dirty="0" err="1"/>
              <a:t>after</a:t>
            </a:r>
            <a:r>
              <a:rPr lang="fr-FR" sz="2000" dirty="0"/>
              <a:t> HIV </a:t>
            </a:r>
            <a:r>
              <a:rPr lang="fr-FR" sz="2000" dirty="0" err="1"/>
              <a:t>diagnosis</a:t>
            </a:r>
            <a:endParaRPr lang="fr-FR" sz="2000" dirty="0"/>
          </a:p>
          <a:p>
            <a:r>
              <a:rPr lang="fr-FR" sz="2000" dirty="0" err="1"/>
              <a:t>At</a:t>
            </a:r>
            <a:r>
              <a:rPr lang="fr-FR" sz="2000" dirty="0"/>
              <a:t> W24</a:t>
            </a:r>
          </a:p>
          <a:p>
            <a:pPr lvl="1"/>
            <a:r>
              <a:rPr lang="fr-FR" sz="1700" dirty="0" err="1"/>
              <a:t>Continuing</a:t>
            </a:r>
            <a:r>
              <a:rPr lang="fr-FR" sz="1700" dirty="0"/>
              <a:t> </a:t>
            </a:r>
            <a:r>
              <a:rPr lang="fr-FR" sz="1700" dirty="0" err="1"/>
              <a:t>study</a:t>
            </a:r>
            <a:r>
              <a:rPr lang="fr-FR" sz="1700" dirty="0"/>
              <a:t> : 91%, </a:t>
            </a:r>
            <a:r>
              <a:rPr lang="fr-FR" sz="1700" dirty="0" err="1"/>
              <a:t>discontinued</a:t>
            </a:r>
            <a:r>
              <a:rPr lang="fr-FR" sz="1700" dirty="0"/>
              <a:t> for </a:t>
            </a:r>
            <a:r>
              <a:rPr lang="fr-FR" sz="1700" dirty="0" err="1"/>
              <a:t>safety</a:t>
            </a:r>
            <a:r>
              <a:rPr lang="fr-FR" sz="1700" dirty="0"/>
              <a:t> </a:t>
            </a:r>
            <a:r>
              <a:rPr lang="fr-FR" sz="1700" dirty="0" err="1"/>
              <a:t>reasons</a:t>
            </a:r>
            <a:r>
              <a:rPr lang="fr-FR" sz="1700" dirty="0"/>
              <a:t> : 1%</a:t>
            </a:r>
          </a:p>
          <a:p>
            <a:pPr lvl="1"/>
            <a:r>
              <a:rPr lang="fr-FR" sz="1700" dirty="0"/>
              <a:t>HIV RNA &lt; 50 c/ml : 81%, &lt; 200 c/ml : 87%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702526"/>
            <a:ext cx="9042400" cy="35068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04886" y="6488668"/>
            <a:ext cx="2439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Huhn</a:t>
            </a:r>
            <a:r>
              <a:rPr lang="fr-FR" sz="1200" i="1" dirty="0"/>
              <a:t> GD, IAC 2018, Abs. WEPEC200</a:t>
            </a:r>
          </a:p>
        </p:txBody>
      </p:sp>
    </p:spTree>
    <p:extLst>
      <p:ext uri="{BB962C8B-B14F-4D97-AF65-F5344CB8AC3E}">
        <p14:creationId xmlns:p14="http://schemas.microsoft.com/office/powerpoint/2010/main" val="225460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01793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5622577">
            <a:off x="2850173" y="637316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rot="12252022">
            <a:off x="1100366" y="1639661"/>
            <a:ext cx="3139535" cy="202943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9615568">
            <a:off x="1302945" y="3363194"/>
            <a:ext cx="3079479" cy="206028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41465" y="2954286"/>
            <a:ext cx="3287375" cy="207072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3250571" y="2165761"/>
            <a:ext cx="2450468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457031" y="2444662"/>
            <a:ext cx="202331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400" b="1" dirty="0" err="1">
                <a:solidFill>
                  <a:schemeClr val="bg1"/>
                </a:solidFill>
              </a:rPr>
              <a:t>Other</a:t>
            </a:r>
            <a:r>
              <a:rPr lang="fr-FR" sz="2400" b="1" dirty="0">
                <a:solidFill>
                  <a:schemeClr val="bg1"/>
                </a:solidFill>
              </a:rPr>
              <a:t> aspects </a:t>
            </a:r>
          </a:p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chemeClr val="bg1"/>
                </a:solidFill>
              </a:rPr>
              <a:t> on ARV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15CFB-716A-40C7-A2F0-13FBA27C3984}"/>
              </a:ext>
            </a:extLst>
          </p:cNvPr>
          <p:cNvSpPr/>
          <p:nvPr/>
        </p:nvSpPr>
        <p:spPr>
          <a:xfrm>
            <a:off x="3080839" y="798805"/>
            <a:ext cx="17878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DTG and </a:t>
            </a:r>
          </a:p>
          <a:p>
            <a:pPr algn="ctr"/>
            <a:r>
              <a:rPr lang="fr-FR" sz="2400" b="1" dirty="0" err="1">
                <a:solidFill>
                  <a:srgbClr val="002060"/>
                </a:solidFill>
              </a:rPr>
              <a:t>Tuberculosis</a:t>
            </a:r>
            <a:endParaRPr lang="fr-FR" sz="2400" b="1" dirty="0">
              <a:solidFill>
                <a:srgbClr val="002060"/>
              </a:solidFill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(INSPIRING)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15CFB-716A-40C7-A2F0-13FBA27C3984}"/>
              </a:ext>
            </a:extLst>
          </p:cNvPr>
          <p:cNvSpPr/>
          <p:nvPr/>
        </p:nvSpPr>
        <p:spPr>
          <a:xfrm rot="668551">
            <a:off x="5568402" y="3579087"/>
            <a:ext cx="2064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DTG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and </a:t>
            </a:r>
            <a:r>
              <a:rPr lang="fr-FR" sz="2400" b="1" dirty="0" err="1">
                <a:solidFill>
                  <a:srgbClr val="002060"/>
                </a:solidFill>
              </a:rPr>
              <a:t>pregnancy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622132" y="4087808"/>
            <a:ext cx="1672253" cy="812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rgbClr val="002060"/>
                </a:solidFill>
              </a:rPr>
              <a:t>MI and </a:t>
            </a:r>
          </a:p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rgbClr val="002060"/>
                </a:solidFill>
              </a:rPr>
              <a:t>ATV or DRV</a:t>
            </a:r>
          </a:p>
        </p:txBody>
      </p:sp>
    </p:spTree>
    <p:extLst>
      <p:ext uri="{BB962C8B-B14F-4D97-AF65-F5344CB8AC3E}">
        <p14:creationId xmlns:p14="http://schemas.microsoft.com/office/powerpoint/2010/main" val="309894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2739" y="190471"/>
            <a:ext cx="8229600" cy="952721"/>
          </a:xfrm>
        </p:spPr>
        <p:txBody>
          <a:bodyPr/>
          <a:lstStyle/>
          <a:p>
            <a:r>
              <a:rPr lang="fr-FR" dirty="0"/>
              <a:t>INSPIRING phase 3b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72107E4E-5997-4AA2-8F5B-D0837DFD90F1}"/>
              </a:ext>
            </a:extLst>
          </p:cNvPr>
          <p:cNvGrpSpPr/>
          <p:nvPr/>
        </p:nvGrpSpPr>
        <p:grpSpPr>
          <a:xfrm>
            <a:off x="0" y="3141779"/>
            <a:ext cx="5531918" cy="3425867"/>
            <a:chOff x="920237" y="1281420"/>
            <a:chExt cx="5210407" cy="3402159"/>
          </a:xfrm>
        </p:grpSpPr>
        <p:graphicFrame>
          <p:nvGraphicFramePr>
            <p:cNvPr id="5" name="Chart 6">
              <a:extLst>
                <a:ext uri="{FF2B5EF4-FFF2-40B4-BE49-F238E27FC236}">
                  <a16:creationId xmlns:a16="http://schemas.microsoft.com/office/drawing/2014/main" id="{24CE7342-C452-498E-890C-55A908C26F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322318"/>
                </p:ext>
              </p:extLst>
            </p:nvPr>
          </p:nvGraphicFramePr>
          <p:xfrm>
            <a:off x="920237" y="1281420"/>
            <a:ext cx="5210407" cy="3402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9820BA-48BF-4107-B451-9B363A0F5A06}"/>
                </a:ext>
              </a:extLst>
            </p:cNvPr>
            <p:cNvSpPr/>
            <p:nvPr/>
          </p:nvSpPr>
          <p:spPr>
            <a:xfrm>
              <a:off x="1510307" y="3829741"/>
              <a:ext cx="340169" cy="324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" name="AutoShape 4">
            <a:extLst>
              <a:ext uri="{FF2B5EF4-FFF2-40B4-BE49-F238E27FC236}">
                <a16:creationId xmlns:a16="http://schemas.microsoft.com/office/drawing/2014/main" id="{C60D2F01-A21B-4CD4-B853-D7E95E94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184" y="2312502"/>
            <a:ext cx="4605338" cy="328613"/>
          </a:xfrm>
          <a:prstGeom prst="homePlate">
            <a:avLst>
              <a:gd name="adj" fmla="val 37891"/>
            </a:avLst>
          </a:prstGeom>
          <a:solidFill>
            <a:srgbClr val="00B050">
              <a:alpha val="38000"/>
            </a:srgbClr>
          </a:solidFill>
          <a:ln>
            <a:solidFill>
              <a:srgbClr val="FFFFFF"/>
            </a:solidFill>
          </a:ln>
          <a:extLst/>
        </p:spPr>
        <p:txBody>
          <a:bodyPr wrap="none" lIns="86384" tIns="43192" rIns="86384" bIns="43192" anchor="ctr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86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B8D69B89-D462-4FD0-B81C-BF36F77F5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747" y="1863820"/>
            <a:ext cx="2517775" cy="328612"/>
          </a:xfrm>
          <a:prstGeom prst="homePlate">
            <a:avLst>
              <a:gd name="adj" fmla="val 37919"/>
            </a:avLst>
          </a:prstGeom>
          <a:solidFill>
            <a:srgbClr val="002F5F">
              <a:alpha val="42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6384" tIns="43192" rIns="86384" bIns="43192" anchor="ctr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86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AB0A97E3-AB3B-4484-9E46-FCF226FD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322" y="1440279"/>
            <a:ext cx="1474787" cy="328612"/>
          </a:xfrm>
          <a:prstGeom prst="homePlate">
            <a:avLst>
              <a:gd name="adj" fmla="val 37877"/>
            </a:avLst>
          </a:prstGeom>
          <a:solidFill>
            <a:srgbClr val="FFCC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6384" tIns="43192" rIns="86384" bIns="43192" anchor="ctr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HR (4 months)</a:t>
            </a:r>
            <a:r>
              <a:rPr kumimoji="0" lang="en-US" sz="1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978F99A7-6E8A-4DC5-AEF7-239BBD4B62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4647" y="2759182"/>
            <a:ext cx="5654665" cy="145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86384" tIns="43192" rIns="86384" bIns="43192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468CC8C0-E306-4323-879A-CB3B0AFD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788" y="2824549"/>
            <a:ext cx="458187" cy="2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algn="ctr" defTabSz="863848" eaLnBrk="1" hangingPunct="1">
              <a:defRPr/>
            </a:pPr>
            <a:r>
              <a:rPr lang="en-US" altLang="ja-JP" sz="1000" b="1" dirty="0">
                <a:solidFill>
                  <a:prstClr val="black"/>
                </a:solidFill>
                <a:ea typeface="ＭＳ Ｐゴシック" panose="020B0600070205080204" pitchFamily="34" charset="-128"/>
              </a:rPr>
              <a:t>D1</a:t>
            </a:r>
            <a:endParaRPr lang="en-US" altLang="ja-JP" sz="1000" b="1" baseline="30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53AEF426-F5DD-4092-ADEB-5053D36B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603" y="2824549"/>
            <a:ext cx="898699" cy="2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algn="ctr" defTabSz="863848" eaLnBrk="1" hangingPunct="1">
              <a:defRPr/>
            </a:pPr>
            <a:r>
              <a:rPr lang="en-US" altLang="ja-JP" sz="1000" b="1" dirty="0">
                <a:solidFill>
                  <a:prstClr val="black"/>
                </a:solidFill>
                <a:ea typeface="ＭＳ Ｐゴシック" panose="020B0600070205080204" pitchFamily="34" charset="-128"/>
              </a:rPr>
              <a:t>W24</a:t>
            </a: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E9D99028-ABB0-48FC-B5F8-9125B9D27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359" y="2773779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86384" tIns="43192" rIns="86384" bIns="43192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746E720A-12DF-4107-AB4B-474A13B5E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209" y="1865729"/>
            <a:ext cx="2517775" cy="328612"/>
          </a:xfrm>
          <a:prstGeom prst="homePlate">
            <a:avLst>
              <a:gd name="adj" fmla="val 37919"/>
            </a:avLst>
          </a:prstGeom>
          <a:solidFill>
            <a:srgbClr val="002F5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6384" tIns="43192" rIns="86384" bIns="43192" anchor="ctr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86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DTG (50 mg QD) + 2 NRTIs </a:t>
            </a:r>
          </a:p>
        </p:txBody>
      </p:sp>
      <p:sp>
        <p:nvSpPr>
          <p:cNvPr id="37" name="AutoShape 4">
            <a:extLst>
              <a:ext uri="{FF2B5EF4-FFF2-40B4-BE49-F238E27FC236}">
                <a16:creationId xmlns:a16="http://schemas.microsoft.com/office/drawing/2014/main" id="{AD2749F5-6066-4EC6-9835-715DD34F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759" y="1865729"/>
            <a:ext cx="2243138" cy="328612"/>
          </a:xfrm>
          <a:prstGeom prst="homePlate">
            <a:avLst>
              <a:gd name="adj" fmla="val 37891"/>
            </a:avLst>
          </a:prstGeom>
          <a:solidFill>
            <a:srgbClr val="002F5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86384" tIns="43192" rIns="86384" bIns="43192" anchor="ctr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86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DTG (50 mg BID) + 2 NRTIs (n=69)</a:t>
            </a:r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97F1C926-1FEB-44A6-B144-91F72C62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759" y="2308641"/>
            <a:ext cx="4605338" cy="328613"/>
          </a:xfrm>
          <a:prstGeom prst="homePlate">
            <a:avLst>
              <a:gd name="adj" fmla="val 37891"/>
            </a:avLst>
          </a:prstGeom>
          <a:solidFill>
            <a:srgbClr val="00B050"/>
          </a:solidFill>
          <a:ln w="3175">
            <a:solidFill>
              <a:srgbClr val="FFFFFF"/>
            </a:solidFill>
          </a:ln>
          <a:extLst/>
        </p:spPr>
        <p:txBody>
          <a:bodyPr wrap="none" lIns="86384" tIns="43192" rIns="86384" bIns="43192" anchor="ctr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863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EFV (600 mg QD) + 2 NRTIs (n=44)</a:t>
            </a: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0A09DC74-A757-4D89-8D64-241C107D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51" y="1447742"/>
            <a:ext cx="652458" cy="3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algn="ctr" defTabSz="863848" eaLnBrk="1" hangingPunct="1">
              <a:lnSpc>
                <a:spcPts val="900"/>
              </a:lnSpc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TB </a:t>
            </a:r>
          </a:p>
          <a:p>
            <a:pPr algn="ctr" defTabSz="863848" eaLnBrk="1" hangingPunct="1">
              <a:lnSpc>
                <a:spcPts val="900"/>
              </a:lnSpc>
              <a:defRPr/>
            </a:pPr>
            <a:r>
              <a:rPr lang="en-US" altLang="ja-JP" sz="10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therapy</a:t>
            </a:r>
          </a:p>
        </p:txBody>
      </p:sp>
      <p:sp>
        <p:nvSpPr>
          <p:cNvPr id="40" name="AutoShape 2">
            <a:extLst>
              <a:ext uri="{FF2B5EF4-FFF2-40B4-BE49-F238E27FC236}">
                <a16:creationId xmlns:a16="http://schemas.microsoft.com/office/drawing/2014/main" id="{EA6B8459-1219-4EFE-B1DF-7BA1821C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26" y="1875176"/>
            <a:ext cx="1644650" cy="754778"/>
          </a:xfrm>
          <a:prstGeom prst="rightArrow">
            <a:avLst>
              <a:gd name="adj1" fmla="val 71981"/>
              <a:gd name="adj2" fmla="val 65033"/>
            </a:avLst>
          </a:prstGeom>
          <a:solidFill>
            <a:srgbClr val="FFFFFF">
              <a:lumMod val="65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6384" tIns="43192" rIns="86384" bIns="43192" anchor="ctr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HIV/TB co-infected</a:t>
            </a:r>
          </a:p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ART-naive adults</a:t>
            </a:r>
          </a:p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id="{C121D1BA-D5A1-42D5-8680-533EF135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122" y="1143192"/>
            <a:ext cx="1447796" cy="548892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marL="0" marR="0" lvl="0" indent="0" defTabSz="863848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DTG dose switch</a:t>
            </a:r>
          </a:p>
          <a:p>
            <a:pPr marL="0" marR="0" lvl="0" indent="0" defTabSz="863848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2 weeks post-completion of TB treatment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DD6E1A64-444A-4A6F-BAC9-5075A63C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42" y="2824549"/>
            <a:ext cx="1022444" cy="2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algn="ctr" defTabSz="863848" eaLnBrk="1" hangingPunct="1">
              <a:defRPr/>
            </a:pPr>
            <a:r>
              <a:rPr lang="en-US" altLang="ja-JP" sz="1000" b="1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Screenins</a:t>
            </a:r>
            <a:endParaRPr lang="en-US" altLang="ja-JP" sz="1000" b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" name="Line 7">
            <a:extLst>
              <a:ext uri="{FF2B5EF4-FFF2-40B4-BE49-F238E27FC236}">
                <a16:creationId xmlns:a16="http://schemas.microsoft.com/office/drawing/2014/main" id="{3E3AF0F9-CBA4-41DE-9F13-BC318BE56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7115" y="2773779"/>
            <a:ext cx="102242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86384" tIns="43192" rIns="86384" bIns="43192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2B3C0DAE-243D-4FFC-A0E2-E4CE876FC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832" y="2771164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86384" tIns="43192" rIns="86384" bIns="43192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513596F5-0971-44C4-A977-0A4B3648E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570" y="2773822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86384" tIns="43192" rIns="86384" bIns="43192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cxnSp>
        <p:nvCxnSpPr>
          <p:cNvPr id="46" name="Straight Connector 53">
            <a:extLst>
              <a:ext uri="{FF2B5EF4-FFF2-40B4-BE49-F238E27FC236}">
                <a16:creationId xmlns:a16="http://schemas.microsoft.com/office/drawing/2014/main" id="{5FB65DC5-4442-44BC-8F77-E8395F1CA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45759" y="1766830"/>
            <a:ext cx="0" cy="1006949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" name="AutoShape 4">
            <a:extLst>
              <a:ext uri="{FF2B5EF4-FFF2-40B4-BE49-F238E27FC236}">
                <a16:creationId xmlns:a16="http://schemas.microsoft.com/office/drawing/2014/main" id="{054E19AB-BB68-45DE-BC22-6C20A0A9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2" y="1440279"/>
            <a:ext cx="1270876" cy="328612"/>
          </a:xfrm>
          <a:prstGeom prst="homePlate">
            <a:avLst>
              <a:gd name="adj" fmla="val 37877"/>
            </a:avLst>
          </a:prstGeom>
          <a:solidFill>
            <a:srgbClr val="A5002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6384" tIns="43192" rIns="86384" bIns="43192" anchor="ctr"/>
          <a:lstStyle/>
          <a:p>
            <a:pPr marL="0" marR="0" lvl="0" indent="0" defTabSz="8638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HRZE (2 months)</a:t>
            </a:r>
          </a:p>
        </p:txBody>
      </p:sp>
      <p:cxnSp>
        <p:nvCxnSpPr>
          <p:cNvPr id="48" name="Straight Arrow Connector 31">
            <a:extLst>
              <a:ext uri="{FF2B5EF4-FFF2-40B4-BE49-F238E27FC236}">
                <a16:creationId xmlns:a16="http://schemas.microsoft.com/office/drawing/2014/main" id="{2265DAE3-F030-49DA-9126-7380E21AAC72}"/>
              </a:ext>
            </a:extLst>
          </p:cNvPr>
          <p:cNvCxnSpPr>
            <a:cxnSpLocks/>
          </p:cNvCxnSpPr>
          <p:nvPr/>
        </p:nvCxnSpPr>
        <p:spPr>
          <a:xfrm>
            <a:off x="4098409" y="1333471"/>
            <a:ext cx="0" cy="525463"/>
          </a:xfrm>
          <a:prstGeom prst="straightConnector1">
            <a:avLst/>
          </a:prstGeom>
          <a:noFill/>
          <a:ln w="9525" cap="flat" cmpd="sng" algn="ctr">
            <a:solidFill>
              <a:srgbClr val="002F5F"/>
            </a:solidFill>
            <a:prstDash val="solid"/>
            <a:tailEnd type="triangle"/>
          </a:ln>
          <a:effectLst/>
        </p:spPr>
      </p:cxnSp>
      <p:sp>
        <p:nvSpPr>
          <p:cNvPr id="49" name="Text Box 18">
            <a:extLst>
              <a:ext uri="{FF2B5EF4-FFF2-40B4-BE49-F238E27FC236}">
                <a16:creationId xmlns:a16="http://schemas.microsoft.com/office/drawing/2014/main" id="{53AEF426-F5DD-4092-ADEB-5053D36B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191" y="2824549"/>
            <a:ext cx="898699" cy="2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84" tIns="43192" rIns="86384" bIns="43192">
            <a:spAutoFit/>
          </a:bodyPr>
          <a:lstStyle/>
          <a:p>
            <a:pPr algn="ctr" defTabSz="863848" eaLnBrk="1" hangingPunct="1">
              <a:defRPr/>
            </a:pPr>
            <a:r>
              <a:rPr lang="en-US" altLang="ja-JP" sz="1000" b="1" dirty="0">
                <a:solidFill>
                  <a:prstClr val="black"/>
                </a:solidFill>
                <a:ea typeface="ＭＳ Ｐゴシック" panose="020B0600070205080204" pitchFamily="34" charset="-128"/>
              </a:rPr>
              <a:t>W52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B1FDCF-A85E-4DEA-A9F2-C6D276E787FA}"/>
              </a:ext>
            </a:extLst>
          </p:cNvPr>
          <p:cNvSpPr/>
          <p:nvPr/>
        </p:nvSpPr>
        <p:spPr>
          <a:xfrm>
            <a:off x="4206359" y="4353630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75 (95% CI: 65, 86)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92E609-5F63-45A5-BB95-0C07F628322A}"/>
              </a:ext>
            </a:extLst>
          </p:cNvPr>
          <p:cNvSpPr/>
          <p:nvPr/>
        </p:nvSpPr>
        <p:spPr>
          <a:xfrm>
            <a:off x="4167442" y="3592852"/>
            <a:ext cx="136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82 (95% CI: 70, 93)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88387" y="3400755"/>
            <a:ext cx="3319517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en-US" sz="1400" dirty="0"/>
              <a:t>2 confirmed virologic failure on DTG with no treatment-emergent resistance mutations</a:t>
            </a:r>
          </a:p>
          <a:p>
            <a:pPr>
              <a:spcBef>
                <a:spcPts val="300"/>
              </a:spcBef>
            </a:pPr>
            <a:endParaRPr lang="en-US" altLang="en-US" sz="900" dirty="0"/>
          </a:p>
          <a:p>
            <a:pPr>
              <a:spcBef>
                <a:spcPts val="300"/>
              </a:spcBef>
            </a:pPr>
            <a:r>
              <a:rPr lang="en-US" altLang="en-US" sz="1400" dirty="0"/>
              <a:t>DTG </a:t>
            </a:r>
            <a:r>
              <a:rPr lang="en-US" altLang="en-US" sz="1400" dirty="0" err="1"/>
              <a:t>C</a:t>
            </a:r>
            <a:r>
              <a:rPr lang="en-US" altLang="en-US" sz="1400" baseline="-25000" dirty="0" err="1"/>
              <a:t>tau</a:t>
            </a:r>
            <a:r>
              <a:rPr lang="en-US" altLang="en-US" sz="1400" dirty="0"/>
              <a:t> with DTG 50 mg bid +RIF was similar to that of DTG 50 mg </a:t>
            </a:r>
            <a:r>
              <a:rPr lang="en-US" altLang="en-US" sz="1400" dirty="0" err="1"/>
              <a:t>qd</a:t>
            </a:r>
            <a:r>
              <a:rPr lang="en-US" altLang="en-US" sz="1400" dirty="0"/>
              <a:t> without RIF </a:t>
            </a:r>
          </a:p>
          <a:p>
            <a:pPr>
              <a:spcBef>
                <a:spcPts val="1200"/>
              </a:spcBef>
            </a:pPr>
            <a:r>
              <a:rPr lang="en-US" altLang="en-US" sz="1400" dirty="0"/>
              <a:t>DTG was well tolerated; </a:t>
            </a:r>
            <a:br>
              <a:rPr lang="en-US" altLang="en-US" sz="1400" dirty="0"/>
            </a:br>
            <a:r>
              <a:rPr lang="en-US" altLang="en-US" sz="1400" dirty="0"/>
              <a:t>  - no AEs leading to withdrawal</a:t>
            </a:r>
            <a:br>
              <a:rPr lang="en-US" altLang="en-US" sz="1400" dirty="0"/>
            </a:br>
            <a:r>
              <a:rPr lang="en-US" altLang="en-US" sz="1400" dirty="0"/>
              <a:t>  - Low rates of TB- and non–TB-associated IRIS in both groups; </a:t>
            </a:r>
            <a:br>
              <a:rPr lang="en-US" altLang="en-US" sz="1400" dirty="0"/>
            </a:br>
            <a:r>
              <a:rPr lang="en-US" altLang="en-US" sz="1400" dirty="0"/>
              <a:t>  - No AEs meeting the stopping criteria for drug-induced liver injury in either group</a:t>
            </a:r>
          </a:p>
        </p:txBody>
      </p:sp>
    </p:spTree>
    <p:extLst>
      <p:ext uri="{BB962C8B-B14F-4D97-AF65-F5344CB8AC3E}">
        <p14:creationId xmlns:p14="http://schemas.microsoft.com/office/powerpoint/2010/main" val="66820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31798037-1A73-49A5-B85C-A0DFD3CB6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02560"/>
              </p:ext>
            </p:extLst>
          </p:nvPr>
        </p:nvGraphicFramePr>
        <p:xfrm>
          <a:off x="157573" y="2968899"/>
          <a:ext cx="5184865" cy="254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69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fr-FR" sz="1400" b="0" i="0" dirty="0" err="1">
                          <a:solidFill>
                            <a:srgbClr val="000066"/>
                          </a:solidFill>
                        </a:rPr>
                        <a:t>Univariate</a:t>
                      </a:r>
                      <a:r>
                        <a:rPr lang="fr-FR" sz="1400" b="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b="0" i="0" dirty="0" err="1">
                          <a:solidFill>
                            <a:srgbClr val="000066"/>
                          </a:solidFill>
                        </a:rPr>
                        <a:t>analysis</a:t>
                      </a:r>
                      <a:endParaRPr lang="fr-FR" sz="1400" b="0" i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Multivriate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analysis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adjusted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on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exposure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to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other</a:t>
                      </a:r>
                      <a:r>
                        <a:rPr lang="fr-FR" sz="1400" i="0" baseline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baseline="0" dirty="0" err="1">
                          <a:solidFill>
                            <a:srgbClr val="000066"/>
                          </a:solidFill>
                        </a:rPr>
                        <a:t>ARVs</a:t>
                      </a:r>
                      <a:endParaRPr lang="fr-FR" sz="1400" i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Multivriate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analysis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adjusted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on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exposure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to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other</a:t>
                      </a:r>
                      <a:r>
                        <a:rPr lang="fr-FR" sz="1400" i="0" baseline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baseline="0" dirty="0" err="1">
                          <a:solidFill>
                            <a:srgbClr val="000066"/>
                          </a:solidFill>
                        </a:rPr>
                        <a:t>ARVs</a:t>
                      </a:r>
                      <a:r>
                        <a:rPr lang="fr-FR" sz="1400" i="0" baseline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other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confounders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238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Multivriate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analysis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adjusted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on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exposure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to LPV, IDV and ABC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Multivriate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analysis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adjusted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on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exposure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to LPV, IDV and ABC + 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other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fr-FR" sz="1400" i="0" dirty="0" err="1">
                          <a:solidFill>
                            <a:srgbClr val="000066"/>
                          </a:solidFill>
                        </a:rPr>
                        <a:t>confounders</a:t>
                      </a:r>
                      <a:r>
                        <a:rPr lang="fr-FR" sz="1400" i="0" dirty="0">
                          <a:solidFill>
                            <a:srgbClr val="000066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641945" y="6200692"/>
            <a:ext cx="835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Conclusion : </a:t>
            </a:r>
            <a:r>
              <a:rPr lang="fr-FR" dirty="0">
                <a:latin typeface="+mn-lt"/>
              </a:rPr>
              <a:t>no </a:t>
            </a:r>
            <a:r>
              <a:rPr lang="fr-FR" dirty="0" err="1">
                <a:latin typeface="+mn-lt"/>
              </a:rPr>
              <a:t>increased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risk</a:t>
            </a:r>
            <a:r>
              <a:rPr lang="fr-FR" dirty="0">
                <a:latin typeface="+mn-lt"/>
              </a:rPr>
              <a:t> of MI </a:t>
            </a:r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ATV or DRV </a:t>
            </a:r>
            <a:r>
              <a:rPr lang="fr-FR" dirty="0" err="1">
                <a:latin typeface="+mn-lt"/>
              </a:rPr>
              <a:t>exposure</a:t>
            </a:r>
            <a:endParaRPr lang="fr-FR" dirty="0">
              <a:latin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406BED-286F-40BD-9348-C34E1C7D4F55}"/>
              </a:ext>
            </a:extLst>
          </p:cNvPr>
          <p:cNvSpPr txBox="1"/>
          <p:nvPr/>
        </p:nvSpPr>
        <p:spPr>
          <a:xfrm>
            <a:off x="5541055" y="1742488"/>
            <a:ext cx="330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Odds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ratio (95 % CI) 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for 5 </a:t>
            </a: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years</a:t>
            </a:r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 of </a:t>
            </a: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exposure</a:t>
            </a:r>
            <a:endParaRPr lang="fr-FR" sz="20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0484616-B10A-47D0-801D-3BB6B63ED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842" y="5652830"/>
            <a:ext cx="244681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AD6642D1-72D5-4CAC-B6D5-C87896B10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7214" y="2991523"/>
            <a:ext cx="0" cy="266399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EF738A55-B134-476E-866B-52D6B76E0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842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3640D6E9-F5C8-4A37-8C4C-3CCBDEA5B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2280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96A1373F-14E1-4933-BBE2-04AA6B18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769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AEEF330E-7AC4-4DEB-BD34-3211B1340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214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16C2926A-C8E7-4FF4-9052-5FA87AB2F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703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1E2F0A96-210A-4FA7-A6EA-28E40B0F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0142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1901DC69-1C89-4238-A6B8-48EB31E57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9652" y="5652830"/>
            <a:ext cx="0" cy="523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6CED1E26-5E89-4845-9F06-73B58A967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726" y="3347287"/>
            <a:ext cx="1295996" cy="0"/>
          </a:xfrm>
          <a:prstGeom prst="line">
            <a:avLst/>
          </a:prstGeom>
          <a:noFill/>
          <a:ln w="28575" cap="flat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AF550985-87A4-455C-BC0A-C4788DA3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149" y="3139617"/>
            <a:ext cx="61199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19D9F62-A28B-4635-BD89-9743C8D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717" y="3111042"/>
            <a:ext cx="72260" cy="5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6AA2853-0B44-479D-9E6A-D05E304D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222" y="3317125"/>
            <a:ext cx="76275" cy="60325"/>
          </a:xfrm>
          <a:prstGeom prst="rect">
            <a:avLst/>
          </a:prstGeom>
          <a:solidFill>
            <a:srgbClr val="9900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E7A02D-2F6A-4C16-843E-3D7EDDB9A2E6}"/>
              </a:ext>
            </a:extLst>
          </p:cNvPr>
          <p:cNvSpPr txBox="1"/>
          <p:nvPr/>
        </p:nvSpPr>
        <p:spPr>
          <a:xfrm>
            <a:off x="6677526" y="5718838"/>
            <a:ext cx="34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787602-EB4E-4BFD-9107-BF6DE5855E6E}"/>
              </a:ext>
            </a:extLst>
          </p:cNvPr>
          <p:cNvSpPr txBox="1"/>
          <p:nvPr/>
        </p:nvSpPr>
        <p:spPr>
          <a:xfrm>
            <a:off x="7039504" y="5718839"/>
            <a:ext cx="432000" cy="28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98BCA2A-5832-46DE-A3A4-F340E27170B9}"/>
              </a:ext>
            </a:extLst>
          </p:cNvPr>
          <p:cNvSpPr txBox="1"/>
          <p:nvPr/>
        </p:nvSpPr>
        <p:spPr>
          <a:xfrm>
            <a:off x="7434892" y="5718838"/>
            <a:ext cx="44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73A23FD-7619-42FC-9A12-ECA6F3E0FB4A}"/>
              </a:ext>
            </a:extLst>
          </p:cNvPr>
          <p:cNvSpPr txBox="1"/>
          <p:nvPr/>
        </p:nvSpPr>
        <p:spPr>
          <a:xfrm>
            <a:off x="7855485" y="5718838"/>
            <a:ext cx="44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0F54977-FA5F-40EF-823B-9BF3E267ED6D}"/>
              </a:ext>
            </a:extLst>
          </p:cNvPr>
          <p:cNvSpPr txBox="1"/>
          <p:nvPr/>
        </p:nvSpPr>
        <p:spPr>
          <a:xfrm>
            <a:off x="6233244" y="5718838"/>
            <a:ext cx="40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0.5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17BBCB2-02CE-4D80-ADC0-D5E118793E64}"/>
              </a:ext>
            </a:extLst>
          </p:cNvPr>
          <p:cNvSpPr txBox="1"/>
          <p:nvPr/>
        </p:nvSpPr>
        <p:spPr>
          <a:xfrm>
            <a:off x="5789049" y="5718838"/>
            <a:ext cx="51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0.25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4E4AC1-04FC-480A-A572-47FF13E0D0A4}"/>
              </a:ext>
            </a:extLst>
          </p:cNvPr>
          <p:cNvSpPr txBox="1"/>
          <p:nvPr/>
        </p:nvSpPr>
        <p:spPr>
          <a:xfrm>
            <a:off x="5368457" y="5718838"/>
            <a:ext cx="51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0.15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0423" y="2968376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1.32 (0.84 - 2.08)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0423" y="3185925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1.14 (0.36 - 3.59)</a:t>
            </a:r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6CED1E26-5E89-4845-9F06-73B58A967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843" y="3859632"/>
            <a:ext cx="1764000" cy="0"/>
          </a:xfrm>
          <a:prstGeom prst="line">
            <a:avLst/>
          </a:prstGeom>
          <a:noFill/>
          <a:ln w="28575" cap="flat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AF550985-87A4-455C-BC0A-C4788DA3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4149" y="3651962"/>
            <a:ext cx="68399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419D9F62-A28B-4635-BD89-9743C8D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783" y="3623387"/>
            <a:ext cx="72260" cy="5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06AA2853-0B44-479D-9E6A-D05E304D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881" y="3829470"/>
            <a:ext cx="76275" cy="60325"/>
          </a:xfrm>
          <a:prstGeom prst="rect">
            <a:avLst/>
          </a:prstGeom>
          <a:solidFill>
            <a:srgbClr val="9900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7560423" y="3480721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1.39 (0.84 - 2.29)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560423" y="3698270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0.61 (0.16 - 2.36)</a:t>
            </a:r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6CED1E26-5E89-4845-9F06-73B58A967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890" y="4348873"/>
            <a:ext cx="1799990" cy="0"/>
          </a:xfrm>
          <a:prstGeom prst="line">
            <a:avLst/>
          </a:prstGeom>
          <a:noFill/>
          <a:ln w="28575" cap="flat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AF550985-87A4-455C-BC0A-C4788DA3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8949" y="4141203"/>
            <a:ext cx="79199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419D9F62-A28B-4635-BD89-9743C8D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769" y="4112628"/>
            <a:ext cx="72260" cy="5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06AA2853-0B44-479D-9E6A-D05E304D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533" y="4318711"/>
            <a:ext cx="76275" cy="60325"/>
          </a:xfrm>
          <a:prstGeom prst="rect">
            <a:avLst/>
          </a:prstGeom>
          <a:solidFill>
            <a:srgbClr val="9900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7560423" y="3969962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1.54 (0.87 - 2.73)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60423" y="4187511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0.51 (0.11 - 2.32)</a:t>
            </a:r>
          </a:p>
        </p:txBody>
      </p:sp>
      <p:sp>
        <p:nvSpPr>
          <p:cNvPr id="48" name="Line 16">
            <a:extLst>
              <a:ext uri="{FF2B5EF4-FFF2-40B4-BE49-F238E27FC236}">
                <a16:creationId xmlns:a16="http://schemas.microsoft.com/office/drawing/2014/main" id="{6CED1E26-5E89-4845-9F06-73B58A967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259" y="4904283"/>
            <a:ext cx="1439996" cy="0"/>
          </a:xfrm>
          <a:prstGeom prst="line">
            <a:avLst/>
          </a:prstGeom>
          <a:noFill/>
          <a:ln w="28575" cap="flat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Line 17">
            <a:extLst>
              <a:ext uri="{FF2B5EF4-FFF2-40B4-BE49-F238E27FC236}">
                <a16:creationId xmlns:a16="http://schemas.microsoft.com/office/drawing/2014/main" id="{AF550985-87A4-455C-BC0A-C4788DA3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935" y="4696613"/>
            <a:ext cx="64799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19D9F62-A28B-4635-BD89-9743C8D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826" y="4668038"/>
            <a:ext cx="72260" cy="5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06AA2853-0B44-479D-9E6A-D05E304D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31" y="4874121"/>
            <a:ext cx="76275" cy="60325"/>
          </a:xfrm>
          <a:prstGeom prst="rect">
            <a:avLst/>
          </a:prstGeom>
          <a:solidFill>
            <a:srgbClr val="9900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7560423" y="4525372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1.27 (0.80 - 2.03)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60423" y="4742921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0.86 (0.27 - 2.75)</a:t>
            </a:r>
          </a:p>
        </p:txBody>
      </p:sp>
      <p:sp>
        <p:nvSpPr>
          <p:cNvPr id="54" name="Line 16">
            <a:extLst>
              <a:ext uri="{FF2B5EF4-FFF2-40B4-BE49-F238E27FC236}">
                <a16:creationId xmlns:a16="http://schemas.microsoft.com/office/drawing/2014/main" id="{6CED1E26-5E89-4845-9F06-73B58A967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706" y="5420408"/>
            <a:ext cx="1583995" cy="0"/>
          </a:xfrm>
          <a:prstGeom prst="line">
            <a:avLst/>
          </a:prstGeom>
          <a:noFill/>
          <a:ln w="28575" cap="flat">
            <a:solidFill>
              <a:srgbClr val="99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id="{AF550985-87A4-455C-BC0A-C4788DA3F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519" y="5212738"/>
            <a:ext cx="683999" cy="0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419D9F62-A28B-4635-BD89-9743C8D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172" y="5184163"/>
            <a:ext cx="72260" cy="5715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06AA2853-0B44-479D-9E6A-D05E304D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93" y="5390246"/>
            <a:ext cx="76275" cy="60325"/>
          </a:xfrm>
          <a:prstGeom prst="rect">
            <a:avLst/>
          </a:prstGeom>
          <a:solidFill>
            <a:srgbClr val="9900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560423" y="5041497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1.29 (0.76 - 2.20)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60423" y="5259046"/>
            <a:ext cx="1551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0.79 (0.21- 2.98)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E406BED-286F-40BD-9348-C34E1C7D4F55}"/>
              </a:ext>
            </a:extLst>
          </p:cNvPr>
          <p:cNvSpPr txBox="1"/>
          <p:nvPr/>
        </p:nvSpPr>
        <p:spPr>
          <a:xfrm>
            <a:off x="833437" y="2478921"/>
            <a:ext cx="392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/>
                <a:cs typeface="Calibri"/>
              </a:rPr>
              <a:t>MI </a:t>
            </a:r>
            <a:r>
              <a:rPr lang="fr-FR" sz="2000" b="1" dirty="0" err="1">
                <a:solidFill>
                  <a:srgbClr val="0070C0"/>
                </a:solidFill>
                <a:latin typeface="Calibri"/>
                <a:cs typeface="Calibri"/>
              </a:rPr>
              <a:t>risk</a:t>
            </a:r>
            <a:endParaRPr lang="fr-FR" sz="20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cxnSp>
        <p:nvCxnSpPr>
          <p:cNvPr id="66" name="Connecteur droit 65"/>
          <p:cNvCxnSpPr/>
          <p:nvPr/>
        </p:nvCxnSpPr>
        <p:spPr bwMode="auto">
          <a:xfrm>
            <a:off x="5346074" y="4486486"/>
            <a:ext cx="3726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onnecteur droit 66"/>
          <p:cNvCxnSpPr/>
          <p:nvPr/>
        </p:nvCxnSpPr>
        <p:spPr bwMode="auto">
          <a:xfrm>
            <a:off x="5333977" y="3991110"/>
            <a:ext cx="3726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>
            <a:off x="5333977" y="3450505"/>
            <a:ext cx="3726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Connecteur droit 70"/>
          <p:cNvCxnSpPr/>
          <p:nvPr/>
        </p:nvCxnSpPr>
        <p:spPr bwMode="auto">
          <a:xfrm>
            <a:off x="5323941" y="5030951"/>
            <a:ext cx="37268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ZoneTexte 71"/>
          <p:cNvSpPr txBox="1"/>
          <p:nvPr/>
        </p:nvSpPr>
        <p:spPr>
          <a:xfrm>
            <a:off x="125925" y="5518128"/>
            <a:ext cx="5220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6241" eaLnBrk="0" hangingPunct="0">
              <a:tabLst>
                <a:tab pos="1016000" algn="l"/>
              </a:tabLst>
            </a:pPr>
            <a:r>
              <a:rPr lang="en-GB" sz="1300" dirty="0">
                <a:solidFill>
                  <a:srgbClr val="000000"/>
                </a:solidFill>
                <a:latin typeface="Arial"/>
                <a:cs typeface="Arial"/>
              </a:rPr>
              <a:t>* Transmission group,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sub-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saharian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 Africa origin, familial history of premature coronary disease, hypertension, smoking, cocaine or IV drug use, BMI, viral load, nadir CD4, more recent CD4:CD8 ratio</a:t>
            </a:r>
            <a:endParaRPr lang="en-US" alt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84327" y="1760175"/>
            <a:ext cx="53835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rgbClr val="0070C0"/>
              </a:buClr>
              <a:buFontTx/>
              <a:buChar char="•"/>
            </a:pPr>
            <a:r>
              <a:rPr lang="fr-FR" sz="1600" kern="0" dirty="0">
                <a:cs typeface="+mn-cs"/>
              </a:rPr>
              <a:t>109 cases (27%) et 288 control (23 %) </a:t>
            </a:r>
            <a:r>
              <a:rPr lang="fr-FR" sz="1600" kern="0" dirty="0" err="1">
                <a:cs typeface="+mn-cs"/>
              </a:rPr>
              <a:t>exposed</a:t>
            </a:r>
            <a:r>
              <a:rPr lang="fr-FR" sz="1600" kern="0" dirty="0">
                <a:cs typeface="+mn-cs"/>
              </a:rPr>
              <a:t> to ATV</a:t>
            </a:r>
          </a:p>
          <a:p>
            <a:pPr marL="342900" lvl="0" indent="-342900" eaLnBrk="0" hangingPunct="0">
              <a:buClr>
                <a:srgbClr val="0070C0"/>
              </a:buClr>
              <a:buFontTx/>
              <a:buChar char="•"/>
            </a:pPr>
            <a:r>
              <a:rPr lang="fr-FR" altLang="ja-JP" sz="1600" kern="0" dirty="0">
                <a:cs typeface="+mn-cs"/>
              </a:rPr>
              <a:t>41 cases (10 %) et 107 </a:t>
            </a:r>
            <a:r>
              <a:rPr lang="fr-FR" altLang="ja-JP" sz="1600" kern="0" dirty="0" err="1">
                <a:cs typeface="+mn-cs"/>
              </a:rPr>
              <a:t>controls</a:t>
            </a:r>
            <a:r>
              <a:rPr lang="fr-FR" altLang="ja-JP" sz="1600" kern="0" dirty="0">
                <a:cs typeface="+mn-cs"/>
              </a:rPr>
              <a:t> (9 %) </a:t>
            </a:r>
            <a:r>
              <a:rPr lang="fr-FR" altLang="ja-JP" sz="1600" kern="0" dirty="0" err="1">
                <a:cs typeface="+mn-cs"/>
              </a:rPr>
              <a:t>exposed</a:t>
            </a:r>
            <a:r>
              <a:rPr lang="fr-FR" altLang="ja-JP" sz="1600" kern="0" dirty="0">
                <a:cs typeface="+mn-cs"/>
              </a:rPr>
              <a:t> </a:t>
            </a:r>
            <a:r>
              <a:rPr lang="fr-FR" altLang="ja-JP" sz="1600" kern="0" dirty="0"/>
              <a:t>to</a:t>
            </a:r>
            <a:r>
              <a:rPr lang="fr-FR" altLang="ja-JP" sz="1600" kern="0" dirty="0">
                <a:cs typeface="+mn-cs"/>
              </a:rPr>
              <a:t> DRV</a:t>
            </a:r>
            <a:endParaRPr lang="fr-FR" altLang="ja-JP" sz="1600" kern="0" dirty="0">
              <a:cs typeface="ＭＳ Ｐゴシック" charset="0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6069187" y="6510940"/>
            <a:ext cx="3096287" cy="28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200" i="1" dirty="0" err="1"/>
              <a:t>Costagliola</a:t>
            </a:r>
            <a:r>
              <a:rPr lang="en-GB" sz="1200" i="1" dirty="0"/>
              <a:t> D, IAC 2018, Abs. TUPEB087</a:t>
            </a:r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24" y="276507"/>
            <a:ext cx="8723785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/>
              <a:t>1st MI and </a:t>
            </a:r>
            <a:r>
              <a:rPr lang="fr-FR" dirty="0" err="1"/>
              <a:t>exposure</a:t>
            </a:r>
            <a:r>
              <a:rPr lang="fr-FR" dirty="0"/>
              <a:t> to ATV or DRV : </a:t>
            </a:r>
            <a:r>
              <a:rPr lang="fr-FR" dirty="0" err="1"/>
              <a:t>retrospective</a:t>
            </a:r>
            <a:r>
              <a:rPr lang="fr-FR" dirty="0"/>
              <a:t> case-control </a:t>
            </a:r>
            <a:r>
              <a:rPr lang="fr-FR" dirty="0" err="1"/>
              <a:t>study</a:t>
            </a:r>
            <a:r>
              <a:rPr lang="fr-FR" dirty="0"/>
              <a:t> (French Hospital </a:t>
            </a:r>
            <a:r>
              <a:rPr lang="fr-FR" dirty="0" err="1"/>
              <a:t>Database</a:t>
            </a:r>
            <a:r>
              <a:rPr lang="fr-FR" dirty="0"/>
              <a:t>)</a:t>
            </a:r>
          </a:p>
        </p:txBody>
      </p:sp>
      <p:grpSp>
        <p:nvGrpSpPr>
          <p:cNvPr id="80" name="Grouper 79"/>
          <p:cNvGrpSpPr/>
          <p:nvPr/>
        </p:nvGrpSpPr>
        <p:grpSpPr>
          <a:xfrm>
            <a:off x="5825604" y="2747971"/>
            <a:ext cx="360000" cy="57150"/>
            <a:chOff x="5803191" y="2747971"/>
            <a:chExt cx="360000" cy="57150"/>
          </a:xfrm>
        </p:grpSpPr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AF550985-87A4-455C-BC0A-C4788DA3F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191" y="2776546"/>
              <a:ext cx="360000" cy="0"/>
            </a:xfrm>
            <a:prstGeom prst="line">
              <a:avLst/>
            </a:prstGeom>
            <a:noFill/>
            <a:ln w="28575" cap="flat">
              <a:solidFill>
                <a:srgbClr val="007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419D9F62-A28B-4635-BD89-9743C8D2D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061" y="2747971"/>
              <a:ext cx="72260" cy="5715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1" name="Grouper 80"/>
          <p:cNvGrpSpPr/>
          <p:nvPr/>
        </p:nvGrpSpPr>
        <p:grpSpPr>
          <a:xfrm>
            <a:off x="6941175" y="2746384"/>
            <a:ext cx="360000" cy="60325"/>
            <a:chOff x="6918762" y="2746384"/>
            <a:chExt cx="360000" cy="60325"/>
          </a:xfrm>
        </p:grpSpPr>
        <p:sp>
          <p:nvSpPr>
            <p:cNvPr id="78" name="Line 16">
              <a:extLst>
                <a:ext uri="{FF2B5EF4-FFF2-40B4-BE49-F238E27FC236}">
                  <a16:creationId xmlns:a16="http://schemas.microsoft.com/office/drawing/2014/main" id="{6CED1E26-5E89-4845-9F06-73B58A967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8762" y="2776546"/>
              <a:ext cx="360000" cy="0"/>
            </a:xfrm>
            <a:prstGeom prst="line">
              <a:avLst/>
            </a:prstGeom>
            <a:noFill/>
            <a:ln w="28575" cap="flat">
              <a:solidFill>
                <a:srgbClr val="99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Rectangle 19">
              <a:extLst>
                <a:ext uri="{FF2B5EF4-FFF2-40B4-BE49-F238E27FC236}">
                  <a16:creationId xmlns:a16="http://schemas.microsoft.com/office/drawing/2014/main" id="{06AA2853-0B44-479D-9E6A-D05E304D7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625" y="2746384"/>
              <a:ext cx="76275" cy="60325"/>
            </a:xfrm>
            <a:prstGeom prst="rect">
              <a:avLst/>
            </a:prstGeom>
            <a:solidFill>
              <a:srgbClr val="990000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ZoneTexte 81"/>
          <p:cNvSpPr txBox="1"/>
          <p:nvPr/>
        </p:nvSpPr>
        <p:spPr>
          <a:xfrm>
            <a:off x="6142956" y="261649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ATV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7259086" y="260902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DRV</a:t>
            </a:r>
          </a:p>
        </p:txBody>
      </p:sp>
    </p:spTree>
    <p:extLst>
      <p:ext uri="{BB962C8B-B14F-4D97-AF65-F5344CB8AC3E}">
        <p14:creationId xmlns:p14="http://schemas.microsoft.com/office/powerpoint/2010/main" val="207793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DTG </a:t>
            </a:r>
            <a:r>
              <a:rPr lang="fr-FR" dirty="0" err="1"/>
              <a:t>pregnancy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D1A174-C9FA-45F7-B8DE-E06F7CA1A7B0}"/>
              </a:ext>
            </a:extLst>
          </p:cNvPr>
          <p:cNvSpPr txBox="1">
            <a:spLocks/>
          </p:cNvSpPr>
          <p:nvPr/>
        </p:nvSpPr>
        <p:spPr>
          <a:xfrm>
            <a:off x="499240" y="1491208"/>
            <a:ext cx="8108731" cy="39741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→</a:t>
            </a:r>
            <a:r>
              <a:rPr lang="en-US" dirty="0">
                <a:solidFill>
                  <a:schemeClr val="tx1"/>
                </a:solidFill>
              </a:rPr>
              <a:t>When started </a:t>
            </a:r>
            <a:r>
              <a:rPr lang="en-US" u="sng" dirty="0">
                <a:solidFill>
                  <a:schemeClr val="tx1"/>
                </a:solidFill>
              </a:rPr>
              <a:t>during pregnancy</a:t>
            </a:r>
            <a:r>
              <a:rPr lang="en-US" dirty="0">
                <a:solidFill>
                  <a:schemeClr val="tx1"/>
                </a:solidFill>
              </a:rPr>
              <a:t>, EFV and DTG appear equivalent in terms of pregnancy outcomes (including birth defects)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/>
              <a:t>→</a:t>
            </a:r>
            <a:r>
              <a:rPr lang="en-US" dirty="0">
                <a:solidFill>
                  <a:schemeClr val="tx1"/>
                </a:solidFill>
              </a:rPr>
              <a:t>But adverse outcomes with EFV or DTG ART are still higher than in HIV-uninfected women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01793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5622577">
            <a:off x="2850173" y="637316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rot="12252022">
            <a:off x="1100366" y="1639661"/>
            <a:ext cx="3139535" cy="202943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9615568">
            <a:off x="1302945" y="3363194"/>
            <a:ext cx="3079479" cy="206028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41465" y="2954286"/>
            <a:ext cx="3287375" cy="207072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2999955" y="963962"/>
            <a:ext cx="1949637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DTG/3TC 1st line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(GEMINI)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749206" y="2755004"/>
            <a:ext cx="1626984" cy="815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800" b="1" dirty="0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fr-FR" sz="2800" b="1" dirty="0" err="1">
                <a:solidFill>
                  <a:schemeClr val="bg1"/>
                </a:solidFill>
              </a:rPr>
              <a:t>strategies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812429">
            <a:off x="1166860" y="2037902"/>
            <a:ext cx="2479141" cy="78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DOR &gt; DRV/r 1st line</a:t>
            </a:r>
          </a:p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(DRIVE-FORWARD W96)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74784" y="4894496"/>
            <a:ext cx="1930186" cy="812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rgbClr val="002060"/>
                </a:solidFill>
              </a:rPr>
              <a:t>DTG</a:t>
            </a:r>
          </a:p>
          <a:p>
            <a:pPr algn="ctr">
              <a:lnSpc>
                <a:spcPts val="2800"/>
              </a:lnSpc>
            </a:pPr>
            <a:r>
              <a:rPr lang="fr-FR" sz="2400" b="1" dirty="0" err="1">
                <a:solidFill>
                  <a:srgbClr val="002060"/>
                </a:solidFill>
              </a:rPr>
              <a:t>monotherapy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19885887">
            <a:off x="1159942" y="4040811"/>
            <a:ext cx="2790512" cy="81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rgbClr val="002060"/>
                </a:solidFill>
              </a:rPr>
              <a:t>Switch PI/r-DTG (NEAT22)</a:t>
            </a:r>
          </a:p>
        </p:txBody>
      </p:sp>
      <p:sp>
        <p:nvSpPr>
          <p:cNvPr id="19" name="Rectangle 18"/>
          <p:cNvSpPr/>
          <p:nvPr/>
        </p:nvSpPr>
        <p:spPr>
          <a:xfrm rot="403242">
            <a:off x="5431809" y="3652736"/>
            <a:ext cx="2367636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400" b="1" dirty="0">
                <a:solidFill>
                  <a:srgbClr val="002060"/>
                </a:solidFill>
              </a:rPr>
              <a:t>Switch RPV+DTG </a:t>
            </a:r>
            <a:br>
              <a:rPr lang="fr-FR" sz="2400" b="1" dirty="0">
                <a:solidFill>
                  <a:srgbClr val="002060"/>
                </a:solidFill>
              </a:rPr>
            </a:br>
            <a:r>
              <a:rPr lang="fr-FR" sz="2400" b="1" dirty="0">
                <a:solidFill>
                  <a:srgbClr val="002060"/>
                </a:solidFill>
              </a:rPr>
              <a:t>(SWORD)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19885887">
            <a:off x="4994525" y="1326922"/>
            <a:ext cx="2060998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Test and </a:t>
            </a:r>
            <a:r>
              <a:rPr lang="fr-FR" sz="2000" b="1" dirty="0" err="1">
                <a:solidFill>
                  <a:srgbClr val="002060"/>
                </a:solidFill>
              </a:rPr>
              <a:t>Treat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D/C/F/TAF 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(DIAMOND)</a:t>
            </a:r>
          </a:p>
        </p:txBody>
      </p:sp>
    </p:spTree>
    <p:extLst>
      <p:ext uri="{BB962C8B-B14F-4D97-AF65-F5344CB8AC3E}">
        <p14:creationId xmlns:p14="http://schemas.microsoft.com/office/powerpoint/2010/main" val="154198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A35D1E-7CD5-4CE1-86E9-8258C69542EC}"/>
              </a:ext>
            </a:extLst>
          </p:cNvPr>
          <p:cNvSpPr txBox="1">
            <a:spLocks/>
          </p:cNvSpPr>
          <p:nvPr/>
        </p:nvSpPr>
        <p:spPr>
          <a:xfrm>
            <a:off x="134471" y="57922"/>
            <a:ext cx="8845748" cy="85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/>
              <a:t>Timing of </a:t>
            </a:r>
            <a:r>
              <a:rPr lang="en-US" sz="2400" b="1" i="1" dirty="0"/>
              <a:t>In Utero </a:t>
            </a:r>
            <a:r>
              <a:rPr lang="en-US" sz="2400" b="1" dirty="0"/>
              <a:t>ARV</a:t>
            </a:r>
            <a:r>
              <a:rPr lang="en-US" sz="2400" b="1" i="1" dirty="0"/>
              <a:t> </a:t>
            </a:r>
            <a:r>
              <a:rPr lang="en-US" sz="2400" b="1" dirty="0"/>
              <a:t>Exposure and Fetal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D0F8A-D6A7-40D3-A93D-DC537460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7" y="732121"/>
            <a:ext cx="8242246" cy="5020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C77820-8F9A-489A-89EA-9466C2DDF14F}"/>
              </a:ext>
            </a:extLst>
          </p:cNvPr>
          <p:cNvSpPr/>
          <p:nvPr/>
        </p:nvSpPr>
        <p:spPr>
          <a:xfrm>
            <a:off x="1" y="5798614"/>
            <a:ext cx="39892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Weeks 3 to 8-12 Post Fertilization</a:t>
            </a:r>
          </a:p>
          <a:p>
            <a:pPr algn="ctr" defTabSz="914400"/>
            <a:r>
              <a:rPr lang="en-US" sz="16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Embryogenesis:  Active Organogenesis 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sensitive period to teratogens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9651F-274D-431A-B2B4-4465DD678C55}"/>
              </a:ext>
            </a:extLst>
          </p:cNvPr>
          <p:cNvSpPr txBox="1"/>
          <p:nvPr/>
        </p:nvSpPr>
        <p:spPr>
          <a:xfrm>
            <a:off x="3839882" y="5931651"/>
            <a:ext cx="5304118" cy="584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Tube Closure by Day 28 (e.g.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myelomeningocele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Structure Formation by Day 36 (e.g. cleft palate)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6725EF-D81E-4CB3-8E00-10908620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34565"/>
            <a:ext cx="3505200" cy="4117796"/>
          </a:xfrm>
          <a:prstGeom prst="rect">
            <a:avLst/>
          </a:prstGeom>
          <a:noFill/>
          <a:ln w="38100" cmpd="sng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81" y="814111"/>
            <a:ext cx="8140700" cy="6502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05213"/>
              </p:ext>
            </p:extLst>
          </p:nvPr>
        </p:nvGraphicFramePr>
        <p:xfrm>
          <a:off x="812634" y="5098099"/>
          <a:ext cx="817503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77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NTDs/Exposures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4/426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14/11,300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3/5,787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0/2.812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61/66,057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% with NTD (95% CI)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0.94%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(0.37%, 2.4%)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0.12%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 (0.07%, 0.21%)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0.05%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(0.02%, 0.15%)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0.00%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(0.00%,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0.13%)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0.09%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(0.07%, 0.12%)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Prevalence Difference (95% CI)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ref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-0.82%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 (-0.24%, -2.3%)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-0.89%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(-0.31%,- 2.3%)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-0.94%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(-0.35%,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</a:rPr>
                        <a:t> -2.4%)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-0.85%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(-0.27%, -2.3%)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91961" y="30394"/>
            <a:ext cx="9036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Tsepamo</a:t>
            </a:r>
            <a:r>
              <a:rPr lang="en-US" sz="2800" b="1" dirty="0">
                <a:solidFill>
                  <a:srgbClr val="C00000"/>
                </a:solidFill>
              </a:rPr>
              <a:t> Study (May 1, 2018 with update to July 15, 2018)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NTD Prevalence Difference by Exposure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141" y="975723"/>
            <a:ext cx="8175034" cy="41123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2623950" y="1145225"/>
            <a:ext cx="4185365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July 15, 2018 : Updated prevalence of DTG exposure at conception is 4/596 (0.67%, 95% CI 0.26%, 1.7%)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-- 95% CI still does not overlap with any other exposure group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03CDA4-16C0-48BD-AB9A-D592946523AB}"/>
              </a:ext>
            </a:extLst>
          </p:cNvPr>
          <p:cNvSpPr txBox="1"/>
          <p:nvPr/>
        </p:nvSpPr>
        <p:spPr>
          <a:xfrm>
            <a:off x="46495" y="509894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May 1,</a:t>
            </a:r>
          </a:p>
          <a:p>
            <a:r>
              <a:rPr lang="fr-FR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48832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08"/>
            <a:ext cx="9144000" cy="587008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Tsepamo</a:t>
            </a:r>
            <a:r>
              <a:rPr lang="en-US" sz="3600" dirty="0"/>
              <a:t> Updated Analysis Plan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9877" y="1600200"/>
            <a:ext cx="8572912" cy="490938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000"/>
                </a:solidFill>
              </a:rPr>
              <a:t>Next formal analysis will occur after 31 March 2019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Will include women already exposed to DTG from conception prior to recent guideline change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Plans in place to expand from 8 to 18 sites, increasing from 45% to 72% of births in the country</a:t>
            </a:r>
          </a:p>
          <a:p>
            <a:r>
              <a:rPr lang="en-US" sz="3000" b="1" dirty="0">
                <a:solidFill>
                  <a:srgbClr val="000000"/>
                </a:solidFill>
              </a:rPr>
              <a:t>Final analysis in 2019 to include: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NTDs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major malformations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Other adverse birth outcomes (stillbirth, preterm, SGA, NND)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2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08935"/>
              </p:ext>
            </p:extLst>
          </p:nvPr>
        </p:nvGraphicFramePr>
        <p:xfrm>
          <a:off x="179514" y="853235"/>
          <a:ext cx="8815018" cy="3975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693">
                <a:tc>
                  <a:txBody>
                    <a:bodyPr/>
                    <a:lstStyle/>
                    <a:p>
                      <a:pPr algn="ctr"/>
                      <a:r>
                        <a:rPr lang="fr-CH" sz="1800" dirty="0">
                          <a:latin typeface="+mn-lt"/>
                        </a:rPr>
                        <a:t>Population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 err="1"/>
                        <a:t>Preferred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/>
                        <a:t>Alternatives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 err="1"/>
                        <a:t>Special</a:t>
                      </a:r>
                      <a:r>
                        <a:rPr lang="fr-CH" sz="1800" dirty="0"/>
                        <a:t> situations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2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Adult men and adolescent boys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CH" sz="1600" b="1" dirty="0" err="1">
                          <a:solidFill>
                            <a:srgbClr val="C00000"/>
                          </a:solidFill>
                          <a:latin typeface="+mn-lt"/>
                        </a:rPr>
                        <a:t>TLD</a:t>
                      </a:r>
                      <a:r>
                        <a:rPr lang="fr-CH" sz="1600" b="1" baseline="30000" dirty="0" err="1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baseline="30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CH" sz="1600" dirty="0">
                          <a:latin typeface="+mn-lt"/>
                        </a:rPr>
                        <a:t>TLE600</a:t>
                      </a:r>
                    </a:p>
                    <a:p>
                      <a:pPr algn="ctr"/>
                      <a:endParaRPr lang="fr-CH" sz="1600" dirty="0">
                        <a:latin typeface="+mn-lt"/>
                      </a:endParaRPr>
                    </a:p>
                    <a:p>
                      <a:pPr algn="ctr"/>
                      <a:r>
                        <a:rPr lang="fr-CH" sz="1600" dirty="0">
                          <a:latin typeface="+mn-lt"/>
                        </a:rPr>
                        <a:t>TLE400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AZT+3TC+ EFV600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TDF+3TC (or FTC)+PI/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82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Pregnant (from eight weeks after conception) and breastfeeding women and adolescent girls</a:t>
                      </a: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76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Women and adolescent girls with effective contraception or not of childbearing potential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28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Women and adolescent girls of childbearing potential who want to become pregnant and have no effective contraception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>
                          <a:latin typeface="+mn-lt"/>
                        </a:rPr>
                        <a:t>TLE600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>
                          <a:latin typeface="+mn-lt"/>
                        </a:rPr>
                        <a:t>TLE400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TDF+3TC (or FTC)+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AZT+3TC+ EFV600</a:t>
                      </a:r>
                      <a:r>
                        <a:rPr lang="en-US" sz="1600" baseline="30000" dirty="0">
                          <a:latin typeface="+mn-lt"/>
                        </a:rPr>
                        <a:t>b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TDF+3TC (or FTC)+ 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253606"/>
            <a:ext cx="8676456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377"/>
            <a:r>
              <a:rPr lang="en-GB" sz="3600" b="1" dirty="0">
                <a:solidFill>
                  <a:srgbClr val="C00000"/>
                </a:solidFill>
                <a:latin typeface="+mj-lt"/>
              </a:rPr>
              <a:t>WHO 2018 recommendations for first-line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606" y="5066490"/>
            <a:ext cx="8496930" cy="120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594" indent="-228594" defTabSz="914377">
              <a:buFontTx/>
              <a:buAutoNum type="alphaLcParenR"/>
            </a:pPr>
            <a:r>
              <a:rPr lang="en-US" alt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In PLHIV with TB using rifampicin,  the dose of DTG needs to be increased to 50 mg twice daily.</a:t>
            </a:r>
          </a:p>
          <a:p>
            <a:pPr marL="228594" indent="-228594" defTabSz="914377">
              <a:buFontTx/>
              <a:buAutoNum type="alphaLcParenR"/>
            </a:pPr>
            <a:r>
              <a:rPr lang="en-US" alt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NVP may be used in special circumstances where alternative options are not available.</a:t>
            </a:r>
            <a:r>
              <a:rPr lang="en-GB" alt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MS Mincho" pitchFamily="49" charset="-128"/>
                <a:cs typeface="Arial Unicode MS" pitchFamily="34" charset="-128"/>
              </a:rPr>
              <a:t> </a:t>
            </a:r>
          </a:p>
          <a:p>
            <a:pPr marL="228594" indent="-228594" defTabSz="914377">
              <a:buFontTx/>
              <a:buAutoNum type="alphaLcParenR"/>
            </a:pPr>
            <a:r>
              <a:rPr lang="en-GB" alt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MS Mincho" pitchFamily="49" charset="-128"/>
                <a:cs typeface="Arial Unicode MS" pitchFamily="34" charset="-128"/>
              </a:rPr>
              <a:t>If national prevalence of EFV pretreatment drug resistance exceeds 10%  or if no other alternatives are available.</a:t>
            </a:r>
          </a:p>
          <a:p>
            <a:pPr defTabSz="914377"/>
            <a:r>
              <a:rPr lang="en-GB" altLang="en-US" sz="1600" b="1" dirty="0">
                <a:solidFill>
                  <a:srgbClr val="4BACC6">
                    <a:lumMod val="50000"/>
                  </a:srgbClr>
                </a:solidFill>
                <a:latin typeface="Arial Narrow" panose="020B0606020202030204" pitchFamily="34" charset="0"/>
                <a:ea typeface="MS Mincho" pitchFamily="49" charset="-128"/>
                <a:cs typeface="Arial Unicode MS" pitchFamily="34" charset="-128"/>
              </a:rPr>
              <a:t>TLD = TDF + 3TC + DTG	TLE = TDF + 3TC (or FTC) + EFV</a:t>
            </a:r>
          </a:p>
          <a:p>
            <a:pPr marL="228594" indent="-228594" defTabSz="914377">
              <a:buFontTx/>
              <a:buAutoNum type="alphaLcParenR"/>
            </a:pPr>
            <a:endParaRPr lang="en-GB" altLang="en-US" sz="1400" dirty="0">
              <a:solidFill>
                <a:srgbClr val="000000"/>
              </a:solidFill>
              <a:latin typeface="Arial Narrow" panose="020B0606020202030204" pitchFamily="34" charset="0"/>
              <a:ea typeface="MS Mincho" pitchFamily="49" charset="-128"/>
              <a:cs typeface="Arial Unicode MS" pitchFamily="34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7DE731-6D73-4FC6-8E7D-D3B95E410BAA}"/>
              </a:ext>
            </a:extLst>
          </p:cNvPr>
          <p:cNvSpPr txBox="1"/>
          <p:nvPr/>
        </p:nvSpPr>
        <p:spPr>
          <a:xfrm>
            <a:off x="368599" y="6105541"/>
            <a:ext cx="6878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A </a:t>
            </a:r>
            <a:r>
              <a:rPr lang="fr-FR" dirty="0" err="1"/>
              <a:t>woman-centered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: </a:t>
            </a:r>
            <a:r>
              <a:rPr lang="fr-FR" dirty="0" err="1"/>
              <a:t>promoting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+ </a:t>
            </a:r>
            <a:r>
              <a:rPr lang="fr-FR" dirty="0" err="1"/>
              <a:t>promoting</a:t>
            </a:r>
            <a:r>
              <a:rPr lang="fr-FR" dirty="0"/>
              <a:t> </a:t>
            </a:r>
          </a:p>
          <a:p>
            <a:r>
              <a:rPr lang="fr-FR" dirty="0" err="1"/>
              <a:t>gender</a:t>
            </a:r>
            <a:r>
              <a:rPr lang="fr-FR" dirty="0"/>
              <a:t> </a:t>
            </a:r>
            <a:r>
              <a:rPr lang="fr-FR" dirty="0" err="1"/>
              <a:t>equality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informed</a:t>
            </a:r>
            <a:r>
              <a:rPr lang="fr-FR" dirty="0"/>
              <a:t> </a:t>
            </a:r>
            <a:r>
              <a:rPr lang="fr-FR" dirty="0" err="1"/>
              <a:t>choices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838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Important Considerations for</a:t>
            </a:r>
            <a:br>
              <a:rPr lang="en-ZA"/>
            </a:br>
            <a:r>
              <a:rPr lang="en-ZA"/>
              <a:t>Improving Contraceptive Options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/>
              <a:t>60% of HIV positive women of child bearing age are &lt;26 years old</a:t>
            </a:r>
          </a:p>
          <a:p>
            <a:r>
              <a:rPr lang="en-ZA"/>
              <a:t>80% of women are single at time of delivery (ANC Survey 2010)</a:t>
            </a:r>
          </a:p>
          <a:p>
            <a:r>
              <a:rPr lang="en-ZA"/>
              <a:t>50% of HIV positive women who became pregnant did not desire pregnancy</a:t>
            </a:r>
          </a:p>
          <a:p>
            <a:r>
              <a:rPr lang="en-ZA"/>
              <a:t>80-90% of women use condoms as their primary contraceptive method. </a:t>
            </a:r>
          </a:p>
          <a:p>
            <a:r>
              <a:rPr lang="en-ZA"/>
              <a:t>Complications secondary to abortion are now the number one cause of maternal mortality. in Botswana (DHAPC, 2018)</a:t>
            </a:r>
          </a:p>
          <a:p>
            <a:r>
              <a:rPr lang="en-ZA"/>
              <a:t>Transitioning women off older and more toxic regimens will continue – including DTG for all women based on informed choices (decisions).</a:t>
            </a:r>
          </a:p>
          <a:p>
            <a:r>
              <a:rPr lang="en-ZA"/>
              <a:t>Concepts of “Family Planning” do not necessarily translate culturally. It is much better to speak of contraception.</a:t>
            </a:r>
          </a:p>
          <a:p>
            <a:r>
              <a:rPr lang="en-ZA"/>
              <a:t>Reproductive choice and safe guarding HIV positive women pregnancy outcomes - across all ART regimens – is the goal.</a:t>
            </a:r>
          </a:p>
          <a:p>
            <a:endParaRPr lang="en-ZA"/>
          </a:p>
          <a:p>
            <a:endParaRPr lang="en-Z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4B14C7-7A0F-4698-89FF-C12372AD127B}"/>
              </a:ext>
            </a:extLst>
          </p:cNvPr>
          <p:cNvSpPr txBox="1"/>
          <p:nvPr/>
        </p:nvSpPr>
        <p:spPr>
          <a:xfrm>
            <a:off x="8136860" y="6501465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/>
              <a:t>DHAPC 2018</a:t>
            </a:r>
          </a:p>
        </p:txBody>
      </p:sp>
    </p:spTree>
    <p:extLst>
      <p:ext uri="{BB962C8B-B14F-4D97-AF65-F5344CB8AC3E}">
        <p14:creationId xmlns:p14="http://schemas.microsoft.com/office/powerpoint/2010/main" val="319122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3834128">
            <a:off x="3716503" y="3587876"/>
            <a:ext cx="2773088" cy="296084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4626451">
            <a:off x="1117611" y="448045"/>
            <a:ext cx="3130131" cy="31992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18037874">
            <a:off x="3465573" y="161995"/>
            <a:ext cx="2732128" cy="311041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>
            <a:off x="4311786" y="2310924"/>
            <a:ext cx="3560157" cy="226353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F43E30A-11A4-4ACF-8D76-9866D1B456EA}"/>
              </a:ext>
            </a:extLst>
          </p:cNvPr>
          <p:cNvSpPr>
            <a:spLocks/>
          </p:cNvSpPr>
          <p:nvPr/>
        </p:nvSpPr>
        <p:spPr bwMode="auto">
          <a:xfrm rot="1540005">
            <a:off x="686693" y="2966507"/>
            <a:ext cx="3372279" cy="3091281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3090041" y="2388688"/>
            <a:ext cx="2490034" cy="20856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5" name="ZoneTexte 4"/>
          <p:cNvSpPr txBox="1"/>
          <p:nvPr/>
        </p:nvSpPr>
        <p:spPr>
          <a:xfrm>
            <a:off x="5686947" y="3100275"/>
            <a:ext cx="18878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PREVENIR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01990" y="2656750"/>
            <a:ext cx="2057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Cascade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</a:t>
            </a:r>
          </a:p>
          <a:p>
            <a:pPr algn="ctr"/>
            <a:r>
              <a:rPr 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279029" y="5000243"/>
            <a:ext cx="1995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PARTNER2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258729" y="3974293"/>
            <a:ext cx="26020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002060"/>
                </a:solidFill>
              </a:rPr>
              <a:t>Universal</a:t>
            </a:r>
            <a:endParaRPr lang="fr-FR" sz="2800" b="1" dirty="0">
              <a:solidFill>
                <a:srgbClr val="002060"/>
              </a:solidFill>
            </a:endParaRPr>
          </a:p>
          <a:p>
            <a:pPr algn="ctr"/>
            <a:r>
              <a:rPr lang="fr-FR" sz="2800" b="1" dirty="0" err="1">
                <a:solidFill>
                  <a:srgbClr val="002060"/>
                </a:solidFill>
              </a:rPr>
              <a:t>Treatment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&amp; Test and </a:t>
            </a:r>
            <a:r>
              <a:rPr lang="fr-FR" sz="2800" b="1" dirty="0" err="1">
                <a:solidFill>
                  <a:srgbClr val="002060"/>
                </a:solidFill>
              </a:rPr>
              <a:t>Treat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28432" y="1520964"/>
            <a:ext cx="2785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</a:rPr>
              <a:t>Cascade Europe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087625" y="1022006"/>
            <a:ext cx="2214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002060"/>
                </a:solidFill>
              </a:rPr>
              <a:t>Vulnerable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populations</a:t>
            </a:r>
          </a:p>
        </p:txBody>
      </p:sp>
    </p:spTree>
    <p:extLst>
      <p:ext uri="{BB962C8B-B14F-4D97-AF65-F5344CB8AC3E}">
        <p14:creationId xmlns:p14="http://schemas.microsoft.com/office/powerpoint/2010/main" val="3338864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3" t="8673" b="14568"/>
          <a:stretch/>
        </p:blipFill>
        <p:spPr>
          <a:xfrm>
            <a:off x="1204502" y="1141295"/>
            <a:ext cx="7939498" cy="5286084"/>
          </a:xfrm>
          <a:prstGeom prst="rect">
            <a:avLst/>
          </a:prstGeom>
        </p:spPr>
      </p:pic>
      <p:sp>
        <p:nvSpPr>
          <p:cNvPr id="5" name="Oval 16"/>
          <p:cNvSpPr/>
          <p:nvPr/>
        </p:nvSpPr>
        <p:spPr bwMode="auto">
          <a:xfrm>
            <a:off x="7722275" y="4052290"/>
            <a:ext cx="504000" cy="504000"/>
          </a:xfrm>
          <a:prstGeom prst="ellipse">
            <a:avLst/>
          </a:prstGeom>
          <a:solidFill>
            <a:srgbClr val="CC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18"/>
          <p:cNvSpPr/>
          <p:nvPr/>
        </p:nvSpPr>
        <p:spPr bwMode="auto">
          <a:xfrm>
            <a:off x="3422181" y="4052291"/>
            <a:ext cx="503999" cy="503999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86 %</a:t>
            </a:r>
          </a:p>
        </p:txBody>
      </p:sp>
      <p:sp>
        <p:nvSpPr>
          <p:cNvPr id="8" name="Oval 18"/>
          <p:cNvSpPr/>
          <p:nvPr/>
        </p:nvSpPr>
        <p:spPr bwMode="auto">
          <a:xfrm>
            <a:off x="3422181" y="4556949"/>
            <a:ext cx="503999" cy="503999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sp>
        <p:nvSpPr>
          <p:cNvPr id="9" name="Oval 18"/>
          <p:cNvSpPr/>
          <p:nvPr/>
        </p:nvSpPr>
        <p:spPr bwMode="auto">
          <a:xfrm>
            <a:off x="3422181" y="5069072"/>
            <a:ext cx="503999" cy="503999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sp>
        <p:nvSpPr>
          <p:cNvPr id="10" name="Oval 17"/>
          <p:cNvSpPr/>
          <p:nvPr/>
        </p:nvSpPr>
        <p:spPr bwMode="auto">
          <a:xfrm>
            <a:off x="4549219" y="5693527"/>
            <a:ext cx="504000" cy="5040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7"/>
          <p:cNvSpPr/>
          <p:nvPr/>
        </p:nvSpPr>
        <p:spPr bwMode="auto">
          <a:xfrm>
            <a:off x="4549219" y="5069071"/>
            <a:ext cx="504000" cy="5040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6"/>
          <p:cNvSpPr/>
          <p:nvPr/>
        </p:nvSpPr>
        <p:spPr bwMode="auto">
          <a:xfrm>
            <a:off x="7722275" y="4556948"/>
            <a:ext cx="504000" cy="504000"/>
          </a:xfrm>
          <a:prstGeom prst="ellipse">
            <a:avLst/>
          </a:prstGeom>
          <a:solidFill>
            <a:srgbClr val="CC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6"/>
          <p:cNvSpPr/>
          <p:nvPr/>
        </p:nvSpPr>
        <p:spPr bwMode="auto">
          <a:xfrm>
            <a:off x="7722275" y="5069071"/>
            <a:ext cx="504000" cy="504000"/>
          </a:xfrm>
          <a:prstGeom prst="ellipse">
            <a:avLst/>
          </a:prstGeom>
          <a:solidFill>
            <a:srgbClr val="CC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6"/>
          <p:cNvSpPr/>
          <p:nvPr/>
        </p:nvSpPr>
        <p:spPr bwMode="auto">
          <a:xfrm>
            <a:off x="7722275" y="5693527"/>
            <a:ext cx="504000" cy="504000"/>
          </a:xfrm>
          <a:prstGeom prst="ellipse">
            <a:avLst/>
          </a:prstGeom>
          <a:solidFill>
            <a:srgbClr val="CC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7"/>
          <p:cNvSpPr/>
          <p:nvPr/>
        </p:nvSpPr>
        <p:spPr bwMode="auto">
          <a:xfrm>
            <a:off x="4549219" y="4556948"/>
            <a:ext cx="504000" cy="5040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7"/>
          <p:cNvSpPr/>
          <p:nvPr/>
        </p:nvSpPr>
        <p:spPr bwMode="auto">
          <a:xfrm>
            <a:off x="4549219" y="4052290"/>
            <a:ext cx="504000" cy="5040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 </a:t>
            </a:r>
            <a:r>
              <a:rPr kumimoji="0" lang="en-GB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GB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2308" y="364341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WEST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88591" y="385496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CENTRE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88662" y="3313890"/>
            <a:ext cx="64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EAST</a:t>
            </a:r>
          </a:p>
        </p:txBody>
      </p:sp>
      <p:sp>
        <p:nvSpPr>
          <p:cNvPr id="20" name="Oval 18"/>
          <p:cNvSpPr/>
          <p:nvPr/>
        </p:nvSpPr>
        <p:spPr bwMode="auto">
          <a:xfrm>
            <a:off x="3422181" y="5693528"/>
            <a:ext cx="503999" cy="503999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352711" y="544734"/>
            <a:ext cx="8469840" cy="6048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b="1" dirty="0">
                <a:solidFill>
                  <a:srgbClr val="C00000"/>
                </a:solidFill>
              </a:rPr>
              <a:t>90:90:90 Cascade 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fr-FR" b="1" dirty="0">
                <a:solidFill>
                  <a:srgbClr val="C00000"/>
                </a:solidFill>
              </a:rPr>
              <a:t> Europe 2016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937505" y="6501885"/>
            <a:ext cx="3206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/>
              <a:t>Teymur</a:t>
            </a:r>
            <a:r>
              <a:rPr lang="en-GB" sz="1200" i="1" dirty="0"/>
              <a:t> N, IAC 2018, Abs. MOAS3502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0" y="4127383"/>
            <a:ext cx="1757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PLWHIV </a:t>
            </a:r>
            <a:r>
              <a:rPr lang="fr-FR" sz="1600" dirty="0" err="1"/>
              <a:t>diagnosed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4618337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Diagnosed</a:t>
            </a:r>
            <a:r>
              <a:rPr lang="fr-FR" sz="1600" dirty="0"/>
              <a:t> on ARV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5149996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On ARV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undetectable</a:t>
            </a:r>
            <a:r>
              <a:rPr lang="fr-FR" sz="1600" dirty="0"/>
              <a:t> VL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5792304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PLWHIV </a:t>
            </a:r>
            <a:r>
              <a:rPr lang="fr-FR" sz="1600" b="1" dirty="0" err="1"/>
              <a:t>with</a:t>
            </a:r>
            <a:r>
              <a:rPr lang="fr-FR" sz="1600" b="1" dirty="0"/>
              <a:t> </a:t>
            </a:r>
            <a:r>
              <a:rPr lang="fr-FR" sz="1600" b="1" dirty="0" err="1"/>
              <a:t>undetectbale</a:t>
            </a:r>
            <a:r>
              <a:rPr lang="fr-FR" sz="1600" b="1" dirty="0"/>
              <a:t> VL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85034" y="6165354"/>
            <a:ext cx="3758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389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83" y="1120760"/>
            <a:ext cx="4902844" cy="5221022"/>
          </a:xfrm>
          <a:prstGeom prst="rect">
            <a:avLst/>
          </a:prstGeom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404069" y="551326"/>
            <a:ext cx="8354271" cy="6048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b="1" dirty="0">
                <a:solidFill>
                  <a:srgbClr val="C00000"/>
                </a:solidFill>
              </a:rPr>
              <a:t>New HIV </a:t>
            </a:r>
            <a:r>
              <a:rPr lang="fr-FR" b="1" dirty="0" err="1">
                <a:solidFill>
                  <a:srgbClr val="C00000"/>
                </a:solidFill>
              </a:rPr>
              <a:t>diagnosis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fr-FR" b="1" dirty="0">
                <a:solidFill>
                  <a:srgbClr val="C00000"/>
                </a:solidFill>
              </a:rPr>
              <a:t> Europe 2016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37505" y="6492831"/>
            <a:ext cx="3206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 err="1"/>
              <a:t>Simoes</a:t>
            </a:r>
            <a:r>
              <a:rPr lang="en-GB" sz="1200" i="1" dirty="0"/>
              <a:t> D, IAC 2018, Abs. MOAS3503</a:t>
            </a:r>
          </a:p>
        </p:txBody>
      </p:sp>
      <p:grpSp>
        <p:nvGrpSpPr>
          <p:cNvPr id="6" name="Group 7"/>
          <p:cNvGrpSpPr/>
          <p:nvPr/>
        </p:nvGrpSpPr>
        <p:grpSpPr>
          <a:xfrm>
            <a:off x="702011" y="2666067"/>
            <a:ext cx="1691604" cy="1819430"/>
            <a:chOff x="-22176" y="4264586"/>
            <a:chExt cx="2162476" cy="1409573"/>
          </a:xfrm>
          <a:solidFill>
            <a:srgbClr val="800000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-22176" y="5121735"/>
              <a:ext cx="2140300" cy="25101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GB" sz="1600" dirty="0">
                  <a:solidFill>
                    <a:prstClr val="white"/>
                  </a:solidFill>
                  <a:latin typeface="+mn-lt"/>
                </a:rPr>
                <a:t>&gt; 50 %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4550052"/>
              <a:ext cx="2140300" cy="252267"/>
            </a:xfrm>
            <a:prstGeom prst="rect">
              <a:avLst/>
            </a:prstGeom>
            <a:solidFill>
              <a:srgbClr val="EF79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GB" sz="1600" dirty="0">
                  <a:solidFill>
                    <a:prstClr val="white"/>
                  </a:solidFill>
                  <a:latin typeface="+mn-lt"/>
                </a:rPr>
                <a:t>30 </a:t>
              </a:r>
              <a:r>
                <a:rPr lang="en-GB" sz="1600" dirty="0" err="1">
                  <a:solidFill>
                    <a:prstClr val="white"/>
                  </a:solidFill>
                  <a:latin typeface="+mn-lt"/>
                </a:rPr>
                <a:t>à</a:t>
              </a:r>
              <a:r>
                <a:rPr lang="en-GB" sz="1600" dirty="0">
                  <a:solidFill>
                    <a:prstClr val="white"/>
                  </a:solidFill>
                  <a:latin typeface="+mn-lt"/>
                </a:rPr>
                <a:t>  &lt; 40 %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4264586"/>
              <a:ext cx="2140300" cy="2510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54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600" dirty="0">
                  <a:solidFill>
                    <a:prstClr val="white"/>
                  </a:solidFill>
                  <a:latin typeface="+mn-lt"/>
                  <a:sym typeface="Symbol"/>
                </a:rPr>
                <a:t>&lt; 30 %</a:t>
              </a:r>
              <a:endParaRPr lang="en-GB" sz="1600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22173" y="5423149"/>
              <a:ext cx="2140296" cy="2510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>
                  <a:solidFill>
                    <a:prstClr val="black"/>
                  </a:solidFill>
                  <a:latin typeface="+mn-lt"/>
                </a:rPr>
                <a:t>Not reported</a:t>
              </a:r>
            </a:p>
          </p:txBody>
        </p:sp>
      </p:grpSp>
      <p:sp>
        <p:nvSpPr>
          <p:cNvPr id="11" name="TextBox 27"/>
          <p:cNvSpPr txBox="1"/>
          <p:nvPr/>
        </p:nvSpPr>
        <p:spPr>
          <a:xfrm>
            <a:off x="48005" y="1981459"/>
            <a:ext cx="3684423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% with CD4 &lt; 350/mm</a:t>
            </a:r>
            <a:r>
              <a:rPr lang="en-GB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at HIV diagnosis</a:t>
            </a:r>
            <a:endParaRPr lang="en-GB" b="1" baseline="30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1354" y="3402625"/>
            <a:ext cx="1672261" cy="3256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GB" sz="1600" dirty="0">
                <a:solidFill>
                  <a:prstClr val="white"/>
                </a:solidFill>
                <a:latin typeface="+mn-lt"/>
              </a:rPr>
              <a:t>40 </a:t>
            </a:r>
            <a:r>
              <a:rPr lang="en-GB" sz="1600" dirty="0" err="1">
                <a:solidFill>
                  <a:prstClr val="white"/>
                </a:solidFill>
                <a:latin typeface="+mn-lt"/>
              </a:rPr>
              <a:t>à</a:t>
            </a:r>
            <a:r>
              <a:rPr lang="en-GB" sz="1600" dirty="0">
                <a:solidFill>
                  <a:prstClr val="white"/>
                </a:solidFill>
                <a:latin typeface="+mn-lt"/>
              </a:rPr>
              <a:t>  &lt; 50 %</a:t>
            </a:r>
          </a:p>
        </p:txBody>
      </p:sp>
      <p:sp>
        <p:nvSpPr>
          <p:cNvPr id="13" name="Content Placeholder 20"/>
          <p:cNvSpPr txBox="1">
            <a:spLocks/>
          </p:cNvSpPr>
          <p:nvPr/>
        </p:nvSpPr>
        <p:spPr bwMode="auto">
          <a:xfrm>
            <a:off x="122849" y="4604767"/>
            <a:ext cx="3203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defRPr sz="2800" b="1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defRPr sz="1800">
                <a:solidFill>
                  <a:srgbClr val="000066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defRPr sz="1600">
                <a:solidFill>
                  <a:srgbClr val="000066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defRPr sz="1400">
                <a:solidFill>
                  <a:srgbClr val="000066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defRPr sz="1400">
                <a:solidFill>
                  <a:srgbClr val="000066"/>
                </a:solidFill>
                <a:latin typeface="+mn-lt"/>
              </a:defRPr>
            </a:lvl5pPr>
            <a:lvl6pPr marL="2286000" indent="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</a:rPr>
              <a:t>EU/EEA average : 48%</a:t>
            </a:r>
            <a:endParaRPr lang="en-GB" sz="2000" baseline="300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6836" y="6352305"/>
            <a:ext cx="272786" cy="163037"/>
          </a:xfrm>
          <a:prstGeom prst="rect">
            <a:avLst/>
          </a:prstGeom>
          <a:solidFill>
            <a:srgbClr val="EF7921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326842" y="6083250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Luxembourg 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3339622" y="6319158"/>
            <a:ext cx="1485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Malta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67636" y="6126060"/>
            <a:ext cx="272786" cy="163037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90395" y="1443462"/>
            <a:ext cx="427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High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frequency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late</a:t>
            </a:r>
            <a:r>
              <a:rPr lang="fr-FR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 pitchFamily="34" charset="0"/>
              </a:rPr>
              <a:t>diagnosis</a:t>
            </a:r>
            <a:endParaRPr lang="fr-F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122849" y="6613974"/>
            <a:ext cx="39975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(2017). HIV/AIDS Surveillance in Europe 2017– 2016 data</a:t>
            </a:r>
          </a:p>
        </p:txBody>
      </p:sp>
    </p:spTree>
    <p:extLst>
      <p:ext uri="{BB962C8B-B14F-4D97-AF65-F5344CB8AC3E}">
        <p14:creationId xmlns:p14="http://schemas.microsoft.com/office/powerpoint/2010/main" val="8910769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5875" y="141402"/>
            <a:ext cx="8981199" cy="1593130"/>
          </a:xfrm>
        </p:spPr>
        <p:txBody>
          <a:bodyPr>
            <a:noAutofit/>
          </a:bodyPr>
          <a:lstStyle/>
          <a:p>
            <a:r>
              <a:rPr lang="fr-FR" sz="2400" dirty="0"/>
              <a:t>3 large </a:t>
            </a:r>
            <a:r>
              <a:rPr lang="fr-FR" sz="2400" dirty="0" err="1"/>
              <a:t>community-based</a:t>
            </a:r>
            <a:r>
              <a:rPr lang="fr-FR" sz="2400" dirty="0"/>
              <a:t> </a:t>
            </a:r>
            <a:r>
              <a:rPr lang="fr-FR" sz="2400" dirty="0" err="1"/>
              <a:t>randomised</a:t>
            </a:r>
            <a:r>
              <a:rPr lang="fr-FR" sz="2400" dirty="0"/>
              <a:t> trials </a:t>
            </a:r>
            <a:r>
              <a:rPr lang="fr-FR" sz="2400" dirty="0" err="1"/>
              <a:t>investigating</a:t>
            </a:r>
            <a:r>
              <a:rPr lang="fr-FR" sz="2400" dirty="0"/>
              <a:t> the impact of </a:t>
            </a:r>
            <a:r>
              <a:rPr lang="fr-FR" sz="2400" dirty="0" err="1"/>
              <a:t>multi-faceted</a:t>
            </a:r>
            <a:r>
              <a:rPr lang="fr-FR" sz="2400" dirty="0"/>
              <a:t>, </a:t>
            </a:r>
            <a:r>
              <a:rPr lang="fr-FR" sz="2400" dirty="0" err="1"/>
              <a:t>enhanced</a:t>
            </a:r>
            <a:r>
              <a:rPr lang="fr-FR" sz="2400" dirty="0"/>
              <a:t> HIV </a:t>
            </a:r>
            <a:r>
              <a:rPr lang="fr-FR" sz="2400" dirty="0" err="1"/>
              <a:t>treatment</a:t>
            </a:r>
            <a:r>
              <a:rPr lang="fr-FR" sz="2400" dirty="0"/>
              <a:t> and </a:t>
            </a:r>
            <a:r>
              <a:rPr lang="fr-FR" sz="2400" dirty="0" err="1"/>
              <a:t>prevention</a:t>
            </a:r>
            <a:r>
              <a:rPr lang="fr-FR" sz="2400" dirty="0"/>
              <a:t> </a:t>
            </a:r>
            <a:r>
              <a:rPr lang="fr-FR" sz="2400" dirty="0" err="1"/>
              <a:t>strategies</a:t>
            </a:r>
            <a:r>
              <a:rPr lang="fr-FR" sz="2400" dirty="0"/>
              <a:t> (</a:t>
            </a:r>
            <a:r>
              <a:rPr lang="fr-FR" sz="2400" dirty="0" err="1"/>
              <a:t>complex</a:t>
            </a:r>
            <a:r>
              <a:rPr lang="fr-FR" sz="2400" dirty="0"/>
              <a:t> intervention package)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027991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BCPP/Ya </a:t>
            </a:r>
            <a:r>
              <a:rPr lang="fr-FR" b="1" dirty="0" err="1"/>
              <a:t>Tsie</a:t>
            </a:r>
            <a:r>
              <a:rPr lang="fr-FR" dirty="0"/>
              <a:t> : </a:t>
            </a:r>
            <a:r>
              <a:rPr lang="fr-FR" dirty="0" err="1"/>
              <a:t>community-randomized</a:t>
            </a:r>
            <a:r>
              <a:rPr lang="fr-FR" dirty="0"/>
              <a:t> trial (Botswana) : patient-</a:t>
            </a:r>
            <a:r>
              <a:rPr lang="fr-FR" dirty="0" err="1"/>
              <a:t>centered</a:t>
            </a:r>
            <a:r>
              <a:rPr lang="fr-FR" dirty="0"/>
              <a:t> package of interventions (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on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diseases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hypertension)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community-based</a:t>
            </a:r>
            <a:r>
              <a:rPr lang="fr-FR" dirty="0"/>
              <a:t> HIV </a:t>
            </a:r>
            <a:r>
              <a:rPr lang="fr-FR" dirty="0" err="1"/>
              <a:t>testing</a:t>
            </a:r>
            <a:r>
              <a:rPr lang="fr-FR" dirty="0"/>
              <a:t>, linkage-to-care, and </a:t>
            </a:r>
            <a:r>
              <a:rPr lang="fr-FR" dirty="0" err="1"/>
              <a:t>expanded</a:t>
            </a:r>
            <a:r>
              <a:rPr lang="fr-FR" dirty="0"/>
              <a:t> ART </a:t>
            </a:r>
            <a:r>
              <a:rPr lang="fr-FR" dirty="0" err="1"/>
              <a:t>criteria</a:t>
            </a:r>
            <a:r>
              <a:rPr lang="fr-FR" dirty="0"/>
              <a:t>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universal</a:t>
            </a:r>
            <a:r>
              <a:rPr lang="fr-FR" dirty="0"/>
              <a:t> ART </a:t>
            </a:r>
            <a:r>
              <a:rPr lang="fr-FR" dirty="0" err="1"/>
              <a:t>from</a:t>
            </a:r>
            <a:r>
              <a:rPr lang="fr-FR" dirty="0"/>
              <a:t> June 2016). </a:t>
            </a:r>
          </a:p>
          <a:p>
            <a:pPr lvl="1"/>
            <a:r>
              <a:rPr lang="fr-FR" dirty="0"/>
              <a:t>The intervention </a:t>
            </a:r>
            <a:r>
              <a:rPr lang="fr-FR" dirty="0" err="1"/>
              <a:t>resulted</a:t>
            </a:r>
            <a:r>
              <a:rPr lang="fr-FR" dirty="0"/>
              <a:t> in a 31% </a:t>
            </a:r>
            <a:r>
              <a:rPr lang="fr-FR" dirty="0" err="1"/>
              <a:t>reduction</a:t>
            </a:r>
            <a:r>
              <a:rPr lang="fr-FR" dirty="0"/>
              <a:t> in </a:t>
            </a:r>
            <a:r>
              <a:rPr lang="fr-FR" dirty="0" err="1"/>
              <a:t>community</a:t>
            </a:r>
            <a:r>
              <a:rPr lang="fr-FR" dirty="0"/>
              <a:t> HIV incidence. </a:t>
            </a:r>
          </a:p>
          <a:p>
            <a:pPr lvl="1"/>
            <a:r>
              <a:rPr lang="fr-FR" dirty="0"/>
              <a:t>Will the full package </a:t>
            </a:r>
            <a:r>
              <a:rPr lang="fr-FR" dirty="0" err="1"/>
              <a:t>now</a:t>
            </a:r>
            <a:r>
              <a:rPr lang="fr-FR" dirty="0"/>
              <a:t> roll-out?</a:t>
            </a:r>
          </a:p>
        </p:txBody>
      </p:sp>
    </p:spTree>
    <p:extLst>
      <p:ext uri="{BB962C8B-B14F-4D97-AF65-F5344CB8AC3E}">
        <p14:creationId xmlns:p14="http://schemas.microsoft.com/office/powerpoint/2010/main" val="378362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426"/>
            <a:ext cx="8229600" cy="5758934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SEARCH trial </a:t>
            </a:r>
            <a:r>
              <a:rPr lang="fr-FR" dirty="0"/>
              <a:t>(East </a:t>
            </a:r>
            <a:r>
              <a:rPr lang="fr-FR" dirty="0" err="1"/>
              <a:t>Africa</a:t>
            </a:r>
            <a:r>
              <a:rPr lang="fr-FR" dirty="0"/>
              <a:t>-Uganda/Kenya) : HIV “test and </a:t>
            </a:r>
            <a:r>
              <a:rPr lang="fr-FR" dirty="0" err="1"/>
              <a:t>treat</a:t>
            </a:r>
            <a:r>
              <a:rPr lang="fr-FR" dirty="0"/>
              <a:t>” </a:t>
            </a:r>
            <a:r>
              <a:rPr lang="fr-FR" dirty="0" err="1"/>
              <a:t>strategy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universal</a:t>
            </a:r>
            <a:r>
              <a:rPr lang="fr-FR" dirty="0"/>
              <a:t> ART, </a:t>
            </a:r>
            <a:r>
              <a:rPr lang="fr-FR" dirty="0" err="1"/>
              <a:t>randomizing</a:t>
            </a:r>
            <a:r>
              <a:rPr lang="fr-FR" dirty="0"/>
              <a:t> 32 </a:t>
            </a:r>
            <a:r>
              <a:rPr lang="fr-FR" dirty="0" err="1"/>
              <a:t>communities</a:t>
            </a:r>
            <a:r>
              <a:rPr lang="fr-FR" dirty="0"/>
              <a:t>. T</a:t>
            </a:r>
          </a:p>
          <a:p>
            <a:pPr lvl="1"/>
            <a:r>
              <a:rPr lang="fr-FR" dirty="0"/>
              <a:t>The intervention </a:t>
            </a:r>
            <a:r>
              <a:rPr lang="fr-FR" dirty="0" err="1"/>
              <a:t>did</a:t>
            </a:r>
            <a:r>
              <a:rPr lang="fr-FR" dirty="0"/>
              <a:t> not </a:t>
            </a:r>
            <a:r>
              <a:rPr lang="fr-FR" dirty="0" err="1"/>
              <a:t>result</a:t>
            </a:r>
            <a:r>
              <a:rPr lang="fr-FR" dirty="0"/>
              <a:t> in </a:t>
            </a:r>
            <a:r>
              <a:rPr lang="fr-FR" dirty="0" err="1"/>
              <a:t>reduced</a:t>
            </a:r>
            <a:r>
              <a:rPr lang="fr-FR" dirty="0"/>
              <a:t> HIV incidence, </a:t>
            </a:r>
          </a:p>
          <a:p>
            <a:pPr lvl="1"/>
            <a:r>
              <a:rPr lang="fr-FR" dirty="0"/>
              <a:t>but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in ART initiation and </a:t>
            </a:r>
            <a:r>
              <a:rPr lang="fr-FR" dirty="0" err="1"/>
              <a:t>virologic</a:t>
            </a:r>
            <a:r>
              <a:rPr lang="fr-FR" dirty="0"/>
              <a:t> suppression</a:t>
            </a:r>
          </a:p>
          <a:p>
            <a:pPr lvl="1"/>
            <a:r>
              <a:rPr lang="fr-FR" dirty="0"/>
              <a:t>and </a:t>
            </a:r>
            <a:r>
              <a:rPr lang="fr-FR" dirty="0" err="1"/>
              <a:t>reductions</a:t>
            </a:r>
            <a:r>
              <a:rPr lang="fr-FR" dirty="0"/>
              <a:t> in HIV-</a:t>
            </a:r>
            <a:r>
              <a:rPr lang="fr-FR" dirty="0" err="1"/>
              <a:t>mortality</a:t>
            </a:r>
            <a:r>
              <a:rPr lang="fr-FR" dirty="0"/>
              <a:t> (21% </a:t>
            </a:r>
            <a:r>
              <a:rPr lang="fr-FR" dirty="0" err="1"/>
              <a:t>reduction</a:t>
            </a:r>
            <a:r>
              <a:rPr lang="fr-FR" dirty="0"/>
              <a:t>) and HIV-TB incidence (59% </a:t>
            </a:r>
            <a:r>
              <a:rPr lang="fr-FR" dirty="0" err="1"/>
              <a:t>reduction</a:t>
            </a:r>
            <a:r>
              <a:rPr lang="fr-FR" dirty="0"/>
              <a:t>).</a:t>
            </a:r>
          </a:p>
          <a:p>
            <a:pPr lvl="0"/>
            <a:endParaRPr lang="fr-FR" dirty="0"/>
          </a:p>
          <a:p>
            <a:r>
              <a:rPr lang="fr-FR" b="1" dirty="0" err="1"/>
              <a:t>MaxAR</a:t>
            </a:r>
            <a:r>
              <a:rPr lang="fr-FR" dirty="0" err="1"/>
              <a:t>T</a:t>
            </a:r>
            <a:r>
              <a:rPr lang="fr-FR" dirty="0"/>
              <a:t>, </a:t>
            </a:r>
            <a:r>
              <a:rPr lang="fr-FR" dirty="0" err="1"/>
              <a:t>stepped-wedge</a:t>
            </a:r>
            <a:r>
              <a:rPr lang="fr-FR" dirty="0"/>
              <a:t> </a:t>
            </a:r>
            <a:r>
              <a:rPr lang="fr-FR" dirty="0" err="1"/>
              <a:t>randomized-controlled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trial (Swaziland) : intervention </a:t>
            </a:r>
            <a:r>
              <a:rPr lang="fr-FR" dirty="0" err="1"/>
              <a:t>offering</a:t>
            </a:r>
            <a:r>
              <a:rPr lang="fr-FR" dirty="0"/>
              <a:t> ART </a:t>
            </a:r>
            <a:r>
              <a:rPr lang="fr-FR" dirty="0" err="1"/>
              <a:t>regardless</a:t>
            </a:r>
            <a:r>
              <a:rPr lang="fr-FR" dirty="0"/>
              <a:t> of CD4 count +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mentoring</a:t>
            </a:r>
            <a:r>
              <a:rPr lang="fr-FR" dirty="0"/>
              <a:t> and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mobilization</a:t>
            </a:r>
            <a:r>
              <a:rPr lang="fr-FR" dirty="0"/>
              <a:t> support. 3405 patients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enrolled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14 </a:t>
            </a:r>
            <a:r>
              <a:rPr lang="fr-FR" dirty="0" err="1"/>
              <a:t>clinics</a:t>
            </a:r>
            <a:r>
              <a:rPr lang="fr-FR" dirty="0"/>
              <a:t> (40% </a:t>
            </a:r>
            <a:r>
              <a:rPr lang="fr-FR" dirty="0" err="1"/>
              <a:t>during</a:t>
            </a:r>
            <a:r>
              <a:rPr lang="fr-FR" dirty="0"/>
              <a:t> the intervention). </a:t>
            </a:r>
          </a:p>
          <a:p>
            <a:pPr lvl="1"/>
            <a:r>
              <a:rPr lang="fr-FR" dirty="0"/>
              <a:t>86% </a:t>
            </a:r>
            <a:r>
              <a:rPr lang="fr-FR" dirty="0" err="1"/>
              <a:t>retention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the intervention (</a:t>
            </a:r>
            <a:r>
              <a:rPr lang="fr-FR" dirty="0" err="1"/>
              <a:t>universal</a:t>
            </a:r>
            <a:r>
              <a:rPr lang="fr-FR" dirty="0"/>
              <a:t> test and </a:t>
            </a:r>
            <a:r>
              <a:rPr lang="fr-FR" dirty="0" err="1"/>
              <a:t>treat</a:t>
            </a:r>
            <a:r>
              <a:rPr lang="fr-FR" dirty="0"/>
              <a:t>)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80% </a:t>
            </a:r>
            <a:r>
              <a:rPr lang="fr-FR" dirty="0" err="1"/>
              <a:t>under</a:t>
            </a:r>
            <a:r>
              <a:rPr lang="fr-FR" dirty="0"/>
              <a:t> standard of care at 12 </a:t>
            </a:r>
            <a:r>
              <a:rPr lang="fr-FR" dirty="0" err="1"/>
              <a:t>months</a:t>
            </a:r>
            <a:r>
              <a:rPr lang="fr-FR" dirty="0"/>
              <a:t>, a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difference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72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Placeholder 30">
            <a:extLst>
              <a:ext uri="{FF2B5EF4-FFF2-40B4-BE49-F238E27FC236}">
                <a16:creationId xmlns:a16="http://schemas.microsoft.com/office/drawing/2014/main" id="{37FA1136-9BCE-4477-B702-87B641E6F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2984" y="4737001"/>
            <a:ext cx="3730026" cy="365125"/>
          </a:xfrm>
        </p:spPr>
        <p:txBody>
          <a:bodyPr>
            <a:normAutofit/>
          </a:bodyPr>
          <a:lstStyle/>
          <a:p>
            <a:r>
              <a:rPr lang="en-US" altLang="ja-JP" sz="1400" dirty="0"/>
              <a:t>−10% noninferiority margin for individual studies.</a:t>
            </a:r>
          </a:p>
        </p:txBody>
      </p:sp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12" y="152400"/>
            <a:ext cx="8020050" cy="838200"/>
          </a:xfrm>
        </p:spPr>
        <p:txBody>
          <a:bodyPr>
            <a:normAutofit/>
          </a:bodyPr>
          <a:lstStyle/>
          <a:p>
            <a:r>
              <a:rPr lang="en-US" dirty="0"/>
              <a:t>GEMINI-1 and -2 Phase III Study Design</a:t>
            </a:r>
            <a:endParaRPr lang="en-US" altLang="en-US" dirty="0"/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DADDEE88-389D-4239-9A2B-59EFC6D2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96773"/>
            <a:ext cx="4023360" cy="457200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DTG + 3TC (N=716)</a:t>
            </a:r>
            <a:endParaRPr lang="en-US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9B5F963D-4EFC-476C-8CA3-94DA352B00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" y="3648924"/>
            <a:ext cx="8131006" cy="120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F0C44FA3-899E-4011-AC10-7F142532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166" y="3687317"/>
            <a:ext cx="56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703285F0-277A-4216-97D7-13A033B16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382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2">
            <a:extLst>
              <a:ext uri="{FF2B5EF4-FFF2-40B4-BE49-F238E27FC236}">
                <a16:creationId xmlns:a16="http://schemas.microsoft.com/office/drawing/2014/main" id="{F59AD86D-9D23-4DC0-BDFF-3352A2BE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2075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91CD4F8B-FFC2-4302-91A1-F77A2146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" y="1111585"/>
            <a:ext cx="8503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Aft>
                <a:spcPts val="0"/>
              </a:spcAft>
              <a:buClr>
                <a:schemeClr val="tx1"/>
              </a:buClr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Identically designed, randomized, double-blind, parallel-group, </a:t>
            </a:r>
          </a:p>
          <a:p>
            <a:pPr marL="0" lvl="1" algn="ctr"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multicenter, noninferiority studies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112E7602-4F20-4C15-815D-B8002AFC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919167"/>
            <a:ext cx="4023360" cy="457200"/>
          </a:xfrm>
          <a:prstGeom prst="homePlate">
            <a:avLst>
              <a:gd name="adj" fmla="val 3787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DTG + TDF/FTC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(N=717)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AutoShape 4">
            <a:extLst>
              <a:ext uri="{FF2B5EF4-FFF2-40B4-BE49-F238E27FC236}">
                <a16:creationId xmlns:a16="http://schemas.microsoft.com/office/drawing/2014/main" id="{3D73B17E-EBF4-4791-B349-BDD4E3587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069" y="2286529"/>
            <a:ext cx="1660381" cy="457200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DTG + 3TC</a:t>
            </a:r>
            <a:endParaRPr lang="en-US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1393D2DF-B684-47B4-9B4C-F859F6B9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89" y="3745920"/>
            <a:ext cx="649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11CF69-E7EC-42FE-A8EC-49381F1DC216}"/>
              </a:ext>
            </a:extLst>
          </p:cNvPr>
          <p:cNvCxnSpPr>
            <a:cxnSpLocks/>
          </p:cNvCxnSpPr>
          <p:nvPr/>
        </p:nvCxnSpPr>
        <p:spPr>
          <a:xfrm flipV="1">
            <a:off x="4263426" y="4224513"/>
            <a:ext cx="0" cy="787577"/>
          </a:xfrm>
          <a:prstGeom prst="straightConnector1">
            <a:avLst/>
          </a:prstGeom>
          <a:ln w="28575">
            <a:solidFill>
              <a:srgbClr val="E3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1">
            <a:extLst>
              <a:ext uri="{FF2B5EF4-FFF2-40B4-BE49-F238E27FC236}">
                <a16:creationId xmlns:a16="http://schemas.microsoft.com/office/drawing/2014/main" id="{54E172A3-5CAD-4B6F-BAB7-20A2F94C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455795"/>
            <a:ext cx="15925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31836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rIns="0" anchor="ctr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altLang="ja-JP" sz="1200" b="1" dirty="0">
                <a:solidFill>
                  <a:srgbClr val="E31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</a:t>
            </a:r>
            <a:br>
              <a:rPr lang="en-GB" altLang="ja-JP" sz="1200" b="1" dirty="0">
                <a:solidFill>
                  <a:srgbClr val="E318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ja-JP" sz="1200" b="1" dirty="0">
                <a:solidFill>
                  <a:srgbClr val="E31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HIV-1 RNA &lt;50 c/mL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altLang="ja-JP" sz="1200" b="1" dirty="0">
                <a:solidFill>
                  <a:srgbClr val="E31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(ITT-E snapshot)</a:t>
            </a:r>
            <a:endParaRPr lang="en-GB" altLang="ja-JP" sz="1200" b="1" baseline="30000" dirty="0">
              <a:solidFill>
                <a:srgbClr val="E318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977008E3-C40A-4361-8ECB-21DC24F6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82" y="1727057"/>
            <a:ext cx="2610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Double-blind 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US" altLang="ja-JP" sz="1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ECA941DD-408B-4529-BBA8-20676F76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605" y="1727057"/>
            <a:ext cx="1424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Open-label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1275BED9-5DE7-46DF-BA3D-98611245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069" y="1727057"/>
            <a:ext cx="1660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</a:t>
            </a:r>
            <a:endParaRPr lang="en-US" altLang="ja-JP" sz="14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4F1C80C9-676A-407D-8E2C-947A9C384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333" y="3745920"/>
            <a:ext cx="649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55" name="Line 12">
            <a:extLst>
              <a:ext uri="{FF2B5EF4-FFF2-40B4-BE49-F238E27FC236}">
                <a16:creationId xmlns:a16="http://schemas.microsoft.com/office/drawing/2014/main" id="{5578B8BF-2266-4BC2-895D-E084C6CA7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0355" y="3644267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16C29298-C1CC-4EEA-96C4-ACCE5A549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0127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2">
            <a:extLst>
              <a:ext uri="{FF2B5EF4-FFF2-40B4-BE49-F238E27FC236}">
                <a16:creationId xmlns:a16="http://schemas.microsoft.com/office/drawing/2014/main" id="{6CCD5101-6C38-4C4B-9678-497117579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3425" y="3648104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18">
            <a:extLst>
              <a:ext uri="{FF2B5EF4-FFF2-40B4-BE49-F238E27FC236}">
                <a16:creationId xmlns:a16="http://schemas.microsoft.com/office/drawing/2014/main" id="{A4B42DDF-FFAD-4379-A97C-A0275266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38" y="3745920"/>
            <a:ext cx="699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91FCB30C-21D2-4876-9ACD-136A4713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339" y="3745920"/>
            <a:ext cx="649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b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1A62CD1A-E3AD-4195-99A8-C90B74DE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269140"/>
            <a:ext cx="2448607" cy="777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Baseline stratification factors:</a:t>
            </a:r>
            <a:r>
              <a:rPr lang="en-US" sz="1200" dirty="0"/>
              <a:t> </a:t>
            </a:r>
          </a:p>
          <a:p>
            <a:pPr>
              <a:buFontTx/>
              <a:buChar char="-"/>
            </a:pPr>
            <a:r>
              <a:rPr lang="en-US" sz="1200" dirty="0"/>
              <a:t>HIV-1 RNA (vs &gt;100,000 c/mL) </a:t>
            </a:r>
          </a:p>
          <a:p>
            <a:pPr>
              <a:buFontTx/>
              <a:buChar char="-"/>
            </a:pPr>
            <a:r>
              <a:rPr lang="en-US" sz="1200" dirty="0"/>
              <a:t>CD4 (≤200 vs &gt;200 cells/mm</a:t>
            </a:r>
            <a:r>
              <a:rPr lang="en-US" sz="1200" baseline="30000" dirty="0"/>
              <a:t>3</a:t>
            </a:r>
            <a:r>
              <a:rPr lang="en-US" sz="1200" dirty="0"/>
              <a:t>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2CADE5-B65D-407D-8B44-A2741271C9A3}"/>
              </a:ext>
            </a:extLst>
          </p:cNvPr>
          <p:cNvSpPr/>
          <p:nvPr/>
        </p:nvSpPr>
        <p:spPr>
          <a:xfrm>
            <a:off x="442452" y="1991594"/>
            <a:ext cx="2448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ART-naive adults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 1000-500,000 c/mL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400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evidence of pre-existing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400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resistance</a:t>
            </a:r>
            <a:endParaRPr lang="en-GB" altLang="ja-JP" sz="140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dirty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HBV infection 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400" dirty="0">
                <a:solidFill>
                  <a:srgbClr val="002F5F"/>
                </a:solidFill>
              </a:rPr>
              <a:t>need for HCV therapy</a:t>
            </a:r>
            <a:endParaRPr lang="en-GB" altLang="ja-JP" sz="140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BA30C9F-96C6-3A4E-A28A-9E6EF93B6164}"/>
              </a:ext>
            </a:extLst>
          </p:cNvPr>
          <p:cNvSpPr txBox="1">
            <a:spLocks/>
          </p:cNvSpPr>
          <p:nvPr/>
        </p:nvSpPr>
        <p:spPr>
          <a:xfrm>
            <a:off x="750681" y="6454546"/>
            <a:ext cx="8357616" cy="182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buClr>
                <a:srgbClr val="C00000"/>
              </a:buClr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C0000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C0000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C0000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/>
              <a:t>Cahn et al. AIDS 2018, TUAB0106LB.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3755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4" y="2306750"/>
            <a:ext cx="7896198" cy="39932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4" y="1833687"/>
            <a:ext cx="8216900" cy="743966"/>
          </a:xfrm>
          <a:prstGeom prst="rect">
            <a:avLst/>
          </a:prstGeom>
        </p:spPr>
      </p:pic>
      <p:sp>
        <p:nvSpPr>
          <p:cNvPr id="10" name="ZoneTexte 61"/>
          <p:cNvSpPr txBox="1">
            <a:spLocks noChangeArrowheads="1"/>
          </p:cNvSpPr>
          <p:nvPr/>
        </p:nvSpPr>
        <p:spPr bwMode="auto">
          <a:xfrm>
            <a:off x="3135555" y="6482191"/>
            <a:ext cx="6019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r"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altLang="fr-FR" dirty="0" err="1">
                <a:solidFill>
                  <a:schemeClr val="tx1"/>
                </a:solidFill>
              </a:rPr>
              <a:t>Rodger</a:t>
            </a:r>
            <a:r>
              <a:rPr lang="fr-FR" altLang="fr-FR" dirty="0">
                <a:solidFill>
                  <a:schemeClr val="tx1"/>
                </a:solidFill>
              </a:rPr>
              <a:t> A, IAC 2018, Abs WEAX0104LB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14" y="35494"/>
            <a:ext cx="8808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PARTNER2,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investigating</a:t>
            </a:r>
            <a:r>
              <a:rPr lang="fr-FR" dirty="0"/>
              <a:t> HIV transmission </a:t>
            </a:r>
            <a:r>
              <a:rPr lang="fr-FR" dirty="0" err="1"/>
              <a:t>among</a:t>
            </a:r>
            <a:r>
              <a:rPr lang="fr-FR" dirty="0"/>
              <a:t> gay male </a:t>
            </a:r>
            <a:r>
              <a:rPr lang="fr-FR" dirty="0" err="1"/>
              <a:t>serodifferent</a:t>
            </a:r>
            <a:r>
              <a:rPr lang="fr-FR" dirty="0"/>
              <a:t> couples</a:t>
            </a:r>
          </a:p>
          <a:p>
            <a:r>
              <a:rPr lang="fr-FR" dirty="0" err="1"/>
              <a:t>Robust</a:t>
            </a:r>
            <a:r>
              <a:rPr lang="fr-FR" dirty="0"/>
              <a:t> </a:t>
            </a:r>
            <a:r>
              <a:rPr lang="fr-FR" dirty="0" err="1"/>
              <a:t>sample</a:t>
            </a:r>
            <a:r>
              <a:rPr lang="fr-FR" dirty="0"/>
              <a:t> size (783 couples), </a:t>
            </a:r>
            <a:r>
              <a:rPr lang="fr-FR" dirty="0" err="1"/>
              <a:t>median</a:t>
            </a:r>
            <a:r>
              <a:rPr lang="fr-FR" dirty="0"/>
              <a:t> 1.6 </a:t>
            </a:r>
            <a:r>
              <a:rPr lang="fr-FR" dirty="0" err="1"/>
              <a:t>years</a:t>
            </a:r>
            <a:r>
              <a:rPr lang="fr-FR" dirty="0"/>
              <a:t> of F-U and a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degree</a:t>
            </a:r>
            <a:r>
              <a:rPr lang="fr-FR" dirty="0"/>
              <a:t> of </a:t>
            </a:r>
            <a:r>
              <a:rPr lang="fr-FR" dirty="0" err="1"/>
              <a:t>risk</a:t>
            </a:r>
            <a:r>
              <a:rPr lang="fr-FR" dirty="0"/>
              <a:t> of HIV transmission.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435" y="916326"/>
            <a:ext cx="8243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serodifferent</a:t>
            </a:r>
            <a:r>
              <a:rPr lang="fr-FR" dirty="0"/>
              <a:t> gay couples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sex</a:t>
            </a:r>
            <a:r>
              <a:rPr lang="fr-FR" dirty="0"/>
              <a:t> ~77,000 times </a:t>
            </a:r>
            <a:r>
              <a:rPr lang="fr-FR" dirty="0" err="1"/>
              <a:t>without</a:t>
            </a:r>
            <a:r>
              <a:rPr lang="fr-FR" dirty="0"/>
              <a:t> condoms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undetectable</a:t>
            </a:r>
            <a:r>
              <a:rPr lang="fr-FR" dirty="0"/>
              <a:t> viral </a:t>
            </a:r>
            <a:r>
              <a:rPr lang="fr-FR" dirty="0" err="1"/>
              <a:t>load</a:t>
            </a:r>
            <a:r>
              <a:rPr lang="fr-FR" dirty="0"/>
              <a:t> (&lt;200 copies),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ZERO </a:t>
            </a:r>
            <a:r>
              <a:rPr lang="fr-FR" dirty="0" err="1"/>
              <a:t>phylogenetically-linked</a:t>
            </a:r>
            <a:r>
              <a:rPr lang="fr-FR" dirty="0"/>
              <a:t> transmissions </a:t>
            </a:r>
            <a:r>
              <a:rPr lang="fr-FR" dirty="0" err="1"/>
              <a:t>during</a:t>
            </a:r>
            <a:r>
              <a:rPr lang="fr-FR" dirty="0"/>
              <a:t> ~1600 couple-</a:t>
            </a:r>
            <a:r>
              <a:rPr lang="fr-FR" dirty="0" err="1"/>
              <a:t>years</a:t>
            </a:r>
            <a:r>
              <a:rPr lang="fr-FR" dirty="0"/>
              <a:t> of F-U.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1613" y="6299970"/>
            <a:ext cx="3384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b="1" dirty="0" err="1"/>
              <a:t>ndetectable</a:t>
            </a:r>
            <a:r>
              <a:rPr lang="fr-FR" b="1" dirty="0"/>
              <a:t> =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b="1" dirty="0" err="1"/>
              <a:t>ntransmissable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97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PREVENIR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ANRS PREVENIR, </a:t>
            </a:r>
            <a:r>
              <a:rPr lang="fr-FR" dirty="0" err="1"/>
              <a:t>interim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 : prospective </a:t>
            </a:r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, 1594 high-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 (98.9% MSM), </a:t>
            </a:r>
            <a:r>
              <a:rPr lang="fr-FR" dirty="0" err="1"/>
              <a:t>daily</a:t>
            </a:r>
            <a:r>
              <a:rPr lang="fr-FR" dirty="0"/>
              <a:t> (45%) or on-</a:t>
            </a:r>
            <a:r>
              <a:rPr lang="fr-FR" dirty="0" err="1"/>
              <a:t>demand</a:t>
            </a:r>
            <a:r>
              <a:rPr lang="fr-FR" dirty="0"/>
              <a:t> (55%) </a:t>
            </a:r>
            <a:r>
              <a:rPr lang="fr-FR" dirty="0" err="1"/>
              <a:t>PrEP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HIV incidence in </a:t>
            </a:r>
            <a:r>
              <a:rPr lang="fr-FR" dirty="0" err="1"/>
              <a:t>both</a:t>
            </a:r>
            <a:r>
              <a:rPr lang="fr-FR" dirty="0"/>
              <a:t> groups has been </a:t>
            </a:r>
            <a:r>
              <a:rPr lang="fr-FR" dirty="0" err="1"/>
              <a:t>zero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F-U of 7 </a:t>
            </a:r>
            <a:r>
              <a:rPr lang="fr-FR" dirty="0" err="1"/>
              <a:t>months</a:t>
            </a:r>
            <a:endParaRPr lang="fr-FR" dirty="0"/>
          </a:p>
          <a:p>
            <a:pPr lvl="1"/>
            <a:r>
              <a:rPr lang="fr-FR" dirty="0"/>
              <a:t>High incidence of STI and new HCV infection (1.2/100 pt-</a:t>
            </a:r>
            <a:r>
              <a:rPr lang="fr-FR" dirty="0" err="1"/>
              <a:t>year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No participant </a:t>
            </a:r>
            <a:r>
              <a:rPr lang="fr-FR" dirty="0" err="1"/>
              <a:t>discontinued</a:t>
            </a:r>
            <a:r>
              <a:rPr lang="fr-FR" dirty="0"/>
              <a:t> </a:t>
            </a:r>
            <a:r>
              <a:rPr lang="fr-FR" dirty="0" err="1"/>
              <a:t>PrEP</a:t>
            </a:r>
            <a:r>
              <a:rPr lang="fr-FR" dirty="0"/>
              <a:t> due to </a:t>
            </a:r>
            <a:r>
              <a:rPr lang="fr-FR" dirty="0" err="1"/>
              <a:t>drug-related</a:t>
            </a:r>
            <a:r>
              <a:rPr lang="fr-FR" dirty="0"/>
              <a:t> adverse </a:t>
            </a:r>
            <a:r>
              <a:rPr lang="fr-FR" dirty="0" err="1"/>
              <a:t>events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planned</a:t>
            </a:r>
            <a:r>
              <a:rPr lang="fr-FR" dirty="0"/>
              <a:t> to </a:t>
            </a:r>
            <a:r>
              <a:rPr lang="fr-FR" dirty="0" err="1"/>
              <a:t>enrol</a:t>
            </a:r>
            <a:r>
              <a:rPr lang="fr-FR" dirty="0"/>
              <a:t> 3,000 participants and F-U of 3years </a:t>
            </a:r>
          </a:p>
          <a:p>
            <a:pPr lvl="2"/>
            <a:r>
              <a:rPr lang="fr-FR" dirty="0"/>
              <a:t>Objective : </a:t>
            </a:r>
            <a:r>
              <a:rPr lang="fr-FR" dirty="0" err="1"/>
              <a:t>reduction</a:t>
            </a:r>
            <a:r>
              <a:rPr lang="fr-FR" dirty="0"/>
              <a:t> of HIV incidence of 15% in Paris MSM</a:t>
            </a:r>
          </a:p>
          <a:p>
            <a:endParaRPr lang="fr-FR" dirty="0"/>
          </a:p>
        </p:txBody>
      </p:sp>
      <p:sp>
        <p:nvSpPr>
          <p:cNvPr id="4" name="ZoneTexte 61"/>
          <p:cNvSpPr txBox="1">
            <a:spLocks noChangeArrowheads="1"/>
          </p:cNvSpPr>
          <p:nvPr/>
        </p:nvSpPr>
        <p:spPr bwMode="auto">
          <a:xfrm>
            <a:off x="3135555" y="6455030"/>
            <a:ext cx="6019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r">
              <a:defRPr sz="1200" i="1">
                <a:solidFill>
                  <a:srgbClr val="0070C0"/>
                </a:solidFill>
              </a:defRPr>
            </a:lvl1pPr>
          </a:lstStyle>
          <a:p>
            <a:r>
              <a:rPr lang="fr-FR" altLang="fr-FR" dirty="0">
                <a:solidFill>
                  <a:schemeClr val="tx1"/>
                </a:solidFill>
              </a:rPr>
              <a:t>Molina JM, IAC 2018, Abs WEAE0406LB</a:t>
            </a:r>
          </a:p>
        </p:txBody>
      </p:sp>
    </p:spTree>
    <p:extLst>
      <p:ext uri="{BB962C8B-B14F-4D97-AF65-F5344CB8AC3E}">
        <p14:creationId xmlns:p14="http://schemas.microsoft.com/office/powerpoint/2010/main" val="197021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PrEP</a:t>
            </a:r>
            <a:r>
              <a:rPr lang="fr-FR" dirty="0"/>
              <a:t> </a:t>
            </a:r>
            <a:r>
              <a:rPr lang="fr-FR" dirty="0" err="1"/>
              <a:t>uptake</a:t>
            </a:r>
            <a:r>
              <a:rPr lang="fr-FR" dirty="0"/>
              <a:t>, HIV diagnoses trend (USA)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F7C6EE-BCFC-1440-884E-ADB672FD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866" y="1752600"/>
            <a:ext cx="6682267" cy="41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3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4759"/>
            <a:ext cx="8229600" cy="748250"/>
          </a:xfrm>
        </p:spPr>
        <p:txBody>
          <a:bodyPr/>
          <a:lstStyle/>
          <a:p>
            <a:r>
              <a:rPr lang="fr-FR" dirty="0" err="1"/>
              <a:t>Emerging</a:t>
            </a:r>
            <a:r>
              <a:rPr lang="fr-FR" dirty="0"/>
              <a:t> issues in </a:t>
            </a:r>
            <a:r>
              <a:rPr lang="fr-FR" dirty="0" err="1"/>
              <a:t>PrEP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35249"/>
            <a:ext cx="8423329" cy="5420534"/>
          </a:xfrm>
        </p:spPr>
        <p:txBody>
          <a:bodyPr>
            <a:normAutofit/>
          </a:bodyPr>
          <a:lstStyle/>
          <a:p>
            <a:r>
              <a:rPr lang="fr-FR" sz="2000" dirty="0" err="1"/>
              <a:t>Risk</a:t>
            </a:r>
            <a:r>
              <a:rPr lang="fr-FR" sz="2000" dirty="0"/>
              <a:t> compensation and </a:t>
            </a:r>
            <a:r>
              <a:rPr lang="fr-FR" sz="2000" dirty="0" err="1"/>
              <a:t>higher</a:t>
            </a:r>
            <a:r>
              <a:rPr lang="fr-FR" sz="2000" dirty="0"/>
              <a:t> STI rates, </a:t>
            </a:r>
          </a:p>
          <a:p>
            <a:r>
              <a:rPr lang="fr-FR" sz="2000" dirty="0" err="1"/>
              <a:t>Elevated</a:t>
            </a:r>
            <a:r>
              <a:rPr lang="fr-FR" sz="2000" dirty="0"/>
              <a:t> </a:t>
            </a:r>
            <a:r>
              <a:rPr lang="fr-FR" sz="2000" dirty="0" err="1"/>
              <a:t>risk</a:t>
            </a:r>
            <a:r>
              <a:rPr lang="fr-FR" sz="2000" dirty="0"/>
              <a:t> of new HVC infections </a:t>
            </a:r>
            <a:r>
              <a:rPr lang="fr-FR" sz="2000" dirty="0" err="1"/>
              <a:t>among</a:t>
            </a:r>
            <a:r>
              <a:rPr lang="fr-FR" sz="2000" dirty="0"/>
              <a:t> MSM </a:t>
            </a:r>
          </a:p>
          <a:p>
            <a:r>
              <a:rPr lang="fr-FR" sz="2000" dirty="0" err="1"/>
              <a:t>Feminizing</a:t>
            </a:r>
            <a:r>
              <a:rPr lang="fr-FR" sz="2000" dirty="0"/>
              <a:t> hormones have no </a:t>
            </a:r>
            <a:r>
              <a:rPr lang="fr-FR" sz="2000" dirty="0" err="1"/>
              <a:t>meaningful</a:t>
            </a:r>
            <a:r>
              <a:rPr lang="fr-FR" sz="2000" dirty="0"/>
              <a:t> impact on TFV </a:t>
            </a:r>
            <a:r>
              <a:rPr lang="fr-FR" sz="2000" dirty="0" err="1"/>
              <a:t>exposure</a:t>
            </a:r>
            <a:r>
              <a:rPr lang="fr-FR" sz="2000" dirty="0"/>
              <a:t> in </a:t>
            </a:r>
            <a:r>
              <a:rPr lang="fr-FR" sz="2000" dirty="0" err="1"/>
              <a:t>transgender</a:t>
            </a:r>
            <a:r>
              <a:rPr lang="fr-FR" sz="2000" dirty="0"/>
              <a:t> </a:t>
            </a:r>
            <a:r>
              <a:rPr lang="fr-FR" sz="2000" dirty="0" err="1"/>
              <a:t>women</a:t>
            </a:r>
            <a:endParaRPr lang="fr-FR" sz="2000" dirty="0"/>
          </a:p>
          <a:p>
            <a:r>
              <a:rPr lang="fr-FR" sz="2000" dirty="0" err="1"/>
              <a:t>Vulnerabilities</a:t>
            </a:r>
            <a:r>
              <a:rPr lang="fr-FR" sz="2000" dirty="0"/>
              <a:t> of </a:t>
            </a:r>
            <a:r>
              <a:rPr lang="fr-FR" sz="2000" dirty="0" err="1"/>
              <a:t>marginalised</a:t>
            </a:r>
            <a:r>
              <a:rPr lang="fr-FR" sz="2000" dirty="0"/>
              <a:t> populations (</a:t>
            </a:r>
            <a:r>
              <a:rPr lang="fr-FR" sz="2000" dirty="0" err="1"/>
              <a:t>overcome</a:t>
            </a:r>
            <a:r>
              <a:rPr lang="fr-FR" sz="2000" dirty="0"/>
              <a:t> stigma and </a:t>
            </a:r>
            <a:r>
              <a:rPr lang="fr-FR" sz="2000" dirty="0" err="1"/>
              <a:t>inequality</a:t>
            </a:r>
            <a:r>
              <a:rPr lang="fr-FR" sz="2000" dirty="0"/>
              <a:t> </a:t>
            </a:r>
            <a:r>
              <a:rPr lang="fr-FR" sz="2000" dirty="0" err="1"/>
              <a:t>toward</a:t>
            </a:r>
            <a:r>
              <a:rPr lang="fr-FR" sz="2000" dirty="0"/>
              <a:t> MSM, TG </a:t>
            </a:r>
            <a:r>
              <a:rPr lang="fr-FR" sz="2000" dirty="0" err="1"/>
              <a:t>women</a:t>
            </a:r>
            <a:r>
              <a:rPr lang="fr-FR" sz="2000" dirty="0"/>
              <a:t>, </a:t>
            </a:r>
            <a:r>
              <a:rPr lang="fr-FR" sz="2000" dirty="0" err="1"/>
              <a:t>homeless</a:t>
            </a:r>
            <a:r>
              <a:rPr lang="fr-FR" sz="2000" dirty="0"/>
              <a:t>, PWID (</a:t>
            </a:r>
            <a:r>
              <a:rPr lang="fr-FR" sz="2000" dirty="0" err="1"/>
              <a:t>including</a:t>
            </a:r>
            <a:r>
              <a:rPr lang="fr-FR" sz="2000" dirty="0"/>
              <a:t> MSM-PWID) adolescents and </a:t>
            </a:r>
            <a:r>
              <a:rPr lang="fr-FR" sz="2000" dirty="0" err="1"/>
              <a:t>younger</a:t>
            </a:r>
            <a:r>
              <a:rPr lang="fr-FR" sz="2000" dirty="0"/>
              <a:t> </a:t>
            </a:r>
            <a:r>
              <a:rPr lang="fr-FR" sz="2000" dirty="0" err="1"/>
              <a:t>age</a:t>
            </a:r>
            <a:r>
              <a:rPr lang="fr-FR" sz="2000" dirty="0"/>
              <a:t> (25-29), migrants and </a:t>
            </a:r>
            <a:r>
              <a:rPr lang="fr-FR" sz="2000" dirty="0" err="1"/>
              <a:t>indigenous</a:t>
            </a:r>
            <a:r>
              <a:rPr lang="fr-FR" sz="2000" dirty="0"/>
              <a:t> populations). </a:t>
            </a:r>
            <a:r>
              <a:rPr lang="fr-FR" sz="2000" dirty="0" err="1"/>
              <a:t>Programming</a:t>
            </a:r>
            <a:r>
              <a:rPr lang="fr-FR" sz="2000" dirty="0"/>
              <a:t> must </a:t>
            </a:r>
            <a:r>
              <a:rPr lang="fr-FR" sz="2000" dirty="0" err="1"/>
              <a:t>take</a:t>
            </a:r>
            <a:r>
              <a:rPr lang="fr-FR" sz="2000" dirty="0"/>
              <a:t> </a:t>
            </a:r>
            <a:r>
              <a:rPr lang="fr-FR" sz="2000" dirty="0" err="1"/>
              <a:t>account</a:t>
            </a:r>
            <a:r>
              <a:rPr lang="fr-FR" sz="2000" dirty="0"/>
              <a:t> of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vulnerabilities</a:t>
            </a:r>
            <a:r>
              <a:rPr lang="fr-FR" sz="2000" dirty="0"/>
              <a:t>. </a:t>
            </a:r>
          </a:p>
          <a:p>
            <a:r>
              <a:rPr lang="fr-FR" sz="2000" dirty="0"/>
              <a:t>Prevention programmes : importance of </a:t>
            </a:r>
            <a:r>
              <a:rPr lang="fr-FR" sz="2000" dirty="0" err="1"/>
              <a:t>comprehensive</a:t>
            </a:r>
            <a:r>
              <a:rPr lang="fr-FR" sz="2000" dirty="0"/>
              <a:t> </a:t>
            </a:r>
            <a:r>
              <a:rPr lang="fr-FR" sz="2000" dirty="0" err="1"/>
              <a:t>sexuality</a:t>
            </a:r>
            <a:r>
              <a:rPr lang="fr-FR" sz="2000" dirty="0"/>
              <a:t> </a:t>
            </a:r>
            <a:r>
              <a:rPr lang="fr-FR" sz="2000" dirty="0" err="1"/>
              <a:t>education</a:t>
            </a:r>
            <a:r>
              <a:rPr lang="fr-FR" sz="2000" dirty="0"/>
              <a:t> + </a:t>
            </a:r>
            <a:r>
              <a:rPr lang="fr-FR" sz="2000" dirty="0" err="1"/>
              <a:t>address</a:t>
            </a:r>
            <a:r>
              <a:rPr lang="fr-FR" sz="2000" dirty="0"/>
              <a:t> the psychosocial conditions </a:t>
            </a:r>
          </a:p>
          <a:p>
            <a:r>
              <a:rPr lang="fr-FR" sz="2000" dirty="0"/>
              <a:t>Risk perception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. </a:t>
            </a:r>
            <a:r>
              <a:rPr lang="fr-FR" sz="2000" dirty="0" err="1"/>
              <a:t>Offer</a:t>
            </a:r>
            <a:r>
              <a:rPr lang="fr-FR" sz="2000" dirty="0"/>
              <a:t> </a:t>
            </a:r>
            <a:r>
              <a:rPr lang="fr-FR" sz="2000" dirty="0" err="1"/>
              <a:t>PrEP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health</a:t>
            </a:r>
            <a:r>
              <a:rPr lang="fr-FR" sz="2000" dirty="0"/>
              <a:t> system </a:t>
            </a:r>
            <a:r>
              <a:rPr lang="fr-FR" sz="2000" dirty="0" err="1"/>
              <a:t>friendliness</a:t>
            </a:r>
            <a:endParaRPr lang="fr-FR" sz="2000" dirty="0"/>
          </a:p>
          <a:p>
            <a:endParaRPr lang="fr-FR" sz="2000" dirty="0"/>
          </a:p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still</a:t>
            </a:r>
            <a:r>
              <a:rPr lang="fr-FR" dirty="0"/>
              <a:t> short of the UNAIDS goals of </a:t>
            </a:r>
            <a:r>
              <a:rPr lang="fr-FR" dirty="0" err="1"/>
              <a:t>linking</a:t>
            </a:r>
            <a:r>
              <a:rPr lang="fr-FR" dirty="0"/>
              <a:t> 3 million </a:t>
            </a:r>
            <a:r>
              <a:rPr lang="fr-FR" dirty="0" err="1"/>
              <a:t>persons</a:t>
            </a:r>
            <a:r>
              <a:rPr lang="fr-FR" dirty="0"/>
              <a:t> to </a:t>
            </a:r>
            <a:r>
              <a:rPr lang="fr-FR" dirty="0" err="1"/>
              <a:t>PrEP</a:t>
            </a:r>
            <a:r>
              <a:rPr lang="fr-FR" dirty="0"/>
              <a:t> by 2020.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55609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01793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5622577">
            <a:off x="2850173" y="637316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rot="12252022">
            <a:off x="1100366" y="1639661"/>
            <a:ext cx="3139535" cy="202943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9615568">
            <a:off x="1331510" y="3381830"/>
            <a:ext cx="3079479" cy="206028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41465" y="2954286"/>
            <a:ext cx="3287375" cy="207072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431888" y="1691458"/>
            <a:ext cx="970330" cy="4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rgbClr val="002060"/>
                </a:solidFill>
              </a:rPr>
              <a:t>Cure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484474" y="2368156"/>
            <a:ext cx="1919500" cy="4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 err="1">
                <a:solidFill>
                  <a:srgbClr val="002060"/>
                </a:solidFill>
              </a:rPr>
              <a:t>Remission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997610" y="4073191"/>
            <a:ext cx="1476494" cy="4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rgbClr val="002060"/>
                </a:solidFill>
              </a:rPr>
              <a:t>Vaccine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119415" y="1018846"/>
            <a:ext cx="1710726" cy="829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rgbClr val="002060"/>
                </a:solidFill>
              </a:rPr>
              <a:t>Viral </a:t>
            </a:r>
          </a:p>
          <a:p>
            <a:pPr algn="ctr">
              <a:lnSpc>
                <a:spcPts val="2800"/>
              </a:lnSpc>
            </a:pPr>
            <a:r>
              <a:rPr lang="fr-FR" sz="3200" b="1" dirty="0" err="1">
                <a:solidFill>
                  <a:srgbClr val="002060"/>
                </a:solidFill>
              </a:rPr>
              <a:t>reservoir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95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8731" cy="695649"/>
          </a:xfrm>
        </p:spPr>
        <p:txBody>
          <a:bodyPr/>
          <a:lstStyle/>
          <a:p>
            <a:r>
              <a:rPr lang="fr-FR" dirty="0"/>
              <a:t>Cure </a:t>
            </a:r>
            <a:r>
              <a:rPr lang="fr-FR" dirty="0" err="1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0288"/>
            <a:ext cx="8504848" cy="5593416"/>
          </a:xfrm>
        </p:spPr>
        <p:txBody>
          <a:bodyPr>
            <a:normAutofit/>
          </a:bodyPr>
          <a:lstStyle/>
          <a:p>
            <a:r>
              <a:rPr lang="fr-FR" dirty="0" err="1"/>
              <a:t>Strategies</a:t>
            </a:r>
            <a:r>
              <a:rPr lang="fr-FR" dirty="0"/>
              <a:t> to </a:t>
            </a:r>
            <a:r>
              <a:rPr lang="fr-FR" dirty="0" err="1"/>
              <a:t>modulate</a:t>
            </a:r>
            <a:r>
              <a:rPr lang="fr-FR" dirty="0"/>
              <a:t> HIV expression in ART-</a:t>
            </a:r>
            <a:r>
              <a:rPr lang="fr-FR" dirty="0" err="1"/>
              <a:t>treated</a:t>
            </a:r>
            <a:r>
              <a:rPr lang="fr-FR" dirty="0"/>
              <a:t> people to </a:t>
            </a:r>
            <a:r>
              <a:rPr lang="fr-FR" dirty="0" err="1"/>
              <a:t>either</a:t>
            </a:r>
            <a:r>
              <a:rPr lang="fr-FR" dirty="0"/>
              <a:t> </a:t>
            </a:r>
            <a:r>
              <a:rPr lang="fr-FR" dirty="0" err="1"/>
              <a:t>reactivate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“Kick and </a:t>
            </a:r>
            <a:r>
              <a:rPr lang="fr-FR" dirty="0" err="1"/>
              <a:t>Kill</a:t>
            </a:r>
            <a:r>
              <a:rPr lang="fr-FR" dirty="0"/>
              <a:t>” </a:t>
            </a:r>
            <a:r>
              <a:rPr lang="fr-FR" dirty="0" err="1"/>
              <a:t>strategies</a:t>
            </a:r>
            <a:r>
              <a:rPr lang="fr-FR" dirty="0"/>
              <a:t> or to stop transcription in “Block and </a:t>
            </a:r>
            <a:r>
              <a:rPr lang="fr-FR" dirty="0" err="1"/>
              <a:t>Lock</a:t>
            </a:r>
            <a:r>
              <a:rPr lang="fr-FR" dirty="0"/>
              <a:t>” </a:t>
            </a:r>
            <a:r>
              <a:rPr lang="fr-FR" dirty="0" err="1"/>
              <a:t>strategies</a:t>
            </a:r>
            <a:endParaRPr lang="fr-FR" dirty="0"/>
          </a:p>
          <a:p>
            <a:pPr lvl="0"/>
            <a:r>
              <a:rPr lang="fr-FR" dirty="0"/>
              <a:t>Anti-α4β7 administration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induce</a:t>
            </a:r>
            <a:r>
              <a:rPr lang="fr-FR" dirty="0"/>
              <a:t> </a:t>
            </a:r>
            <a:r>
              <a:rPr lang="fr-FR" dirty="0" err="1"/>
              <a:t>virological</a:t>
            </a:r>
            <a:r>
              <a:rPr lang="fr-FR" dirty="0"/>
              <a:t> control </a:t>
            </a:r>
            <a:r>
              <a:rPr lang="fr-FR" dirty="0" err="1"/>
              <a:t>after</a:t>
            </a:r>
            <a:r>
              <a:rPr lang="fr-FR" dirty="0"/>
              <a:t> ART in non-</a:t>
            </a:r>
            <a:r>
              <a:rPr lang="fr-FR" dirty="0" err="1"/>
              <a:t>human</a:t>
            </a:r>
            <a:r>
              <a:rPr lang="fr-FR" dirty="0"/>
              <a:t> primates,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not </a:t>
            </a:r>
            <a:r>
              <a:rPr lang="fr-FR" dirty="0" err="1"/>
              <a:t>seen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the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repeated</a:t>
            </a:r>
            <a:r>
              <a:rPr lang="fr-FR" dirty="0"/>
              <a:t> or in an open-label </a:t>
            </a:r>
            <a:r>
              <a:rPr lang="fr-FR" dirty="0" err="1"/>
              <a:t>human</a:t>
            </a:r>
            <a:r>
              <a:rPr lang="fr-FR" dirty="0"/>
              <a:t> trial of </a:t>
            </a:r>
            <a:r>
              <a:rPr lang="fr-FR" dirty="0" err="1"/>
              <a:t>vedolizumab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New </a:t>
            </a:r>
            <a:r>
              <a:rPr lang="fr-FR" dirty="0" err="1"/>
              <a:t>molecules</a:t>
            </a:r>
            <a:r>
              <a:rPr lang="fr-FR" dirty="0"/>
              <a:t> able to </a:t>
            </a:r>
            <a:r>
              <a:rPr lang="fr-FR" dirty="0" err="1"/>
              <a:t>enhance</a:t>
            </a:r>
            <a:r>
              <a:rPr lang="fr-FR" dirty="0"/>
              <a:t> HIV transcription : </a:t>
            </a:r>
          </a:p>
          <a:p>
            <a:pPr lvl="1"/>
            <a:r>
              <a:rPr lang="fr-FR" sz="2200" dirty="0"/>
              <a:t>a histone </a:t>
            </a:r>
            <a:r>
              <a:rPr lang="fr-FR" sz="2200" dirty="0" err="1"/>
              <a:t>deacetylase</a:t>
            </a:r>
            <a:r>
              <a:rPr lang="fr-FR" sz="2200" dirty="0"/>
              <a:t> </a:t>
            </a:r>
            <a:r>
              <a:rPr lang="fr-FR" sz="2200" dirty="0" err="1"/>
              <a:t>inhibitor</a:t>
            </a:r>
            <a:r>
              <a:rPr lang="fr-FR" sz="2200" dirty="0"/>
              <a:t> </a:t>
            </a:r>
            <a:r>
              <a:rPr lang="fr-FR" sz="2200" dirty="0" err="1"/>
              <a:t>Chidamide</a:t>
            </a:r>
            <a:r>
              <a:rPr lang="fr-FR" sz="2200" dirty="0"/>
              <a:t>, </a:t>
            </a:r>
          </a:p>
          <a:p>
            <a:pPr lvl="1"/>
            <a:r>
              <a:rPr lang="fr-FR" sz="2200" dirty="0"/>
              <a:t>the CCR5-inhibitor MVC </a:t>
            </a:r>
          </a:p>
          <a:p>
            <a:pPr lvl="1"/>
            <a:r>
              <a:rPr lang="fr-FR" sz="2200" dirty="0"/>
              <a:t>a </a:t>
            </a:r>
            <a:r>
              <a:rPr lang="fr-FR" sz="2200" dirty="0" err="1"/>
              <a:t>modified</a:t>
            </a:r>
            <a:r>
              <a:rPr lang="fr-FR" sz="2200" dirty="0"/>
              <a:t> </a:t>
            </a:r>
            <a:r>
              <a:rPr lang="fr-FR" sz="2200" dirty="0" err="1"/>
              <a:t>proteinase</a:t>
            </a:r>
            <a:r>
              <a:rPr lang="fr-FR" sz="2200" dirty="0"/>
              <a:t> K </a:t>
            </a:r>
            <a:r>
              <a:rPr lang="fr-FR" sz="2200" dirty="0" err="1"/>
              <a:t>agonist</a:t>
            </a:r>
            <a:r>
              <a:rPr lang="fr-FR" sz="2200" dirty="0"/>
              <a:t> GSK445A, </a:t>
            </a:r>
            <a:r>
              <a:rPr lang="fr-FR" sz="2200" dirty="0" err="1"/>
              <a:t>that</a:t>
            </a:r>
            <a:r>
              <a:rPr lang="fr-FR" sz="2200" dirty="0"/>
              <a:t> </a:t>
            </a:r>
            <a:r>
              <a:rPr lang="fr-FR" sz="2200" dirty="0" err="1"/>
              <a:t>showed</a:t>
            </a:r>
            <a:r>
              <a:rPr lang="fr-FR" sz="2200" dirty="0"/>
              <a:t> </a:t>
            </a:r>
            <a:r>
              <a:rPr lang="fr-FR" sz="2200" dirty="0" err="1"/>
              <a:t>promising</a:t>
            </a:r>
            <a:r>
              <a:rPr lang="fr-FR" sz="2200" dirty="0"/>
              <a:t> </a:t>
            </a:r>
            <a:r>
              <a:rPr lang="fr-FR" sz="2200" dirty="0" err="1"/>
              <a:t>activity</a:t>
            </a:r>
            <a:r>
              <a:rPr lang="fr-FR" sz="2200" dirty="0"/>
              <a:t> in </a:t>
            </a:r>
            <a:r>
              <a:rPr lang="fr-FR" sz="2200" dirty="0" err="1"/>
              <a:t>reactivating</a:t>
            </a:r>
            <a:r>
              <a:rPr lang="fr-FR" sz="2200" dirty="0"/>
              <a:t> HIV </a:t>
            </a:r>
            <a:r>
              <a:rPr lang="fr-FR" sz="2200" dirty="0" err="1"/>
              <a:t>when</a:t>
            </a:r>
            <a:r>
              <a:rPr lang="fr-FR" sz="2200" dirty="0"/>
              <a:t> </a:t>
            </a:r>
            <a:r>
              <a:rPr lang="fr-FR" sz="2200" dirty="0" err="1"/>
              <a:t>tested</a:t>
            </a:r>
            <a:r>
              <a:rPr lang="fr-FR" sz="2200" dirty="0"/>
              <a:t> in vivo in </a:t>
            </a:r>
            <a:r>
              <a:rPr lang="fr-FR" sz="2200" dirty="0" err="1"/>
              <a:t>human</a:t>
            </a:r>
            <a:r>
              <a:rPr lang="fr-FR" sz="2200" dirty="0"/>
              <a:t> or non-</a:t>
            </a:r>
            <a:r>
              <a:rPr lang="fr-FR" sz="2200" dirty="0" err="1"/>
              <a:t>human</a:t>
            </a:r>
            <a:r>
              <a:rPr lang="fr-FR" sz="2200" dirty="0"/>
              <a:t> primates </a:t>
            </a:r>
            <a:r>
              <a:rPr lang="fr-FR" sz="2200" dirty="0" err="1"/>
              <a:t>with</a:t>
            </a:r>
            <a:r>
              <a:rPr lang="fr-FR" sz="2200" dirty="0"/>
              <a:t> no </a:t>
            </a:r>
            <a:r>
              <a:rPr lang="fr-FR" sz="2200" dirty="0" err="1"/>
              <a:t>toxicity</a:t>
            </a:r>
            <a:r>
              <a:rPr lang="fr-FR" sz="2200" dirty="0"/>
              <a:t>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014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145" y="274638"/>
            <a:ext cx="8818179" cy="1143000"/>
          </a:xfrm>
        </p:spPr>
        <p:txBody>
          <a:bodyPr/>
          <a:lstStyle/>
          <a:p>
            <a:r>
              <a:rPr lang="fr-FR" dirty="0"/>
              <a:t>Vaccine </a:t>
            </a:r>
            <a:r>
              <a:rPr lang="fr-FR" dirty="0" err="1"/>
              <a:t>approaches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HIV transmission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160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 err="1"/>
              <a:t>Novel</a:t>
            </a:r>
            <a:r>
              <a:rPr lang="fr-FR" dirty="0"/>
              <a:t> concepts,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nanoparticles</a:t>
            </a:r>
            <a:r>
              <a:rPr lang="fr-FR" dirty="0"/>
              <a:t> able to </a:t>
            </a:r>
            <a:r>
              <a:rPr lang="fr-FR" dirty="0" err="1"/>
              <a:t>elicit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neutralizing</a:t>
            </a:r>
            <a:r>
              <a:rPr lang="fr-FR" dirty="0"/>
              <a:t> </a:t>
            </a:r>
            <a:r>
              <a:rPr lang="fr-FR" dirty="0" err="1"/>
              <a:t>antibody</a:t>
            </a:r>
            <a:r>
              <a:rPr lang="fr-FR" dirty="0"/>
              <a:t> </a:t>
            </a:r>
            <a:r>
              <a:rPr lang="fr-FR" dirty="0" err="1"/>
              <a:t>titers</a:t>
            </a:r>
            <a:r>
              <a:rPr lang="fr-FR" dirty="0"/>
              <a:t> and B </a:t>
            </a:r>
            <a:r>
              <a:rPr lang="fr-FR" dirty="0" err="1"/>
              <a:t>cell</a:t>
            </a:r>
            <a:r>
              <a:rPr lang="fr-FR" dirty="0"/>
              <a:t> activation </a:t>
            </a:r>
          </a:p>
          <a:p>
            <a:pPr lvl="0"/>
            <a:r>
              <a:rPr lang="fr-FR" dirty="0" err="1"/>
              <a:t>Novel</a:t>
            </a:r>
            <a:r>
              <a:rPr lang="fr-FR" dirty="0"/>
              <a:t> vaccine </a:t>
            </a:r>
            <a:r>
              <a:rPr lang="fr-FR" dirty="0" err="1"/>
              <a:t>mucosal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 and out-of-the-box concepts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molecules</a:t>
            </a:r>
            <a:r>
              <a:rPr lang="fr-FR" dirty="0"/>
              <a:t> </a:t>
            </a:r>
            <a:r>
              <a:rPr lang="fr-FR" dirty="0" err="1"/>
              <a:t>blocking</a:t>
            </a:r>
            <a:r>
              <a:rPr lang="fr-FR" dirty="0"/>
              <a:t> CD4 </a:t>
            </a:r>
            <a:r>
              <a:rPr lang="fr-FR" dirty="0" err="1"/>
              <a:t>binding</a:t>
            </a:r>
            <a:r>
              <a:rPr lang="fr-FR" dirty="0"/>
              <a:t> of gp120</a:t>
            </a:r>
          </a:p>
          <a:p>
            <a:pPr lvl="0"/>
            <a:r>
              <a:rPr lang="fr-FR" dirty="0"/>
              <a:t>Combination of </a:t>
            </a:r>
            <a:r>
              <a:rPr lang="fr-FR" dirty="0" err="1"/>
              <a:t>broadly</a:t>
            </a:r>
            <a:r>
              <a:rPr lang="fr-FR" dirty="0"/>
              <a:t> </a:t>
            </a:r>
            <a:r>
              <a:rPr lang="fr-FR" dirty="0" err="1"/>
              <a:t>neutralizing</a:t>
            </a:r>
            <a:r>
              <a:rPr lang="fr-FR" dirty="0"/>
              <a:t> </a:t>
            </a:r>
            <a:r>
              <a:rPr lang="fr-FR" dirty="0" err="1"/>
              <a:t>antibodies</a:t>
            </a:r>
            <a:r>
              <a:rPr lang="fr-FR" dirty="0"/>
              <a:t> : </a:t>
            </a:r>
            <a:r>
              <a:rPr lang="fr-FR" dirty="0" err="1"/>
              <a:t>provide</a:t>
            </a:r>
            <a:r>
              <a:rPr lang="fr-FR" dirty="0"/>
              <a:t> protection up to 6 </a:t>
            </a:r>
            <a:r>
              <a:rPr lang="fr-FR" dirty="0" err="1"/>
              <a:t>months</a:t>
            </a:r>
            <a:r>
              <a:rPr lang="fr-FR" dirty="0"/>
              <a:t> in SHIV model</a:t>
            </a:r>
          </a:p>
          <a:p>
            <a:pPr lvl="0"/>
            <a:endParaRPr lang="fr-FR" dirty="0"/>
          </a:p>
          <a:p>
            <a:r>
              <a:rPr lang="fr-FR" sz="2600" dirty="0"/>
              <a:t>APPROACH trial in </a:t>
            </a:r>
            <a:r>
              <a:rPr lang="fr-FR" sz="2600" dirty="0" err="1"/>
              <a:t>human</a:t>
            </a:r>
            <a:r>
              <a:rPr lang="fr-FR" sz="2600" dirty="0"/>
              <a:t> (Phase 2a) : immune </a:t>
            </a:r>
            <a:r>
              <a:rPr lang="fr-FR" sz="2600" dirty="0" err="1"/>
              <a:t>responses</a:t>
            </a:r>
            <a:r>
              <a:rPr lang="fr-FR" sz="2600" dirty="0"/>
              <a:t> </a:t>
            </a:r>
            <a:r>
              <a:rPr lang="fr-FR" sz="2600" dirty="0" err="1"/>
              <a:t>elicited</a:t>
            </a:r>
            <a:r>
              <a:rPr lang="fr-FR" sz="2600" dirty="0"/>
              <a:t> by the Ad26/Ad26mosaic and gp140 </a:t>
            </a:r>
            <a:r>
              <a:rPr lang="fr-FR" sz="2600" dirty="0" err="1"/>
              <a:t>regimen</a:t>
            </a:r>
            <a:r>
              <a:rPr lang="fr-FR" sz="2600" dirty="0"/>
              <a:t> </a:t>
            </a:r>
            <a:r>
              <a:rPr lang="fr-FR" sz="2600" dirty="0" err="1"/>
              <a:t>remained</a:t>
            </a:r>
            <a:r>
              <a:rPr lang="fr-FR" sz="2600" dirty="0"/>
              <a:t> durable 48 </a:t>
            </a:r>
            <a:r>
              <a:rPr lang="fr-FR" sz="2600" dirty="0" err="1"/>
              <a:t>weeks</a:t>
            </a:r>
            <a:r>
              <a:rPr lang="fr-FR" sz="2600" dirty="0"/>
              <a:t> </a:t>
            </a:r>
            <a:r>
              <a:rPr lang="fr-FR" sz="2600" dirty="0" err="1"/>
              <a:t>after</a:t>
            </a:r>
            <a:r>
              <a:rPr lang="fr-FR" sz="2600" dirty="0"/>
              <a:t> the final </a:t>
            </a:r>
            <a:r>
              <a:rPr lang="fr-FR" sz="2600" dirty="0" err="1"/>
              <a:t>boost</a:t>
            </a:r>
            <a:r>
              <a:rPr lang="fr-FR" sz="2600" dirty="0"/>
              <a:t>. </a:t>
            </a:r>
            <a:r>
              <a:rPr lang="fr-FR" sz="2600" dirty="0" err="1"/>
              <a:t>Even</a:t>
            </a:r>
            <a:r>
              <a:rPr lang="fr-FR" sz="2600" dirty="0"/>
              <a:t> </a:t>
            </a:r>
            <a:r>
              <a:rPr lang="fr-FR" sz="2600" dirty="0" err="1"/>
              <a:t>better</a:t>
            </a:r>
            <a:r>
              <a:rPr lang="fr-FR" sz="2600" dirty="0"/>
              <a:t> </a:t>
            </a:r>
            <a:r>
              <a:rPr lang="fr-FR" sz="2600" dirty="0" err="1"/>
              <a:t>antibody</a:t>
            </a:r>
            <a:r>
              <a:rPr lang="fr-FR" sz="2600" dirty="0"/>
              <a:t> </a:t>
            </a:r>
            <a:r>
              <a:rPr lang="fr-FR" sz="2600" dirty="0" err="1"/>
              <a:t>titer</a:t>
            </a:r>
            <a:r>
              <a:rPr lang="fr-FR" sz="2600" dirty="0"/>
              <a:t> </a:t>
            </a:r>
            <a:r>
              <a:rPr lang="fr-FR" sz="2600" dirty="0" err="1"/>
              <a:t>persistence</a:t>
            </a:r>
            <a:r>
              <a:rPr lang="fr-FR" sz="2600" dirty="0"/>
              <a:t> </a:t>
            </a:r>
            <a:r>
              <a:rPr lang="fr-FR" sz="2600" dirty="0" err="1"/>
              <a:t>compared</a:t>
            </a:r>
            <a:r>
              <a:rPr lang="fr-FR" sz="2600" dirty="0"/>
              <a:t> to </a:t>
            </a:r>
            <a:r>
              <a:rPr lang="fr-FR" sz="2600" dirty="0" err="1"/>
              <a:t>antibodies</a:t>
            </a:r>
            <a:r>
              <a:rPr lang="fr-FR" sz="2600" dirty="0"/>
              <a:t> in </a:t>
            </a:r>
            <a:r>
              <a:rPr lang="fr-FR" sz="2600" dirty="0" err="1"/>
              <a:t>monkeys</a:t>
            </a:r>
            <a:r>
              <a:rPr lang="fr-FR" sz="2600" dirty="0"/>
              <a:t> </a:t>
            </a:r>
            <a:r>
              <a:rPr lang="fr-FR" sz="2600" dirty="0" err="1"/>
              <a:t>receiving</a:t>
            </a:r>
            <a:r>
              <a:rPr lang="fr-FR" sz="2600" dirty="0"/>
              <a:t> the </a:t>
            </a:r>
            <a:r>
              <a:rPr lang="fr-FR" sz="2600" dirty="0" err="1"/>
              <a:t>same</a:t>
            </a:r>
            <a:r>
              <a:rPr lang="fr-FR" sz="2600" dirty="0"/>
              <a:t> </a:t>
            </a:r>
            <a:r>
              <a:rPr lang="fr-FR" sz="2600" dirty="0" err="1"/>
              <a:t>regimen</a:t>
            </a:r>
            <a:r>
              <a:rPr lang="fr-FR" sz="2600" dirty="0"/>
              <a:t> and </a:t>
            </a:r>
            <a:r>
              <a:rPr lang="fr-FR" sz="2600" dirty="0" err="1"/>
              <a:t>showing</a:t>
            </a:r>
            <a:r>
              <a:rPr lang="fr-FR" sz="2600" dirty="0"/>
              <a:t> protection </a:t>
            </a:r>
            <a:r>
              <a:rPr lang="fr-FR" sz="2600" dirty="0" err="1"/>
              <a:t>after</a:t>
            </a:r>
            <a:r>
              <a:rPr lang="fr-FR" sz="2600" dirty="0"/>
              <a:t> SIV challenge </a:t>
            </a:r>
          </a:p>
        </p:txBody>
      </p:sp>
    </p:spTree>
    <p:extLst>
      <p:ext uri="{BB962C8B-B14F-4D97-AF65-F5344CB8AC3E}">
        <p14:creationId xmlns:p14="http://schemas.microsoft.com/office/powerpoint/2010/main" val="376175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3" y="59460"/>
            <a:ext cx="8936764" cy="838200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br>
              <a:rPr lang="en-US" dirty="0"/>
            </a:br>
            <a:r>
              <a:rPr lang="en-US" dirty="0"/>
              <a:t>GEMINI</a:t>
            </a:r>
            <a:br>
              <a:rPr lang="en-US" dirty="0"/>
            </a:br>
            <a:r>
              <a:rPr lang="en-US" dirty="0"/>
              <a:t>Pooled Snapshot Outcomes at W48: ITT-E </a:t>
            </a:r>
            <a:br>
              <a:rPr lang="en-US" dirty="0"/>
            </a:br>
            <a:r>
              <a:rPr lang="en-US" dirty="0"/>
              <a:t>and Per Protocol Populations</a:t>
            </a:r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D91AD-86B8-412E-A418-B3C41092D777}"/>
              </a:ext>
            </a:extLst>
          </p:cNvPr>
          <p:cNvSpPr/>
          <p:nvPr/>
        </p:nvSpPr>
        <p:spPr>
          <a:xfrm>
            <a:off x="478979" y="1393844"/>
            <a:ext cx="4663440" cy="365760"/>
          </a:xfrm>
          <a:prstGeom prst="rect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>
              <a:buNone/>
              <a:defRPr/>
            </a:pPr>
            <a:r>
              <a:rPr lang="en-GB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Virologic outcome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72715-5EC8-40F4-9BAA-B18416C47884}"/>
              </a:ext>
            </a:extLst>
          </p:cNvPr>
          <p:cNvSpPr/>
          <p:nvPr/>
        </p:nvSpPr>
        <p:spPr>
          <a:xfrm>
            <a:off x="5263660" y="1393844"/>
            <a:ext cx="3679935" cy="365760"/>
          </a:xfrm>
          <a:prstGeom prst="rect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>
              <a:buNone/>
              <a:defRPr/>
            </a:pPr>
            <a:r>
              <a:rPr lang="en-GB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treatment difference (95% CI)</a:t>
            </a:r>
            <a:r>
              <a:rPr lang="en-GB" sz="1400" b="1" kern="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5257FE-D7E6-4EC4-971C-8722867A552C}"/>
              </a:ext>
            </a:extLst>
          </p:cNvPr>
          <p:cNvGrpSpPr/>
          <p:nvPr/>
        </p:nvGrpSpPr>
        <p:grpSpPr>
          <a:xfrm>
            <a:off x="5311787" y="1800788"/>
            <a:ext cx="3377674" cy="2638297"/>
            <a:chOff x="7118096" y="1625421"/>
            <a:chExt cx="4673945" cy="3268753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A5FADBD8-575D-43F6-88AE-3176A761646F}"/>
                </a:ext>
              </a:extLst>
            </p:cNvPr>
            <p:cNvSpPr/>
            <p:nvPr/>
          </p:nvSpPr>
          <p:spPr>
            <a:xfrm rot="5400000">
              <a:off x="8129803" y="857901"/>
              <a:ext cx="649184" cy="2184224"/>
            </a:xfrm>
            <a:prstGeom prst="downArrow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Down Arrow 10">
              <a:extLst>
                <a:ext uri="{FF2B5EF4-FFF2-40B4-BE49-F238E27FC236}">
                  <a16:creationId xmlns:a16="http://schemas.microsoft.com/office/drawing/2014/main" id="{2BE300D0-A1FA-453B-A3DB-6F961927BB80}"/>
                </a:ext>
              </a:extLst>
            </p:cNvPr>
            <p:cNvSpPr/>
            <p:nvPr/>
          </p:nvSpPr>
          <p:spPr>
            <a:xfrm rot="16200000">
              <a:off x="10200985" y="893973"/>
              <a:ext cx="649184" cy="2112080"/>
            </a:xfrm>
            <a:prstGeom prst="downArrow">
              <a:avLst/>
            </a:prstGeom>
            <a:solidFill>
              <a:srgbClr val="002F5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503553ED-EDAC-4DCD-BCF2-8113702C5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6625" y="1760577"/>
              <a:ext cx="1956678" cy="38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DTG + TDF/FTC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56BF4003-BBC5-481A-ABEE-B7C8C3F73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2415" y="1760577"/>
              <a:ext cx="1813853" cy="38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buNone/>
                <a:defRPr/>
              </a:pPr>
              <a:r>
                <a:rPr lang="en-US" altLang="en-US" sz="1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DTG + 3TC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DC15E5-7BFB-49B5-8E17-4A06535014C1}"/>
                </a:ext>
              </a:extLst>
            </p:cNvPr>
            <p:cNvGrpSpPr/>
            <p:nvPr/>
          </p:nvGrpSpPr>
          <p:grpSpPr>
            <a:xfrm>
              <a:off x="7118096" y="2222313"/>
              <a:ext cx="4673945" cy="2671861"/>
              <a:chOff x="5011775" y="2492895"/>
              <a:chExt cx="4075037" cy="1734148"/>
            </a:xfrm>
          </p:grpSpPr>
          <p:graphicFrame>
            <p:nvGraphicFramePr>
              <p:cNvPr id="20" name="Chart 17">
                <a:extLst>
                  <a:ext uri="{FF2B5EF4-FFF2-40B4-BE49-F238E27FC236}">
                    <a16:creationId xmlns:a16="http://schemas.microsoft.com/office/drawing/2014/main" id="{AF446A88-DC41-41F7-8771-B59450B12F3A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5011775" y="2492895"/>
              <a:ext cx="4075037" cy="17341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2C353A0-5C7C-44D7-97A1-12529ECD9B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24672" y="2526834"/>
                <a:ext cx="0" cy="118807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7158AA-7E16-4B5D-AE22-E02A9983CEB4}"/>
                </a:ext>
              </a:extLst>
            </p:cNvPr>
            <p:cNvSpPr txBox="1"/>
            <p:nvPr/>
          </p:nvSpPr>
          <p:spPr>
            <a:xfrm>
              <a:off x="8181957" y="2830226"/>
              <a:ext cx="660728" cy="228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None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-4.4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03EAEE-ADA9-41B2-9360-5E151E82C8F1}"/>
                </a:ext>
              </a:extLst>
            </p:cNvPr>
            <p:cNvSpPr txBox="1"/>
            <p:nvPr/>
          </p:nvSpPr>
          <p:spPr>
            <a:xfrm>
              <a:off x="9409522" y="2830226"/>
              <a:ext cx="660728" cy="228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None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1.1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5679CF-0EE2-45CB-9FC5-2F77C4DCA74B}"/>
                </a:ext>
              </a:extLst>
            </p:cNvPr>
            <p:cNvSpPr txBox="1"/>
            <p:nvPr/>
          </p:nvSpPr>
          <p:spPr>
            <a:xfrm>
              <a:off x="8899553" y="2496457"/>
              <a:ext cx="517512" cy="2287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+mn-lt"/>
                </a:rPr>
                <a:t>-1.7</a:t>
              </a:r>
            </a:p>
          </p:txBody>
        </p:sp>
      </p:grp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EC22D7E8-B0D6-4BF6-B3D2-A126ABCD96E4}"/>
              </a:ext>
            </a:extLst>
          </p:cNvPr>
          <p:cNvSpPr txBox="1">
            <a:spLocks/>
          </p:cNvSpPr>
          <p:nvPr/>
        </p:nvSpPr>
        <p:spPr>
          <a:xfrm>
            <a:off x="5688630" y="4090831"/>
            <a:ext cx="2705774" cy="444506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n-GB" sz="1400" kern="0" dirty="0"/>
              <a:t>Percentage-point difference</a:t>
            </a:r>
            <a:endParaRPr lang="en-US" sz="1400" kern="0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3DD19ABD-8F32-4B5B-9B4B-37F19F22E7EA}"/>
              </a:ext>
            </a:extLst>
          </p:cNvPr>
          <p:cNvSpPr txBox="1">
            <a:spLocks/>
          </p:cNvSpPr>
          <p:nvPr/>
        </p:nvSpPr>
        <p:spPr>
          <a:xfrm>
            <a:off x="2971937" y="5623355"/>
            <a:ext cx="4039143" cy="41189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sz="1400" kern="0" dirty="0"/>
              <a:t>DTG + 3TC is </a:t>
            </a:r>
            <a:r>
              <a:rPr lang="en-US" sz="1400" b="1" kern="0" dirty="0"/>
              <a:t>non-inferior</a:t>
            </a:r>
            <a:r>
              <a:rPr lang="en-US" sz="1400" kern="0" dirty="0"/>
              <a:t> to DTG + TDF/FTC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8F97C9-8801-48CB-8F0D-AE4FAEF3C687}"/>
              </a:ext>
            </a:extLst>
          </p:cNvPr>
          <p:cNvSpPr txBox="1"/>
          <p:nvPr/>
        </p:nvSpPr>
        <p:spPr>
          <a:xfrm>
            <a:off x="6669687" y="3122585"/>
            <a:ext cx="3739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1200" dirty="0">
                <a:latin typeface="+mn-lt"/>
              </a:rPr>
              <a:t>-1.3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47621-3D60-4B07-88B1-47338024FA02}"/>
              </a:ext>
            </a:extLst>
          </p:cNvPr>
          <p:cNvSpPr txBox="1"/>
          <p:nvPr/>
        </p:nvSpPr>
        <p:spPr>
          <a:xfrm>
            <a:off x="6189452" y="3404595"/>
            <a:ext cx="4774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/>
              <a:t>3.9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8EDF0-E50E-4695-8C01-0D89C4E93038}"/>
              </a:ext>
            </a:extLst>
          </p:cNvPr>
          <p:cNvSpPr txBox="1"/>
          <p:nvPr/>
        </p:nvSpPr>
        <p:spPr>
          <a:xfrm>
            <a:off x="6963351" y="3387177"/>
            <a:ext cx="4774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BBB199-CBA1-4C44-80B1-3579B3E42EC2}"/>
              </a:ext>
            </a:extLst>
          </p:cNvPr>
          <p:cNvSpPr txBox="1"/>
          <p:nvPr/>
        </p:nvSpPr>
        <p:spPr>
          <a:xfrm>
            <a:off x="5625149" y="2641920"/>
            <a:ext cx="4373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/>
              <a:t>ITT-E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191770-81E7-42F4-96CB-7A9B5AB668CE}"/>
              </a:ext>
            </a:extLst>
          </p:cNvPr>
          <p:cNvSpPr txBox="1"/>
          <p:nvPr/>
        </p:nvSpPr>
        <p:spPr>
          <a:xfrm>
            <a:off x="5822063" y="3282299"/>
            <a:ext cx="2404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/>
              <a:t>PP</a:t>
            </a:r>
          </a:p>
        </p:txBody>
      </p:sp>
      <p:graphicFrame>
        <p:nvGraphicFramePr>
          <p:cNvPr id="32" name="Chart 10">
            <a:extLst>
              <a:ext uri="{FF2B5EF4-FFF2-40B4-BE49-F238E27FC236}">
                <a16:creationId xmlns:a16="http://schemas.microsoft.com/office/drawing/2014/main" id="{15ECAE3E-F41C-4CAF-AD35-D1622F645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646236"/>
              </p:ext>
            </p:extLst>
          </p:nvPr>
        </p:nvGraphicFramePr>
        <p:xfrm>
          <a:off x="213672" y="1660030"/>
          <a:ext cx="5231488" cy="374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39C81A3-415D-4914-8185-0B5AC1D3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4938"/>
              </p:ext>
            </p:extLst>
          </p:nvPr>
        </p:nvGraphicFramePr>
        <p:xfrm>
          <a:off x="325458" y="1826569"/>
          <a:ext cx="4754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9312655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305843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345795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0649466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930115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ITT-E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DTG + 3TC (N=716)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DTG + TDF/FTC (N=717)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50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rgbClr val="002F5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DTG + 3TC (N=694)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FF883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DTG + TDF/FTC (N=693)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78645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810189" y="2306684"/>
            <a:ext cx="1711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93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64775" y="2298495"/>
            <a:ext cx="1711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94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A303746-5A04-CE49-AF13-9FB412D27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681" y="6454546"/>
            <a:ext cx="8357616" cy="182880"/>
          </a:xfrm>
        </p:spPr>
        <p:txBody>
          <a:bodyPr>
            <a:noAutofit/>
          </a:bodyPr>
          <a:lstStyle/>
          <a:p>
            <a:r>
              <a:rPr lang="en-US" altLang="en-US" sz="1400" dirty="0"/>
              <a:t>Cahn et al. AIDS 2018, TUAB0106LB.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94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55E9E-8099-4012-8344-96D141893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681" y="6454546"/>
            <a:ext cx="8357616" cy="182880"/>
          </a:xfrm>
        </p:spPr>
        <p:txBody>
          <a:bodyPr>
            <a:noAutofit/>
          </a:bodyPr>
          <a:lstStyle/>
          <a:p>
            <a:r>
              <a:rPr lang="en-US" altLang="en-US" sz="1400" dirty="0"/>
              <a:t>Cahn et al. AIDS 2018, TUAB0106LB.</a:t>
            </a:r>
            <a:endParaRPr lang="en-US" sz="1400" dirty="0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1F019B3C-F5CD-41DA-839B-869A93DE46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4514" y="1594884"/>
          <a:ext cx="4179459" cy="262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968A95E-A2FC-4E9E-8986-69C4F9938B87}"/>
              </a:ext>
            </a:extLst>
          </p:cNvPr>
          <p:cNvSpPr txBox="1"/>
          <p:nvPr/>
        </p:nvSpPr>
        <p:spPr>
          <a:xfrm>
            <a:off x="894644" y="1092948"/>
            <a:ext cx="31910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Snapshot Analysis W48, Stratified by baseline HIV RNA and CD4</a:t>
            </a:r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A56D3FC6-CB9F-4E53-A976-8DA32647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3628"/>
            <a:ext cx="4786437" cy="543785"/>
          </a:xfrm>
        </p:spPr>
        <p:txBody>
          <a:bodyPr/>
          <a:lstStyle/>
          <a:p>
            <a:pPr marL="288925" marR="0" indent="-176213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a typeface="Times New Roman" panose="02020603050405020304" pitchFamily="18" charset="0"/>
              </a:rPr>
              <a:t>2% of participants in each arm had baseline HIV-1 RNA &gt;500,000 c/mL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37A2486-4D5C-450E-9F34-DBB4A2AFBB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9200" y="5067921"/>
          <a:ext cx="32004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305843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345795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0649466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930115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 DTG + 3TC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 DTG + TDF/FTC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508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4882F5-7911-4B95-BDA9-AEF7709216A7}"/>
              </a:ext>
            </a:extLst>
          </p:cNvPr>
          <p:cNvSpPr txBox="1"/>
          <p:nvPr/>
        </p:nvSpPr>
        <p:spPr>
          <a:xfrm>
            <a:off x="1961011" y="4164718"/>
            <a:ext cx="6187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&gt;100,000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927C05-B583-4384-9114-B43CED35EF55}"/>
              </a:ext>
            </a:extLst>
          </p:cNvPr>
          <p:cNvSpPr txBox="1"/>
          <p:nvPr/>
        </p:nvSpPr>
        <p:spPr>
          <a:xfrm>
            <a:off x="1241537" y="4164718"/>
            <a:ext cx="6299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≤100,000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B67FB3-FD37-47F4-A712-C7096D1D3313}"/>
              </a:ext>
            </a:extLst>
          </p:cNvPr>
          <p:cNvSpPr txBox="1"/>
          <p:nvPr/>
        </p:nvSpPr>
        <p:spPr>
          <a:xfrm>
            <a:off x="3176125" y="4164718"/>
            <a:ext cx="33182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&gt;200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986B3D-EBA9-4F60-B0B3-1DFD5B6F23C5}"/>
              </a:ext>
            </a:extLst>
          </p:cNvPr>
          <p:cNvSpPr txBox="1"/>
          <p:nvPr/>
        </p:nvSpPr>
        <p:spPr>
          <a:xfrm>
            <a:off x="3884425" y="4164718"/>
            <a:ext cx="3430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≤200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97F04-928F-4DB8-A8E5-D2BAF2A9CF37}"/>
              </a:ext>
            </a:extLst>
          </p:cNvPr>
          <p:cNvCxnSpPr>
            <a:cxnSpLocks/>
          </p:cNvCxnSpPr>
          <p:nvPr/>
        </p:nvCxnSpPr>
        <p:spPr>
          <a:xfrm>
            <a:off x="1224473" y="4418779"/>
            <a:ext cx="1365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C3F82C7-5C3C-4C72-9BC4-8E467D892360}"/>
              </a:ext>
            </a:extLst>
          </p:cNvPr>
          <p:cNvCxnSpPr>
            <a:cxnSpLocks/>
          </p:cNvCxnSpPr>
          <p:nvPr/>
        </p:nvCxnSpPr>
        <p:spPr>
          <a:xfrm>
            <a:off x="3101694" y="4422322"/>
            <a:ext cx="1235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7A5D7A1-1003-4B3E-AF38-C9819C4A0F09}"/>
              </a:ext>
            </a:extLst>
          </p:cNvPr>
          <p:cNvSpPr txBox="1"/>
          <p:nvPr/>
        </p:nvSpPr>
        <p:spPr>
          <a:xfrm>
            <a:off x="1411653" y="4434079"/>
            <a:ext cx="10579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Baseline HIV-1 </a:t>
            </a:r>
            <a:br>
              <a:rPr lang="en-US" sz="1400" b="1" dirty="0">
                <a:latin typeface="Arial Narrow" panose="020B0606020202030204" pitchFamily="34" charset="0"/>
              </a:rPr>
            </a:br>
            <a:r>
              <a:rPr lang="en-US" sz="1400" b="1" dirty="0">
                <a:latin typeface="Arial Narrow" panose="020B0606020202030204" pitchFamily="34" charset="0"/>
              </a:rPr>
              <a:t>RNA, c/mL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192547-C96D-4B62-A1EC-064D91E8E3D5}"/>
              </a:ext>
            </a:extLst>
          </p:cNvPr>
          <p:cNvSpPr txBox="1"/>
          <p:nvPr/>
        </p:nvSpPr>
        <p:spPr>
          <a:xfrm>
            <a:off x="3030500" y="4434079"/>
            <a:ext cx="13785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Baseline CD4+ </a:t>
            </a:r>
            <a:br>
              <a:rPr lang="en-US" sz="1400" b="1" dirty="0">
                <a:latin typeface="Arial Narrow" panose="020B0606020202030204" pitchFamily="34" charset="0"/>
              </a:rPr>
            </a:br>
            <a:r>
              <a:rPr lang="en-US" sz="1400" b="1" dirty="0">
                <a:latin typeface="Arial Narrow" panose="020B0606020202030204" pitchFamily="34" charset="0"/>
              </a:rPr>
              <a:t>cell count, cell/mm</a:t>
            </a:r>
            <a:r>
              <a:rPr lang="en-US" sz="1400" b="1" baseline="30000" dirty="0">
                <a:latin typeface="Arial Narrow" panose="020B0606020202030204" pitchFamily="34" charset="0"/>
              </a:rPr>
              <a:t>3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8616B588-F8E9-4338-AC5B-114FB8511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8527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635440AB-C9EA-42CE-88C1-3220EF1D25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8246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ABC77608-3DA9-4FB9-8B38-588D4E403B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70407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5350B25D-4C74-45EC-9EDD-2BF238BB9A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6955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926D4B69-5B69-43D5-9526-B4BD5AEE82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8142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09D288C8-BC64-4277-A26A-CDA281092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74691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0F8F5FDC-688B-460D-B6A2-706CB6A2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5172"/>
              </p:ext>
            </p:extLst>
          </p:nvPr>
        </p:nvGraphicFramePr>
        <p:xfrm>
          <a:off x="3841242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4CC40C9B-88EB-44F8-AE4D-462AFE51CD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7790" y="3719788"/>
          <a:ext cx="1828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919451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665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81924"/>
                  </a:ext>
                </a:extLst>
              </a:tr>
            </a:tbl>
          </a:graphicData>
        </a:graphic>
      </p:graphicFrame>
      <p:sp>
        <p:nvSpPr>
          <p:cNvPr id="24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 txBox="1">
            <a:spLocks/>
          </p:cNvSpPr>
          <p:nvPr/>
        </p:nvSpPr>
        <p:spPr bwMode="auto">
          <a:xfrm>
            <a:off x="5575845" y="1175784"/>
            <a:ext cx="3191263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Confirmed Virologic  Withdrawals </a:t>
            </a:r>
          </a:p>
          <a:p>
            <a:r>
              <a:rPr lang="en-US" sz="2000" dirty="0"/>
              <a:t>Through W48: ITT-E Population</a:t>
            </a:r>
            <a:endParaRPr lang="en-US" altLang="en-US" sz="2000" dirty="0"/>
          </a:p>
        </p:txBody>
      </p: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BF464F6A-6D8A-4072-8EC4-F242DB8B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37936"/>
              </p:ext>
            </p:extLst>
          </p:nvPr>
        </p:nvGraphicFramePr>
        <p:xfrm>
          <a:off x="4772660" y="1950484"/>
          <a:ext cx="4206240" cy="23269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4605195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07068267"/>
                    </a:ext>
                  </a:extLst>
                </a:gridCol>
              </a:tblGrid>
              <a:tr h="513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7536" marR="12700" marT="54864" marB="54864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 Narrow"/>
                        </a:rPr>
                        <a:t>Pooled</a:t>
                      </a:r>
                    </a:p>
                  </a:txBody>
                  <a:tcPr marL="12700" marR="12700" marT="54864" marB="5486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141">
                <a:tc>
                  <a:txBody>
                    <a:bodyPr/>
                    <a:lstStyle/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Variable, n (%)</a:t>
                      </a:r>
                    </a:p>
                  </a:txBody>
                  <a:tcPr marL="12700" marR="1270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+ 3TC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(N=716)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992" marR="21992" marT="21992" marB="21992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 + TDF/FTC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(N=717)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992" marR="21992" marT="21992" marB="2199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7590"/>
                  </a:ext>
                </a:extLst>
              </a:tr>
              <a:tr h="411379">
                <a:tc>
                  <a:txBody>
                    <a:bodyPr/>
                    <a:lstStyle/>
                    <a:p>
                      <a:pPr marL="73152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CVW 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700" marR="127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 (&lt;1)</a:t>
                      </a:r>
                    </a:p>
                  </a:txBody>
                  <a:tcPr marL="12700" marR="127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(&lt;1)</a:t>
                      </a:r>
                    </a:p>
                  </a:txBody>
                  <a:tcPr marL="12700" marR="12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Treatment-emergent resistance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700" marR="127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82828"/>
                  </a:ext>
                </a:extLst>
              </a:tr>
            </a:tbl>
          </a:graphicData>
        </a:graphic>
      </p:graphicFrame>
      <p:sp>
        <p:nvSpPr>
          <p:cNvPr id="28" name="Titre 2">
            <a:extLst>
              <a:ext uri="{FF2B5EF4-FFF2-40B4-BE49-F238E27FC236}">
                <a16:creationId xmlns:a16="http://schemas.microsoft.com/office/drawing/2014/main" id="{AB97D272-D381-A542-8349-FE82E4C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43" y="152401"/>
            <a:ext cx="7543799" cy="838200"/>
          </a:xfrm>
        </p:spPr>
        <p:txBody>
          <a:bodyPr/>
          <a:lstStyle/>
          <a:p>
            <a:r>
              <a:rPr lang="en-US" dirty="0"/>
              <a:t>GEMINI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2D61A-FF6A-43BB-BE3E-B38670467675}"/>
              </a:ext>
            </a:extLst>
          </p:cNvPr>
          <p:cNvSpPr/>
          <p:nvPr/>
        </p:nvSpPr>
        <p:spPr>
          <a:xfrm>
            <a:off x="4725573" y="4721926"/>
            <a:ext cx="414313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dirty="0"/>
              <a:t>Overall safety and tolerability at W48 : comparable between the 2 regimens</a:t>
            </a:r>
            <a:br>
              <a:rPr lang="en-US" altLang="en-US" dirty="0"/>
            </a:br>
            <a:r>
              <a:rPr lang="en-US" altLang="en-US" dirty="0"/>
              <a:t>	-</a:t>
            </a:r>
            <a:r>
              <a:rPr lang="en-US" altLang="en-US" sz="1600" dirty="0"/>
              <a:t> Fewer drug-related AEs with DTG + 3TC </a:t>
            </a:r>
            <a:br>
              <a:rPr lang="en-US" altLang="en-US" sz="1600" dirty="0"/>
            </a:br>
            <a:r>
              <a:rPr lang="en-US" altLang="en-US" sz="1600" dirty="0"/>
              <a:t>	- Change in renal and bone biomarkers significantly favors DTG + 3TC</a:t>
            </a:r>
          </a:p>
        </p:txBody>
      </p:sp>
    </p:spTree>
    <p:extLst>
      <p:ext uri="{BB962C8B-B14F-4D97-AF65-F5344CB8AC3E}">
        <p14:creationId xmlns:p14="http://schemas.microsoft.com/office/powerpoint/2010/main" val="100692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06"/>
            <a:ext cx="8229600" cy="1143000"/>
          </a:xfrm>
        </p:spPr>
        <p:txBody>
          <a:bodyPr>
            <a:normAutofit/>
          </a:bodyPr>
          <a:lstStyle/>
          <a:p>
            <a:r>
              <a:rPr lang="en-GB" sz="3700" dirty="0"/>
              <a:t>DTG Monotherapy studies</a:t>
            </a:r>
          </a:p>
        </p:txBody>
      </p:sp>
      <p:sp>
        <p:nvSpPr>
          <p:cNvPr id="4" name="TextBox 6"/>
          <p:cNvSpPr txBox="1">
            <a:spLocks noGrp="1"/>
          </p:cNvSpPr>
          <p:nvPr>
            <p:ph idx="1"/>
          </p:nvPr>
        </p:nvSpPr>
        <p:spPr>
          <a:xfrm>
            <a:off x="191767" y="953578"/>
            <a:ext cx="8760467" cy="5452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2 small RCT : DTG monotherapy vs continuation of triple therapy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EARLY SIMPLIFIED TRIAL </a:t>
            </a:r>
            <a:r>
              <a:rPr lang="en-US" sz="1800" dirty="0"/>
              <a:t>(Zurich, monocentric) : 99 patients with documented primary infection and with </a:t>
            </a:r>
            <a:r>
              <a:rPr lang="en-US" sz="1800" dirty="0" err="1"/>
              <a:t>cART</a:t>
            </a:r>
            <a:r>
              <a:rPr lang="en-US" sz="1800" dirty="0"/>
              <a:t> initiation within 180 days after estimated day of infection + suppressed viremia for at least 48 weeks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1800" dirty="0"/>
              <a:t>	</a:t>
            </a:r>
            <a:r>
              <a:rPr lang="en-US" sz="1800" b="1" dirty="0"/>
              <a:t>Results : </a:t>
            </a:r>
            <a:r>
              <a:rPr lang="en-US" sz="1800" dirty="0"/>
              <a:t>DTG monotherapy non-inferior compared to </a:t>
            </a:r>
            <a:r>
              <a:rPr lang="en-US" sz="1800" dirty="0" err="1"/>
              <a:t>cART</a:t>
            </a:r>
            <a:r>
              <a:rPr lang="en-US" sz="1800" dirty="0"/>
              <a:t> (98,5% vs 100%) at W48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MONCAY</a:t>
            </a:r>
            <a:r>
              <a:rPr lang="en-US" sz="1800" dirty="0"/>
              <a:t> (France, multicentric) : 158 patients with HIV RNA &lt; 50 c/mL &gt; 12 months, on DTG/ABC/3TC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1800" dirty="0"/>
              <a:t>	 </a:t>
            </a:r>
            <a:r>
              <a:rPr lang="en-US" sz="1800" b="1" dirty="0"/>
              <a:t>Results : </a:t>
            </a:r>
            <a:r>
              <a:rPr lang="en-US" sz="1800" dirty="0"/>
              <a:t>DTG monotherapy non-inferior at W24 (94% vs 96%), however by W48 : 7 virologic failures on DTG monotherapy with resistance emergence to INSTI in 2/7 vs 0 VF on DTG/ABC/3TC. DSMB recommended to stop immediately the study</a:t>
            </a:r>
          </a:p>
          <a:p>
            <a:pPr>
              <a:lnSpc>
                <a:spcPct val="150000"/>
              </a:lnSpc>
            </a:pPr>
            <a:r>
              <a:rPr lang="en-US" sz="2100" b="1" dirty="0"/>
              <a:t>Conclusion : </a:t>
            </a:r>
            <a:r>
              <a:rPr lang="en-US" sz="2100" dirty="0"/>
              <a:t>DTG monotherapy should not be offered as an option for maintenance in </a:t>
            </a:r>
            <a:r>
              <a:rPr lang="en-US" sz="2100" dirty="0" err="1"/>
              <a:t>virologically</a:t>
            </a:r>
            <a:r>
              <a:rPr lang="en-US" sz="2100" dirty="0"/>
              <a:t> suppressed patients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84569" y="6500336"/>
            <a:ext cx="4714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Braun DL, IAC 2018, Abs. TUAC0102 ; </a:t>
            </a:r>
            <a:r>
              <a:rPr lang="en-GB" sz="1200" i="1" dirty="0" err="1"/>
              <a:t>Hocqueloux</a:t>
            </a:r>
            <a:r>
              <a:rPr lang="en-GB" sz="1200" i="1" dirty="0"/>
              <a:t> L, IAC 2018, TUAB0103</a:t>
            </a:r>
          </a:p>
        </p:txBody>
      </p:sp>
    </p:spTree>
    <p:extLst>
      <p:ext uri="{BB962C8B-B14F-4D97-AF65-F5344CB8AC3E}">
        <p14:creationId xmlns:p14="http://schemas.microsoft.com/office/powerpoint/2010/main" val="135305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4925" y="1125538"/>
            <a:ext cx="181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8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cxnSp>
        <p:nvCxnSpPr>
          <p:cNvPr id="3075" name="Connecteur droit 66"/>
          <p:cNvCxnSpPr>
            <a:cxnSpLocks noChangeShapeType="1"/>
          </p:cNvCxnSpPr>
          <p:nvPr/>
        </p:nvCxnSpPr>
        <p:spPr bwMode="auto">
          <a:xfrm rot="5400000">
            <a:off x="2476268" y="2420893"/>
            <a:ext cx="40005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3076" name="Espace réservé du contenu 2"/>
          <p:cNvSpPr>
            <a:spLocks/>
          </p:cNvSpPr>
          <p:nvPr/>
        </p:nvSpPr>
        <p:spPr bwMode="auto">
          <a:xfrm>
            <a:off x="34925" y="5181600"/>
            <a:ext cx="89630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rgbClr val="CC3300"/>
              </a:buClr>
              <a:buFont typeface="Wingdings" pitchFamily="-84" charset="2"/>
              <a:buChar char="§"/>
            </a:pPr>
            <a:r>
              <a:rPr lang="en-GB" sz="2800" b="1" dirty="0">
                <a:solidFill>
                  <a:srgbClr val="CC3300"/>
                </a:solidFill>
                <a:latin typeface="Calibri" pitchFamily="-84" charset="0"/>
              </a:rPr>
              <a:t>Objective</a:t>
            </a:r>
          </a:p>
          <a:p>
            <a:pPr marL="800100" lvl="1" indent="-342900" defTabSz="914400">
              <a:spcBef>
                <a:spcPct val="20000"/>
              </a:spcBef>
              <a:buClr>
                <a:srgbClr val="CC3300"/>
              </a:buClr>
              <a:buFont typeface="Arial" charset="0"/>
              <a:buChar char="–"/>
            </a:pPr>
            <a:r>
              <a:rPr lang="en-GB" dirty="0">
                <a:solidFill>
                  <a:srgbClr val="000066"/>
                </a:solidFill>
              </a:rPr>
              <a:t>Non inferiority of DOR at W48: % HIV RNA &lt; 50 c/mL by intention to treat, </a:t>
            </a:r>
            <a:br>
              <a:rPr lang="en-GB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non completer = failure, snapshot analysis (lower margin of the 95% CI </a:t>
            </a:r>
            <a:br>
              <a:rPr lang="en-GB" dirty="0">
                <a:solidFill>
                  <a:srgbClr val="000066"/>
                </a:solidFill>
              </a:rPr>
            </a:br>
            <a:r>
              <a:rPr lang="en-GB" dirty="0">
                <a:solidFill>
                  <a:srgbClr val="000066"/>
                </a:solidFill>
              </a:rPr>
              <a:t>for the difference = - 10%, 90% power)</a:t>
            </a:r>
            <a:endParaRPr lang="en-GB" b="1" dirty="0">
              <a:solidFill>
                <a:srgbClr val="000066"/>
              </a:solidFill>
            </a:endParaRPr>
          </a:p>
        </p:txBody>
      </p:sp>
      <p:graphicFrame>
        <p:nvGraphicFramePr>
          <p:cNvPr id="207880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51251"/>
              </p:ext>
            </p:extLst>
          </p:nvPr>
        </p:nvGraphicFramePr>
        <p:xfrm>
          <a:off x="3556000" y="2517775"/>
          <a:ext cx="3840164" cy="590677"/>
        </p:xfrm>
        <a:graphic>
          <a:graphicData uri="http://schemas.openxmlformats.org/drawingml/2006/table">
            <a:tbl>
              <a:tblPr/>
              <a:tblGrid>
                <a:gridCol w="384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84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</a:rPr>
                        <a:t>DOR 100 mg QD + DRV/r placebo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84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</a:rPr>
                        <a:t>+ 2 NRTI**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9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88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23967"/>
              </p:ext>
            </p:extLst>
          </p:nvPr>
        </p:nvGraphicFramePr>
        <p:xfrm>
          <a:off x="3556000" y="3451412"/>
          <a:ext cx="3840164" cy="605476"/>
        </p:xfrm>
        <a:graphic>
          <a:graphicData uri="http://schemas.openxmlformats.org/drawingml/2006/table">
            <a:tbl>
              <a:tblPr/>
              <a:tblGrid>
                <a:gridCol w="384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84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</a:rPr>
                        <a:t>DRV/r 800/100 mg QD + DOR placebo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84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84" charset="0"/>
                          <a:ea typeface="ＭＳ Ｐゴシック" pitchFamily="-84" charset="-128"/>
                        </a:rPr>
                        <a:t>+ 2 NRTI**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81" name="Oval 170"/>
          <p:cNvSpPr>
            <a:spLocks noChangeArrowheads="1"/>
          </p:cNvSpPr>
          <p:nvPr/>
        </p:nvSpPr>
        <p:spPr bwMode="auto">
          <a:xfrm>
            <a:off x="1905561" y="1207249"/>
            <a:ext cx="1539875" cy="1014413"/>
          </a:xfrm>
          <a:prstGeom prst="ellipse">
            <a:avLst/>
          </a:prstGeom>
          <a:solidFill>
            <a:srgbClr val="E5E5F7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98994">
                <a:alpha val="74997"/>
              </a:srgbClr>
            </a:prstShdw>
          </a:effectLst>
        </p:spPr>
        <p:txBody>
          <a:bodyPr wrap="none" anchor="ctr"/>
          <a:lstStyle/>
          <a:p>
            <a:pPr algn="ctr" defTabSz="914400"/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Randomisation*</a:t>
            </a:r>
          </a:p>
          <a:p>
            <a:pPr algn="ctr" defTabSz="914400"/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1 : 1</a:t>
            </a:r>
          </a:p>
          <a:p>
            <a:pPr algn="ctr" defTabSz="914400"/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Double-blind</a:t>
            </a:r>
          </a:p>
        </p:txBody>
      </p:sp>
      <p:sp>
        <p:nvSpPr>
          <p:cNvPr id="3082" name="AutoShape 162"/>
          <p:cNvSpPr>
            <a:spLocks noChangeArrowheads="1"/>
          </p:cNvSpPr>
          <p:nvPr/>
        </p:nvSpPr>
        <p:spPr bwMode="auto">
          <a:xfrm>
            <a:off x="120815" y="2266090"/>
            <a:ext cx="2349418" cy="2009061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88894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defTabSz="914400"/>
            <a:r>
              <a:rPr lang="en-GB" sz="1600" b="1" u="sng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&gt;</a:t>
            </a:r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 18 years</a:t>
            </a:r>
          </a:p>
          <a:p>
            <a:pPr algn="ctr" defTabSz="914400"/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ARV-naïve </a:t>
            </a:r>
          </a:p>
          <a:p>
            <a:pPr algn="ctr" defTabSz="914400"/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HIV RNA </a:t>
            </a:r>
            <a:r>
              <a:rPr lang="en-GB" sz="1600" b="1" u="sng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&gt;</a:t>
            </a:r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 1 000 c/mL</a:t>
            </a:r>
          </a:p>
          <a:p>
            <a:pPr algn="ctr" defTabSz="914400"/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Any CD4 cell count</a:t>
            </a:r>
          </a:p>
          <a:p>
            <a:pPr algn="ctr" defTabSz="914400"/>
            <a:r>
              <a:rPr lang="en-GB" sz="1600" b="1" dirty="0" err="1">
                <a:solidFill>
                  <a:srgbClr val="000066"/>
                </a:solidFill>
                <a:latin typeface="Calibri" pitchFamily="-84" charset="0"/>
                <a:cs typeface="Arial" charset="0"/>
              </a:rPr>
              <a:t>eGFR</a:t>
            </a:r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 (CG) ≥ 50 mL/min</a:t>
            </a:r>
          </a:p>
          <a:p>
            <a:pPr algn="ctr" defTabSz="914400"/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No primary resistance</a:t>
            </a:r>
          </a:p>
          <a:p>
            <a:pPr algn="ctr" defTabSz="914400"/>
            <a:r>
              <a:rPr lang="en-GB" sz="16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 to DOR, DRV/r, NRTI</a:t>
            </a:r>
          </a:p>
        </p:txBody>
      </p:sp>
      <p:sp>
        <p:nvSpPr>
          <p:cNvPr id="3083" name="ZoneTexte 71"/>
          <p:cNvSpPr txBox="1">
            <a:spLocks noChangeArrowheads="1"/>
          </p:cNvSpPr>
          <p:nvPr/>
        </p:nvSpPr>
        <p:spPr bwMode="auto">
          <a:xfrm>
            <a:off x="303213" y="4336146"/>
            <a:ext cx="87280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300" dirty="0">
                <a:solidFill>
                  <a:srgbClr val="000066"/>
                </a:solidFill>
              </a:rPr>
              <a:t>* Randomisation (DOR vs DRV/r) was stratified by HIV RNA (</a:t>
            </a:r>
            <a:r>
              <a:rPr lang="en-GB" sz="1300" u="sng" dirty="0">
                <a:solidFill>
                  <a:srgbClr val="000066"/>
                </a:solidFill>
              </a:rPr>
              <a:t>&lt;</a:t>
            </a:r>
            <a:r>
              <a:rPr lang="en-GB" sz="1300" dirty="0">
                <a:solidFill>
                  <a:srgbClr val="000066"/>
                </a:solidFill>
              </a:rPr>
              <a:t> or &gt; 100 000 c/mL) at screening and NRTI backbone</a:t>
            </a:r>
            <a:endParaRPr lang="en-GB" sz="1300" baseline="30000" dirty="0">
              <a:solidFill>
                <a:srgbClr val="000066"/>
              </a:solidFill>
            </a:endParaRPr>
          </a:p>
        </p:txBody>
      </p:sp>
      <p:cxnSp>
        <p:nvCxnSpPr>
          <p:cNvPr id="3084" name="AutoShape 60"/>
          <p:cNvCxnSpPr>
            <a:cxnSpLocks noChangeShapeType="1"/>
          </p:cNvCxnSpPr>
          <p:nvPr/>
        </p:nvCxnSpPr>
        <p:spPr bwMode="auto">
          <a:xfrm rot="10800000" flipH="1" flipV="1">
            <a:off x="3560766" y="2779775"/>
            <a:ext cx="1587" cy="1008000"/>
          </a:xfrm>
          <a:prstGeom prst="bentConnector3">
            <a:avLst>
              <a:gd name="adj1" fmla="val -40468242"/>
            </a:avLst>
          </a:prstGeom>
          <a:noFill/>
          <a:ln w="381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085" name="Line 63"/>
          <p:cNvSpPr>
            <a:spLocks noChangeShapeType="1"/>
          </p:cNvSpPr>
          <p:nvPr/>
        </p:nvSpPr>
        <p:spPr bwMode="auto">
          <a:xfrm>
            <a:off x="2425795" y="3284538"/>
            <a:ext cx="50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2762410" y="3804398"/>
            <a:ext cx="826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600" b="1" dirty="0">
                <a:solidFill>
                  <a:srgbClr val="C00000"/>
                </a:solidFill>
                <a:latin typeface="Calibri" pitchFamily="-84" charset="0"/>
                <a:cs typeface="Arial" charset="0"/>
              </a:rPr>
              <a:t>N = 340</a:t>
            </a:r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2762410" y="2452034"/>
            <a:ext cx="826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1600" b="1" dirty="0">
                <a:solidFill>
                  <a:srgbClr val="C00000"/>
                </a:solidFill>
                <a:latin typeface="Calibri" pitchFamily="-84" charset="0"/>
                <a:cs typeface="Arial" charset="0"/>
              </a:rPr>
              <a:t>N = 340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7096125" y="1447800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>
                <a:solidFill>
                  <a:srgbClr val="0066FF"/>
                </a:solidFill>
                <a:latin typeface="Calibri" pitchFamily="-84" charset="0"/>
              </a:rPr>
              <a:t>W48</a:t>
            </a:r>
            <a:endParaRPr lang="en-GB" sz="1600">
              <a:solidFill>
                <a:srgbClr val="0066FF"/>
              </a:solidFill>
              <a:latin typeface="Calibri" pitchFamily="-84" charset="0"/>
            </a:endParaRPr>
          </a:p>
        </p:txBody>
      </p:sp>
      <p:sp>
        <p:nvSpPr>
          <p:cNvPr id="28782" name="Oval 110"/>
          <p:cNvSpPr>
            <a:spLocks noChangeArrowheads="1"/>
          </p:cNvSpPr>
          <p:nvPr/>
        </p:nvSpPr>
        <p:spPr bwMode="auto">
          <a:xfrm>
            <a:off x="8421688" y="1447800"/>
            <a:ext cx="576262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>
                <a:solidFill>
                  <a:srgbClr val="0066FF"/>
                </a:solidFill>
                <a:latin typeface="Calibri" pitchFamily="-84" charset="0"/>
              </a:rPr>
              <a:t>W96</a:t>
            </a:r>
            <a:endParaRPr lang="en-GB" sz="1600">
              <a:solidFill>
                <a:srgbClr val="0066FF"/>
              </a:solidFill>
              <a:latin typeface="Calibri" pitchFamily="-84" charset="0"/>
            </a:endParaRPr>
          </a:p>
        </p:txBody>
      </p:sp>
      <p:sp>
        <p:nvSpPr>
          <p:cNvPr id="3090" name="Line 172"/>
          <p:cNvSpPr>
            <a:spLocks noChangeShapeType="1"/>
          </p:cNvSpPr>
          <p:nvPr/>
        </p:nvSpPr>
        <p:spPr bwMode="auto">
          <a:xfrm>
            <a:off x="8720138" y="1987550"/>
            <a:ext cx="0" cy="2151063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91" name="Line 172"/>
          <p:cNvSpPr>
            <a:spLocks noChangeShapeType="1"/>
          </p:cNvSpPr>
          <p:nvPr/>
        </p:nvSpPr>
        <p:spPr bwMode="auto">
          <a:xfrm>
            <a:off x="7415213" y="1987550"/>
            <a:ext cx="0" cy="2151063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092" name="Group 37"/>
          <p:cNvGrpSpPr>
            <a:grpSpLocks/>
          </p:cNvGrpSpPr>
          <p:nvPr/>
        </p:nvGrpSpPr>
        <p:grpSpPr bwMode="auto">
          <a:xfrm>
            <a:off x="7396163" y="2800350"/>
            <a:ext cx="1303337" cy="974725"/>
            <a:chOff x="4502" y="1764"/>
            <a:chExt cx="646" cy="614"/>
          </a:xfrm>
        </p:grpSpPr>
        <p:sp>
          <p:nvSpPr>
            <p:cNvPr id="3099" name="Line 31"/>
            <p:cNvSpPr>
              <a:spLocks noChangeShapeType="1"/>
            </p:cNvSpPr>
            <p:nvPr/>
          </p:nvSpPr>
          <p:spPr bwMode="auto">
            <a:xfrm flipV="1">
              <a:off x="4502" y="1764"/>
              <a:ext cx="64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0" name="Line 31"/>
            <p:cNvSpPr>
              <a:spLocks noChangeShapeType="1"/>
            </p:cNvSpPr>
            <p:nvPr/>
          </p:nvSpPr>
          <p:spPr bwMode="auto">
            <a:xfrm flipV="1">
              <a:off x="4502" y="2378"/>
              <a:ext cx="64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94" name="ZoneTexte 71"/>
          <p:cNvSpPr txBox="1">
            <a:spLocks noChangeArrowheads="1"/>
          </p:cNvSpPr>
          <p:nvPr/>
        </p:nvSpPr>
        <p:spPr bwMode="auto">
          <a:xfrm>
            <a:off x="303213" y="4586062"/>
            <a:ext cx="87074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300" dirty="0">
                <a:solidFill>
                  <a:srgbClr val="000066"/>
                </a:solidFill>
              </a:rPr>
              <a:t>** NRTI backbone (TDF/FTC or ABC/3TC if exclusion of the HLA-B*5701 allele) was selected by investigator</a:t>
            </a:r>
            <a:endParaRPr lang="en-GB" sz="1300" baseline="30000" dirty="0">
              <a:solidFill>
                <a:srgbClr val="000066"/>
              </a:solidFill>
            </a:endParaRPr>
          </a:p>
        </p:txBody>
      </p:sp>
      <p:sp>
        <p:nvSpPr>
          <p:cNvPr id="3095" name="Rectangle 27"/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947150" cy="1106488"/>
          </a:xfrm>
        </p:spPr>
        <p:txBody>
          <a:bodyPr>
            <a:normAutofit/>
          </a:bodyPr>
          <a:lstStyle/>
          <a:p>
            <a:r>
              <a:rPr lang="fr-FR" sz="3200" dirty="0">
                <a:ea typeface="ＭＳ Ｐゴシック" pitchFamily="-84" charset="-128"/>
              </a:rPr>
              <a:t>DRIVE-FORWARD </a:t>
            </a:r>
            <a:r>
              <a:rPr lang="fr-FR" sz="3200" dirty="0" err="1">
                <a:ea typeface="ＭＳ Ｐゴシック" pitchFamily="-84" charset="-128"/>
              </a:rPr>
              <a:t>Study</a:t>
            </a:r>
            <a:r>
              <a:rPr lang="en-GB" sz="3200" dirty="0">
                <a:ea typeface="ＭＳ Ｐゴシック" pitchFamily="-84" charset="-128"/>
              </a:rPr>
              <a:t>: DOR + 2 NRTI </a:t>
            </a:r>
            <a:br>
              <a:rPr lang="en-GB" sz="3200" dirty="0">
                <a:ea typeface="ＭＳ Ｐゴシック" pitchFamily="-84" charset="-128"/>
              </a:rPr>
            </a:br>
            <a:r>
              <a:rPr lang="en-GB" sz="3200" dirty="0">
                <a:ea typeface="ＭＳ Ｐゴシック" pitchFamily="-84" charset="-128"/>
              </a:rPr>
              <a:t>vs DRV/r  + 2 NRTI</a:t>
            </a:r>
          </a:p>
        </p:txBody>
      </p:sp>
      <p:sp>
        <p:nvSpPr>
          <p:cNvPr id="28" name="ZoneTexte 69">
            <a:extLst>
              <a:ext uri="{FF2B5EF4-FFF2-40B4-BE49-F238E27FC236}">
                <a16:creationId xmlns:a16="http://schemas.microsoft.com/office/drawing/2014/main" id="{7FCE9669-C025-42C9-A5A0-929367D6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624" y="6473137"/>
            <a:ext cx="395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200" i="1" dirty="0"/>
              <a:t>Molina JM, Lancet HIV 2018, March 25 (</a:t>
            </a:r>
            <a:r>
              <a:rPr lang="fr-FR" sz="1200" i="1" dirty="0" err="1"/>
              <a:t>Epub</a:t>
            </a:r>
            <a:r>
              <a:rPr lang="fr-FR" sz="1200" i="1" dirty="0"/>
              <a:t> </a:t>
            </a:r>
            <a:r>
              <a:rPr lang="fr-FR" sz="1200" i="1" dirty="0" err="1"/>
              <a:t>ahead</a:t>
            </a:r>
            <a:r>
              <a:rPr lang="fr-FR" sz="1200" i="1" dirty="0"/>
              <a:t> of </a:t>
            </a:r>
            <a:r>
              <a:rPr lang="fr-FR" sz="1200" i="1" dirty="0" err="1"/>
              <a:t>print</a:t>
            </a:r>
            <a:r>
              <a:rPr lang="fr-FR" sz="1200" i="1" dirty="0"/>
              <a:t>)</a:t>
            </a:r>
            <a:endParaRPr lang="en-GB" sz="1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0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21C97EE-2DAC-C54F-8932-01B8816E304B}"/>
              </a:ext>
            </a:extLst>
          </p:cNvPr>
          <p:cNvSpPr txBox="1"/>
          <p:nvPr/>
        </p:nvSpPr>
        <p:spPr>
          <a:xfrm>
            <a:off x="759943" y="1145936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HIV-1 RNA &lt; 50 c/ml (95% CI)</a:t>
            </a:r>
          </a:p>
        </p:txBody>
      </p:sp>
      <p:sp>
        <p:nvSpPr>
          <p:cNvPr id="221" name="Rectangle 27"/>
          <p:cNvSpPr txBox="1">
            <a:spLocks noChangeArrowheads="1"/>
          </p:cNvSpPr>
          <p:nvPr/>
        </p:nvSpPr>
        <p:spPr>
          <a:xfrm>
            <a:off x="68906" y="44450"/>
            <a:ext cx="8977586" cy="110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a typeface="ＭＳ Ｐゴシック" pitchFamily="-84" charset="-128"/>
              </a:rPr>
              <a:t>DRIVE-FORWARD W96 </a:t>
            </a:r>
            <a:r>
              <a:rPr lang="fr-FR" sz="3200" dirty="0" err="1">
                <a:ea typeface="ＭＳ Ｐゴシック" pitchFamily="-84" charset="-128"/>
              </a:rPr>
              <a:t>results</a:t>
            </a:r>
            <a:endParaRPr lang="en-GB" sz="3200" dirty="0">
              <a:ea typeface="ＭＳ Ｐゴシック" pitchFamily="-8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40CA5A-0605-422C-9B69-F74625B36ECF}"/>
              </a:ext>
            </a:extLst>
          </p:cNvPr>
          <p:cNvSpPr txBox="1"/>
          <p:nvPr/>
        </p:nvSpPr>
        <p:spPr>
          <a:xfrm>
            <a:off x="5917721" y="6607834"/>
            <a:ext cx="8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27743956-D731-464B-8FB3-0EF290622562}"/>
              </a:ext>
            </a:extLst>
          </p:cNvPr>
          <p:cNvSpPr txBox="1"/>
          <p:nvPr/>
        </p:nvSpPr>
        <p:spPr>
          <a:xfrm>
            <a:off x="6675674" y="6500336"/>
            <a:ext cx="247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/>
              <a:t>Molina JM, IAC 2018, Abs. LBPEB017</a:t>
            </a:r>
            <a:endParaRPr lang="en-GB" sz="1200" i="1" dirty="0">
              <a:solidFill>
                <a:srgbClr val="0070C0"/>
              </a:solidFill>
            </a:endParaRPr>
          </a:p>
        </p:txBody>
      </p:sp>
      <p:sp>
        <p:nvSpPr>
          <p:cNvPr id="11" name="Line 52">
            <a:extLst>
              <a:ext uri="{FF2B5EF4-FFF2-40B4-BE49-F238E27FC236}">
                <a16:creationId xmlns:a16="http://schemas.microsoft.com/office/drawing/2014/main" id="{3D7891E4-6192-1A4B-940F-020D0D4A8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73" y="2152619"/>
            <a:ext cx="0" cy="277218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id="{300C34E8-3E59-C245-ABA3-8A6796B73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4856271"/>
            <a:ext cx="4001994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9A04C-255A-1246-B78C-0CC5EE04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26" y="4779545"/>
            <a:ext cx="63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Rectangle 71">
            <a:extLst>
              <a:ext uri="{FF2B5EF4-FFF2-40B4-BE49-F238E27FC236}">
                <a16:creationId xmlns:a16="http://schemas.microsoft.com/office/drawing/2014/main" id="{24BADAA0-6EB1-EE4D-8ABF-DE15BA86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53" y="4245642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20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9" name="Line 53">
            <a:extLst>
              <a:ext uri="{FF2B5EF4-FFF2-40B4-BE49-F238E27FC236}">
                <a16:creationId xmlns:a16="http://schemas.microsoft.com/office/drawing/2014/main" id="{B150916B-B12C-D54F-B7B4-EE911D033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4329998"/>
            <a:ext cx="2970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0" name="Line 52">
            <a:extLst>
              <a:ext uri="{FF2B5EF4-FFF2-40B4-BE49-F238E27FC236}">
                <a16:creationId xmlns:a16="http://schemas.microsoft.com/office/drawing/2014/main" id="{EA0E901D-67FC-3B42-8A19-83155AD23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20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33752228-4C3A-3349-B1A1-A1A607C3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53" y="369963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40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2" name="Line 53">
            <a:extLst>
              <a:ext uri="{FF2B5EF4-FFF2-40B4-BE49-F238E27FC236}">
                <a16:creationId xmlns:a16="http://schemas.microsoft.com/office/drawing/2014/main" id="{1782C35D-280A-F44C-A232-72C218FB3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3783990"/>
            <a:ext cx="2970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79AF3D36-C286-1047-8758-2813C276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53" y="316020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60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4" name="Line 53">
            <a:extLst>
              <a:ext uri="{FF2B5EF4-FFF2-40B4-BE49-F238E27FC236}">
                <a16:creationId xmlns:a16="http://schemas.microsoft.com/office/drawing/2014/main" id="{8D5EF9B3-5F1D-5E4A-B9A1-37EC9C077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3244560"/>
            <a:ext cx="2970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0F508D03-330C-C54F-8914-6829F38D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53" y="262077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80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6" name="Line 53">
            <a:extLst>
              <a:ext uri="{FF2B5EF4-FFF2-40B4-BE49-F238E27FC236}">
                <a16:creationId xmlns:a16="http://schemas.microsoft.com/office/drawing/2014/main" id="{94868EFB-EF93-DF46-B2D2-3042048CE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2705130"/>
            <a:ext cx="2970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D8D0266C-D6F1-1F49-88FD-BDD55361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81" y="2068186"/>
            <a:ext cx="1895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100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8" name="Line 53">
            <a:extLst>
              <a:ext uri="{FF2B5EF4-FFF2-40B4-BE49-F238E27FC236}">
                <a16:creationId xmlns:a16="http://schemas.microsoft.com/office/drawing/2014/main" id="{9DDE9E05-EF73-3841-BAA9-00D89512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766" y="2152542"/>
            <a:ext cx="2970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6D553CD-F060-3645-A6DC-C926AB1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40" y="5002284"/>
            <a:ext cx="63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57F2B01-4C01-A54D-8727-97C0436E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59" y="5002284"/>
            <a:ext cx="63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4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" name="Line 52">
            <a:extLst>
              <a:ext uri="{FF2B5EF4-FFF2-40B4-BE49-F238E27FC236}">
                <a16:creationId xmlns:a16="http://schemas.microsoft.com/office/drawing/2014/main" id="{1241E3B2-F409-384B-BF24-5E1544AAD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601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7C4489-242E-434E-A8BF-B4B45D4AF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40" y="5002284"/>
            <a:ext cx="63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8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BFF313DB-B08F-7843-AFD1-42576A708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101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FF805F-3EBA-2D47-943D-71C4F1C8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54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16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5" name="Line 52">
            <a:extLst>
              <a:ext uri="{FF2B5EF4-FFF2-40B4-BE49-F238E27FC236}">
                <a16:creationId xmlns:a16="http://schemas.microsoft.com/office/drawing/2014/main" id="{33F5F96E-212E-3D4B-9286-957C6AC60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155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3D0D13D-9890-6A4E-B47B-74AC9CC5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08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24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7" name="Line 52">
            <a:extLst>
              <a:ext uri="{FF2B5EF4-FFF2-40B4-BE49-F238E27FC236}">
                <a16:creationId xmlns:a16="http://schemas.microsoft.com/office/drawing/2014/main" id="{601E92FB-2750-4C41-8E98-13C1BA85E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81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3C3D842-6215-C84D-A320-BA4E545ED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834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36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9" name="Line 52">
            <a:extLst>
              <a:ext uri="{FF2B5EF4-FFF2-40B4-BE49-F238E27FC236}">
                <a16:creationId xmlns:a16="http://schemas.microsoft.com/office/drawing/2014/main" id="{D1680286-97DE-784C-AF07-4DED58DAF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7208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08E75D-0689-BA45-8C37-E137FFF4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361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48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1" name="Line 52">
            <a:extLst>
              <a:ext uri="{FF2B5EF4-FFF2-40B4-BE49-F238E27FC236}">
                <a16:creationId xmlns:a16="http://schemas.microsoft.com/office/drawing/2014/main" id="{7D4DD15D-2ED9-FB48-A153-57F6732F8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734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8896BF-27CE-8A45-B8B8-4539398A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87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60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3" name="Line 52">
            <a:extLst>
              <a:ext uri="{FF2B5EF4-FFF2-40B4-BE49-F238E27FC236}">
                <a16:creationId xmlns:a16="http://schemas.microsoft.com/office/drawing/2014/main" id="{B2CAAE49-22A5-FB46-B533-BA295C0DE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5814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CE2CAEC-9A07-D24D-9631-00BC695E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967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72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5" name="Line 52">
            <a:extLst>
              <a:ext uri="{FF2B5EF4-FFF2-40B4-BE49-F238E27FC236}">
                <a16:creationId xmlns:a16="http://schemas.microsoft.com/office/drawing/2014/main" id="{284E5B76-18F6-D741-887B-EB776CA74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9787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80421B6-D56C-FB48-8F37-6DD805BC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40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84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7" name="Line 52">
            <a:extLst>
              <a:ext uri="{FF2B5EF4-FFF2-40B4-BE49-F238E27FC236}">
                <a16:creationId xmlns:a16="http://schemas.microsoft.com/office/drawing/2014/main" id="{48BB5B0F-3C6B-564D-8017-5E71E8E0D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3760" y="4856271"/>
            <a:ext cx="0" cy="685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1003095-9A45-6640-B6E2-14F5E444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13" y="5002284"/>
            <a:ext cx="12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2060"/>
                </a:solidFill>
                <a:ea typeface="ＭＳ Ｐゴシック" pitchFamily="34" charset="-128"/>
              </a:rPr>
              <a:t>96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0" name="Rectangle 71">
            <a:extLst>
              <a:ext uri="{FF2B5EF4-FFF2-40B4-BE49-F238E27FC236}">
                <a16:creationId xmlns:a16="http://schemas.microsoft.com/office/drawing/2014/main" id="{FB31566D-4C3A-284C-9EAB-6BEE0025C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450" y="1628256"/>
            <a:ext cx="2332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2060"/>
                </a:solidFill>
                <a:ea typeface="ＭＳ Ｐゴシック" pitchFamily="34" charset="-128"/>
              </a:rPr>
              <a:t>DOR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1" name="Rectangle 71">
            <a:extLst>
              <a:ext uri="{FF2B5EF4-FFF2-40B4-BE49-F238E27FC236}">
                <a16:creationId xmlns:a16="http://schemas.microsoft.com/office/drawing/2014/main" id="{5CF24D7D-0717-BB4D-B7BD-72908134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161" y="1628256"/>
            <a:ext cx="3843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2060"/>
                </a:solidFill>
                <a:ea typeface="ＭＳ Ｐゴシック" pitchFamily="34" charset="-128"/>
              </a:rPr>
              <a:t>DRV + r</a:t>
            </a:r>
            <a:endParaRPr lang="fr-FR" sz="3200" b="1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888512-3BCC-6149-BE3A-0A5CFB2BC1E6}"/>
              </a:ext>
            </a:extLst>
          </p:cNvPr>
          <p:cNvSpPr/>
          <p:nvPr/>
        </p:nvSpPr>
        <p:spPr bwMode="auto">
          <a:xfrm>
            <a:off x="2246838" y="1657935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74A4E28-E18A-4640-B8F0-4CDF006CE66C}"/>
              </a:ext>
            </a:extLst>
          </p:cNvPr>
          <p:cNvSpPr/>
          <p:nvPr/>
        </p:nvSpPr>
        <p:spPr bwMode="auto">
          <a:xfrm>
            <a:off x="4427639" y="3017812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CAE0D79-6666-D44B-B36E-469E2B687DA6}"/>
              </a:ext>
            </a:extLst>
          </p:cNvPr>
          <p:cNvSpPr/>
          <p:nvPr/>
        </p:nvSpPr>
        <p:spPr bwMode="auto">
          <a:xfrm>
            <a:off x="3937220" y="2882997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26A9394-5598-3C45-9B70-A3A19398BD18}"/>
              </a:ext>
            </a:extLst>
          </p:cNvPr>
          <p:cNvSpPr/>
          <p:nvPr/>
        </p:nvSpPr>
        <p:spPr bwMode="auto">
          <a:xfrm>
            <a:off x="3436140" y="2777490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F0F3842-180D-4946-8B5F-9FEA697D5BFB}"/>
              </a:ext>
            </a:extLst>
          </p:cNvPr>
          <p:cNvSpPr/>
          <p:nvPr/>
        </p:nvSpPr>
        <p:spPr bwMode="auto">
          <a:xfrm>
            <a:off x="2945720" y="2713013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E2C282-0225-954C-90AE-CB22760825E4}"/>
              </a:ext>
            </a:extLst>
          </p:cNvPr>
          <p:cNvSpPr/>
          <p:nvPr/>
        </p:nvSpPr>
        <p:spPr bwMode="auto">
          <a:xfrm>
            <a:off x="2437533" y="2630951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8E0EE6A-19D1-C540-A9AB-22ED1393966D}"/>
              </a:ext>
            </a:extLst>
          </p:cNvPr>
          <p:cNvSpPr/>
          <p:nvPr/>
        </p:nvSpPr>
        <p:spPr bwMode="auto">
          <a:xfrm>
            <a:off x="1940006" y="2613366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3EF2ACF-AE42-504C-A4E4-F45A42430CE4}"/>
              </a:ext>
            </a:extLst>
          </p:cNvPr>
          <p:cNvSpPr/>
          <p:nvPr/>
        </p:nvSpPr>
        <p:spPr bwMode="auto">
          <a:xfrm>
            <a:off x="1446033" y="2619227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C65D3C9-1F82-C545-BAF1-FE8013EB37B4}"/>
              </a:ext>
            </a:extLst>
          </p:cNvPr>
          <p:cNvSpPr/>
          <p:nvPr/>
        </p:nvSpPr>
        <p:spPr bwMode="auto">
          <a:xfrm>
            <a:off x="1115534" y="2888858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53A572B-A539-284C-912E-BD97F54B2171}"/>
              </a:ext>
            </a:extLst>
          </p:cNvPr>
          <p:cNvSpPr/>
          <p:nvPr/>
        </p:nvSpPr>
        <p:spPr bwMode="auto">
          <a:xfrm>
            <a:off x="788587" y="3779812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283F9DE-359F-1F44-930A-FDA42B019699}"/>
              </a:ext>
            </a:extLst>
          </p:cNvPr>
          <p:cNvSpPr/>
          <p:nvPr/>
        </p:nvSpPr>
        <p:spPr bwMode="auto">
          <a:xfrm>
            <a:off x="618007" y="4395273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83EF41F-65CE-204D-A851-01B087FB118B}"/>
              </a:ext>
            </a:extLst>
          </p:cNvPr>
          <p:cNvSpPr/>
          <p:nvPr/>
        </p:nvSpPr>
        <p:spPr bwMode="auto">
          <a:xfrm>
            <a:off x="461642" y="4782134"/>
            <a:ext cx="75972" cy="125308"/>
          </a:xfrm>
          <a:prstGeom prst="rect">
            <a:avLst/>
          </a:prstGeom>
          <a:solidFill>
            <a:srgbClr val="595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Forme libre 112">
            <a:extLst>
              <a:ext uri="{FF2B5EF4-FFF2-40B4-BE49-F238E27FC236}">
                <a16:creationId xmlns:a16="http://schemas.microsoft.com/office/drawing/2014/main" id="{7DAFB356-45C1-2A4C-8F1F-AE387976D07E}"/>
              </a:ext>
            </a:extLst>
          </p:cNvPr>
          <p:cNvSpPr/>
          <p:nvPr/>
        </p:nvSpPr>
        <p:spPr bwMode="auto">
          <a:xfrm>
            <a:off x="497180" y="2670923"/>
            <a:ext cx="3969551" cy="2162907"/>
          </a:xfrm>
          <a:custGeom>
            <a:avLst/>
            <a:gdLst>
              <a:gd name="connsiteX0" fmla="*/ 0 w 6547339"/>
              <a:gd name="connsiteY0" fmla="*/ 2162907 h 2162907"/>
              <a:gd name="connsiteX1" fmla="*/ 257908 w 6547339"/>
              <a:gd name="connsiteY1" fmla="*/ 1799492 h 2162907"/>
              <a:gd name="connsiteX2" fmla="*/ 545124 w 6547339"/>
              <a:gd name="connsiteY2" fmla="*/ 1178169 h 2162907"/>
              <a:gd name="connsiteX3" fmla="*/ 1078524 w 6547339"/>
              <a:gd name="connsiteY3" fmla="*/ 293077 h 2162907"/>
              <a:gd name="connsiteX4" fmla="*/ 1623647 w 6547339"/>
              <a:gd name="connsiteY4" fmla="*/ 0 h 2162907"/>
              <a:gd name="connsiteX5" fmla="*/ 2438400 w 6547339"/>
              <a:gd name="connsiteY5" fmla="*/ 0 h 2162907"/>
              <a:gd name="connsiteX6" fmla="*/ 3259016 w 6547339"/>
              <a:gd name="connsiteY6" fmla="*/ 23446 h 2162907"/>
              <a:gd name="connsiteX7" fmla="*/ 4108939 w 6547339"/>
              <a:gd name="connsiteY7" fmla="*/ 111369 h 2162907"/>
              <a:gd name="connsiteX8" fmla="*/ 4923693 w 6547339"/>
              <a:gd name="connsiteY8" fmla="*/ 169984 h 2162907"/>
              <a:gd name="connsiteX9" fmla="*/ 5732585 w 6547339"/>
              <a:gd name="connsiteY9" fmla="*/ 275492 h 2162907"/>
              <a:gd name="connsiteX10" fmla="*/ 6547339 w 6547339"/>
              <a:gd name="connsiteY10" fmla="*/ 404446 h 216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7339" h="2162907">
                <a:moveTo>
                  <a:pt x="0" y="2162907"/>
                </a:moveTo>
                <a:lnTo>
                  <a:pt x="257908" y="1799492"/>
                </a:lnTo>
                <a:lnTo>
                  <a:pt x="545124" y="1178169"/>
                </a:lnTo>
                <a:lnTo>
                  <a:pt x="1078524" y="293077"/>
                </a:lnTo>
                <a:lnTo>
                  <a:pt x="1623647" y="0"/>
                </a:lnTo>
                <a:lnTo>
                  <a:pt x="2438400" y="0"/>
                </a:lnTo>
                <a:lnTo>
                  <a:pt x="3259016" y="23446"/>
                </a:lnTo>
                <a:lnTo>
                  <a:pt x="4108939" y="111369"/>
                </a:lnTo>
                <a:lnTo>
                  <a:pt x="4923693" y="169984"/>
                </a:lnTo>
                <a:lnTo>
                  <a:pt x="5732585" y="275492"/>
                </a:lnTo>
                <a:lnTo>
                  <a:pt x="6547339" y="404446"/>
                </a:lnTo>
              </a:path>
            </a:pathLst>
          </a:custGeom>
          <a:noFill/>
          <a:ln w="28575" cap="flat" cmpd="sng" algn="ctr">
            <a:solidFill>
              <a:srgbClr val="5959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99A2F902-BD92-7342-AEA5-F1A1210E412A}"/>
              </a:ext>
            </a:extLst>
          </p:cNvPr>
          <p:cNvSpPr/>
          <p:nvPr/>
        </p:nvSpPr>
        <p:spPr bwMode="auto">
          <a:xfrm>
            <a:off x="1237908" y="1657935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02CB528E-6A3A-9E4C-A1F6-30E8A87D84C6}"/>
              </a:ext>
            </a:extLst>
          </p:cNvPr>
          <p:cNvSpPr/>
          <p:nvPr/>
        </p:nvSpPr>
        <p:spPr bwMode="auto">
          <a:xfrm>
            <a:off x="4434449" y="2818520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C2ADE84-903D-3C45-A9C1-AA3CB686AC66}"/>
              </a:ext>
            </a:extLst>
          </p:cNvPr>
          <p:cNvSpPr/>
          <p:nvPr/>
        </p:nvSpPr>
        <p:spPr bwMode="auto">
          <a:xfrm>
            <a:off x="3926262" y="2701289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9931281A-1839-2D47-BCFA-70DB5D0770E0}"/>
              </a:ext>
            </a:extLst>
          </p:cNvPr>
          <p:cNvSpPr/>
          <p:nvPr/>
        </p:nvSpPr>
        <p:spPr bwMode="auto">
          <a:xfrm>
            <a:off x="3432289" y="2701289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4727C491-FCDE-394B-82A5-F703E86B0D5A}"/>
              </a:ext>
            </a:extLst>
          </p:cNvPr>
          <p:cNvSpPr/>
          <p:nvPr/>
        </p:nvSpPr>
        <p:spPr bwMode="auto">
          <a:xfrm>
            <a:off x="2941869" y="2613366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627419AD-9AAD-6F46-AA77-6C0F76F70070}"/>
              </a:ext>
            </a:extLst>
          </p:cNvPr>
          <p:cNvSpPr/>
          <p:nvPr/>
        </p:nvSpPr>
        <p:spPr bwMode="auto">
          <a:xfrm>
            <a:off x="2444343" y="2525443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F0682D57-EB0D-3247-B9C6-77EB03A12B2E}"/>
              </a:ext>
            </a:extLst>
          </p:cNvPr>
          <p:cNvSpPr/>
          <p:nvPr/>
        </p:nvSpPr>
        <p:spPr bwMode="auto">
          <a:xfrm>
            <a:off x="1943263" y="2455105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3E01CAB6-FD56-2840-AF40-B85E489B551D}"/>
              </a:ext>
            </a:extLst>
          </p:cNvPr>
          <p:cNvSpPr/>
          <p:nvPr/>
        </p:nvSpPr>
        <p:spPr bwMode="auto">
          <a:xfrm>
            <a:off x="1442183" y="2537167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40007311-FDEC-A549-A6AA-F450A4B3DB5C}"/>
              </a:ext>
            </a:extLst>
          </p:cNvPr>
          <p:cNvSpPr/>
          <p:nvPr/>
        </p:nvSpPr>
        <p:spPr bwMode="auto">
          <a:xfrm>
            <a:off x="1115237" y="2754044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AB16E1D5-6BB6-E349-A79D-1E791C90D19A}"/>
              </a:ext>
            </a:extLst>
          </p:cNvPr>
          <p:cNvSpPr/>
          <p:nvPr/>
        </p:nvSpPr>
        <p:spPr bwMode="auto">
          <a:xfrm>
            <a:off x="781183" y="3686028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2B38AF76-980A-6547-853F-26ED8233F8E9}"/>
              </a:ext>
            </a:extLst>
          </p:cNvPr>
          <p:cNvSpPr/>
          <p:nvPr/>
        </p:nvSpPr>
        <p:spPr bwMode="auto">
          <a:xfrm>
            <a:off x="621264" y="4219428"/>
            <a:ext cx="75972" cy="125308"/>
          </a:xfrm>
          <a:prstGeom prst="ellipse">
            <a:avLst/>
          </a:prstGeom>
          <a:solidFill>
            <a:srgbClr val="4092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Forme libre 124">
            <a:extLst>
              <a:ext uri="{FF2B5EF4-FFF2-40B4-BE49-F238E27FC236}">
                <a16:creationId xmlns:a16="http://schemas.microsoft.com/office/drawing/2014/main" id="{0433241E-F2A5-C043-BF2D-2F0EA5ED10CD}"/>
              </a:ext>
            </a:extLst>
          </p:cNvPr>
          <p:cNvSpPr/>
          <p:nvPr/>
        </p:nvSpPr>
        <p:spPr bwMode="auto">
          <a:xfrm>
            <a:off x="490072" y="2518523"/>
            <a:ext cx="3980212" cy="2344615"/>
          </a:xfrm>
          <a:custGeom>
            <a:avLst/>
            <a:gdLst>
              <a:gd name="connsiteX0" fmla="*/ 6564923 w 6564923"/>
              <a:gd name="connsiteY0" fmla="*/ 351692 h 2344615"/>
              <a:gd name="connsiteX1" fmla="*/ 5726723 w 6564923"/>
              <a:gd name="connsiteY1" fmla="*/ 246184 h 2344615"/>
              <a:gd name="connsiteX2" fmla="*/ 4911970 w 6564923"/>
              <a:gd name="connsiteY2" fmla="*/ 246184 h 2344615"/>
              <a:gd name="connsiteX3" fmla="*/ 4103077 w 6564923"/>
              <a:gd name="connsiteY3" fmla="*/ 158261 h 2344615"/>
              <a:gd name="connsiteX4" fmla="*/ 3282462 w 6564923"/>
              <a:gd name="connsiteY4" fmla="*/ 70338 h 2344615"/>
              <a:gd name="connsiteX5" fmla="*/ 2450123 w 6564923"/>
              <a:gd name="connsiteY5" fmla="*/ 0 h 2344615"/>
              <a:gd name="connsiteX6" fmla="*/ 1635370 w 6564923"/>
              <a:gd name="connsiteY6" fmla="*/ 82061 h 2344615"/>
              <a:gd name="connsiteX7" fmla="*/ 1084385 w 6564923"/>
              <a:gd name="connsiteY7" fmla="*/ 298938 h 2344615"/>
              <a:gd name="connsiteX8" fmla="*/ 545123 w 6564923"/>
              <a:gd name="connsiteY8" fmla="*/ 1230923 h 2344615"/>
              <a:gd name="connsiteX9" fmla="*/ 287216 w 6564923"/>
              <a:gd name="connsiteY9" fmla="*/ 1770184 h 2344615"/>
              <a:gd name="connsiteX10" fmla="*/ 0 w 6564923"/>
              <a:gd name="connsiteY10" fmla="*/ 2344615 h 23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4923" h="2344615">
                <a:moveTo>
                  <a:pt x="6564923" y="351692"/>
                </a:moveTo>
                <a:lnTo>
                  <a:pt x="5726723" y="246184"/>
                </a:lnTo>
                <a:lnTo>
                  <a:pt x="4911970" y="246184"/>
                </a:lnTo>
                <a:lnTo>
                  <a:pt x="4103077" y="158261"/>
                </a:lnTo>
                <a:lnTo>
                  <a:pt x="3282462" y="70338"/>
                </a:lnTo>
                <a:lnTo>
                  <a:pt x="2450123" y="0"/>
                </a:lnTo>
                <a:lnTo>
                  <a:pt x="1635370" y="82061"/>
                </a:lnTo>
                <a:lnTo>
                  <a:pt x="1084385" y="298938"/>
                </a:lnTo>
                <a:lnTo>
                  <a:pt x="545123" y="1230923"/>
                </a:lnTo>
                <a:lnTo>
                  <a:pt x="287216" y="1770184"/>
                </a:lnTo>
                <a:lnTo>
                  <a:pt x="0" y="2344615"/>
                </a:lnTo>
              </a:path>
            </a:pathLst>
          </a:custGeom>
          <a:noFill/>
          <a:ln w="28575" cap="flat" cmpd="sng" algn="ctr">
            <a:solidFill>
              <a:srgbClr val="4092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B753088-6620-D74C-BFC6-1A23B7FCAFD8}"/>
              </a:ext>
            </a:extLst>
          </p:cNvPr>
          <p:cNvSpPr txBox="1"/>
          <p:nvPr/>
        </p:nvSpPr>
        <p:spPr>
          <a:xfrm>
            <a:off x="4291612" y="2432398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73.1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B0DDD81B-C3BA-C742-A52B-1C37054E787E}"/>
              </a:ext>
            </a:extLst>
          </p:cNvPr>
          <p:cNvSpPr txBox="1"/>
          <p:nvPr/>
        </p:nvSpPr>
        <p:spPr>
          <a:xfrm>
            <a:off x="3815408" y="2367921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77.0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07E4F6D5-69E4-B445-A0C0-47B04B894FF8}"/>
              </a:ext>
            </a:extLst>
          </p:cNvPr>
          <p:cNvSpPr txBox="1"/>
          <p:nvPr/>
        </p:nvSpPr>
        <p:spPr>
          <a:xfrm>
            <a:off x="3314327" y="2367921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77.2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E053591D-60FF-994A-B3FE-C77D40BECCD5}"/>
              </a:ext>
            </a:extLst>
          </p:cNvPr>
          <p:cNvSpPr txBox="1"/>
          <p:nvPr/>
        </p:nvSpPr>
        <p:spPr>
          <a:xfrm>
            <a:off x="2806140" y="2268275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80.7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666A84C4-EBB3-0449-9F82-7F99353B310E}"/>
              </a:ext>
            </a:extLst>
          </p:cNvPr>
          <p:cNvSpPr txBox="1"/>
          <p:nvPr/>
        </p:nvSpPr>
        <p:spPr>
          <a:xfrm>
            <a:off x="2326382" y="2192075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83.8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7037517C-38ED-0343-B88A-7F3B558ACD9F}"/>
              </a:ext>
            </a:extLst>
          </p:cNvPr>
          <p:cNvSpPr txBox="1"/>
          <p:nvPr/>
        </p:nvSpPr>
        <p:spPr>
          <a:xfrm>
            <a:off x="1825301" y="2121736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86.2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87F4EC5D-77BC-284A-9B98-4264195002F2}"/>
              </a:ext>
            </a:extLst>
          </p:cNvPr>
          <p:cNvSpPr txBox="1"/>
          <p:nvPr/>
        </p:nvSpPr>
        <p:spPr>
          <a:xfrm>
            <a:off x="1327775" y="2197936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83.3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DC333D12-D904-A34E-B786-52C5E7D7BAFA}"/>
              </a:ext>
            </a:extLst>
          </p:cNvPr>
          <p:cNvSpPr txBox="1"/>
          <p:nvPr/>
        </p:nvSpPr>
        <p:spPr>
          <a:xfrm>
            <a:off x="968845" y="2379644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75.7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16559F3B-2D50-CF4A-9170-B8C021F72649}"/>
              </a:ext>
            </a:extLst>
          </p:cNvPr>
          <p:cNvSpPr txBox="1"/>
          <p:nvPr/>
        </p:nvSpPr>
        <p:spPr>
          <a:xfrm>
            <a:off x="574377" y="3352659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41.8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664CECEE-C741-234E-A7B2-2CE67CA9698F}"/>
              </a:ext>
            </a:extLst>
          </p:cNvPr>
          <p:cNvSpPr txBox="1"/>
          <p:nvPr/>
        </p:nvSpPr>
        <p:spPr>
          <a:xfrm>
            <a:off x="478426" y="3850889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21.7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CCEC86D3-D1ED-2148-9E58-C2C3E6859895}"/>
              </a:ext>
            </a:extLst>
          </p:cNvPr>
          <p:cNvSpPr txBox="1"/>
          <p:nvPr/>
        </p:nvSpPr>
        <p:spPr>
          <a:xfrm>
            <a:off x="794711" y="3897782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38.1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52DF6B93-B25A-6E49-9490-05679F9071B0}"/>
              </a:ext>
            </a:extLst>
          </p:cNvPr>
          <p:cNvSpPr txBox="1"/>
          <p:nvPr/>
        </p:nvSpPr>
        <p:spPr>
          <a:xfrm>
            <a:off x="652560" y="4507382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15.1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55602C2-4EBC-B049-A687-36ADD8D988BC}"/>
              </a:ext>
            </a:extLst>
          </p:cNvPr>
          <p:cNvSpPr txBox="1"/>
          <p:nvPr/>
        </p:nvSpPr>
        <p:spPr>
          <a:xfrm>
            <a:off x="1128764" y="3100613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70.5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810FE8F5-E9F3-9F40-B6DA-05042476F13F}"/>
              </a:ext>
            </a:extLst>
          </p:cNvPr>
          <p:cNvSpPr txBox="1"/>
          <p:nvPr/>
        </p:nvSpPr>
        <p:spPr>
          <a:xfrm>
            <a:off x="1420172" y="2819259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80.7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4B1F36E0-BC8A-F042-B72D-BC54502D3DAB}"/>
              </a:ext>
            </a:extLst>
          </p:cNvPr>
          <p:cNvSpPr txBox="1"/>
          <p:nvPr/>
        </p:nvSpPr>
        <p:spPr>
          <a:xfrm>
            <a:off x="1830768" y="2774314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80.7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B707B76A-5875-B549-8E9F-77CCE487410E}"/>
              </a:ext>
            </a:extLst>
          </p:cNvPr>
          <p:cNvSpPr txBox="1"/>
          <p:nvPr/>
        </p:nvSpPr>
        <p:spPr>
          <a:xfrm>
            <a:off x="2321187" y="2832929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80.2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C5578326-A814-384B-900E-D98B083956B4}"/>
              </a:ext>
            </a:extLst>
          </p:cNvPr>
          <p:cNvSpPr txBox="1"/>
          <p:nvPr/>
        </p:nvSpPr>
        <p:spPr>
          <a:xfrm>
            <a:off x="2793838" y="2944298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76.8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AB13FE4-63AD-DB42-B4BD-6EB050EF24EE}"/>
              </a:ext>
            </a:extLst>
          </p:cNvPr>
          <p:cNvSpPr txBox="1"/>
          <p:nvPr/>
        </p:nvSpPr>
        <p:spPr>
          <a:xfrm>
            <a:off x="3305579" y="3008775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74.7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9AE933A0-5A9F-3E45-B550-3D1396BDE1DA}"/>
              </a:ext>
            </a:extLst>
          </p:cNvPr>
          <p:cNvSpPr txBox="1"/>
          <p:nvPr/>
        </p:nvSpPr>
        <p:spPr>
          <a:xfrm>
            <a:off x="3826748" y="3104307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71.2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A2D3484E-637B-B54C-97C3-4156BAC1439A}"/>
              </a:ext>
            </a:extLst>
          </p:cNvPr>
          <p:cNvSpPr txBox="1"/>
          <p:nvPr/>
        </p:nvSpPr>
        <p:spPr>
          <a:xfrm>
            <a:off x="4261541" y="3249099"/>
            <a:ext cx="33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66.0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6A4CA809-7CC2-F240-9CB2-2D7FA2F29629}"/>
              </a:ext>
            </a:extLst>
          </p:cNvPr>
          <p:cNvSpPr txBox="1"/>
          <p:nvPr/>
        </p:nvSpPr>
        <p:spPr>
          <a:xfrm>
            <a:off x="871069" y="4120640"/>
            <a:ext cx="228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2060"/>
                </a:solidFill>
              </a:rPr>
              <a:t>Difference</a:t>
            </a:r>
            <a:r>
              <a:rPr lang="fr-FR" b="1" dirty="0">
                <a:solidFill>
                  <a:srgbClr val="002060"/>
                </a:solidFill>
              </a:rPr>
              <a:t> (95% CI) : 7.1 % (0.5 - 13.7)</a:t>
            </a:r>
          </a:p>
        </p:txBody>
      </p: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7FF71AB-F60C-7D4A-AEBE-2CE94B28CF3D}"/>
              </a:ext>
            </a:extLst>
          </p:cNvPr>
          <p:cNvGrpSpPr/>
          <p:nvPr/>
        </p:nvGrpSpPr>
        <p:grpSpPr>
          <a:xfrm>
            <a:off x="4434766" y="2781108"/>
            <a:ext cx="57987" cy="207396"/>
            <a:chOff x="8285356" y="2651694"/>
            <a:chExt cx="95644" cy="134335"/>
          </a:xfrm>
        </p:grpSpPr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F29DF123-DD87-D443-B37A-BCE4A301C9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BD569E21-CC83-B446-84A4-86E1446F9E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328F0B8-DA8D-E148-AF4B-B0CDBB528D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F0206DC2-77AE-BB46-96D0-5B9059545ACD}"/>
              </a:ext>
            </a:extLst>
          </p:cNvPr>
          <p:cNvGrpSpPr/>
          <p:nvPr/>
        </p:nvGrpSpPr>
        <p:grpSpPr>
          <a:xfrm>
            <a:off x="3941227" y="2670921"/>
            <a:ext cx="57987" cy="168899"/>
            <a:chOff x="8285356" y="2651694"/>
            <a:chExt cx="95644" cy="134335"/>
          </a:xfrm>
        </p:grpSpPr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54898A9E-5304-DE45-B132-024DCA0C03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7E53CDA1-1422-814A-8CD8-40D24F1672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635EBD19-D251-D241-89BD-842CAB7A8F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2C2400E4-D6BD-4749-A6E2-C4AD54E1E41A}"/>
              </a:ext>
            </a:extLst>
          </p:cNvPr>
          <p:cNvGrpSpPr/>
          <p:nvPr/>
        </p:nvGrpSpPr>
        <p:grpSpPr>
          <a:xfrm>
            <a:off x="3443181" y="2663487"/>
            <a:ext cx="57987" cy="168899"/>
            <a:chOff x="8285356" y="2651694"/>
            <a:chExt cx="95644" cy="134335"/>
          </a:xfrm>
        </p:grpSpPr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2FAF04BF-D206-F442-A288-DBD29CFE1A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E657E231-1407-D34F-82D2-C2D2144358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8CECD7B8-3828-434F-A15A-7A75B424B2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92625632-39FD-404B-B5AE-089DF80F3E62}"/>
              </a:ext>
            </a:extLst>
          </p:cNvPr>
          <p:cNvGrpSpPr/>
          <p:nvPr/>
        </p:nvGrpSpPr>
        <p:grpSpPr>
          <a:xfrm>
            <a:off x="2949641" y="2559408"/>
            <a:ext cx="57987" cy="168899"/>
            <a:chOff x="8285356" y="2651694"/>
            <a:chExt cx="95644" cy="134335"/>
          </a:xfrm>
        </p:grpSpPr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B53EEF9A-BFFF-104A-9681-8403959BFD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Connecteur droit 165">
              <a:extLst>
                <a:ext uri="{FF2B5EF4-FFF2-40B4-BE49-F238E27FC236}">
                  <a16:creationId xmlns:a16="http://schemas.microsoft.com/office/drawing/2014/main" id="{3EA80103-DAC3-664D-9CDA-BB5750F659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Connecteur droit 166">
              <a:extLst>
                <a:ext uri="{FF2B5EF4-FFF2-40B4-BE49-F238E27FC236}">
                  <a16:creationId xmlns:a16="http://schemas.microsoft.com/office/drawing/2014/main" id="{CBDC82DE-2113-8E44-AD20-4E8A28563C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B6DD3322-4C19-5141-9DF8-AB6520F42E5B}"/>
              </a:ext>
            </a:extLst>
          </p:cNvPr>
          <p:cNvGrpSpPr/>
          <p:nvPr/>
        </p:nvGrpSpPr>
        <p:grpSpPr>
          <a:xfrm>
            <a:off x="2449341" y="2477633"/>
            <a:ext cx="57987" cy="168899"/>
            <a:chOff x="8285356" y="2651694"/>
            <a:chExt cx="95644" cy="134335"/>
          </a:xfrm>
        </p:grpSpPr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E18501EB-8404-8C4F-9074-76D0BC95A8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C1BCD54C-5570-E34F-9F6A-87ECCA39D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D5C3AB79-A336-D348-9188-226C001AD7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4BED8144-487D-F243-8280-E51D731B2E32}"/>
              </a:ext>
            </a:extLst>
          </p:cNvPr>
          <p:cNvGrpSpPr/>
          <p:nvPr/>
        </p:nvGrpSpPr>
        <p:grpSpPr>
          <a:xfrm>
            <a:off x="1949041" y="2414443"/>
            <a:ext cx="57987" cy="168899"/>
            <a:chOff x="8285356" y="2651694"/>
            <a:chExt cx="95644" cy="134335"/>
          </a:xfrm>
        </p:grpSpPr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DCE525CF-A6B0-9149-84EB-89D3DF5D3C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F9F3E071-1F7B-6D4C-BF84-3A6F256D11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Connecteur droit 174">
              <a:extLst>
                <a:ext uri="{FF2B5EF4-FFF2-40B4-BE49-F238E27FC236}">
                  <a16:creationId xmlns:a16="http://schemas.microsoft.com/office/drawing/2014/main" id="{D9E77395-6B59-8745-B4E5-E5A34CE64E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26A68168-122E-B24C-A252-7413D902E82C}"/>
              </a:ext>
            </a:extLst>
          </p:cNvPr>
          <p:cNvGrpSpPr/>
          <p:nvPr/>
        </p:nvGrpSpPr>
        <p:grpSpPr>
          <a:xfrm>
            <a:off x="1453248" y="2492501"/>
            <a:ext cx="57987" cy="168899"/>
            <a:chOff x="8285356" y="2651694"/>
            <a:chExt cx="95644" cy="134335"/>
          </a:xfrm>
        </p:grpSpPr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64BE37B5-F29C-9246-8D5E-F6948A76DA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1CA11667-34B4-1E4E-B509-9D882D045D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A37FB45D-2730-9C47-80F6-2EC95BBAF5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E9502C10-2DB7-CD45-96ED-C47F89316C0F}"/>
              </a:ext>
            </a:extLst>
          </p:cNvPr>
          <p:cNvGrpSpPr/>
          <p:nvPr/>
        </p:nvGrpSpPr>
        <p:grpSpPr>
          <a:xfrm>
            <a:off x="1124222" y="2708091"/>
            <a:ext cx="57987" cy="233281"/>
            <a:chOff x="8285356" y="2651694"/>
            <a:chExt cx="95644" cy="134335"/>
          </a:xfrm>
        </p:grpSpPr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AB77DCD8-CEAC-034E-AD68-7FD04E43C2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Connecteur droit 181">
              <a:extLst>
                <a:ext uri="{FF2B5EF4-FFF2-40B4-BE49-F238E27FC236}">
                  <a16:creationId xmlns:a16="http://schemas.microsoft.com/office/drawing/2014/main" id="{EBA65CD7-C1C2-7D47-929E-B65A461E23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Connecteur droit 182">
              <a:extLst>
                <a:ext uri="{FF2B5EF4-FFF2-40B4-BE49-F238E27FC236}">
                  <a16:creationId xmlns:a16="http://schemas.microsoft.com/office/drawing/2014/main" id="{8192202D-7042-9F40-80D2-AAA6190E87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2B29F5BC-F48B-1D4E-A9E6-8120C89AE355}"/>
              </a:ext>
            </a:extLst>
          </p:cNvPr>
          <p:cNvGrpSpPr/>
          <p:nvPr/>
        </p:nvGrpSpPr>
        <p:grpSpPr>
          <a:xfrm>
            <a:off x="792942" y="3674530"/>
            <a:ext cx="57987" cy="176359"/>
            <a:chOff x="8285356" y="2651694"/>
            <a:chExt cx="95644" cy="134335"/>
          </a:xfrm>
        </p:grpSpPr>
        <p:cxnSp>
          <p:nvCxnSpPr>
            <p:cNvPr id="185" name="Connecteur droit 184">
              <a:extLst>
                <a:ext uri="{FF2B5EF4-FFF2-40B4-BE49-F238E27FC236}">
                  <a16:creationId xmlns:a16="http://schemas.microsoft.com/office/drawing/2014/main" id="{586C0872-0943-3B49-BB05-7AF2A84D3A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51694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Connecteur droit 185">
              <a:extLst>
                <a:ext uri="{FF2B5EF4-FFF2-40B4-BE49-F238E27FC236}">
                  <a16:creationId xmlns:a16="http://schemas.microsoft.com/office/drawing/2014/main" id="{9FF1175A-2C65-F742-85C4-4DC2C2030E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Connecteur droit 186">
              <a:extLst>
                <a:ext uri="{FF2B5EF4-FFF2-40B4-BE49-F238E27FC236}">
                  <a16:creationId xmlns:a16="http://schemas.microsoft.com/office/drawing/2014/main" id="{A879B045-E115-304E-9C34-038C1EE018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65C3ECF7-69CB-C240-B994-218EECBF922E}"/>
              </a:ext>
            </a:extLst>
          </p:cNvPr>
          <p:cNvGrpSpPr/>
          <p:nvPr/>
        </p:nvGrpSpPr>
        <p:grpSpPr>
          <a:xfrm>
            <a:off x="1119574" y="2882249"/>
            <a:ext cx="57987" cy="166456"/>
            <a:chOff x="8285356" y="2659237"/>
            <a:chExt cx="95644" cy="126792"/>
          </a:xfrm>
        </p:grpSpPr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3681ACCB-B3CB-C448-BE48-33B66DA3E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9A735CCE-A338-3046-9DAC-1C5CA464BB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96DACF94-0979-DF41-9B30-41355B4078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8EC1BE65-B25E-0C4F-AEE3-6AC99EA7AAFE}"/>
              </a:ext>
            </a:extLst>
          </p:cNvPr>
          <p:cNvGrpSpPr/>
          <p:nvPr/>
        </p:nvGrpSpPr>
        <p:grpSpPr>
          <a:xfrm>
            <a:off x="1457615" y="2622054"/>
            <a:ext cx="57987" cy="166456"/>
            <a:chOff x="8285356" y="2659237"/>
            <a:chExt cx="95644" cy="126792"/>
          </a:xfrm>
        </p:grpSpPr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408F0522-A23F-354F-B0BB-9307670025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910C1D30-7A13-454E-8055-791AAF6E03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Connecteur droit 194">
              <a:extLst>
                <a:ext uri="{FF2B5EF4-FFF2-40B4-BE49-F238E27FC236}">
                  <a16:creationId xmlns:a16="http://schemas.microsoft.com/office/drawing/2014/main" id="{97AE7657-12A8-BC40-A8EA-5A02C3626D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A64171FD-130C-ED44-B1FF-B90E7D8543DD}"/>
              </a:ext>
            </a:extLst>
          </p:cNvPr>
          <p:cNvGrpSpPr/>
          <p:nvPr/>
        </p:nvGrpSpPr>
        <p:grpSpPr>
          <a:xfrm>
            <a:off x="1948900" y="2622054"/>
            <a:ext cx="57987" cy="166456"/>
            <a:chOff x="8285356" y="2659237"/>
            <a:chExt cx="95644" cy="126792"/>
          </a:xfrm>
        </p:grpSpPr>
        <p:cxnSp>
          <p:nvCxnSpPr>
            <p:cNvPr id="197" name="Connecteur droit 196">
              <a:extLst>
                <a:ext uri="{FF2B5EF4-FFF2-40B4-BE49-F238E27FC236}">
                  <a16:creationId xmlns:a16="http://schemas.microsoft.com/office/drawing/2014/main" id="{7F4D7DF6-A0BB-854E-AFD2-2F58D790E7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Connecteur droit 197">
              <a:extLst>
                <a:ext uri="{FF2B5EF4-FFF2-40B4-BE49-F238E27FC236}">
                  <a16:creationId xmlns:a16="http://schemas.microsoft.com/office/drawing/2014/main" id="{92799778-B80A-AC42-A9AB-C095EA2064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23C00677-A51B-8945-B60D-1AFFC7D255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e 199">
            <a:extLst>
              <a:ext uri="{FF2B5EF4-FFF2-40B4-BE49-F238E27FC236}">
                <a16:creationId xmlns:a16="http://schemas.microsoft.com/office/drawing/2014/main" id="{C293C72F-BACB-4148-B724-CEEF4E0DC9C3}"/>
              </a:ext>
            </a:extLst>
          </p:cNvPr>
          <p:cNvGrpSpPr/>
          <p:nvPr/>
        </p:nvGrpSpPr>
        <p:grpSpPr>
          <a:xfrm>
            <a:off x="2449200" y="2644356"/>
            <a:ext cx="57987" cy="166456"/>
            <a:chOff x="8285356" y="2659237"/>
            <a:chExt cx="95644" cy="126792"/>
          </a:xfrm>
        </p:grpSpPr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E347D293-675B-F74D-AA3E-8F4265FDB3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1BFCC686-E4B4-9445-8C6F-783902077F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Connecteur droit 202">
              <a:extLst>
                <a:ext uri="{FF2B5EF4-FFF2-40B4-BE49-F238E27FC236}">
                  <a16:creationId xmlns:a16="http://schemas.microsoft.com/office/drawing/2014/main" id="{80595BFB-50B7-A04B-A61F-BDD7FAB80B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8787D85C-DD62-8E4A-B403-5A7FB7669495}"/>
              </a:ext>
            </a:extLst>
          </p:cNvPr>
          <p:cNvGrpSpPr/>
          <p:nvPr/>
        </p:nvGrpSpPr>
        <p:grpSpPr>
          <a:xfrm>
            <a:off x="2947248" y="2726132"/>
            <a:ext cx="57987" cy="166456"/>
            <a:chOff x="8285356" y="2659237"/>
            <a:chExt cx="95644" cy="126792"/>
          </a:xfrm>
        </p:grpSpPr>
        <p:cxnSp>
          <p:nvCxnSpPr>
            <p:cNvPr id="205" name="Connecteur droit 204">
              <a:extLst>
                <a:ext uri="{FF2B5EF4-FFF2-40B4-BE49-F238E27FC236}">
                  <a16:creationId xmlns:a16="http://schemas.microsoft.com/office/drawing/2014/main" id="{C791DE54-1790-D74C-B7BC-C4C1301AC1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A8C33230-4243-3C41-9714-369C05ED5F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60F322B2-6528-EE48-8F34-41C3C866D0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1C437DD9-FDC6-8F4C-A4F1-D62BE087D712}"/>
              </a:ext>
            </a:extLst>
          </p:cNvPr>
          <p:cNvGrpSpPr/>
          <p:nvPr/>
        </p:nvGrpSpPr>
        <p:grpSpPr>
          <a:xfrm>
            <a:off x="3445295" y="2778171"/>
            <a:ext cx="57987" cy="166456"/>
            <a:chOff x="8285356" y="2659237"/>
            <a:chExt cx="95644" cy="126792"/>
          </a:xfrm>
        </p:grpSpPr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4C282E50-837B-2C4B-8131-96ADC8637D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D83D1DB8-C667-CA44-9A71-437ACB7CCF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Connecteur droit 210">
              <a:extLst>
                <a:ext uri="{FF2B5EF4-FFF2-40B4-BE49-F238E27FC236}">
                  <a16:creationId xmlns:a16="http://schemas.microsoft.com/office/drawing/2014/main" id="{B6AB7B81-F3C9-0349-AE5B-2C7687EEB8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92ABAB54-541C-6B4A-845A-60A3899ACA53}"/>
              </a:ext>
            </a:extLst>
          </p:cNvPr>
          <p:cNvGrpSpPr/>
          <p:nvPr/>
        </p:nvGrpSpPr>
        <p:grpSpPr>
          <a:xfrm>
            <a:off x="3938834" y="2878532"/>
            <a:ext cx="57987" cy="166456"/>
            <a:chOff x="8285356" y="2659237"/>
            <a:chExt cx="95644" cy="126792"/>
          </a:xfrm>
        </p:grpSpPr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61F14B37-3CDE-1E4F-9333-3C152938AA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Connecteur droit 213">
              <a:extLst>
                <a:ext uri="{FF2B5EF4-FFF2-40B4-BE49-F238E27FC236}">
                  <a16:creationId xmlns:a16="http://schemas.microsoft.com/office/drawing/2014/main" id="{C1C68903-F971-6244-A2FC-6942F575F4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Connecteur droit 214">
              <a:extLst>
                <a:ext uri="{FF2B5EF4-FFF2-40B4-BE49-F238E27FC236}">
                  <a16:creationId xmlns:a16="http://schemas.microsoft.com/office/drawing/2014/main" id="{E68D6C83-A26F-7643-9BF3-C2DF24B746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07429185-A652-F243-A009-97DF5FE2D1A6}"/>
              </a:ext>
            </a:extLst>
          </p:cNvPr>
          <p:cNvGrpSpPr/>
          <p:nvPr/>
        </p:nvGrpSpPr>
        <p:grpSpPr>
          <a:xfrm>
            <a:off x="4434627" y="3012346"/>
            <a:ext cx="57987" cy="166456"/>
            <a:chOff x="8285356" y="2659237"/>
            <a:chExt cx="95644" cy="126792"/>
          </a:xfrm>
        </p:grpSpPr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BAFE309C-D858-5547-8B78-582926AFD0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660187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Connecteur droit 217">
              <a:extLst>
                <a:ext uri="{FF2B5EF4-FFF2-40B4-BE49-F238E27FC236}">
                  <a16:creationId xmlns:a16="http://schemas.microsoft.com/office/drawing/2014/main" id="{31CD2E06-78E5-2941-828E-C723016DEC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5356" y="2781792"/>
              <a:ext cx="95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Connecteur droit 218">
              <a:extLst>
                <a:ext uri="{FF2B5EF4-FFF2-40B4-BE49-F238E27FC236}">
                  <a16:creationId xmlns:a16="http://schemas.microsoft.com/office/drawing/2014/main" id="{2841ED8F-A40D-4C47-B7F8-FB758A20DA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178" y="2659237"/>
              <a:ext cx="0" cy="126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A27F531-3044-7843-B00F-485A2BA5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701" y="5326096"/>
            <a:ext cx="299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2060"/>
                </a:solidFill>
                <a:ea typeface="ＭＳ Ｐゴシック" pitchFamily="34" charset="-128"/>
              </a:rPr>
              <a:t>Weeks</a:t>
            </a:r>
            <a:endParaRPr lang="fr-FR" sz="2800" b="1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03E08385-7FA3-394F-85C5-7358099A1927}"/>
              </a:ext>
            </a:extLst>
          </p:cNvPr>
          <p:cNvCxnSpPr>
            <a:cxnSpLocks/>
          </p:cNvCxnSpPr>
          <p:nvPr/>
        </p:nvCxnSpPr>
        <p:spPr bwMode="auto">
          <a:xfrm>
            <a:off x="1204247" y="1720589"/>
            <a:ext cx="1432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092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F56C98B2-897C-2F4E-947A-4025F3713324}"/>
              </a:ext>
            </a:extLst>
          </p:cNvPr>
          <p:cNvCxnSpPr>
            <a:cxnSpLocks/>
          </p:cNvCxnSpPr>
          <p:nvPr/>
        </p:nvCxnSpPr>
        <p:spPr bwMode="auto">
          <a:xfrm>
            <a:off x="2233332" y="1720589"/>
            <a:ext cx="1432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9595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3763D76-B33F-4C25-9BAF-82D1009109F3}"/>
              </a:ext>
            </a:extLst>
          </p:cNvPr>
          <p:cNvSpPr txBox="1"/>
          <p:nvPr/>
        </p:nvSpPr>
        <p:spPr>
          <a:xfrm>
            <a:off x="396156" y="1679725"/>
            <a:ext cx="21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</a:t>
            </a:r>
          </a:p>
        </p:txBody>
      </p:sp>
      <p:grpSp>
        <p:nvGrpSpPr>
          <p:cNvPr id="225" name="Grouper 16">
            <a:extLst>
              <a:ext uri="{FF2B5EF4-FFF2-40B4-BE49-F238E27FC236}">
                <a16:creationId xmlns:a16="http://schemas.microsoft.com/office/drawing/2014/main" id="{AFDC8396-63EE-4320-A86A-A60ED071E056}"/>
              </a:ext>
            </a:extLst>
          </p:cNvPr>
          <p:cNvGrpSpPr/>
          <p:nvPr/>
        </p:nvGrpSpPr>
        <p:grpSpPr>
          <a:xfrm>
            <a:off x="4553724" y="1106368"/>
            <a:ext cx="4435754" cy="4966441"/>
            <a:chOff x="4562729" y="874025"/>
            <a:chExt cx="4547131" cy="4966441"/>
          </a:xfrm>
        </p:grpSpPr>
        <p:sp>
          <p:nvSpPr>
            <p:cNvPr id="226" name="Line 52">
              <a:extLst>
                <a:ext uri="{FF2B5EF4-FFF2-40B4-BE49-F238E27FC236}">
                  <a16:creationId xmlns:a16="http://schemas.microsoft.com/office/drawing/2014/main" id="{1905E394-4288-4526-AFDB-C3BD32CDB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4426" y="1968728"/>
              <a:ext cx="0" cy="293066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27" name="Line 53">
              <a:extLst>
                <a:ext uri="{FF2B5EF4-FFF2-40B4-BE49-F238E27FC236}">
                  <a16:creationId xmlns:a16="http://schemas.microsoft.com/office/drawing/2014/main" id="{A3DDF3BC-28D0-4CD4-89D3-F469D8B80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5427" y="4830856"/>
              <a:ext cx="383865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01A5415-0E4B-4FDB-AA6D-48ABE8465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265" y="4754130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0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29" name="Line 52">
              <a:extLst>
                <a:ext uri="{FF2B5EF4-FFF2-40B4-BE49-F238E27FC236}">
                  <a16:creationId xmlns:a16="http://schemas.microsoft.com/office/drawing/2014/main" id="{32628E5F-978E-4445-B622-5DB9A9A2B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65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0" name="Rectangle 71">
              <a:extLst>
                <a:ext uri="{FF2B5EF4-FFF2-40B4-BE49-F238E27FC236}">
                  <a16:creationId xmlns:a16="http://schemas.microsoft.com/office/drawing/2014/main" id="{D0458689-25B8-47B2-A287-B2228EBA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263" y="3303809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5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1" name="Rectangle 71">
              <a:extLst>
                <a:ext uri="{FF2B5EF4-FFF2-40B4-BE49-F238E27FC236}">
                  <a16:creationId xmlns:a16="http://schemas.microsoft.com/office/drawing/2014/main" id="{4DD5A824-EDC4-4D24-A522-436F4824C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305" y="1870738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10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2" name="Line 53">
              <a:extLst>
                <a:ext uri="{FF2B5EF4-FFF2-40B4-BE49-F238E27FC236}">
                  <a16:creationId xmlns:a16="http://schemas.microsoft.com/office/drawing/2014/main" id="{13DCAC1E-D1F5-46C7-BBF9-C2FF8BA9E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5427" y="1968727"/>
              <a:ext cx="48999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99A3226-8367-4999-AC22-350C34CD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588" y="4922674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0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4" name="Line 52">
              <a:extLst>
                <a:ext uri="{FF2B5EF4-FFF2-40B4-BE49-F238E27FC236}">
                  <a16:creationId xmlns:a16="http://schemas.microsoft.com/office/drawing/2014/main" id="{27C4B061-639B-4108-9644-0EF5F4424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3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7640C27-CE4D-4E4E-A844-F0CDF3D05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388" y="4922674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8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6" name="Line 52">
              <a:extLst>
                <a:ext uri="{FF2B5EF4-FFF2-40B4-BE49-F238E27FC236}">
                  <a16:creationId xmlns:a16="http://schemas.microsoft.com/office/drawing/2014/main" id="{F5339476-365D-4DFF-A5B8-0E708C824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53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8AF28410-FE98-40E9-9342-A1EFEA0B3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9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16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38" name="Line 52">
              <a:extLst>
                <a:ext uri="{FF2B5EF4-FFF2-40B4-BE49-F238E27FC236}">
                  <a16:creationId xmlns:a16="http://schemas.microsoft.com/office/drawing/2014/main" id="{78E6F9EE-A951-42C5-8701-FBA525C15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97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763E600-C52A-48DD-8DA4-205C15526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3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24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0" name="Line 52">
              <a:extLst>
                <a:ext uri="{FF2B5EF4-FFF2-40B4-BE49-F238E27FC236}">
                  <a16:creationId xmlns:a16="http://schemas.microsoft.com/office/drawing/2014/main" id="{3D26590F-9397-479B-BB9A-3F48D8A32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81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03DBA22-7455-4930-B15A-A27C07840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7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36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2" name="Line 52">
              <a:extLst>
                <a:ext uri="{FF2B5EF4-FFF2-40B4-BE49-F238E27FC236}">
                  <a16:creationId xmlns:a16="http://schemas.microsoft.com/office/drawing/2014/main" id="{D0783475-4347-48DE-A18C-9319E92E2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01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8DA172A1-4928-463C-86FF-4B42988A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7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48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4" name="Line 52">
              <a:extLst>
                <a:ext uri="{FF2B5EF4-FFF2-40B4-BE49-F238E27FC236}">
                  <a16:creationId xmlns:a16="http://schemas.microsoft.com/office/drawing/2014/main" id="{E2CA2D0C-9A09-490C-8D32-400C84A94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93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8D62F001-B6BD-4E85-9065-4475832A0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9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60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6" name="Line 52">
              <a:extLst>
                <a:ext uri="{FF2B5EF4-FFF2-40B4-BE49-F238E27FC236}">
                  <a16:creationId xmlns:a16="http://schemas.microsoft.com/office/drawing/2014/main" id="{113BB2BA-E55F-4703-8FA4-031400B3E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41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97C2792B-2671-4BB0-B8D9-EB202C8D8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7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72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48" name="Line 52">
              <a:extLst>
                <a:ext uri="{FF2B5EF4-FFF2-40B4-BE49-F238E27FC236}">
                  <a16:creationId xmlns:a16="http://schemas.microsoft.com/office/drawing/2014/main" id="{A624A01B-8841-4736-98DB-413A1EDDB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97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A2F22E0F-C347-4C89-9F66-ADB7A22DE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03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84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50" name="Line 52">
              <a:extLst>
                <a:ext uri="{FF2B5EF4-FFF2-40B4-BE49-F238E27FC236}">
                  <a16:creationId xmlns:a16="http://schemas.microsoft.com/office/drawing/2014/main" id="{1C65AFE8-641F-4344-9700-636F5713E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1784" y="4830856"/>
              <a:ext cx="0" cy="685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38F0EDA-8831-4B13-BC0F-ED8CF36A4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2309" y="4922674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2060"/>
                  </a:solidFill>
                  <a:ea typeface="ＭＳ Ｐゴシック" pitchFamily="34" charset="-128"/>
                </a:rPr>
                <a:t>96</a:t>
              </a:r>
              <a:endParaRPr lang="fr-FR" sz="2400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1A7C319-FCFC-466F-877E-FAC4762B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778" y="5142274"/>
              <a:ext cx="4317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2060"/>
                  </a:solidFill>
                  <a:ea typeface="ＭＳ Ｐゴシック" pitchFamily="34" charset="-128"/>
                </a:rPr>
                <a:t>Weeks</a:t>
              </a:r>
              <a:endParaRPr lang="fr-FR" sz="2400" b="1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53" name="Forme libre 1">
              <a:extLst>
                <a:ext uri="{FF2B5EF4-FFF2-40B4-BE49-F238E27FC236}">
                  <a16:creationId xmlns:a16="http://schemas.microsoft.com/office/drawing/2014/main" id="{981E6FD3-6AC3-4926-BB44-BAABDB2588B6}"/>
                </a:ext>
              </a:extLst>
            </p:cNvPr>
            <p:cNvSpPr/>
            <p:nvPr/>
          </p:nvSpPr>
          <p:spPr bwMode="auto">
            <a:xfrm>
              <a:off x="5356800" y="3675600"/>
              <a:ext cx="3585600" cy="1148400"/>
            </a:xfrm>
            <a:custGeom>
              <a:avLst/>
              <a:gdLst>
                <a:gd name="connsiteX0" fmla="*/ 3585600 w 3585600"/>
                <a:gd name="connsiteY0" fmla="*/ 0 h 1148400"/>
                <a:gd name="connsiteX1" fmla="*/ 3373200 w 3585600"/>
                <a:gd name="connsiteY1" fmla="*/ 0 h 1148400"/>
                <a:gd name="connsiteX2" fmla="*/ 3373200 w 3585600"/>
                <a:gd name="connsiteY2" fmla="*/ 104400 h 1148400"/>
                <a:gd name="connsiteX3" fmla="*/ 2534400 w 3585600"/>
                <a:gd name="connsiteY3" fmla="*/ 104400 h 1148400"/>
                <a:gd name="connsiteX4" fmla="*/ 2534400 w 3585600"/>
                <a:gd name="connsiteY4" fmla="*/ 194400 h 1148400"/>
                <a:gd name="connsiteX5" fmla="*/ 1378800 w 3585600"/>
                <a:gd name="connsiteY5" fmla="*/ 194400 h 1148400"/>
                <a:gd name="connsiteX6" fmla="*/ 1378800 w 3585600"/>
                <a:gd name="connsiteY6" fmla="*/ 306000 h 1148400"/>
                <a:gd name="connsiteX7" fmla="*/ 1296000 w 3585600"/>
                <a:gd name="connsiteY7" fmla="*/ 306000 h 1148400"/>
                <a:gd name="connsiteX8" fmla="*/ 1296000 w 3585600"/>
                <a:gd name="connsiteY8" fmla="*/ 392400 h 1148400"/>
                <a:gd name="connsiteX9" fmla="*/ 1274400 w 3585600"/>
                <a:gd name="connsiteY9" fmla="*/ 392400 h 1148400"/>
                <a:gd name="connsiteX10" fmla="*/ 1274400 w 3585600"/>
                <a:gd name="connsiteY10" fmla="*/ 442800 h 1148400"/>
                <a:gd name="connsiteX11" fmla="*/ 1116000 w 3585600"/>
                <a:gd name="connsiteY11" fmla="*/ 442800 h 1148400"/>
                <a:gd name="connsiteX12" fmla="*/ 1116000 w 3585600"/>
                <a:gd name="connsiteY12" fmla="*/ 529200 h 1148400"/>
                <a:gd name="connsiteX13" fmla="*/ 590400 w 3585600"/>
                <a:gd name="connsiteY13" fmla="*/ 529200 h 1148400"/>
                <a:gd name="connsiteX14" fmla="*/ 590400 w 3585600"/>
                <a:gd name="connsiteY14" fmla="*/ 630000 h 1148400"/>
                <a:gd name="connsiteX15" fmla="*/ 590400 w 3585600"/>
                <a:gd name="connsiteY15" fmla="*/ 630000 h 1148400"/>
                <a:gd name="connsiteX16" fmla="*/ 590400 w 3585600"/>
                <a:gd name="connsiteY16" fmla="*/ 687600 h 1148400"/>
                <a:gd name="connsiteX17" fmla="*/ 522000 w 3585600"/>
                <a:gd name="connsiteY17" fmla="*/ 687600 h 1148400"/>
                <a:gd name="connsiteX18" fmla="*/ 522000 w 3585600"/>
                <a:gd name="connsiteY18" fmla="*/ 784800 h 1148400"/>
                <a:gd name="connsiteX19" fmla="*/ 284400 w 3585600"/>
                <a:gd name="connsiteY19" fmla="*/ 784800 h 1148400"/>
                <a:gd name="connsiteX20" fmla="*/ 284400 w 3585600"/>
                <a:gd name="connsiteY20" fmla="*/ 856800 h 1148400"/>
                <a:gd name="connsiteX21" fmla="*/ 208800 w 3585600"/>
                <a:gd name="connsiteY21" fmla="*/ 856800 h 1148400"/>
                <a:gd name="connsiteX22" fmla="*/ 208800 w 3585600"/>
                <a:gd name="connsiteY22" fmla="*/ 946800 h 1148400"/>
                <a:gd name="connsiteX23" fmla="*/ 97200 w 3585600"/>
                <a:gd name="connsiteY23" fmla="*/ 946800 h 1148400"/>
                <a:gd name="connsiteX24" fmla="*/ 97200 w 3585600"/>
                <a:gd name="connsiteY24" fmla="*/ 1008000 h 1148400"/>
                <a:gd name="connsiteX25" fmla="*/ 61200 w 3585600"/>
                <a:gd name="connsiteY25" fmla="*/ 1008000 h 1148400"/>
                <a:gd name="connsiteX26" fmla="*/ 61200 w 3585600"/>
                <a:gd name="connsiteY26" fmla="*/ 1094400 h 1148400"/>
                <a:gd name="connsiteX27" fmla="*/ 0 w 3585600"/>
                <a:gd name="connsiteY27" fmla="*/ 1094400 h 1148400"/>
                <a:gd name="connsiteX28" fmla="*/ 0 w 3585600"/>
                <a:gd name="connsiteY28" fmla="*/ 1148400 h 1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85600" h="1148400">
                  <a:moveTo>
                    <a:pt x="3585600" y="0"/>
                  </a:moveTo>
                  <a:lnTo>
                    <a:pt x="3373200" y="0"/>
                  </a:lnTo>
                  <a:lnTo>
                    <a:pt x="3373200" y="104400"/>
                  </a:lnTo>
                  <a:lnTo>
                    <a:pt x="2534400" y="104400"/>
                  </a:lnTo>
                  <a:lnTo>
                    <a:pt x="2534400" y="194400"/>
                  </a:lnTo>
                  <a:lnTo>
                    <a:pt x="1378800" y="194400"/>
                  </a:lnTo>
                  <a:lnTo>
                    <a:pt x="1378800" y="306000"/>
                  </a:lnTo>
                  <a:lnTo>
                    <a:pt x="1296000" y="306000"/>
                  </a:lnTo>
                  <a:lnTo>
                    <a:pt x="1296000" y="392400"/>
                  </a:lnTo>
                  <a:lnTo>
                    <a:pt x="1274400" y="392400"/>
                  </a:lnTo>
                  <a:lnTo>
                    <a:pt x="1274400" y="442800"/>
                  </a:lnTo>
                  <a:lnTo>
                    <a:pt x="1116000" y="442800"/>
                  </a:lnTo>
                  <a:lnTo>
                    <a:pt x="1116000" y="529200"/>
                  </a:lnTo>
                  <a:lnTo>
                    <a:pt x="590400" y="529200"/>
                  </a:lnTo>
                  <a:lnTo>
                    <a:pt x="590400" y="630000"/>
                  </a:lnTo>
                  <a:lnTo>
                    <a:pt x="590400" y="630000"/>
                  </a:lnTo>
                  <a:lnTo>
                    <a:pt x="590400" y="687600"/>
                  </a:lnTo>
                  <a:lnTo>
                    <a:pt x="522000" y="687600"/>
                  </a:lnTo>
                  <a:lnTo>
                    <a:pt x="522000" y="784800"/>
                  </a:lnTo>
                  <a:lnTo>
                    <a:pt x="284400" y="784800"/>
                  </a:lnTo>
                  <a:lnTo>
                    <a:pt x="284400" y="856800"/>
                  </a:lnTo>
                  <a:lnTo>
                    <a:pt x="208800" y="856800"/>
                  </a:lnTo>
                  <a:lnTo>
                    <a:pt x="208800" y="946800"/>
                  </a:lnTo>
                  <a:lnTo>
                    <a:pt x="97200" y="946800"/>
                  </a:lnTo>
                  <a:lnTo>
                    <a:pt x="97200" y="1008000"/>
                  </a:lnTo>
                  <a:lnTo>
                    <a:pt x="61200" y="1008000"/>
                  </a:lnTo>
                  <a:lnTo>
                    <a:pt x="61200" y="1094400"/>
                  </a:lnTo>
                  <a:lnTo>
                    <a:pt x="0" y="1094400"/>
                  </a:lnTo>
                  <a:lnTo>
                    <a:pt x="0" y="1148400"/>
                  </a:lnTo>
                </a:path>
              </a:pathLst>
            </a:custGeom>
            <a:noFill/>
            <a:ln w="2857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solidFill>
                  <a:srgbClr val="FFFFFF"/>
                </a:solidFill>
              </a:endParaRPr>
            </a:p>
          </p:txBody>
        </p:sp>
        <p:sp>
          <p:nvSpPr>
            <p:cNvPr id="254" name="Forme libre 45">
              <a:extLst>
                <a:ext uri="{FF2B5EF4-FFF2-40B4-BE49-F238E27FC236}">
                  <a16:creationId xmlns:a16="http://schemas.microsoft.com/office/drawing/2014/main" id="{749F768B-0AB5-427D-BA66-2038B0855A39}"/>
                </a:ext>
              </a:extLst>
            </p:cNvPr>
            <p:cNvSpPr/>
            <p:nvPr/>
          </p:nvSpPr>
          <p:spPr bwMode="auto">
            <a:xfrm>
              <a:off x="5403600" y="4345200"/>
              <a:ext cx="3524400" cy="478800"/>
            </a:xfrm>
            <a:custGeom>
              <a:avLst/>
              <a:gdLst>
                <a:gd name="connsiteX0" fmla="*/ 0 w 3524400"/>
                <a:gd name="connsiteY0" fmla="*/ 478800 h 478800"/>
                <a:gd name="connsiteX1" fmla="*/ 0 w 3524400"/>
                <a:gd name="connsiteY1" fmla="*/ 432000 h 478800"/>
                <a:gd name="connsiteX2" fmla="*/ 14400 w 3524400"/>
                <a:gd name="connsiteY2" fmla="*/ 432000 h 478800"/>
                <a:gd name="connsiteX3" fmla="*/ 14400 w 3524400"/>
                <a:gd name="connsiteY3" fmla="*/ 367200 h 478800"/>
                <a:gd name="connsiteX4" fmla="*/ 698400 w 3524400"/>
                <a:gd name="connsiteY4" fmla="*/ 367200 h 478800"/>
                <a:gd name="connsiteX5" fmla="*/ 698400 w 3524400"/>
                <a:gd name="connsiteY5" fmla="*/ 280800 h 478800"/>
                <a:gd name="connsiteX6" fmla="*/ 964800 w 3524400"/>
                <a:gd name="connsiteY6" fmla="*/ 280800 h 478800"/>
                <a:gd name="connsiteX7" fmla="*/ 964800 w 3524400"/>
                <a:gd name="connsiteY7" fmla="*/ 187200 h 478800"/>
                <a:gd name="connsiteX8" fmla="*/ 1998000 w 3524400"/>
                <a:gd name="connsiteY8" fmla="*/ 187200 h 478800"/>
                <a:gd name="connsiteX9" fmla="*/ 1998000 w 3524400"/>
                <a:gd name="connsiteY9" fmla="*/ 111600 h 478800"/>
                <a:gd name="connsiteX10" fmla="*/ 2577600 w 3524400"/>
                <a:gd name="connsiteY10" fmla="*/ 111600 h 478800"/>
                <a:gd name="connsiteX11" fmla="*/ 2577600 w 3524400"/>
                <a:gd name="connsiteY11" fmla="*/ 0 h 478800"/>
                <a:gd name="connsiteX12" fmla="*/ 3524400 w 3524400"/>
                <a:gd name="connsiteY12" fmla="*/ 0 h 47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400" h="478800">
                  <a:moveTo>
                    <a:pt x="0" y="478800"/>
                  </a:moveTo>
                  <a:lnTo>
                    <a:pt x="0" y="432000"/>
                  </a:lnTo>
                  <a:lnTo>
                    <a:pt x="14400" y="432000"/>
                  </a:lnTo>
                  <a:lnTo>
                    <a:pt x="14400" y="367200"/>
                  </a:lnTo>
                  <a:lnTo>
                    <a:pt x="698400" y="367200"/>
                  </a:lnTo>
                  <a:lnTo>
                    <a:pt x="698400" y="280800"/>
                  </a:lnTo>
                  <a:lnTo>
                    <a:pt x="964800" y="280800"/>
                  </a:lnTo>
                  <a:lnTo>
                    <a:pt x="964800" y="187200"/>
                  </a:lnTo>
                  <a:lnTo>
                    <a:pt x="1998000" y="187200"/>
                  </a:lnTo>
                  <a:lnTo>
                    <a:pt x="1998000" y="111600"/>
                  </a:lnTo>
                  <a:lnTo>
                    <a:pt x="2577600" y="111600"/>
                  </a:lnTo>
                  <a:lnTo>
                    <a:pt x="2577600" y="0"/>
                  </a:lnTo>
                  <a:lnTo>
                    <a:pt x="3524400" y="0"/>
                  </a:lnTo>
                </a:path>
              </a:pathLst>
            </a:custGeom>
            <a:noFill/>
            <a:ln w="2857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solidFill>
                  <a:srgbClr val="FFFFFF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781F3F4-4787-4E69-BFC6-EBDA67464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69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383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383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3B1F014-6326-4AEC-BE17-BF6AE6C7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7069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367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357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0165F320-FF6D-4A6A-9410-CA73D0C7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0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357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350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4218CFBC-465B-409B-98E8-D7BFB815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4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354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339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4FF4BDC-E1A7-4B6F-81D9-56590D26E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8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340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328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3F20E492-5CE2-4F49-81EC-8EACBB35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8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331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318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2DD87D3D-FC7D-4DBE-B8CC-8D74ED49B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0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320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305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AC11A0DA-C46B-4D8B-8BE9-E7FEE1B9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8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312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296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D08D5CCD-4F5F-45F6-8756-B600F9C5D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4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303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286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DDEBB9BB-BF87-49D1-B430-C30C96D3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470" y="5532689"/>
              <a:ext cx="211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149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150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9C17C020-B66D-4598-B910-5DB3603E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724" y="5532689"/>
              <a:ext cx="3558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DOR</a:t>
              </a:r>
            </a:p>
            <a:p>
              <a:r>
                <a:rPr lang="fr-FR" sz="1000" b="1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DRV/r</a:t>
              </a:r>
              <a:endParaRPr lang="fr-FR" sz="1600" b="1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D27FB6D7-4205-42E0-8D65-44C9D929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212" y="5317944"/>
              <a:ext cx="166071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dirty="0" err="1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Number</a:t>
              </a:r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 of participants at </a:t>
              </a:r>
              <a:r>
                <a:rPr lang="fr-FR" sz="1000" dirty="0" err="1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risk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291AE7C4-0BDB-40C6-A5D4-E082748FA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254" y="2455186"/>
              <a:ext cx="4260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DOR</a:t>
              </a:r>
            </a:p>
            <a:p>
              <a:r>
                <a:rPr lang="fr-FR" sz="12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DRV/r</a:t>
              </a:r>
              <a:endParaRPr lang="fr-FR" sz="24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85FF6B0-805A-4F83-B58C-CB4615F80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466" y="3981843"/>
              <a:ext cx="106439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Log </a:t>
              </a:r>
              <a:r>
                <a:rPr lang="fr-FR" sz="1000" dirty="0" err="1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rank</a:t>
              </a:r>
              <a:r>
                <a:rPr lang="fr-FR" sz="1000" dirty="0">
                  <a:solidFill>
                    <a:srgbClr val="002060"/>
                  </a:solidFill>
                  <a:latin typeface="Arial"/>
                  <a:ea typeface="ＭＳ Ｐゴシック" pitchFamily="34" charset="-128"/>
                </a:rPr>
                <a:t> p = 0,063</a:t>
              </a:r>
              <a:endParaRPr lang="fr-FR" sz="1600" dirty="0">
                <a:solidFill>
                  <a:srgbClr val="002060"/>
                </a:solidFill>
                <a:latin typeface="Arial"/>
                <a:ea typeface="ＭＳ Ｐゴシック" pitchFamily="34" charset="-128"/>
              </a:endParaRPr>
            </a:p>
          </p:txBody>
        </p: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133331A3-C85F-495B-85C4-EB93216028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4649" y="2541609"/>
              <a:ext cx="15559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32B67870-7C65-4F6B-89F1-DDBBEA2FDE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1530" y="2754635"/>
              <a:ext cx="1587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98F81D9D-8342-4179-A3E0-A4B062A575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5848" y="5602735"/>
              <a:ext cx="15559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924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44BD3359-ECEC-476F-9EC7-F98630AB4F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62729" y="5759489"/>
              <a:ext cx="1587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95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3" name="ZoneTexte 272">
              <a:extLst>
                <a:ext uri="{FF2B5EF4-FFF2-40B4-BE49-F238E27FC236}">
                  <a16:creationId xmlns:a16="http://schemas.microsoft.com/office/drawing/2014/main" id="{793A092E-6E81-404F-BA0A-AF84A367CFC1}"/>
                </a:ext>
              </a:extLst>
            </p:cNvPr>
            <p:cNvSpPr txBox="1"/>
            <p:nvPr/>
          </p:nvSpPr>
          <p:spPr>
            <a:xfrm>
              <a:off x="5365786" y="874025"/>
              <a:ext cx="3567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 to discontinuation due to AE </a:t>
              </a:r>
              <a:br>
                <a:rPr lang="fr-FR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r-FR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weeks</a:t>
              </a:r>
              <a:r>
                <a:rPr lang="fr-FR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0-96)</a:t>
              </a:r>
            </a:p>
          </p:txBody>
        </p:sp>
      </p:grpSp>
      <p:sp>
        <p:nvSpPr>
          <p:cNvPr id="274" name="ZoneTexte 273">
            <a:extLst>
              <a:ext uri="{FF2B5EF4-FFF2-40B4-BE49-F238E27FC236}">
                <a16:creationId xmlns:a16="http://schemas.microsoft.com/office/drawing/2014/main" id="{E2209580-6878-4B74-9ADD-4C06BF692F5B}"/>
              </a:ext>
            </a:extLst>
          </p:cNvPr>
          <p:cNvSpPr txBox="1"/>
          <p:nvPr/>
        </p:nvSpPr>
        <p:spPr>
          <a:xfrm>
            <a:off x="5037389" y="185693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60A253-2A79-4A74-9BE9-BAD4BEE3F5BC}"/>
              </a:ext>
            </a:extLst>
          </p:cNvPr>
          <p:cNvSpPr txBox="1"/>
          <p:nvPr/>
        </p:nvSpPr>
        <p:spPr>
          <a:xfrm>
            <a:off x="311652" y="5680330"/>
            <a:ext cx="383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Emergence of </a:t>
            </a:r>
            <a:r>
              <a:rPr lang="fr-FR" dirty="0" err="1"/>
              <a:t>resistance</a:t>
            </a:r>
            <a:r>
              <a:rPr lang="fr-FR" dirty="0"/>
              <a:t> at </a:t>
            </a:r>
            <a:r>
              <a:rPr lang="fr-FR" dirty="0" err="1"/>
              <a:t>failure</a:t>
            </a:r>
            <a:r>
              <a:rPr lang="fr-FR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/>
              <a:t>DOR : 2/15 to DOR + 2/15 to NRTI</a:t>
            </a:r>
          </a:p>
          <a:p>
            <a:pPr marL="285750" indent="-285750">
              <a:buFontTx/>
              <a:buChar char="-"/>
            </a:pPr>
            <a:r>
              <a:rPr lang="fr-FR" dirty="0"/>
              <a:t>DRV/r : 0/20 to PI + 1/20 to NRTI</a:t>
            </a:r>
          </a:p>
        </p:txBody>
      </p:sp>
    </p:spTree>
    <p:extLst>
      <p:ext uri="{BB962C8B-B14F-4D97-AF65-F5344CB8AC3E}">
        <p14:creationId xmlns:p14="http://schemas.microsoft.com/office/powerpoint/2010/main" val="20853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DOR - resistance profile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phase 3 trials, the rate of resistance to DOR (0.9%)  was lower than EFV (3.3%) in DRIVE- AHEAD</a:t>
            </a:r>
          </a:p>
          <a:p>
            <a:endParaRPr lang="en-US"/>
          </a:p>
          <a:p>
            <a:r>
              <a:rPr lang="en-US"/>
              <a:t>DOR : specific resistance pathway (V106 or F227 substitutions)</a:t>
            </a:r>
          </a:p>
          <a:p>
            <a:pPr lvl="2"/>
            <a:r>
              <a:rPr lang="en-US"/>
              <a:t>Among the 7 DOR-resistant clinical mutants, 5 were susceptible to etravirine </a:t>
            </a:r>
          </a:p>
          <a:p>
            <a:pPr lvl="2"/>
            <a:r>
              <a:rPr lang="en-US"/>
              <a:t>Among the 12 EFV-resistant clinical mutants,  9 were susceptible to DOR</a:t>
            </a:r>
          </a:p>
          <a:p>
            <a:pPr lvl="2"/>
            <a:endParaRPr lang="en-US"/>
          </a:p>
          <a:p>
            <a:r>
              <a:rPr lang="en-US"/>
              <a:t>Mutants containing the F227C substitution were hypersusceptible to ZDV, TFV, 3TC, and MK-8591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CF03CE-3FB7-4421-B719-087CD57BD3C5}"/>
              </a:ext>
            </a:extLst>
          </p:cNvPr>
          <p:cNvSpPr txBox="1"/>
          <p:nvPr/>
        </p:nvSpPr>
        <p:spPr>
          <a:xfrm>
            <a:off x="7218883" y="6500336"/>
            <a:ext cx="1902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/>
              <a:t> IAC 2018, Abs. THBDB0101</a:t>
            </a:r>
            <a:endParaRPr lang="en-GB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12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3153</Words>
  <Application>Microsoft Macintosh PowerPoint</Application>
  <PresentationFormat>Affichage à l'écran (4:3)</PresentationFormat>
  <Paragraphs>646</Paragraphs>
  <Slides>37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51" baseType="lpstr">
      <vt:lpstr>Arial Unicode MS</vt:lpstr>
      <vt:lpstr>MS Mincho</vt:lpstr>
      <vt:lpstr>ＭＳ Ｐゴシック</vt:lpstr>
      <vt:lpstr>Arial</vt:lpstr>
      <vt:lpstr>Arial Narrow</vt:lpstr>
      <vt:lpstr>Calibri</vt:lpstr>
      <vt:lpstr>Cambria</vt:lpstr>
      <vt:lpstr>Mangal</vt:lpstr>
      <vt:lpstr>Symbol</vt:lpstr>
      <vt:lpstr>Tahoma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GEMINI-1 and -2 Phase III Study Design</vt:lpstr>
      <vt:lpstr> GEMINI Pooled Snapshot Outcomes at W48: ITT-E  and Per Protocol Populations</vt:lpstr>
      <vt:lpstr>GEMINI</vt:lpstr>
      <vt:lpstr>DTG Monotherapy studies</vt:lpstr>
      <vt:lpstr>DRIVE-FORWARD Study: DOR + 2 NRTI  vs DRV/r  + 2 NRTI</vt:lpstr>
      <vt:lpstr>Présentation PowerPoint</vt:lpstr>
      <vt:lpstr>DOR - resistance profile</vt:lpstr>
      <vt:lpstr>NEAT 022 Study: Switch to DTG vs continuation  of PI/r in patients with high cardiovascular risk</vt:lpstr>
      <vt:lpstr>Présentation PowerPoint</vt:lpstr>
      <vt:lpstr>Présentation PowerPoint</vt:lpstr>
      <vt:lpstr>SWORD-1 &amp; 2 Studies: Switch to DTG + RPV</vt:lpstr>
      <vt:lpstr>SWORD-1 &amp; 2 Studies: Switch to DTG + RPV</vt:lpstr>
      <vt:lpstr>DIAMOND : D/C/F/TAF for Test and Treat strategy</vt:lpstr>
      <vt:lpstr>Présentation PowerPoint</vt:lpstr>
      <vt:lpstr>INSPIRING phase 3b</vt:lpstr>
      <vt:lpstr>1st MI and exposure to ATV or DRV : retrospective case-control study (French Hospital Database)</vt:lpstr>
      <vt:lpstr>DTG pregnancy</vt:lpstr>
      <vt:lpstr>Présentation PowerPoint</vt:lpstr>
      <vt:lpstr>Présentation PowerPoint</vt:lpstr>
      <vt:lpstr>Tsepamo Updated Analysis Plan</vt:lpstr>
      <vt:lpstr>Présentation PowerPoint</vt:lpstr>
      <vt:lpstr>Important Considerations for Improving Contraceptive Options</vt:lpstr>
      <vt:lpstr>Présentation PowerPoint</vt:lpstr>
      <vt:lpstr>Présentation PowerPoint</vt:lpstr>
      <vt:lpstr>Présentation PowerPoint</vt:lpstr>
      <vt:lpstr>3 large community-based randomised trials investigating the impact of multi-faceted, enhanced HIV treatment and prevention strategies (complex intervention package)</vt:lpstr>
      <vt:lpstr>Présentation PowerPoint</vt:lpstr>
      <vt:lpstr>Présentation PowerPoint</vt:lpstr>
      <vt:lpstr>PREVENIR</vt:lpstr>
      <vt:lpstr>PrEP uptake, HIV diagnoses trend (USA)</vt:lpstr>
      <vt:lpstr>Emerging issues in PrEP </vt:lpstr>
      <vt:lpstr>Présentation PowerPoint</vt:lpstr>
      <vt:lpstr>Cure research</vt:lpstr>
      <vt:lpstr>Vaccine approaches to prevent HIV transmission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/>
  <cp:lastModifiedBy>charles dufrene</cp:lastModifiedBy>
  <cp:revision>174</cp:revision>
  <cp:lastPrinted>2018-07-27T15:44:17Z</cp:lastPrinted>
  <dcterms:created xsi:type="dcterms:W3CDTF">2017-07-25T11:41:11Z</dcterms:created>
  <dcterms:modified xsi:type="dcterms:W3CDTF">2018-08-27T07:51:20Z</dcterms:modified>
  <cp:category/>
</cp:coreProperties>
</file>