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sldIdLst>
    <p:sldId id="321" r:id="rId2"/>
    <p:sldId id="268" r:id="rId3"/>
    <p:sldId id="277" r:id="rId4"/>
    <p:sldId id="279" r:id="rId5"/>
    <p:sldId id="299" r:id="rId6"/>
    <p:sldId id="275" r:id="rId7"/>
    <p:sldId id="276" r:id="rId8"/>
    <p:sldId id="313" r:id="rId9"/>
    <p:sldId id="320" r:id="rId10"/>
    <p:sldId id="303" r:id="rId11"/>
    <p:sldId id="312" r:id="rId12"/>
    <p:sldId id="305" r:id="rId13"/>
    <p:sldId id="273" r:id="rId14"/>
    <p:sldId id="281" r:id="rId15"/>
    <p:sldId id="283" r:id="rId16"/>
    <p:sldId id="282" r:id="rId17"/>
    <p:sldId id="284" r:id="rId18"/>
    <p:sldId id="285" r:id="rId19"/>
    <p:sldId id="286" r:id="rId20"/>
    <p:sldId id="287" r:id="rId21"/>
    <p:sldId id="278" r:id="rId22"/>
    <p:sldId id="290" r:id="rId23"/>
    <p:sldId id="289" r:id="rId24"/>
    <p:sldId id="314" r:id="rId25"/>
    <p:sldId id="295" r:id="rId26"/>
    <p:sldId id="297" r:id="rId27"/>
    <p:sldId id="308" r:id="rId28"/>
    <p:sldId id="298" r:id="rId29"/>
    <p:sldId id="309" r:id="rId30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>
          <p15:clr>
            <a:srgbClr val="A4A3A4"/>
          </p15:clr>
        </p15:guide>
        <p15:guide id="4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916A"/>
    <a:srgbClr val="4969AF"/>
    <a:srgbClr val="DF632C"/>
    <a:srgbClr val="0000CC"/>
    <a:srgbClr val="EF4343"/>
    <a:srgbClr val="71707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19"/>
    <p:restoredTop sz="94704"/>
  </p:normalViewPr>
  <p:slideViewPr>
    <p:cSldViewPr snapToGrid="0">
      <p:cViewPr varScale="1">
        <p:scale>
          <a:sx n="81" d="100"/>
          <a:sy n="81" d="100"/>
        </p:scale>
        <p:origin x="1598" y="53"/>
      </p:cViewPr>
      <p:guideLst>
        <p:guide orient="horz" pos="2183"/>
        <p:guide pos="2880"/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4" d="100"/>
        <a:sy n="184" d="100"/>
      </p:scale>
      <p:origin x="0" y="-11430"/>
    </p:cViewPr>
  </p:sorterViewPr>
  <p:notesViewPr>
    <p:cSldViewPr snapToGrid="0" showGuides="1">
      <p:cViewPr varScale="1">
        <p:scale>
          <a:sx n="64" d="100"/>
          <a:sy n="64" d="100"/>
        </p:scale>
        <p:origin x="-3096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6D61B0-3D22-4B33-8ECD-02D1C053DB13}" type="datetimeFigureOut">
              <a:rPr lang="fr-FR" smtClean="0"/>
              <a:t>30/03/2018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44C9AA-2926-409D-992D-236A50BB73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6513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4C9AA-2926-409D-992D-236A50BB73F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1295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4C9AA-2926-409D-992D-236A50BB73FB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92548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4C9AA-2926-409D-992D-236A50BB73FB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5773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4C9AA-2926-409D-992D-236A50BB73FB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90547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4C9AA-2926-409D-992D-236A50BB73FB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14222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4C9AA-2926-409D-992D-236A50BB73FB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46938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4C9AA-2926-409D-992D-236A50BB73FB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15480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4C9AA-2926-409D-992D-236A50BB73FB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74636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4C9AA-2926-409D-992D-236A50BB73FB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60144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4C9AA-2926-409D-992D-236A50BB73FB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44079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4C9AA-2926-409D-992D-236A50BB73FB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0034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4C9AA-2926-409D-992D-236A50BB73FB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26388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4C9AA-2926-409D-992D-236A50BB73FB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90720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4C9AA-2926-409D-992D-236A50BB73FB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7367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4C9AA-2926-409D-992D-236A50BB73FB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758225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4C9AA-2926-409D-992D-236A50BB73FB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13626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4C9AA-2926-409D-992D-236A50BB73FB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614404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4C9AA-2926-409D-992D-236A50BB73FB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46760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4C9AA-2926-409D-992D-236A50BB73FB}" type="slidenum">
              <a:rPr lang="fr-FR" smtClean="0"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589184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4C9AA-2926-409D-992D-236A50BB73FB}" type="slidenum">
              <a:rPr lang="fr-FR" smtClean="0"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838875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4C9AA-2926-409D-992D-236A50BB73FB}" type="slidenum">
              <a:rPr lang="fr-FR" smtClean="0"/>
              <a:t>28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005925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4C9AA-2926-409D-992D-236A50BB73FB}" type="slidenum">
              <a:rPr lang="fr-FR" smtClean="0"/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3773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4C9AA-2926-409D-992D-236A50BB73FB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16935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4C9AA-2926-409D-992D-236A50BB73FB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2619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4C9AA-2926-409D-992D-236A50BB73FB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79463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4C9AA-2926-409D-992D-236A50BB73FB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4594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4C9AA-2926-409D-992D-236A50BB73FB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67036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4C9AA-2926-409D-992D-236A50BB73FB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2808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4C9AA-2926-409D-992D-236A50BB73FB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1035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>
            <a:lvl1pPr>
              <a:defRPr>
                <a:solidFill>
                  <a:srgbClr val="0000CC"/>
                </a:solidFill>
              </a:defRPr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3D69A-727F-FA4E-9F4E-3472BED4430A}" type="datetimeFigureOut">
              <a:rPr lang="fr-FR" smtClean="0"/>
              <a:t>30/03/2018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1372E-33DF-5842-9CC7-ACC27DE46C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8162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00CC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68386"/>
            <a:ext cx="8229600" cy="4525963"/>
          </a:xfrm>
        </p:spPr>
        <p:txBody>
          <a:bodyPr/>
          <a:lstStyle>
            <a:lvl1pPr>
              <a:buClr>
                <a:srgbClr val="EF4343"/>
              </a:buClr>
              <a:defRPr/>
            </a:lvl1pPr>
            <a:lvl2pPr>
              <a:buClr>
                <a:srgbClr val="EF4343"/>
              </a:buClr>
              <a:defRPr/>
            </a:lvl2pPr>
            <a:lvl3pPr>
              <a:buClr>
                <a:srgbClr val="EF4343"/>
              </a:buClr>
              <a:defRPr/>
            </a:lvl3pPr>
            <a:lvl4pPr>
              <a:buClr>
                <a:srgbClr val="EF4343"/>
              </a:buClr>
              <a:defRPr/>
            </a:lvl4pPr>
            <a:lvl5pPr>
              <a:buClr>
                <a:srgbClr val="EF4343"/>
              </a:buClr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3D69A-727F-FA4E-9F4E-3472BED4430A}" type="datetimeFigureOut">
              <a:rPr lang="fr-FR" smtClean="0"/>
              <a:t>30/03/2018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1372E-33DF-5842-9CC7-ACC27DE46C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3828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3D69A-727F-FA4E-9F4E-3472BED4430A}" type="datetimeFigureOut">
              <a:rPr lang="fr-FR" smtClean="0"/>
              <a:t>30/03/2018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1372E-33DF-5842-9CC7-ACC27DE46C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951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CC"/>
                </a:solidFill>
              </a:defRPr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3D69A-727F-FA4E-9F4E-3472BED4430A}" type="datetimeFigureOut">
              <a:rPr lang="fr-FR" smtClean="0"/>
              <a:t>30/03/2018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1372E-33DF-5842-9CC7-ACC27DE46C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6640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CC"/>
                </a:solidFill>
              </a:defRPr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3D69A-727F-FA4E-9F4E-3472BED4430A}" type="datetimeFigureOut">
              <a:rPr lang="fr-FR" smtClean="0"/>
              <a:t>30/03/2018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1372E-33DF-5842-9CC7-ACC27DE46C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4853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CC"/>
                </a:solidFill>
              </a:defRPr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3D69A-727F-FA4E-9F4E-3472BED4430A}" type="datetimeFigureOut">
              <a:rPr lang="fr-FR" smtClean="0"/>
              <a:t>30/03/2018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1372E-33DF-5842-9CC7-ACC27DE46C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4055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3D69A-727F-FA4E-9F4E-3472BED4430A}" type="datetimeFigureOut">
              <a:rPr lang="fr-FR" smtClean="0"/>
              <a:t>30/03/2018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1372E-33DF-5842-9CC7-ACC27DE46C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8669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09600"/>
          </a:xfrm>
        </p:spPr>
        <p:txBody>
          <a:bodyPr rtlCol="0">
            <a:noAutofit/>
          </a:bodyPr>
          <a:lstStyle>
            <a:lvl1pPr>
              <a:defRPr lang="en-US" sz="3000" b="0" spc="-113">
                <a:solidFill>
                  <a:schemeClr val="accent2"/>
                </a:solidFill>
                <a:effectLst>
                  <a:outerShdw dist="38100" dir="2700000" algn="ctr" rotWithShape="0">
                    <a:srgbClr val="000000">
                      <a:alpha val="15000"/>
                    </a:srgbClr>
                  </a:outerShdw>
                </a:effectLst>
              </a:defRPr>
            </a:lvl1pPr>
          </a:lstStyle>
          <a:p>
            <a:pPr lvl="0"/>
            <a:r>
              <a:rPr lang="en-US"/>
              <a:t>Cliquez pour modifier le style du titre</a:t>
            </a:r>
          </a:p>
        </p:txBody>
      </p:sp>
      <p:sp>
        <p:nvSpPr>
          <p:cNvPr id="37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457200" y="925361"/>
            <a:ext cx="8229600" cy="466725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389958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3D69A-727F-FA4E-9F4E-3472BED4430A}" type="datetimeFigureOut">
              <a:rPr lang="fr-FR" smtClean="0"/>
              <a:t>30/03/2018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1372E-33DF-5842-9CC7-ACC27DE46C95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="" xmlns:a16="http://schemas.microsoft.com/office/drawing/2014/main" id="{268CBE45-2C89-4331-B4B9-C9807F58FB54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69459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D02D6FC7-47CB-4A12-A7C7-B09175E2A8CE}" type="slidenum">
              <a:rPr lang="fr-FR" sz="1200" smtClean="0">
                <a:solidFill>
                  <a:schemeClr val="tx1"/>
                </a:solidFill>
              </a:rPr>
              <a:pPr algn="l"/>
              <a:t>‹N°›</a:t>
            </a:fld>
            <a:endParaRPr lang="fr-FR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99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xStyles>
    <p:titleStyle>
      <a:lvl1pPr algn="ctr" defTabSz="342900" rtl="0" eaLnBrk="1" latinLnBrk="0" hangingPunct="1">
        <a:spcBef>
          <a:spcPct val="0"/>
        </a:spcBef>
        <a:buNone/>
        <a:defRPr sz="3300" b="1" kern="1200">
          <a:solidFill>
            <a:srgbClr val="0000CC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Clr>
          <a:srgbClr val="EF4343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Clr>
          <a:srgbClr val="EF4343"/>
        </a:buClr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Clr>
          <a:srgbClr val="EF4343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Clr>
          <a:srgbClr val="EF4343"/>
        </a:buClr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Clr>
          <a:srgbClr val="EF4343"/>
        </a:buClr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137563" y="3916856"/>
            <a:ext cx="2416175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390225" y="3894631"/>
            <a:ext cx="2444750" cy="193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26175" y="3894631"/>
            <a:ext cx="2444750" cy="193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6350" y="5821313"/>
            <a:ext cx="9140825" cy="1065846"/>
          </a:xfrm>
          <a:prstGeom prst="rect">
            <a:avLst/>
          </a:prstGeom>
          <a:solidFill>
            <a:srgbClr val="DF632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66" name="Image 106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6674" y="5821313"/>
            <a:ext cx="6584251" cy="1146147"/>
          </a:xfrm>
          <a:prstGeom prst="rect">
            <a:avLst/>
          </a:prstGeom>
        </p:spPr>
      </p:pic>
      <p:sp>
        <p:nvSpPr>
          <p:cNvPr id="1067" name="Rectangle 1066"/>
          <p:cNvSpPr/>
          <p:nvPr/>
        </p:nvSpPr>
        <p:spPr>
          <a:xfrm>
            <a:off x="1588" y="2911614"/>
            <a:ext cx="9142413" cy="213027"/>
          </a:xfrm>
          <a:prstGeom prst="rect">
            <a:avLst/>
          </a:prstGeom>
          <a:solidFill>
            <a:srgbClr val="DF632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68" name="Image 1067"/>
          <p:cNvPicPr>
            <a:picLocks noChangeAspect="1"/>
          </p:cNvPicPr>
          <p:nvPr/>
        </p:nvPicPr>
        <p:blipFill rotWithShape="1">
          <a:blip r:embed="rId7"/>
          <a:srcRect l="12639" r="2382"/>
          <a:stretch/>
        </p:blipFill>
        <p:spPr>
          <a:xfrm>
            <a:off x="-11575" y="0"/>
            <a:ext cx="9144000" cy="2920636"/>
          </a:xfrm>
          <a:prstGeom prst="rect">
            <a:avLst/>
          </a:prstGeom>
        </p:spPr>
      </p:pic>
      <p:sp>
        <p:nvSpPr>
          <p:cNvPr id="1069" name="ZoneTexte 1068"/>
          <p:cNvSpPr txBox="1"/>
          <p:nvPr/>
        </p:nvSpPr>
        <p:spPr>
          <a:xfrm>
            <a:off x="2988233" y="3242164"/>
            <a:ext cx="31675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4969AF"/>
                </a:solidFill>
              </a:rPr>
              <a:t>Webinar presented </a:t>
            </a:r>
            <a:r>
              <a:rPr lang="en-US" sz="2400" b="1" dirty="0">
                <a:solidFill>
                  <a:srgbClr val="4969AF"/>
                </a:solidFill>
              </a:rPr>
              <a:t>by :</a:t>
            </a:r>
            <a:endParaRPr lang="fr-FR" sz="2400" b="1" dirty="0">
              <a:solidFill>
                <a:srgbClr val="4969A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751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 5">
            <a:extLst>
              <a:ext uri="{FF2B5EF4-FFF2-40B4-BE49-F238E27FC236}">
                <a16:creationId xmlns="" xmlns:a16="http://schemas.microsoft.com/office/drawing/2014/main" id="{3B18667D-AB7E-4695-B3C4-7E6877348ECA}"/>
              </a:ext>
            </a:extLst>
          </p:cNvPr>
          <p:cNvSpPr>
            <a:spLocks/>
          </p:cNvSpPr>
          <p:nvPr/>
        </p:nvSpPr>
        <p:spPr bwMode="auto">
          <a:xfrm rot="3834128">
            <a:off x="3906416" y="3706322"/>
            <a:ext cx="2600763" cy="2814196"/>
          </a:xfrm>
          <a:custGeom>
            <a:avLst/>
            <a:gdLst>
              <a:gd name="T0" fmla="*/ 939 w 939"/>
              <a:gd name="T1" fmla="*/ 370 h 681"/>
              <a:gd name="T2" fmla="*/ 918 w 939"/>
              <a:gd name="T3" fmla="*/ 496 h 681"/>
              <a:gd name="T4" fmla="*/ 715 w 939"/>
              <a:gd name="T5" fmla="*/ 666 h 681"/>
              <a:gd name="T6" fmla="*/ 104 w 939"/>
              <a:gd name="T7" fmla="*/ 487 h 681"/>
              <a:gd name="T8" fmla="*/ 90 w 939"/>
              <a:gd name="T9" fmla="*/ 283 h 681"/>
              <a:gd name="T10" fmla="*/ 552 w 939"/>
              <a:gd name="T11" fmla="*/ 19 h 681"/>
              <a:gd name="T12" fmla="*/ 738 w 939"/>
              <a:gd name="T13" fmla="*/ 16 h 681"/>
              <a:gd name="T14" fmla="*/ 862 w 939"/>
              <a:gd name="T15" fmla="*/ 114 h 681"/>
              <a:gd name="T16" fmla="*/ 939 w 939"/>
              <a:gd name="T17" fmla="*/ 370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9" h="681">
                <a:moveTo>
                  <a:pt x="939" y="370"/>
                </a:moveTo>
                <a:cubicBezTo>
                  <a:pt x="939" y="433"/>
                  <a:pt x="928" y="455"/>
                  <a:pt x="918" y="496"/>
                </a:cubicBezTo>
                <a:cubicBezTo>
                  <a:pt x="888" y="609"/>
                  <a:pt x="831" y="658"/>
                  <a:pt x="715" y="666"/>
                </a:cubicBezTo>
                <a:cubicBezTo>
                  <a:pt x="490" y="681"/>
                  <a:pt x="284" y="617"/>
                  <a:pt x="104" y="487"/>
                </a:cubicBezTo>
                <a:cubicBezTo>
                  <a:pt x="0" y="411"/>
                  <a:pt x="10" y="364"/>
                  <a:pt x="90" y="283"/>
                </a:cubicBezTo>
                <a:cubicBezTo>
                  <a:pt x="219" y="152"/>
                  <a:pt x="375" y="64"/>
                  <a:pt x="552" y="19"/>
                </a:cubicBezTo>
                <a:cubicBezTo>
                  <a:pt x="611" y="4"/>
                  <a:pt x="680" y="0"/>
                  <a:pt x="738" y="16"/>
                </a:cubicBezTo>
                <a:cubicBezTo>
                  <a:pt x="786" y="29"/>
                  <a:pt x="839" y="71"/>
                  <a:pt x="862" y="114"/>
                </a:cubicBezTo>
                <a:cubicBezTo>
                  <a:pt x="902" y="191"/>
                  <a:pt x="939" y="294"/>
                  <a:pt x="939" y="370"/>
                </a:cubicBezTo>
                <a:close/>
              </a:path>
            </a:pathLst>
          </a:custGeom>
          <a:gradFill>
            <a:gsLst>
              <a:gs pos="100000">
                <a:schemeClr val="tx2">
                  <a:lumMod val="20000"/>
                  <a:lumOff val="80000"/>
                </a:schemeClr>
              </a:gs>
              <a:gs pos="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15" name="Freeform 5"/>
          <p:cNvSpPr>
            <a:spLocks/>
          </p:cNvSpPr>
          <p:nvPr/>
        </p:nvSpPr>
        <p:spPr bwMode="auto">
          <a:xfrm rot="14626451">
            <a:off x="1117611" y="448045"/>
            <a:ext cx="3130131" cy="3199223"/>
          </a:xfrm>
          <a:custGeom>
            <a:avLst/>
            <a:gdLst>
              <a:gd name="T0" fmla="*/ 939 w 939"/>
              <a:gd name="T1" fmla="*/ 370 h 681"/>
              <a:gd name="T2" fmla="*/ 918 w 939"/>
              <a:gd name="T3" fmla="*/ 496 h 681"/>
              <a:gd name="T4" fmla="*/ 715 w 939"/>
              <a:gd name="T5" fmla="*/ 666 h 681"/>
              <a:gd name="T6" fmla="*/ 104 w 939"/>
              <a:gd name="T7" fmla="*/ 487 h 681"/>
              <a:gd name="T8" fmla="*/ 90 w 939"/>
              <a:gd name="T9" fmla="*/ 283 h 681"/>
              <a:gd name="T10" fmla="*/ 552 w 939"/>
              <a:gd name="T11" fmla="*/ 19 h 681"/>
              <a:gd name="T12" fmla="*/ 738 w 939"/>
              <a:gd name="T13" fmla="*/ 16 h 681"/>
              <a:gd name="T14" fmla="*/ 862 w 939"/>
              <a:gd name="T15" fmla="*/ 114 h 681"/>
              <a:gd name="T16" fmla="*/ 939 w 939"/>
              <a:gd name="T17" fmla="*/ 370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9" h="681">
                <a:moveTo>
                  <a:pt x="939" y="370"/>
                </a:moveTo>
                <a:cubicBezTo>
                  <a:pt x="939" y="433"/>
                  <a:pt x="928" y="455"/>
                  <a:pt x="918" y="496"/>
                </a:cubicBezTo>
                <a:cubicBezTo>
                  <a:pt x="888" y="609"/>
                  <a:pt x="831" y="658"/>
                  <a:pt x="715" y="666"/>
                </a:cubicBezTo>
                <a:cubicBezTo>
                  <a:pt x="490" y="681"/>
                  <a:pt x="284" y="617"/>
                  <a:pt x="104" y="487"/>
                </a:cubicBezTo>
                <a:cubicBezTo>
                  <a:pt x="0" y="411"/>
                  <a:pt x="10" y="364"/>
                  <a:pt x="90" y="283"/>
                </a:cubicBezTo>
                <a:cubicBezTo>
                  <a:pt x="219" y="152"/>
                  <a:pt x="375" y="64"/>
                  <a:pt x="552" y="19"/>
                </a:cubicBezTo>
                <a:cubicBezTo>
                  <a:pt x="611" y="4"/>
                  <a:pt x="680" y="0"/>
                  <a:pt x="738" y="16"/>
                </a:cubicBezTo>
                <a:cubicBezTo>
                  <a:pt x="786" y="29"/>
                  <a:pt x="839" y="71"/>
                  <a:pt x="862" y="114"/>
                </a:cubicBezTo>
                <a:cubicBezTo>
                  <a:pt x="902" y="191"/>
                  <a:pt x="939" y="294"/>
                  <a:pt x="939" y="370"/>
                </a:cubicBezTo>
                <a:close/>
              </a:path>
            </a:pathLst>
          </a:custGeom>
          <a:gradFill>
            <a:gsLst>
              <a:gs pos="100000">
                <a:schemeClr val="tx2">
                  <a:lumMod val="20000"/>
                  <a:lumOff val="80000"/>
                </a:schemeClr>
              </a:gs>
              <a:gs pos="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25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Freeform 5"/>
          <p:cNvSpPr>
            <a:spLocks/>
          </p:cNvSpPr>
          <p:nvPr/>
        </p:nvSpPr>
        <p:spPr bwMode="auto">
          <a:xfrm rot="19137642">
            <a:off x="3850498" y="543478"/>
            <a:ext cx="2599010" cy="2465158"/>
          </a:xfrm>
          <a:custGeom>
            <a:avLst/>
            <a:gdLst>
              <a:gd name="T0" fmla="*/ 939 w 939"/>
              <a:gd name="T1" fmla="*/ 370 h 681"/>
              <a:gd name="T2" fmla="*/ 918 w 939"/>
              <a:gd name="T3" fmla="*/ 496 h 681"/>
              <a:gd name="T4" fmla="*/ 715 w 939"/>
              <a:gd name="T5" fmla="*/ 666 h 681"/>
              <a:gd name="T6" fmla="*/ 104 w 939"/>
              <a:gd name="T7" fmla="*/ 487 h 681"/>
              <a:gd name="T8" fmla="*/ 90 w 939"/>
              <a:gd name="T9" fmla="*/ 283 h 681"/>
              <a:gd name="T10" fmla="*/ 552 w 939"/>
              <a:gd name="T11" fmla="*/ 19 h 681"/>
              <a:gd name="T12" fmla="*/ 738 w 939"/>
              <a:gd name="T13" fmla="*/ 16 h 681"/>
              <a:gd name="T14" fmla="*/ 862 w 939"/>
              <a:gd name="T15" fmla="*/ 114 h 681"/>
              <a:gd name="T16" fmla="*/ 939 w 939"/>
              <a:gd name="T17" fmla="*/ 370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9" h="681">
                <a:moveTo>
                  <a:pt x="939" y="370"/>
                </a:moveTo>
                <a:cubicBezTo>
                  <a:pt x="939" y="433"/>
                  <a:pt x="928" y="455"/>
                  <a:pt x="918" y="496"/>
                </a:cubicBezTo>
                <a:cubicBezTo>
                  <a:pt x="888" y="609"/>
                  <a:pt x="831" y="658"/>
                  <a:pt x="715" y="666"/>
                </a:cubicBezTo>
                <a:cubicBezTo>
                  <a:pt x="490" y="681"/>
                  <a:pt x="284" y="617"/>
                  <a:pt x="104" y="487"/>
                </a:cubicBezTo>
                <a:cubicBezTo>
                  <a:pt x="0" y="411"/>
                  <a:pt x="10" y="364"/>
                  <a:pt x="90" y="283"/>
                </a:cubicBezTo>
                <a:cubicBezTo>
                  <a:pt x="219" y="152"/>
                  <a:pt x="375" y="64"/>
                  <a:pt x="552" y="19"/>
                </a:cubicBezTo>
                <a:cubicBezTo>
                  <a:pt x="611" y="4"/>
                  <a:pt x="680" y="0"/>
                  <a:pt x="738" y="16"/>
                </a:cubicBezTo>
                <a:cubicBezTo>
                  <a:pt x="786" y="29"/>
                  <a:pt x="839" y="71"/>
                  <a:pt x="862" y="114"/>
                </a:cubicBezTo>
                <a:cubicBezTo>
                  <a:pt x="902" y="191"/>
                  <a:pt x="939" y="294"/>
                  <a:pt x="939" y="370"/>
                </a:cubicBezTo>
                <a:close/>
              </a:path>
            </a:pathLst>
          </a:custGeom>
          <a:gradFill>
            <a:gsLst>
              <a:gs pos="100000">
                <a:schemeClr val="tx2">
                  <a:lumMod val="20000"/>
                  <a:lumOff val="80000"/>
                </a:schemeClr>
              </a:gs>
              <a:gs pos="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22" name="Freeform 5">
            <a:extLst>
              <a:ext uri="{FF2B5EF4-FFF2-40B4-BE49-F238E27FC236}">
                <a16:creationId xmlns="" xmlns:a16="http://schemas.microsoft.com/office/drawing/2014/main" id="{A8D41300-8DC3-4D73-9897-2A9AD820CFBB}"/>
              </a:ext>
            </a:extLst>
          </p:cNvPr>
          <p:cNvSpPr>
            <a:spLocks/>
          </p:cNvSpPr>
          <p:nvPr/>
        </p:nvSpPr>
        <p:spPr bwMode="auto">
          <a:xfrm>
            <a:off x="4494409" y="2398318"/>
            <a:ext cx="3560157" cy="2036038"/>
          </a:xfrm>
          <a:custGeom>
            <a:avLst/>
            <a:gdLst>
              <a:gd name="T0" fmla="*/ 939 w 939"/>
              <a:gd name="T1" fmla="*/ 370 h 681"/>
              <a:gd name="T2" fmla="*/ 918 w 939"/>
              <a:gd name="T3" fmla="*/ 496 h 681"/>
              <a:gd name="T4" fmla="*/ 715 w 939"/>
              <a:gd name="T5" fmla="*/ 666 h 681"/>
              <a:gd name="T6" fmla="*/ 104 w 939"/>
              <a:gd name="T7" fmla="*/ 487 h 681"/>
              <a:gd name="T8" fmla="*/ 90 w 939"/>
              <a:gd name="T9" fmla="*/ 283 h 681"/>
              <a:gd name="T10" fmla="*/ 552 w 939"/>
              <a:gd name="T11" fmla="*/ 19 h 681"/>
              <a:gd name="T12" fmla="*/ 738 w 939"/>
              <a:gd name="T13" fmla="*/ 16 h 681"/>
              <a:gd name="T14" fmla="*/ 862 w 939"/>
              <a:gd name="T15" fmla="*/ 114 h 681"/>
              <a:gd name="T16" fmla="*/ 939 w 939"/>
              <a:gd name="T17" fmla="*/ 370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9" h="681">
                <a:moveTo>
                  <a:pt x="939" y="370"/>
                </a:moveTo>
                <a:cubicBezTo>
                  <a:pt x="939" y="433"/>
                  <a:pt x="928" y="455"/>
                  <a:pt x="918" y="496"/>
                </a:cubicBezTo>
                <a:cubicBezTo>
                  <a:pt x="888" y="609"/>
                  <a:pt x="831" y="658"/>
                  <a:pt x="715" y="666"/>
                </a:cubicBezTo>
                <a:cubicBezTo>
                  <a:pt x="490" y="681"/>
                  <a:pt x="284" y="617"/>
                  <a:pt x="104" y="487"/>
                </a:cubicBezTo>
                <a:cubicBezTo>
                  <a:pt x="0" y="411"/>
                  <a:pt x="10" y="364"/>
                  <a:pt x="90" y="283"/>
                </a:cubicBezTo>
                <a:cubicBezTo>
                  <a:pt x="219" y="152"/>
                  <a:pt x="375" y="64"/>
                  <a:pt x="552" y="19"/>
                </a:cubicBezTo>
                <a:cubicBezTo>
                  <a:pt x="611" y="4"/>
                  <a:pt x="680" y="0"/>
                  <a:pt x="738" y="16"/>
                </a:cubicBezTo>
                <a:cubicBezTo>
                  <a:pt x="786" y="29"/>
                  <a:pt x="839" y="71"/>
                  <a:pt x="862" y="114"/>
                </a:cubicBezTo>
                <a:cubicBezTo>
                  <a:pt x="902" y="191"/>
                  <a:pt x="939" y="294"/>
                  <a:pt x="939" y="370"/>
                </a:cubicBezTo>
                <a:close/>
              </a:path>
            </a:pathLst>
          </a:custGeom>
          <a:gradFill>
            <a:gsLst>
              <a:gs pos="100000">
                <a:schemeClr val="tx2">
                  <a:lumMod val="20000"/>
                  <a:lumOff val="80000"/>
                </a:schemeClr>
              </a:gs>
              <a:gs pos="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12" name="Freeform 5">
            <a:extLst>
              <a:ext uri="{FF2B5EF4-FFF2-40B4-BE49-F238E27FC236}">
                <a16:creationId xmlns="" xmlns:a16="http://schemas.microsoft.com/office/drawing/2014/main" id="{9F43E30A-11A4-4ACF-8D76-9866D1B456EA}"/>
              </a:ext>
            </a:extLst>
          </p:cNvPr>
          <p:cNvSpPr>
            <a:spLocks/>
          </p:cNvSpPr>
          <p:nvPr/>
        </p:nvSpPr>
        <p:spPr bwMode="auto">
          <a:xfrm rot="1540005">
            <a:off x="1248626" y="3089474"/>
            <a:ext cx="2613183" cy="2781618"/>
          </a:xfrm>
          <a:custGeom>
            <a:avLst/>
            <a:gdLst>
              <a:gd name="T0" fmla="*/ 939 w 939"/>
              <a:gd name="T1" fmla="*/ 370 h 681"/>
              <a:gd name="T2" fmla="*/ 918 w 939"/>
              <a:gd name="T3" fmla="*/ 496 h 681"/>
              <a:gd name="T4" fmla="*/ 715 w 939"/>
              <a:gd name="T5" fmla="*/ 666 h 681"/>
              <a:gd name="T6" fmla="*/ 104 w 939"/>
              <a:gd name="T7" fmla="*/ 487 h 681"/>
              <a:gd name="T8" fmla="*/ 90 w 939"/>
              <a:gd name="T9" fmla="*/ 283 h 681"/>
              <a:gd name="T10" fmla="*/ 552 w 939"/>
              <a:gd name="T11" fmla="*/ 19 h 681"/>
              <a:gd name="T12" fmla="*/ 738 w 939"/>
              <a:gd name="T13" fmla="*/ 16 h 681"/>
              <a:gd name="T14" fmla="*/ 862 w 939"/>
              <a:gd name="T15" fmla="*/ 114 h 681"/>
              <a:gd name="T16" fmla="*/ 939 w 939"/>
              <a:gd name="T17" fmla="*/ 370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9" h="681">
                <a:moveTo>
                  <a:pt x="939" y="370"/>
                </a:moveTo>
                <a:cubicBezTo>
                  <a:pt x="939" y="433"/>
                  <a:pt x="928" y="455"/>
                  <a:pt x="918" y="496"/>
                </a:cubicBezTo>
                <a:cubicBezTo>
                  <a:pt x="888" y="609"/>
                  <a:pt x="831" y="658"/>
                  <a:pt x="715" y="666"/>
                </a:cubicBezTo>
                <a:cubicBezTo>
                  <a:pt x="490" y="681"/>
                  <a:pt x="284" y="617"/>
                  <a:pt x="104" y="487"/>
                </a:cubicBezTo>
                <a:cubicBezTo>
                  <a:pt x="0" y="411"/>
                  <a:pt x="10" y="364"/>
                  <a:pt x="90" y="283"/>
                </a:cubicBezTo>
                <a:cubicBezTo>
                  <a:pt x="219" y="152"/>
                  <a:pt x="375" y="64"/>
                  <a:pt x="552" y="19"/>
                </a:cubicBezTo>
                <a:cubicBezTo>
                  <a:pt x="611" y="4"/>
                  <a:pt x="680" y="0"/>
                  <a:pt x="738" y="16"/>
                </a:cubicBezTo>
                <a:cubicBezTo>
                  <a:pt x="786" y="29"/>
                  <a:pt x="839" y="71"/>
                  <a:pt x="862" y="114"/>
                </a:cubicBezTo>
                <a:cubicBezTo>
                  <a:pt x="902" y="191"/>
                  <a:pt x="939" y="294"/>
                  <a:pt x="939" y="370"/>
                </a:cubicBezTo>
                <a:close/>
              </a:path>
            </a:pathLst>
          </a:custGeom>
          <a:gradFill>
            <a:gsLst>
              <a:gs pos="100000">
                <a:schemeClr val="tx2">
                  <a:lumMod val="20000"/>
                  <a:lumOff val="80000"/>
                </a:schemeClr>
              </a:gs>
              <a:gs pos="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21" name="Ellipse 20"/>
          <p:cNvSpPr/>
          <p:nvPr/>
        </p:nvSpPr>
        <p:spPr>
          <a:xfrm>
            <a:off x="3351955" y="2388688"/>
            <a:ext cx="2014255" cy="2085678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 dirty="0"/>
          </a:p>
        </p:txBody>
      </p:sp>
      <p:sp>
        <p:nvSpPr>
          <p:cNvPr id="5" name="ZoneTexte 4"/>
          <p:cNvSpPr txBox="1"/>
          <p:nvPr/>
        </p:nvSpPr>
        <p:spPr>
          <a:xfrm>
            <a:off x="5524935" y="2928722"/>
            <a:ext cx="237090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>
                <a:solidFill>
                  <a:srgbClr val="002060"/>
                </a:solidFill>
              </a:rPr>
              <a:t>Diffusion in </a:t>
            </a:r>
          </a:p>
          <a:p>
            <a:pPr algn="ctr"/>
            <a:r>
              <a:rPr lang="en-US" sz="2800" b="1">
                <a:solidFill>
                  <a:srgbClr val="002060"/>
                </a:solidFill>
              </a:rPr>
              <a:t>compartments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3551971" y="2656750"/>
            <a:ext cx="155760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Targeting</a:t>
            </a:r>
            <a:endParaRPr lang="fr-FR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fr-F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Viral</a:t>
            </a:r>
          </a:p>
          <a:p>
            <a:pPr algn="ctr"/>
            <a:r>
              <a:rPr lang="fr-FR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reservoir</a:t>
            </a:r>
            <a:endParaRPr lang="fr-FR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239790" y="4769295"/>
            <a:ext cx="239969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>
                <a:solidFill>
                  <a:srgbClr val="002060"/>
                </a:solidFill>
              </a:rPr>
              <a:t>Intensification </a:t>
            </a:r>
          </a:p>
          <a:p>
            <a:pPr algn="ctr"/>
            <a:r>
              <a:rPr lang="en-US" sz="2800" b="1">
                <a:solidFill>
                  <a:srgbClr val="002060"/>
                </a:solidFill>
              </a:rPr>
              <a:t>with DTG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1691285" y="4043750"/>
            <a:ext cx="188282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>
                <a:solidFill>
                  <a:srgbClr val="002060"/>
                </a:solidFill>
              </a:rPr>
              <a:t>Remission</a:t>
            </a:r>
          </a:p>
          <a:p>
            <a:pPr algn="ctr"/>
            <a:r>
              <a:rPr lang="en-US" sz="2800" b="1">
                <a:solidFill>
                  <a:srgbClr val="002060"/>
                </a:solidFill>
              </a:rPr>
              <a:t>In monkeys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1489999" y="1016541"/>
            <a:ext cx="236988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>
                <a:solidFill>
                  <a:srgbClr val="002060"/>
                </a:solidFill>
              </a:rPr>
              <a:t>Very early</a:t>
            </a:r>
          </a:p>
          <a:p>
            <a:pPr algn="ctr"/>
            <a:r>
              <a:rPr lang="en-US" sz="2800" b="1">
                <a:solidFill>
                  <a:srgbClr val="002060"/>
                </a:solidFill>
              </a:rPr>
              <a:t>Establishment </a:t>
            </a:r>
          </a:p>
          <a:p>
            <a:pPr algn="ctr"/>
            <a:r>
              <a:rPr lang="en-US" sz="2800" b="1">
                <a:solidFill>
                  <a:srgbClr val="002060"/>
                </a:solidFill>
              </a:rPr>
              <a:t>of reservoir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4623094" y="1127281"/>
            <a:ext cx="152054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>
                <a:solidFill>
                  <a:srgbClr val="002060"/>
                </a:solidFill>
              </a:rPr>
              <a:t>CNS</a:t>
            </a:r>
          </a:p>
          <a:p>
            <a:pPr algn="ctr"/>
            <a:r>
              <a:rPr lang="en-US" sz="2800" b="1">
                <a:solidFill>
                  <a:srgbClr val="002060"/>
                </a:solidFill>
              </a:rPr>
              <a:t>reservoir</a:t>
            </a:r>
          </a:p>
        </p:txBody>
      </p:sp>
    </p:spTree>
    <p:extLst>
      <p:ext uri="{BB962C8B-B14F-4D97-AF65-F5344CB8AC3E}">
        <p14:creationId xmlns:p14="http://schemas.microsoft.com/office/powerpoint/2010/main" val="33388642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Early establishment of cellular viral reservoir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59818"/>
            <a:ext cx="8591550" cy="518260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  <a:latin typeface="+mj-lt"/>
                <a:cs typeface="Arial"/>
              </a:rPr>
              <a:t>The reservoir of HIV DNA+ cells is stable during treatment of chronic HIV infection; however, it is unknown if treatment during acute HIV infection will limit reservoir size</a:t>
            </a:r>
          </a:p>
          <a:p>
            <a:r>
              <a:rPr lang="en-US" dirty="0">
                <a:solidFill>
                  <a:srgbClr val="000000"/>
                </a:solidFill>
                <a:latin typeface="+mj-lt"/>
                <a:cs typeface="Arial"/>
              </a:rPr>
              <a:t>Lymph nodes from 55 pts during acute HIV infection and 31 pts 1 year after acute HIV infection : in situ hybridization for cells harboring viral RNA and DNA </a:t>
            </a:r>
          </a:p>
          <a:p>
            <a:r>
              <a:rPr lang="en-US" dirty="0">
                <a:solidFill>
                  <a:srgbClr val="000000"/>
                </a:solidFill>
                <a:latin typeface="+mj-lt"/>
                <a:cs typeface="Arial"/>
              </a:rPr>
              <a:t>Results :</a:t>
            </a:r>
          </a:p>
          <a:p>
            <a:pPr lvl="1"/>
            <a:r>
              <a:rPr lang="en-US" sz="2000" b="1" dirty="0">
                <a:solidFill>
                  <a:srgbClr val="C00000"/>
                </a:solidFill>
                <a:latin typeface="+mj-lt"/>
                <a:cs typeface="Arial"/>
              </a:rPr>
              <a:t>Reservoir of cells harboring viral DNA in lymph nodes is established as early as </a:t>
            </a:r>
            <a:r>
              <a:rPr lang="en-US" sz="2000" b="1" dirty="0" err="1">
                <a:solidFill>
                  <a:srgbClr val="C00000"/>
                </a:solidFill>
                <a:latin typeface="+mj-lt"/>
                <a:cs typeface="Arial"/>
              </a:rPr>
              <a:t>Fiebig</a:t>
            </a:r>
            <a:r>
              <a:rPr lang="en-US" sz="2000" b="1" dirty="0">
                <a:solidFill>
                  <a:srgbClr val="C00000"/>
                </a:solidFill>
                <a:latin typeface="+mj-lt"/>
                <a:cs typeface="Arial"/>
              </a:rPr>
              <a:t> 1 and does not change with more than 1 year of ART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latin typeface="+mj-lt"/>
                <a:cs typeface="Arial"/>
              </a:rPr>
              <a:t>Cells with viral RNA are frequent in lymph node, with the highest proportion in </a:t>
            </a:r>
            <a:r>
              <a:rPr lang="en-US" sz="2000" dirty="0" err="1">
                <a:solidFill>
                  <a:srgbClr val="000000"/>
                </a:solidFill>
                <a:latin typeface="+mj-lt"/>
                <a:cs typeface="Arial"/>
              </a:rPr>
              <a:t>Fiebig</a:t>
            </a:r>
            <a:r>
              <a:rPr lang="en-US" sz="2000" dirty="0">
                <a:solidFill>
                  <a:srgbClr val="000000"/>
                </a:solidFill>
                <a:latin typeface="+mj-lt"/>
                <a:cs typeface="Arial"/>
              </a:rPr>
              <a:t> 1, and are associated with fewer HIV specific CD8+ T cells : importance to target viral replication within infected cells in lymph nodes (drugs with good penetration)</a:t>
            </a:r>
            <a:endParaRPr lang="en-US" sz="2000" dirty="0">
              <a:latin typeface="+mj-lt"/>
              <a:cs typeface="Arial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432488" y="6486802"/>
            <a:ext cx="27115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600" i="1" dirty="0" err="1"/>
              <a:t>Schacker</a:t>
            </a:r>
            <a:r>
              <a:rPr lang="fr-FR" sz="1600" i="1" dirty="0"/>
              <a:t> T, CROI 2018, Abs. 66</a:t>
            </a:r>
          </a:p>
        </p:txBody>
      </p:sp>
    </p:spTree>
    <p:extLst>
      <p:ext uri="{BB962C8B-B14F-4D97-AF65-F5344CB8AC3E}">
        <p14:creationId xmlns:p14="http://schemas.microsoft.com/office/powerpoint/2010/main" val="32089767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/>
              <a:t>PGT121 + GS-9620 delays rebound in monkeys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359076"/>
            <a:ext cx="8401427" cy="524775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SHIV-infected rhesus monkeys on suppressive ART</a:t>
            </a:r>
          </a:p>
          <a:p>
            <a:r>
              <a:rPr lang="en-US" b="1" dirty="0">
                <a:solidFill>
                  <a:srgbClr val="C00000"/>
                </a:solidFill>
              </a:rPr>
              <a:t>Combination treatment of GS-9620 (oral toll-like receptor 7) and PGT121 (broadly neutralizing antibody, by infusion) resulted in 45% of animals maintaining viral suppression after ART discontinuation</a:t>
            </a:r>
          </a:p>
          <a:p>
            <a:r>
              <a:rPr lang="en-US" dirty="0"/>
              <a:t>The 44 monkeys started ART on Day 7 post-infection.</a:t>
            </a:r>
            <a:br>
              <a:rPr lang="en-US" dirty="0"/>
            </a:br>
            <a:r>
              <a:rPr lang="en-US" dirty="0"/>
              <a:t>After 96 weeks of continuous ART, there were divided in 4 groups  to receive : 5 doses of PGT121, 10 doses of GS-9620, both drugs, or neither (placebo). Animals continued to receive ART throughout this 20 weeks period and for 16 weeks thereafter</a:t>
            </a:r>
          </a:p>
          <a:p>
            <a:r>
              <a:rPr lang="en-US" dirty="0"/>
              <a:t>ART was discontinued at W130 and viral rebound was monitored</a:t>
            </a:r>
          </a:p>
          <a:p>
            <a:r>
              <a:rPr lang="en-US" dirty="0"/>
              <a:t>Viral rebound</a:t>
            </a:r>
          </a:p>
          <a:p>
            <a:pPr lvl="1"/>
            <a:r>
              <a:rPr lang="en-US" sz="2200" dirty="0"/>
              <a:t>11/11 placebo</a:t>
            </a:r>
          </a:p>
          <a:p>
            <a:pPr lvl="1"/>
            <a:r>
              <a:rPr lang="en-US" sz="2200" dirty="0"/>
              <a:t>9/11 PGT121 only</a:t>
            </a:r>
          </a:p>
          <a:p>
            <a:pPr lvl="1"/>
            <a:r>
              <a:rPr lang="en-US" sz="2200" dirty="0"/>
              <a:t>10/11 GS-9620 only</a:t>
            </a:r>
          </a:p>
          <a:p>
            <a:pPr lvl="1"/>
            <a:r>
              <a:rPr lang="en-US" sz="2200" dirty="0"/>
              <a:t>6/11 PGT121 + GS-9620, after 168 days of follow-up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220985" y="6478587"/>
            <a:ext cx="29134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600" i="1" dirty="0" err="1"/>
              <a:t>Barouch</a:t>
            </a:r>
            <a:r>
              <a:rPr lang="fr-FR" sz="1600" i="1" dirty="0"/>
              <a:t> D, CROI 2018, Abs. 73LB</a:t>
            </a:r>
          </a:p>
        </p:txBody>
      </p:sp>
    </p:spTree>
    <p:extLst>
      <p:ext uri="{BB962C8B-B14F-4D97-AF65-F5344CB8AC3E}">
        <p14:creationId xmlns:p14="http://schemas.microsoft.com/office/powerpoint/2010/main" val="1783787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5">
            <a:extLst>
              <a:ext uri="{FF2B5EF4-FFF2-40B4-BE49-F238E27FC236}">
                <a16:creationId xmlns="" xmlns:a16="http://schemas.microsoft.com/office/drawing/2014/main" id="{CBED3246-CFD8-4F1E-A550-8A2786B0F66C}"/>
              </a:ext>
            </a:extLst>
          </p:cNvPr>
          <p:cNvSpPr>
            <a:spLocks/>
          </p:cNvSpPr>
          <p:nvPr/>
        </p:nvSpPr>
        <p:spPr bwMode="auto">
          <a:xfrm rot="4531225">
            <a:off x="3197046" y="4296210"/>
            <a:ext cx="2407509" cy="2035321"/>
          </a:xfrm>
          <a:custGeom>
            <a:avLst/>
            <a:gdLst>
              <a:gd name="T0" fmla="*/ 939 w 939"/>
              <a:gd name="T1" fmla="*/ 370 h 681"/>
              <a:gd name="T2" fmla="*/ 918 w 939"/>
              <a:gd name="T3" fmla="*/ 496 h 681"/>
              <a:gd name="T4" fmla="*/ 715 w 939"/>
              <a:gd name="T5" fmla="*/ 666 h 681"/>
              <a:gd name="T6" fmla="*/ 104 w 939"/>
              <a:gd name="T7" fmla="*/ 487 h 681"/>
              <a:gd name="T8" fmla="*/ 90 w 939"/>
              <a:gd name="T9" fmla="*/ 283 h 681"/>
              <a:gd name="T10" fmla="*/ 552 w 939"/>
              <a:gd name="T11" fmla="*/ 19 h 681"/>
              <a:gd name="T12" fmla="*/ 738 w 939"/>
              <a:gd name="T13" fmla="*/ 16 h 681"/>
              <a:gd name="T14" fmla="*/ 862 w 939"/>
              <a:gd name="T15" fmla="*/ 114 h 681"/>
              <a:gd name="T16" fmla="*/ 939 w 939"/>
              <a:gd name="T17" fmla="*/ 370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9" h="681">
                <a:moveTo>
                  <a:pt x="939" y="370"/>
                </a:moveTo>
                <a:cubicBezTo>
                  <a:pt x="939" y="433"/>
                  <a:pt x="928" y="455"/>
                  <a:pt x="918" y="496"/>
                </a:cubicBezTo>
                <a:cubicBezTo>
                  <a:pt x="888" y="609"/>
                  <a:pt x="831" y="658"/>
                  <a:pt x="715" y="666"/>
                </a:cubicBezTo>
                <a:cubicBezTo>
                  <a:pt x="490" y="681"/>
                  <a:pt x="284" y="617"/>
                  <a:pt x="104" y="487"/>
                </a:cubicBezTo>
                <a:cubicBezTo>
                  <a:pt x="0" y="411"/>
                  <a:pt x="10" y="364"/>
                  <a:pt x="90" y="283"/>
                </a:cubicBezTo>
                <a:cubicBezTo>
                  <a:pt x="219" y="152"/>
                  <a:pt x="375" y="64"/>
                  <a:pt x="552" y="19"/>
                </a:cubicBezTo>
                <a:cubicBezTo>
                  <a:pt x="611" y="4"/>
                  <a:pt x="680" y="0"/>
                  <a:pt x="738" y="16"/>
                </a:cubicBezTo>
                <a:cubicBezTo>
                  <a:pt x="786" y="29"/>
                  <a:pt x="839" y="71"/>
                  <a:pt x="862" y="114"/>
                </a:cubicBezTo>
                <a:cubicBezTo>
                  <a:pt x="902" y="191"/>
                  <a:pt x="939" y="294"/>
                  <a:pt x="939" y="370"/>
                </a:cubicBezTo>
                <a:close/>
              </a:path>
            </a:pathLst>
          </a:custGeom>
          <a:gradFill>
            <a:gsLst>
              <a:gs pos="100000">
                <a:schemeClr val="tx2">
                  <a:lumMod val="20000"/>
                  <a:lumOff val="80000"/>
                </a:schemeClr>
              </a:gs>
              <a:gs pos="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28" name="Freeform 5">
            <a:extLst>
              <a:ext uri="{FF2B5EF4-FFF2-40B4-BE49-F238E27FC236}">
                <a16:creationId xmlns="" xmlns:a16="http://schemas.microsoft.com/office/drawing/2014/main" id="{3B18667D-AB7E-4695-B3C4-7E6877348ECA}"/>
              </a:ext>
            </a:extLst>
          </p:cNvPr>
          <p:cNvSpPr>
            <a:spLocks/>
          </p:cNvSpPr>
          <p:nvPr/>
        </p:nvSpPr>
        <p:spPr bwMode="auto">
          <a:xfrm rot="1970002">
            <a:off x="4693436" y="3876638"/>
            <a:ext cx="2455404" cy="1825116"/>
          </a:xfrm>
          <a:custGeom>
            <a:avLst/>
            <a:gdLst>
              <a:gd name="T0" fmla="*/ 939 w 939"/>
              <a:gd name="T1" fmla="*/ 370 h 681"/>
              <a:gd name="T2" fmla="*/ 918 w 939"/>
              <a:gd name="T3" fmla="*/ 496 h 681"/>
              <a:gd name="T4" fmla="*/ 715 w 939"/>
              <a:gd name="T5" fmla="*/ 666 h 681"/>
              <a:gd name="T6" fmla="*/ 104 w 939"/>
              <a:gd name="T7" fmla="*/ 487 h 681"/>
              <a:gd name="T8" fmla="*/ 90 w 939"/>
              <a:gd name="T9" fmla="*/ 283 h 681"/>
              <a:gd name="T10" fmla="*/ 552 w 939"/>
              <a:gd name="T11" fmla="*/ 19 h 681"/>
              <a:gd name="T12" fmla="*/ 738 w 939"/>
              <a:gd name="T13" fmla="*/ 16 h 681"/>
              <a:gd name="T14" fmla="*/ 862 w 939"/>
              <a:gd name="T15" fmla="*/ 114 h 681"/>
              <a:gd name="T16" fmla="*/ 939 w 939"/>
              <a:gd name="T17" fmla="*/ 370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9" h="681">
                <a:moveTo>
                  <a:pt x="939" y="370"/>
                </a:moveTo>
                <a:cubicBezTo>
                  <a:pt x="939" y="433"/>
                  <a:pt x="928" y="455"/>
                  <a:pt x="918" y="496"/>
                </a:cubicBezTo>
                <a:cubicBezTo>
                  <a:pt x="888" y="609"/>
                  <a:pt x="831" y="658"/>
                  <a:pt x="715" y="666"/>
                </a:cubicBezTo>
                <a:cubicBezTo>
                  <a:pt x="490" y="681"/>
                  <a:pt x="284" y="617"/>
                  <a:pt x="104" y="487"/>
                </a:cubicBezTo>
                <a:cubicBezTo>
                  <a:pt x="0" y="411"/>
                  <a:pt x="10" y="364"/>
                  <a:pt x="90" y="283"/>
                </a:cubicBezTo>
                <a:cubicBezTo>
                  <a:pt x="219" y="152"/>
                  <a:pt x="375" y="64"/>
                  <a:pt x="552" y="19"/>
                </a:cubicBezTo>
                <a:cubicBezTo>
                  <a:pt x="611" y="4"/>
                  <a:pt x="680" y="0"/>
                  <a:pt x="738" y="16"/>
                </a:cubicBezTo>
                <a:cubicBezTo>
                  <a:pt x="786" y="29"/>
                  <a:pt x="839" y="71"/>
                  <a:pt x="862" y="114"/>
                </a:cubicBezTo>
                <a:cubicBezTo>
                  <a:pt x="902" y="191"/>
                  <a:pt x="939" y="294"/>
                  <a:pt x="939" y="370"/>
                </a:cubicBezTo>
                <a:close/>
              </a:path>
            </a:pathLst>
          </a:custGeom>
          <a:gradFill>
            <a:gsLst>
              <a:gs pos="100000">
                <a:schemeClr val="tx2">
                  <a:lumMod val="20000"/>
                  <a:lumOff val="80000"/>
                </a:schemeClr>
              </a:gs>
              <a:gs pos="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15" name="Freeform 5"/>
          <p:cNvSpPr>
            <a:spLocks/>
          </p:cNvSpPr>
          <p:nvPr/>
        </p:nvSpPr>
        <p:spPr bwMode="auto">
          <a:xfrm rot="13830837">
            <a:off x="1398274" y="1454359"/>
            <a:ext cx="2681160" cy="2621183"/>
          </a:xfrm>
          <a:custGeom>
            <a:avLst/>
            <a:gdLst>
              <a:gd name="T0" fmla="*/ 939 w 939"/>
              <a:gd name="T1" fmla="*/ 370 h 681"/>
              <a:gd name="T2" fmla="*/ 918 w 939"/>
              <a:gd name="T3" fmla="*/ 496 h 681"/>
              <a:gd name="T4" fmla="*/ 715 w 939"/>
              <a:gd name="T5" fmla="*/ 666 h 681"/>
              <a:gd name="T6" fmla="*/ 104 w 939"/>
              <a:gd name="T7" fmla="*/ 487 h 681"/>
              <a:gd name="T8" fmla="*/ 90 w 939"/>
              <a:gd name="T9" fmla="*/ 283 h 681"/>
              <a:gd name="T10" fmla="*/ 552 w 939"/>
              <a:gd name="T11" fmla="*/ 19 h 681"/>
              <a:gd name="T12" fmla="*/ 738 w 939"/>
              <a:gd name="T13" fmla="*/ 16 h 681"/>
              <a:gd name="T14" fmla="*/ 862 w 939"/>
              <a:gd name="T15" fmla="*/ 114 h 681"/>
              <a:gd name="T16" fmla="*/ 939 w 939"/>
              <a:gd name="T17" fmla="*/ 370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9" h="681">
                <a:moveTo>
                  <a:pt x="939" y="370"/>
                </a:moveTo>
                <a:cubicBezTo>
                  <a:pt x="939" y="433"/>
                  <a:pt x="928" y="455"/>
                  <a:pt x="918" y="496"/>
                </a:cubicBezTo>
                <a:cubicBezTo>
                  <a:pt x="888" y="609"/>
                  <a:pt x="831" y="658"/>
                  <a:pt x="715" y="666"/>
                </a:cubicBezTo>
                <a:cubicBezTo>
                  <a:pt x="490" y="681"/>
                  <a:pt x="284" y="617"/>
                  <a:pt x="104" y="487"/>
                </a:cubicBezTo>
                <a:cubicBezTo>
                  <a:pt x="0" y="411"/>
                  <a:pt x="10" y="364"/>
                  <a:pt x="90" y="283"/>
                </a:cubicBezTo>
                <a:cubicBezTo>
                  <a:pt x="219" y="152"/>
                  <a:pt x="375" y="64"/>
                  <a:pt x="552" y="19"/>
                </a:cubicBezTo>
                <a:cubicBezTo>
                  <a:pt x="611" y="4"/>
                  <a:pt x="680" y="0"/>
                  <a:pt x="738" y="16"/>
                </a:cubicBezTo>
                <a:cubicBezTo>
                  <a:pt x="786" y="29"/>
                  <a:pt x="839" y="71"/>
                  <a:pt x="862" y="114"/>
                </a:cubicBezTo>
                <a:cubicBezTo>
                  <a:pt x="902" y="191"/>
                  <a:pt x="939" y="294"/>
                  <a:pt x="939" y="370"/>
                </a:cubicBezTo>
                <a:close/>
              </a:path>
            </a:pathLst>
          </a:custGeom>
          <a:gradFill>
            <a:gsLst>
              <a:gs pos="100000">
                <a:schemeClr val="tx2">
                  <a:lumMod val="20000"/>
                  <a:lumOff val="80000"/>
                </a:schemeClr>
              </a:gs>
              <a:gs pos="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25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 rot="9889564">
            <a:off x="1267651" y="3386193"/>
            <a:ext cx="2927877" cy="2551809"/>
          </a:xfrm>
          <a:custGeom>
            <a:avLst/>
            <a:gdLst>
              <a:gd name="T0" fmla="*/ 939 w 939"/>
              <a:gd name="T1" fmla="*/ 370 h 681"/>
              <a:gd name="T2" fmla="*/ 918 w 939"/>
              <a:gd name="T3" fmla="*/ 496 h 681"/>
              <a:gd name="T4" fmla="*/ 715 w 939"/>
              <a:gd name="T5" fmla="*/ 666 h 681"/>
              <a:gd name="T6" fmla="*/ 104 w 939"/>
              <a:gd name="T7" fmla="*/ 487 h 681"/>
              <a:gd name="T8" fmla="*/ 90 w 939"/>
              <a:gd name="T9" fmla="*/ 283 h 681"/>
              <a:gd name="T10" fmla="*/ 552 w 939"/>
              <a:gd name="T11" fmla="*/ 19 h 681"/>
              <a:gd name="T12" fmla="*/ 738 w 939"/>
              <a:gd name="T13" fmla="*/ 16 h 681"/>
              <a:gd name="T14" fmla="*/ 862 w 939"/>
              <a:gd name="T15" fmla="*/ 114 h 681"/>
              <a:gd name="T16" fmla="*/ 939 w 939"/>
              <a:gd name="T17" fmla="*/ 370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9" h="681">
                <a:moveTo>
                  <a:pt x="939" y="370"/>
                </a:moveTo>
                <a:cubicBezTo>
                  <a:pt x="939" y="433"/>
                  <a:pt x="928" y="455"/>
                  <a:pt x="918" y="496"/>
                </a:cubicBezTo>
                <a:cubicBezTo>
                  <a:pt x="888" y="609"/>
                  <a:pt x="831" y="658"/>
                  <a:pt x="715" y="666"/>
                </a:cubicBezTo>
                <a:cubicBezTo>
                  <a:pt x="490" y="681"/>
                  <a:pt x="284" y="617"/>
                  <a:pt x="104" y="487"/>
                </a:cubicBezTo>
                <a:cubicBezTo>
                  <a:pt x="0" y="411"/>
                  <a:pt x="10" y="364"/>
                  <a:pt x="90" y="283"/>
                </a:cubicBezTo>
                <a:cubicBezTo>
                  <a:pt x="219" y="152"/>
                  <a:pt x="375" y="64"/>
                  <a:pt x="552" y="19"/>
                </a:cubicBezTo>
                <a:cubicBezTo>
                  <a:pt x="611" y="4"/>
                  <a:pt x="680" y="0"/>
                  <a:pt x="738" y="16"/>
                </a:cubicBezTo>
                <a:cubicBezTo>
                  <a:pt x="786" y="29"/>
                  <a:pt x="839" y="71"/>
                  <a:pt x="862" y="114"/>
                </a:cubicBezTo>
                <a:cubicBezTo>
                  <a:pt x="902" y="191"/>
                  <a:pt x="939" y="294"/>
                  <a:pt x="939" y="370"/>
                </a:cubicBezTo>
                <a:close/>
              </a:path>
            </a:pathLst>
          </a:custGeom>
          <a:gradFill>
            <a:gsLst>
              <a:gs pos="100000">
                <a:schemeClr val="tx2">
                  <a:lumMod val="20000"/>
                  <a:lumOff val="80000"/>
                </a:schemeClr>
              </a:gs>
              <a:gs pos="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25"/>
          </a:p>
        </p:txBody>
      </p:sp>
      <p:sp>
        <p:nvSpPr>
          <p:cNvPr id="18" name="Freeform 5"/>
          <p:cNvSpPr>
            <a:spLocks/>
          </p:cNvSpPr>
          <p:nvPr/>
        </p:nvSpPr>
        <p:spPr bwMode="auto">
          <a:xfrm rot="16647713">
            <a:off x="3041996" y="1251631"/>
            <a:ext cx="2599010" cy="1864482"/>
          </a:xfrm>
          <a:custGeom>
            <a:avLst/>
            <a:gdLst>
              <a:gd name="T0" fmla="*/ 939 w 939"/>
              <a:gd name="T1" fmla="*/ 370 h 681"/>
              <a:gd name="T2" fmla="*/ 918 w 939"/>
              <a:gd name="T3" fmla="*/ 496 h 681"/>
              <a:gd name="T4" fmla="*/ 715 w 939"/>
              <a:gd name="T5" fmla="*/ 666 h 681"/>
              <a:gd name="T6" fmla="*/ 104 w 939"/>
              <a:gd name="T7" fmla="*/ 487 h 681"/>
              <a:gd name="T8" fmla="*/ 90 w 939"/>
              <a:gd name="T9" fmla="*/ 283 h 681"/>
              <a:gd name="T10" fmla="*/ 552 w 939"/>
              <a:gd name="T11" fmla="*/ 19 h 681"/>
              <a:gd name="T12" fmla="*/ 738 w 939"/>
              <a:gd name="T13" fmla="*/ 16 h 681"/>
              <a:gd name="T14" fmla="*/ 862 w 939"/>
              <a:gd name="T15" fmla="*/ 114 h 681"/>
              <a:gd name="T16" fmla="*/ 939 w 939"/>
              <a:gd name="T17" fmla="*/ 370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9" h="681">
                <a:moveTo>
                  <a:pt x="939" y="370"/>
                </a:moveTo>
                <a:cubicBezTo>
                  <a:pt x="939" y="433"/>
                  <a:pt x="928" y="455"/>
                  <a:pt x="918" y="496"/>
                </a:cubicBezTo>
                <a:cubicBezTo>
                  <a:pt x="888" y="609"/>
                  <a:pt x="831" y="658"/>
                  <a:pt x="715" y="666"/>
                </a:cubicBezTo>
                <a:cubicBezTo>
                  <a:pt x="490" y="681"/>
                  <a:pt x="284" y="617"/>
                  <a:pt x="104" y="487"/>
                </a:cubicBezTo>
                <a:cubicBezTo>
                  <a:pt x="0" y="411"/>
                  <a:pt x="10" y="364"/>
                  <a:pt x="90" y="283"/>
                </a:cubicBezTo>
                <a:cubicBezTo>
                  <a:pt x="219" y="152"/>
                  <a:pt x="375" y="64"/>
                  <a:pt x="552" y="19"/>
                </a:cubicBezTo>
                <a:cubicBezTo>
                  <a:pt x="611" y="4"/>
                  <a:pt x="680" y="0"/>
                  <a:pt x="738" y="16"/>
                </a:cubicBezTo>
                <a:cubicBezTo>
                  <a:pt x="786" y="29"/>
                  <a:pt x="839" y="71"/>
                  <a:pt x="862" y="114"/>
                </a:cubicBezTo>
                <a:cubicBezTo>
                  <a:pt x="902" y="191"/>
                  <a:pt x="939" y="294"/>
                  <a:pt x="939" y="370"/>
                </a:cubicBezTo>
                <a:close/>
              </a:path>
            </a:pathLst>
          </a:custGeom>
          <a:gradFill>
            <a:gsLst>
              <a:gs pos="100000">
                <a:schemeClr val="tx2">
                  <a:lumMod val="20000"/>
                  <a:lumOff val="80000"/>
                </a:schemeClr>
              </a:gs>
              <a:gs pos="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20" name="Freeform 5"/>
          <p:cNvSpPr>
            <a:spLocks/>
          </p:cNvSpPr>
          <p:nvPr/>
        </p:nvSpPr>
        <p:spPr bwMode="auto">
          <a:xfrm rot="20112968">
            <a:off x="4234101" y="1264629"/>
            <a:ext cx="3843611" cy="2573966"/>
          </a:xfrm>
          <a:custGeom>
            <a:avLst/>
            <a:gdLst>
              <a:gd name="T0" fmla="*/ 939 w 939"/>
              <a:gd name="T1" fmla="*/ 370 h 681"/>
              <a:gd name="T2" fmla="*/ 918 w 939"/>
              <a:gd name="T3" fmla="*/ 496 h 681"/>
              <a:gd name="T4" fmla="*/ 715 w 939"/>
              <a:gd name="T5" fmla="*/ 666 h 681"/>
              <a:gd name="T6" fmla="*/ 104 w 939"/>
              <a:gd name="T7" fmla="*/ 487 h 681"/>
              <a:gd name="T8" fmla="*/ 90 w 939"/>
              <a:gd name="T9" fmla="*/ 283 h 681"/>
              <a:gd name="T10" fmla="*/ 552 w 939"/>
              <a:gd name="T11" fmla="*/ 19 h 681"/>
              <a:gd name="T12" fmla="*/ 738 w 939"/>
              <a:gd name="T13" fmla="*/ 16 h 681"/>
              <a:gd name="T14" fmla="*/ 862 w 939"/>
              <a:gd name="T15" fmla="*/ 114 h 681"/>
              <a:gd name="T16" fmla="*/ 939 w 939"/>
              <a:gd name="T17" fmla="*/ 370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9" h="681">
                <a:moveTo>
                  <a:pt x="939" y="370"/>
                </a:moveTo>
                <a:cubicBezTo>
                  <a:pt x="939" y="433"/>
                  <a:pt x="928" y="455"/>
                  <a:pt x="918" y="496"/>
                </a:cubicBezTo>
                <a:cubicBezTo>
                  <a:pt x="888" y="609"/>
                  <a:pt x="831" y="658"/>
                  <a:pt x="715" y="666"/>
                </a:cubicBezTo>
                <a:cubicBezTo>
                  <a:pt x="490" y="681"/>
                  <a:pt x="284" y="617"/>
                  <a:pt x="104" y="487"/>
                </a:cubicBezTo>
                <a:cubicBezTo>
                  <a:pt x="0" y="411"/>
                  <a:pt x="10" y="364"/>
                  <a:pt x="90" y="283"/>
                </a:cubicBezTo>
                <a:cubicBezTo>
                  <a:pt x="219" y="152"/>
                  <a:pt x="375" y="64"/>
                  <a:pt x="552" y="19"/>
                </a:cubicBezTo>
                <a:cubicBezTo>
                  <a:pt x="611" y="4"/>
                  <a:pt x="680" y="0"/>
                  <a:pt x="738" y="16"/>
                </a:cubicBezTo>
                <a:cubicBezTo>
                  <a:pt x="786" y="29"/>
                  <a:pt x="839" y="71"/>
                  <a:pt x="862" y="114"/>
                </a:cubicBezTo>
                <a:cubicBezTo>
                  <a:pt x="902" y="191"/>
                  <a:pt x="939" y="294"/>
                  <a:pt x="939" y="370"/>
                </a:cubicBezTo>
                <a:close/>
              </a:path>
            </a:pathLst>
          </a:custGeom>
          <a:gradFill>
            <a:gsLst>
              <a:gs pos="100000">
                <a:schemeClr val="tx2">
                  <a:lumMod val="20000"/>
                  <a:lumOff val="80000"/>
                </a:schemeClr>
              </a:gs>
              <a:gs pos="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22" name="Freeform 5">
            <a:extLst>
              <a:ext uri="{FF2B5EF4-FFF2-40B4-BE49-F238E27FC236}">
                <a16:creationId xmlns="" xmlns:a16="http://schemas.microsoft.com/office/drawing/2014/main" id="{A8D41300-8DC3-4D73-9897-2A9AD820CFBB}"/>
              </a:ext>
            </a:extLst>
          </p:cNvPr>
          <p:cNvSpPr>
            <a:spLocks/>
          </p:cNvSpPr>
          <p:nvPr/>
        </p:nvSpPr>
        <p:spPr bwMode="auto">
          <a:xfrm>
            <a:off x="4351502" y="3040807"/>
            <a:ext cx="3702652" cy="1568041"/>
          </a:xfrm>
          <a:custGeom>
            <a:avLst/>
            <a:gdLst>
              <a:gd name="T0" fmla="*/ 939 w 939"/>
              <a:gd name="T1" fmla="*/ 370 h 681"/>
              <a:gd name="T2" fmla="*/ 918 w 939"/>
              <a:gd name="T3" fmla="*/ 496 h 681"/>
              <a:gd name="T4" fmla="*/ 715 w 939"/>
              <a:gd name="T5" fmla="*/ 666 h 681"/>
              <a:gd name="T6" fmla="*/ 104 w 939"/>
              <a:gd name="T7" fmla="*/ 487 h 681"/>
              <a:gd name="T8" fmla="*/ 90 w 939"/>
              <a:gd name="T9" fmla="*/ 283 h 681"/>
              <a:gd name="T10" fmla="*/ 552 w 939"/>
              <a:gd name="T11" fmla="*/ 19 h 681"/>
              <a:gd name="T12" fmla="*/ 738 w 939"/>
              <a:gd name="T13" fmla="*/ 16 h 681"/>
              <a:gd name="T14" fmla="*/ 862 w 939"/>
              <a:gd name="T15" fmla="*/ 114 h 681"/>
              <a:gd name="T16" fmla="*/ 939 w 939"/>
              <a:gd name="T17" fmla="*/ 370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9" h="681">
                <a:moveTo>
                  <a:pt x="939" y="370"/>
                </a:moveTo>
                <a:cubicBezTo>
                  <a:pt x="939" y="433"/>
                  <a:pt x="928" y="455"/>
                  <a:pt x="918" y="496"/>
                </a:cubicBezTo>
                <a:cubicBezTo>
                  <a:pt x="888" y="609"/>
                  <a:pt x="831" y="658"/>
                  <a:pt x="715" y="666"/>
                </a:cubicBezTo>
                <a:cubicBezTo>
                  <a:pt x="490" y="681"/>
                  <a:pt x="284" y="617"/>
                  <a:pt x="104" y="487"/>
                </a:cubicBezTo>
                <a:cubicBezTo>
                  <a:pt x="0" y="411"/>
                  <a:pt x="10" y="364"/>
                  <a:pt x="90" y="283"/>
                </a:cubicBezTo>
                <a:cubicBezTo>
                  <a:pt x="219" y="152"/>
                  <a:pt x="375" y="64"/>
                  <a:pt x="552" y="19"/>
                </a:cubicBezTo>
                <a:cubicBezTo>
                  <a:pt x="611" y="4"/>
                  <a:pt x="680" y="0"/>
                  <a:pt x="738" y="16"/>
                </a:cubicBezTo>
                <a:cubicBezTo>
                  <a:pt x="786" y="29"/>
                  <a:pt x="839" y="71"/>
                  <a:pt x="862" y="114"/>
                </a:cubicBezTo>
                <a:cubicBezTo>
                  <a:pt x="902" y="191"/>
                  <a:pt x="939" y="294"/>
                  <a:pt x="939" y="370"/>
                </a:cubicBezTo>
                <a:close/>
              </a:path>
            </a:pathLst>
          </a:custGeom>
          <a:gradFill>
            <a:gsLst>
              <a:gs pos="100000">
                <a:schemeClr val="tx2">
                  <a:lumMod val="20000"/>
                  <a:lumOff val="80000"/>
                </a:schemeClr>
              </a:gs>
              <a:gs pos="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21" name="Ellipse 20"/>
          <p:cNvSpPr/>
          <p:nvPr/>
        </p:nvSpPr>
        <p:spPr>
          <a:xfrm>
            <a:off x="3351955" y="2793813"/>
            <a:ext cx="2014255" cy="2085678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25" name="Rectangle 24"/>
          <p:cNvSpPr/>
          <p:nvPr/>
        </p:nvSpPr>
        <p:spPr>
          <a:xfrm>
            <a:off x="3717181" y="1457298"/>
            <a:ext cx="1569660" cy="4514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2800"/>
              </a:lnSpc>
            </a:pPr>
            <a:r>
              <a:rPr lang="fr-FR" sz="2400" b="1" dirty="0">
                <a:solidFill>
                  <a:srgbClr val="002060"/>
                </a:solidFill>
              </a:rPr>
              <a:t>Urine-LAM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3362190" y="3422356"/>
            <a:ext cx="20302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b="1" dirty="0" err="1">
                <a:solidFill>
                  <a:schemeClr val="bg1"/>
                </a:solidFill>
              </a:rPr>
              <a:t>Tuberculosis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21A82A2F-19A8-415F-904D-83C7764F7A0E}"/>
              </a:ext>
            </a:extLst>
          </p:cNvPr>
          <p:cNvSpPr/>
          <p:nvPr/>
        </p:nvSpPr>
        <p:spPr>
          <a:xfrm>
            <a:off x="5684675" y="3282671"/>
            <a:ext cx="196541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400" b="1" dirty="0">
                <a:solidFill>
                  <a:srgbClr val="002060"/>
                </a:solidFill>
              </a:rPr>
              <a:t>High dose RIF</a:t>
            </a:r>
          </a:p>
          <a:p>
            <a:pPr algn="ctr"/>
            <a:r>
              <a:rPr lang="fr-FR" sz="2400" b="1" dirty="0">
                <a:solidFill>
                  <a:srgbClr val="002060"/>
                </a:solidFill>
              </a:rPr>
              <a:t>For </a:t>
            </a:r>
            <a:r>
              <a:rPr lang="fr-FR" sz="2400" b="1" dirty="0" err="1">
                <a:solidFill>
                  <a:srgbClr val="002060"/>
                </a:solidFill>
              </a:rPr>
              <a:t>treatment</a:t>
            </a:r>
            <a:endParaRPr lang="fr-FR" sz="2400" b="1" dirty="0">
              <a:solidFill>
                <a:srgbClr val="002060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026DED35-48BF-4BA7-9EEA-2DA1BBAE71E2}"/>
              </a:ext>
            </a:extLst>
          </p:cNvPr>
          <p:cNvSpPr/>
          <p:nvPr/>
        </p:nvSpPr>
        <p:spPr>
          <a:xfrm>
            <a:off x="1312006" y="4178564"/>
            <a:ext cx="2019142" cy="15286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2800"/>
              </a:lnSpc>
            </a:pPr>
            <a:r>
              <a:rPr lang="fr-FR" sz="2400" b="1" dirty="0">
                <a:solidFill>
                  <a:srgbClr val="002060"/>
                </a:solidFill>
              </a:rPr>
              <a:t>1 </a:t>
            </a:r>
            <a:r>
              <a:rPr lang="fr-FR" sz="2400" b="1" dirty="0" err="1">
                <a:solidFill>
                  <a:srgbClr val="002060"/>
                </a:solidFill>
              </a:rPr>
              <a:t>month</a:t>
            </a:r>
            <a:r>
              <a:rPr lang="fr-FR" sz="2400" b="1" dirty="0">
                <a:solidFill>
                  <a:srgbClr val="002060"/>
                </a:solidFill>
              </a:rPr>
              <a:t> INH/</a:t>
            </a:r>
            <a:br>
              <a:rPr lang="fr-FR" sz="2400" b="1" dirty="0">
                <a:solidFill>
                  <a:srgbClr val="002060"/>
                </a:solidFill>
              </a:rPr>
            </a:br>
            <a:r>
              <a:rPr lang="fr-FR" sz="2400" b="1" dirty="0" err="1">
                <a:solidFill>
                  <a:srgbClr val="002060"/>
                </a:solidFill>
              </a:rPr>
              <a:t>rifapentine</a:t>
            </a:r>
            <a:endParaRPr lang="fr-FR" sz="2400" b="1" dirty="0">
              <a:solidFill>
                <a:srgbClr val="002060"/>
              </a:solidFill>
            </a:endParaRPr>
          </a:p>
          <a:p>
            <a:pPr algn="ctr">
              <a:lnSpc>
                <a:spcPts val="2800"/>
              </a:lnSpc>
            </a:pPr>
            <a:r>
              <a:rPr lang="fr-FR" sz="2400" b="1" dirty="0">
                <a:solidFill>
                  <a:srgbClr val="002060"/>
                </a:solidFill>
              </a:rPr>
              <a:t>for </a:t>
            </a:r>
            <a:r>
              <a:rPr lang="fr-FR" sz="2400" b="1" dirty="0" err="1">
                <a:solidFill>
                  <a:srgbClr val="002060"/>
                </a:solidFill>
              </a:rPr>
              <a:t>prevention</a:t>
            </a:r>
            <a:endParaRPr lang="fr-FR" sz="2400" b="1" dirty="0">
              <a:solidFill>
                <a:srgbClr val="002060"/>
              </a:solidFill>
            </a:endParaRPr>
          </a:p>
          <a:p>
            <a:pPr algn="ctr">
              <a:lnSpc>
                <a:spcPts val="2800"/>
              </a:lnSpc>
            </a:pPr>
            <a:endParaRPr lang="fr-FR" sz="2400" b="1" dirty="0">
              <a:solidFill>
                <a:srgbClr val="002060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A657D4F4-1768-4F60-A32F-AFF703BBE19D}"/>
              </a:ext>
            </a:extLst>
          </p:cNvPr>
          <p:cNvSpPr/>
          <p:nvPr/>
        </p:nvSpPr>
        <p:spPr>
          <a:xfrm>
            <a:off x="5286841" y="1617954"/>
            <a:ext cx="2656112" cy="15286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400" b="1" dirty="0">
                <a:solidFill>
                  <a:srgbClr val="002060"/>
                </a:solidFill>
              </a:rPr>
              <a:t>Systematic empiric </a:t>
            </a:r>
            <a:br>
              <a:rPr lang="en-US" sz="2400" b="1" dirty="0">
                <a:solidFill>
                  <a:srgbClr val="002060"/>
                </a:solidFill>
              </a:rPr>
            </a:br>
            <a:r>
              <a:rPr lang="en-US" sz="2400" b="1" dirty="0">
                <a:solidFill>
                  <a:srgbClr val="002060"/>
                </a:solidFill>
              </a:rPr>
              <a:t>treatment </a:t>
            </a:r>
          </a:p>
          <a:p>
            <a:pPr algn="ctr">
              <a:lnSpc>
                <a:spcPts val="2800"/>
              </a:lnSpc>
            </a:pPr>
            <a:r>
              <a:rPr lang="en-US" sz="2400" b="1" dirty="0">
                <a:solidFill>
                  <a:srgbClr val="002060"/>
                </a:solidFill>
              </a:rPr>
              <a:t>vs test-guided </a:t>
            </a:r>
            <a:br>
              <a:rPr lang="en-US" sz="2400" b="1" dirty="0">
                <a:solidFill>
                  <a:srgbClr val="002060"/>
                </a:solidFill>
              </a:rPr>
            </a:br>
            <a:r>
              <a:rPr lang="en-US" sz="2400" b="1" dirty="0">
                <a:solidFill>
                  <a:srgbClr val="002060"/>
                </a:solidFill>
              </a:rPr>
              <a:t>treatment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0B4B065E-15AB-4873-B194-9E4526B5C338}"/>
              </a:ext>
            </a:extLst>
          </p:cNvPr>
          <p:cNvSpPr/>
          <p:nvPr/>
        </p:nvSpPr>
        <p:spPr>
          <a:xfrm>
            <a:off x="5231484" y="4703863"/>
            <a:ext cx="1769587" cy="4514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2800"/>
              </a:lnSpc>
            </a:pPr>
            <a:r>
              <a:rPr lang="fr-FR" sz="2400" b="1" dirty="0" err="1">
                <a:solidFill>
                  <a:srgbClr val="002060"/>
                </a:solidFill>
              </a:rPr>
              <a:t>Dolutegravir</a:t>
            </a:r>
            <a:endParaRPr lang="fr-FR" sz="2400" b="1" dirty="0">
              <a:solidFill>
                <a:srgbClr val="002060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="" xmlns:a16="http://schemas.microsoft.com/office/drawing/2014/main" id="{39EAFE62-F1B0-4C05-9A11-F9ED56B90EE2}"/>
              </a:ext>
            </a:extLst>
          </p:cNvPr>
          <p:cNvSpPr/>
          <p:nvPr/>
        </p:nvSpPr>
        <p:spPr>
          <a:xfrm>
            <a:off x="3690640" y="5450852"/>
            <a:ext cx="1546770" cy="4514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2800"/>
              </a:lnSpc>
            </a:pPr>
            <a:r>
              <a:rPr lang="fr-FR" sz="2400" b="1" dirty="0" err="1">
                <a:solidFill>
                  <a:srgbClr val="002060"/>
                </a:solidFill>
              </a:rPr>
              <a:t>Bictegravir</a:t>
            </a:r>
            <a:endParaRPr lang="fr-FR" sz="2400" b="1" dirty="0">
              <a:solidFill>
                <a:srgbClr val="00206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96044" y="1934448"/>
            <a:ext cx="1763623" cy="1169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2800"/>
              </a:lnSpc>
            </a:pPr>
            <a:r>
              <a:rPr lang="fr-FR" sz="2400" b="1" dirty="0" err="1">
                <a:solidFill>
                  <a:srgbClr val="002060"/>
                </a:solidFill>
              </a:rPr>
              <a:t>Intensified</a:t>
            </a:r>
            <a:endParaRPr lang="fr-FR" sz="2400" b="1" dirty="0">
              <a:solidFill>
                <a:srgbClr val="002060"/>
              </a:solidFill>
            </a:endParaRPr>
          </a:p>
          <a:p>
            <a:pPr algn="ctr">
              <a:lnSpc>
                <a:spcPts val="2800"/>
              </a:lnSpc>
            </a:pPr>
            <a:r>
              <a:rPr lang="fr-FR" sz="2400" b="1" dirty="0">
                <a:solidFill>
                  <a:srgbClr val="002060"/>
                </a:solidFill>
              </a:rPr>
              <a:t>Case-</a:t>
            </a:r>
            <a:r>
              <a:rPr lang="fr-FR" sz="2400" b="1" dirty="0" err="1">
                <a:solidFill>
                  <a:srgbClr val="002060"/>
                </a:solidFill>
              </a:rPr>
              <a:t>finding</a:t>
            </a:r>
            <a:endParaRPr lang="fr-FR" sz="2400" b="1" dirty="0">
              <a:solidFill>
                <a:srgbClr val="002060"/>
              </a:solidFill>
            </a:endParaRPr>
          </a:p>
          <a:p>
            <a:pPr algn="ctr">
              <a:lnSpc>
                <a:spcPts val="2800"/>
              </a:lnSpc>
            </a:pPr>
            <a:r>
              <a:rPr lang="fr-FR" sz="2400" b="1" dirty="0">
                <a:solidFill>
                  <a:srgbClr val="002060"/>
                </a:solidFill>
              </a:rPr>
              <a:t>+ </a:t>
            </a:r>
            <a:r>
              <a:rPr lang="fr-FR" sz="2400" b="1" dirty="0" err="1">
                <a:solidFill>
                  <a:srgbClr val="002060"/>
                </a:solidFill>
              </a:rPr>
              <a:t>Xpert</a:t>
            </a:r>
            <a:endParaRPr lang="fr-FR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7889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2263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/>
              <a:t>TB screening improvement : </a:t>
            </a:r>
            <a:br>
              <a:rPr lang="en-US" sz="3200" b="1"/>
            </a:br>
            <a:r>
              <a:rPr lang="en-US" sz="3200" b="1"/>
              <a:t>does it improve early ART Mortality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881621"/>
          </a:xfrm>
        </p:spPr>
        <p:txBody>
          <a:bodyPr>
            <a:normAutofit fontScale="92500" lnSpcReduction="10000"/>
          </a:bodyPr>
          <a:lstStyle/>
          <a:p>
            <a:r>
              <a:rPr lang="en-US" sz="2200" b="1" dirty="0">
                <a:solidFill>
                  <a:srgbClr val="C00000"/>
                </a:solidFill>
              </a:rPr>
              <a:t>Botswana</a:t>
            </a:r>
            <a:r>
              <a:rPr lang="en-US" sz="2200" dirty="0"/>
              <a:t>, since 2012, in 22 ART clinics, </a:t>
            </a:r>
            <a:r>
              <a:rPr lang="en-US" sz="2200" b="1" dirty="0">
                <a:solidFill>
                  <a:srgbClr val="C00000"/>
                </a:solidFill>
              </a:rPr>
              <a:t>successive evaluation of 3 interventions in All PLWHIV &gt; 12 years old starting ART </a:t>
            </a:r>
            <a:r>
              <a:rPr lang="en-US" sz="2200" dirty="0"/>
              <a:t>(</a:t>
            </a:r>
            <a:r>
              <a:rPr lang="en-US" sz="2200" dirty="0" err="1"/>
              <a:t>Xpres</a:t>
            </a:r>
            <a:r>
              <a:rPr lang="en-US" sz="2200" dirty="0"/>
              <a:t> Trial) [pragmatic stepped-wedge trial]</a:t>
            </a:r>
          </a:p>
          <a:p>
            <a:pPr marL="342900" lvl="1" indent="0">
              <a:buNone/>
            </a:pPr>
            <a:r>
              <a:rPr lang="en-US" sz="1800" dirty="0"/>
              <a:t>1. Standard of Care  with weak TB case-finding and smear microscopy (8 980 patients)</a:t>
            </a:r>
          </a:p>
          <a:p>
            <a:pPr marL="342900" lvl="1" indent="0">
              <a:buNone/>
            </a:pPr>
            <a:r>
              <a:rPr lang="en-US" sz="1800" dirty="0"/>
              <a:t>2. Enhanced Care with intensified TB case finding and patients’ tracing (1 768 patients)</a:t>
            </a:r>
          </a:p>
          <a:p>
            <a:pPr marL="342900" lvl="1" indent="0">
              <a:buNone/>
            </a:pPr>
            <a:r>
              <a:rPr lang="en-US" sz="1800" dirty="0"/>
              <a:t>3. Enhanced Care + </a:t>
            </a:r>
            <a:r>
              <a:rPr lang="en-US" sz="1800" dirty="0" err="1"/>
              <a:t>Xpert</a:t>
            </a:r>
            <a:r>
              <a:rPr lang="en-US" sz="1800" dirty="0"/>
              <a:t> MTB/RIF replacing smear microscopy (4 215 patients)</a:t>
            </a:r>
          </a:p>
          <a:p>
            <a:pPr marL="385762" indent="-342900"/>
            <a:r>
              <a:rPr lang="fr-FR" sz="2200" dirty="0"/>
              <a:t>Impact of intervention on</a:t>
            </a:r>
          </a:p>
          <a:p>
            <a:pPr marL="685800" lvl="1" indent="-342900"/>
            <a:r>
              <a:rPr lang="fr-FR" sz="1800" dirty="0"/>
              <a:t>New </a:t>
            </a:r>
            <a:r>
              <a:rPr lang="fr-FR" sz="1800" dirty="0" err="1"/>
              <a:t>diagnosed</a:t>
            </a:r>
            <a:r>
              <a:rPr lang="fr-FR" sz="1800" dirty="0"/>
              <a:t> TB : 1% vs 5% vs 6%</a:t>
            </a:r>
          </a:p>
          <a:p>
            <a:pPr marL="685800" lvl="1" indent="-342900"/>
            <a:r>
              <a:rPr lang="fr-FR" sz="1800" dirty="0" err="1"/>
              <a:t>Early</a:t>
            </a:r>
            <a:r>
              <a:rPr lang="fr-FR" sz="1800" dirty="0"/>
              <a:t> ART </a:t>
            </a:r>
            <a:r>
              <a:rPr lang="fr-FR" sz="1800" dirty="0" err="1"/>
              <a:t>mortality</a:t>
            </a:r>
            <a:r>
              <a:rPr lang="fr-FR" sz="1800" dirty="0"/>
              <a:t> (6 </a:t>
            </a:r>
            <a:r>
              <a:rPr lang="fr-FR" sz="1800" dirty="0" err="1"/>
              <a:t>months</a:t>
            </a:r>
            <a:r>
              <a:rPr lang="fr-FR" sz="1800" dirty="0"/>
              <a:t>)</a:t>
            </a:r>
            <a:r>
              <a:rPr lang="mr-IN" sz="1800" dirty="0"/>
              <a:t>–</a:t>
            </a:r>
            <a:r>
              <a:rPr lang="fr-FR" sz="1800" dirty="0" err="1"/>
              <a:t>primary</a:t>
            </a:r>
            <a:r>
              <a:rPr lang="fr-FR" sz="1800" dirty="0"/>
              <a:t> </a:t>
            </a:r>
            <a:r>
              <a:rPr lang="fr-FR" sz="1800" dirty="0" err="1"/>
              <a:t>outcome</a:t>
            </a:r>
            <a:r>
              <a:rPr lang="fr-FR" sz="1800" dirty="0"/>
              <a:t>: 5.3% vs 3.2% vs 3.0 %</a:t>
            </a:r>
          </a:p>
          <a:p>
            <a:pPr marL="685800" lvl="1" indent="-342900"/>
            <a:r>
              <a:rPr lang="fr-FR" sz="1800" b="1" dirty="0" err="1">
                <a:solidFill>
                  <a:srgbClr val="C00000"/>
                </a:solidFill>
              </a:rPr>
              <a:t>Both</a:t>
            </a:r>
            <a:r>
              <a:rPr lang="fr-FR" sz="1800" b="1" dirty="0">
                <a:solidFill>
                  <a:srgbClr val="C00000"/>
                </a:solidFill>
              </a:rPr>
              <a:t> Interventions </a:t>
            </a:r>
            <a:r>
              <a:rPr lang="fr-FR" sz="1800" b="1" dirty="0" err="1">
                <a:solidFill>
                  <a:srgbClr val="C00000"/>
                </a:solidFill>
              </a:rPr>
              <a:t>reduce</a:t>
            </a:r>
            <a:r>
              <a:rPr lang="fr-FR" sz="1800" b="1" dirty="0">
                <a:solidFill>
                  <a:srgbClr val="C00000"/>
                </a:solidFill>
              </a:rPr>
              <a:t> 6-months </a:t>
            </a:r>
            <a:r>
              <a:rPr lang="fr-FR" sz="1800" b="1" dirty="0" err="1">
                <a:solidFill>
                  <a:srgbClr val="C00000"/>
                </a:solidFill>
              </a:rPr>
              <a:t>mortality</a:t>
            </a:r>
            <a:r>
              <a:rPr lang="fr-FR" sz="1800" b="1" dirty="0">
                <a:solidFill>
                  <a:srgbClr val="C00000"/>
                </a:solidFill>
              </a:rPr>
              <a:t>  by 20%, 12-month </a:t>
            </a:r>
            <a:r>
              <a:rPr lang="fr-FR" sz="1800" b="1" dirty="0" err="1">
                <a:solidFill>
                  <a:srgbClr val="C00000"/>
                </a:solidFill>
              </a:rPr>
              <a:t>mortality</a:t>
            </a:r>
            <a:r>
              <a:rPr lang="fr-FR" sz="1800" b="1" dirty="0">
                <a:solidFill>
                  <a:srgbClr val="C00000"/>
                </a:solidFill>
              </a:rPr>
              <a:t> by 25%</a:t>
            </a:r>
          </a:p>
          <a:p>
            <a:pPr marL="685800" lvl="1" indent="-342900"/>
            <a:r>
              <a:rPr lang="fr-FR" sz="1800" dirty="0"/>
              <a:t>No </a:t>
            </a:r>
            <a:r>
              <a:rPr lang="fr-FR" sz="1800" dirty="0" err="1"/>
              <a:t>difference</a:t>
            </a:r>
            <a:r>
              <a:rPr lang="fr-FR" sz="1800" dirty="0"/>
              <a:t> </a:t>
            </a:r>
            <a:r>
              <a:rPr lang="fr-FR" sz="1800" dirty="0" err="1"/>
              <a:t>between</a:t>
            </a:r>
            <a:r>
              <a:rPr lang="fr-FR" sz="1800" dirty="0"/>
              <a:t> </a:t>
            </a:r>
            <a:r>
              <a:rPr lang="fr-FR" sz="1800" dirty="0" err="1"/>
              <a:t>Enhanced</a:t>
            </a:r>
            <a:r>
              <a:rPr lang="fr-FR" sz="1800" dirty="0"/>
              <a:t> Care and </a:t>
            </a:r>
            <a:r>
              <a:rPr lang="fr-FR" sz="1800" dirty="0" err="1"/>
              <a:t>Enhanced</a:t>
            </a:r>
            <a:r>
              <a:rPr lang="fr-FR" sz="1800" dirty="0"/>
              <a:t> Care + </a:t>
            </a:r>
            <a:r>
              <a:rPr lang="fr-FR" sz="1800" dirty="0" err="1"/>
              <a:t>Xpert</a:t>
            </a:r>
            <a:endParaRPr lang="fr-FR" sz="1800" dirty="0"/>
          </a:p>
          <a:p>
            <a:pPr marL="385762" indent="-342900"/>
            <a:r>
              <a:rPr lang="fr-FR" sz="2200" dirty="0"/>
              <a:t>Conclusion : </a:t>
            </a:r>
          </a:p>
          <a:p>
            <a:pPr marL="685800" lvl="1" indent="-342900"/>
            <a:r>
              <a:rPr lang="en-US" sz="1800" b="1" dirty="0">
                <a:solidFill>
                  <a:srgbClr val="C00000"/>
                </a:solidFill>
              </a:rPr>
              <a:t>Interventions to strengthen TB Case finding and active tracing  associated with lower early ART mortality and should be considered for scale-up. </a:t>
            </a:r>
          </a:p>
          <a:p>
            <a:pPr marL="685800" lvl="1" indent="-342900"/>
            <a:r>
              <a:rPr lang="en-US" sz="1800" b="1" dirty="0">
                <a:solidFill>
                  <a:srgbClr val="C00000"/>
                </a:solidFill>
              </a:rPr>
              <a:t>No additional mortality benefit of replacing smear microscopy with </a:t>
            </a:r>
            <a:r>
              <a:rPr lang="en-US" sz="1800" b="1" dirty="0" err="1">
                <a:solidFill>
                  <a:srgbClr val="C00000"/>
                </a:solidFill>
              </a:rPr>
              <a:t>Xpert</a:t>
            </a:r>
            <a:endParaRPr lang="fr-FR" sz="1800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6335713" y="6480763"/>
            <a:ext cx="280828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GB" sz="1600" i="1" dirty="0"/>
              <a:t>Auld AF, CROI 2018, Abs. 31</a:t>
            </a:r>
          </a:p>
        </p:txBody>
      </p:sp>
    </p:spTree>
    <p:extLst>
      <p:ext uri="{BB962C8B-B14F-4D97-AF65-F5344CB8AC3E}">
        <p14:creationId xmlns:p14="http://schemas.microsoft.com/office/powerpoint/2010/main" val="1444245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0428" y="284163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b="1" dirty="0"/>
              <a:t>ART initiation with CD4 &lt; 100/mm</a:t>
            </a:r>
            <a:r>
              <a:rPr lang="en-US" sz="2800" b="1" baseline="30000" dirty="0"/>
              <a:t>3</a:t>
            </a:r>
            <a:r>
              <a:rPr lang="en-US" sz="2800" b="1" dirty="0"/>
              <a:t> </a:t>
            </a:r>
            <a:br>
              <a:rPr lang="en-US" sz="2800" b="1" dirty="0"/>
            </a:br>
            <a:r>
              <a:rPr lang="en-US" sz="2800" b="1" dirty="0"/>
              <a:t>in region with high prevalence of tuberculosis : systematic vs test-guided tuberculosis treatment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95699"/>
            <a:ext cx="8409008" cy="482374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STATIS trial (ANRS 12290), 4 countries (Ivory Coast, Uganda, Cambodia, Vietnam)</a:t>
            </a:r>
          </a:p>
          <a:p>
            <a:r>
              <a:rPr lang="en-US" b="1" dirty="0">
                <a:solidFill>
                  <a:srgbClr val="C00000"/>
                </a:solidFill>
              </a:rPr>
              <a:t>1047 adults, ARV naive, CD4 &lt; 100, </a:t>
            </a:r>
            <a:r>
              <a:rPr lang="en-US" b="1" dirty="0" err="1">
                <a:solidFill>
                  <a:srgbClr val="C00000"/>
                </a:solidFill>
              </a:rPr>
              <a:t>randomisation</a:t>
            </a:r>
            <a:r>
              <a:rPr lang="en-US" b="1" dirty="0">
                <a:solidFill>
                  <a:srgbClr val="C00000"/>
                </a:solidFill>
              </a:rPr>
              <a:t> 1:1</a:t>
            </a:r>
          </a:p>
          <a:p>
            <a:pPr lvl="1"/>
            <a:r>
              <a:rPr lang="en-US" sz="2000" b="1" dirty="0">
                <a:solidFill>
                  <a:srgbClr val="C00000"/>
                </a:solidFill>
              </a:rPr>
              <a:t>ART + extensive TB screening</a:t>
            </a:r>
            <a:r>
              <a:rPr lang="en-US" sz="2000" dirty="0"/>
              <a:t> (Chest X-ray + Sputum </a:t>
            </a:r>
            <a:r>
              <a:rPr lang="en-US" sz="2000" dirty="0" err="1"/>
              <a:t>Xpert</a:t>
            </a:r>
            <a:r>
              <a:rPr lang="en-US" sz="2000" dirty="0"/>
              <a:t> MTB/RIF </a:t>
            </a:r>
            <a:br>
              <a:rPr lang="en-US" sz="2000" dirty="0"/>
            </a:br>
            <a:r>
              <a:rPr lang="en-US" sz="2000" dirty="0"/>
              <a:t>+ Urine-LAM (ART started immediately if screen neg, at W2 if screen+)</a:t>
            </a:r>
          </a:p>
          <a:p>
            <a:pPr lvl="1"/>
            <a:r>
              <a:rPr lang="en-US" sz="2000" b="1" dirty="0">
                <a:solidFill>
                  <a:srgbClr val="C00000"/>
                </a:solidFill>
              </a:rPr>
              <a:t>ART + 2HRZE/4HR </a:t>
            </a:r>
            <a:r>
              <a:rPr lang="en-US" sz="2000" dirty="0"/>
              <a:t>(ART started at W2)</a:t>
            </a:r>
          </a:p>
          <a:p>
            <a:r>
              <a:rPr lang="en-US" dirty="0"/>
              <a:t>Population : 58% male, mean CD4 36, mean HIV RNA 5,4 log</a:t>
            </a:r>
          </a:p>
          <a:p>
            <a:r>
              <a:rPr lang="en-US" b="1" dirty="0">
                <a:solidFill>
                  <a:srgbClr val="C00000"/>
                </a:solidFill>
              </a:rPr>
              <a:t>At W24 : no difference between arms</a:t>
            </a:r>
          </a:p>
          <a:p>
            <a:pPr lvl="1"/>
            <a:r>
              <a:rPr lang="en-US" sz="2000" dirty="0"/>
              <a:t>69 deaths (6,6%) : 36 vs 33</a:t>
            </a:r>
          </a:p>
          <a:p>
            <a:pPr lvl="1"/>
            <a:r>
              <a:rPr lang="en-US" sz="2000" dirty="0"/>
              <a:t>29 invasive bacterial diseases : 14 vs 15</a:t>
            </a:r>
          </a:p>
          <a:p>
            <a:pPr lvl="1"/>
            <a:r>
              <a:rPr lang="en-US" sz="2000" dirty="0"/>
              <a:t>Hazard ratio arm 2 vs arm 1 : </a:t>
            </a:r>
          </a:p>
          <a:p>
            <a:pPr lvl="2"/>
            <a:r>
              <a:rPr lang="en-US" sz="2000" dirty="0"/>
              <a:t>0.93 for death or IBD</a:t>
            </a:r>
          </a:p>
          <a:p>
            <a:pPr lvl="2"/>
            <a:r>
              <a:rPr lang="en-US" sz="2000" dirty="0"/>
              <a:t>0.92 for death alone</a:t>
            </a:r>
          </a:p>
          <a:p>
            <a:pPr lvl="2"/>
            <a:r>
              <a:rPr lang="en-US" sz="2000" dirty="0"/>
              <a:t>2.70 for grade 3-4 drug-related toxicity</a:t>
            </a:r>
          </a:p>
          <a:p>
            <a:pPr lvl="1"/>
            <a:endParaRPr lang="en-US" sz="2000" dirty="0"/>
          </a:p>
        </p:txBody>
      </p:sp>
      <p:sp>
        <p:nvSpPr>
          <p:cNvPr id="4" name="ZoneTexte 3"/>
          <p:cNvSpPr txBox="1"/>
          <p:nvPr/>
        </p:nvSpPr>
        <p:spPr>
          <a:xfrm>
            <a:off x="6385655" y="6481346"/>
            <a:ext cx="27556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600" i="1" dirty="0"/>
              <a:t>Blanc FX, CROI 2018, Abs. 29LB</a:t>
            </a:r>
          </a:p>
        </p:txBody>
      </p:sp>
    </p:spTree>
    <p:extLst>
      <p:ext uri="{BB962C8B-B14F-4D97-AF65-F5344CB8AC3E}">
        <p14:creationId xmlns:p14="http://schemas.microsoft.com/office/powerpoint/2010/main" val="28526257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45720" y="303213"/>
            <a:ext cx="9052560" cy="1143000"/>
          </a:xfrm>
        </p:spPr>
        <p:txBody>
          <a:bodyPr>
            <a:normAutofit fontScale="90000"/>
          </a:bodyPr>
          <a:lstStyle/>
          <a:p>
            <a:r>
              <a:rPr lang="en-US" sz="3100" dirty="0"/>
              <a:t>URINE-LAM (</a:t>
            </a:r>
            <a:r>
              <a:rPr lang="en-US" sz="3100" dirty="0" err="1"/>
              <a:t>lipoarabinomannane</a:t>
            </a:r>
            <a:r>
              <a:rPr lang="en-US" sz="3100" dirty="0"/>
              <a:t>) :</a:t>
            </a:r>
            <a:br>
              <a:rPr lang="en-US" sz="3100" dirty="0"/>
            </a:br>
            <a:r>
              <a:rPr lang="en-US" sz="2800" dirty="0"/>
              <a:t>a useful tool to improve tuberculosis diagnosis and outcome ?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Autofit/>
          </a:bodyPr>
          <a:lstStyle/>
          <a:p>
            <a:pPr>
              <a:spcBef>
                <a:spcPts val="228"/>
              </a:spcBef>
            </a:pPr>
            <a:r>
              <a:rPr lang="en-US" sz="2000" dirty="0"/>
              <a:t>STAMP trial : 2 hospitals (1 in Malawi, 1 in South Africa), 2600 HIV+ adults hospitalized for &lt; 48 hours, </a:t>
            </a:r>
            <a:r>
              <a:rPr lang="en-US" sz="2000" dirty="0" err="1"/>
              <a:t>randomisation</a:t>
            </a:r>
            <a:r>
              <a:rPr lang="en-US" sz="2000" dirty="0"/>
              <a:t> 1:1</a:t>
            </a:r>
          </a:p>
          <a:p>
            <a:pPr lvl="1">
              <a:spcBef>
                <a:spcPts val="228"/>
              </a:spcBef>
            </a:pPr>
            <a:r>
              <a:rPr lang="en-US" sz="2000" dirty="0"/>
              <a:t>Standard of Care : Sputum </a:t>
            </a:r>
            <a:r>
              <a:rPr lang="en-US" sz="2000" dirty="0" err="1"/>
              <a:t>Xpert</a:t>
            </a:r>
            <a:r>
              <a:rPr lang="en-US" sz="2000" dirty="0"/>
              <a:t> MTB/RIF</a:t>
            </a:r>
          </a:p>
          <a:p>
            <a:pPr lvl="1">
              <a:spcBef>
                <a:spcPts val="228"/>
              </a:spcBef>
              <a:spcAft>
                <a:spcPts val="600"/>
              </a:spcAft>
            </a:pPr>
            <a:r>
              <a:rPr lang="en-US" sz="2000" dirty="0"/>
              <a:t>Intervention : Sputum </a:t>
            </a:r>
            <a:r>
              <a:rPr lang="en-US" sz="2000" dirty="0" err="1"/>
              <a:t>Xpert</a:t>
            </a:r>
            <a:r>
              <a:rPr lang="en-US" sz="2000" dirty="0"/>
              <a:t> + Urine-LAM + </a:t>
            </a:r>
            <a:r>
              <a:rPr lang="en-US" sz="2000" dirty="0" err="1"/>
              <a:t>Xpert</a:t>
            </a:r>
            <a:r>
              <a:rPr lang="en-US" sz="2000" dirty="0"/>
              <a:t> MTB/RIF</a:t>
            </a:r>
          </a:p>
          <a:p>
            <a:pPr>
              <a:spcBef>
                <a:spcPts val="228"/>
              </a:spcBef>
              <a:spcAft>
                <a:spcPts val="600"/>
              </a:spcAft>
            </a:pPr>
            <a:r>
              <a:rPr lang="en-US" sz="2000" dirty="0"/>
              <a:t>Medical team received results as TB screen positive or negative (masked to study arm) and manages patients according to standard clinical care</a:t>
            </a:r>
          </a:p>
          <a:p>
            <a:pPr>
              <a:spcBef>
                <a:spcPts val="228"/>
              </a:spcBef>
              <a:spcAft>
                <a:spcPts val="600"/>
              </a:spcAft>
            </a:pPr>
            <a:r>
              <a:rPr lang="en-US" sz="2000" dirty="0"/>
              <a:t>2600 patients enrolled (85% on ARV, median CD4: 225)</a:t>
            </a:r>
          </a:p>
          <a:p>
            <a:pPr>
              <a:spcBef>
                <a:spcPts val="228"/>
              </a:spcBef>
            </a:pPr>
            <a:r>
              <a:rPr lang="en-US" sz="2000" dirty="0"/>
              <a:t>Results : </a:t>
            </a:r>
            <a:r>
              <a:rPr lang="en-US" sz="2000" b="1" dirty="0">
                <a:solidFill>
                  <a:srgbClr val="C00000"/>
                </a:solidFill>
              </a:rPr>
              <a:t>Systematic urine-LAM screening of hospitalized PLHIV</a:t>
            </a:r>
          </a:p>
          <a:p>
            <a:pPr lvl="1">
              <a:spcBef>
                <a:spcPts val="228"/>
              </a:spcBef>
            </a:pPr>
            <a:r>
              <a:rPr lang="en-US" sz="2000" b="1" dirty="0">
                <a:solidFill>
                  <a:srgbClr val="C00000"/>
                </a:solidFill>
              </a:rPr>
              <a:t>increased overall TB diagnosis and treatment, </a:t>
            </a:r>
            <a:r>
              <a:rPr lang="en-US" sz="2000" dirty="0"/>
              <a:t>(22% vs 15%) especially in patients with no clinical suspicion and those with CD4 ≥ 100</a:t>
            </a:r>
          </a:p>
          <a:p>
            <a:pPr lvl="1">
              <a:spcBef>
                <a:spcPts val="228"/>
              </a:spcBef>
            </a:pPr>
            <a:r>
              <a:rPr lang="en-US" sz="2000" b="1" dirty="0">
                <a:solidFill>
                  <a:srgbClr val="C00000"/>
                </a:solidFill>
              </a:rPr>
              <a:t>and reduced mortality at D56: </a:t>
            </a:r>
            <a:r>
              <a:rPr lang="en-US" sz="2000" dirty="0"/>
              <a:t>18.3% vs 21.1%, the difference being highly significant  in the sickest patients (Hemoglobin </a:t>
            </a:r>
            <a:br>
              <a:rPr lang="en-US" sz="2000" dirty="0"/>
            </a:br>
            <a:r>
              <a:rPr lang="en-US" sz="2000" dirty="0"/>
              <a:t>&lt; 8 g/</a:t>
            </a:r>
            <a:r>
              <a:rPr lang="en-US" sz="2000" dirty="0" err="1"/>
              <a:t>dL</a:t>
            </a:r>
            <a:r>
              <a:rPr lang="en-US" sz="2000" dirty="0"/>
              <a:t>, CD4 &lt; 100/mm</a:t>
            </a:r>
            <a:r>
              <a:rPr lang="en-US" sz="2000" baseline="30000" dirty="0"/>
              <a:t>3</a:t>
            </a:r>
            <a:r>
              <a:rPr lang="en-US" sz="2000" dirty="0"/>
              <a:t>, clinical suspicion of tuberculosis) despite high ART coverage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884516" y="6481613"/>
            <a:ext cx="425948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GB" sz="1600" i="1" dirty="0"/>
              <a:t>Gupta-Wright A, CROI 2018, Abs. 38LB</a:t>
            </a:r>
          </a:p>
        </p:txBody>
      </p:sp>
    </p:spTree>
    <p:extLst>
      <p:ext uri="{BB962C8B-B14F-4D97-AF65-F5344CB8AC3E}">
        <p14:creationId xmlns:p14="http://schemas.microsoft.com/office/powerpoint/2010/main" val="37866998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Any benefit to increase RIF </a:t>
            </a:r>
            <a:br>
              <a:rPr lang="en-US" sz="3200" b="1" dirty="0"/>
            </a:br>
            <a:r>
              <a:rPr lang="en-US" sz="3200" b="1" dirty="0"/>
              <a:t>dose for tuberculosis treatment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2331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HIRIF Trial (Peru)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Pulmonary tuberculosis</a:t>
            </a:r>
          </a:p>
          <a:p>
            <a:pPr lvl="1"/>
            <a:r>
              <a:rPr lang="en-US" b="1" dirty="0" err="1">
                <a:solidFill>
                  <a:srgbClr val="C00000"/>
                </a:solidFill>
              </a:rPr>
              <a:t>Randomisation</a:t>
            </a:r>
            <a:r>
              <a:rPr lang="en-US" b="1" dirty="0">
                <a:solidFill>
                  <a:srgbClr val="C00000"/>
                </a:solidFill>
              </a:rPr>
              <a:t> in 3 groups for the first 2 months of RIF : </a:t>
            </a:r>
            <a:br>
              <a:rPr lang="en-US" b="1" dirty="0">
                <a:solidFill>
                  <a:srgbClr val="C00000"/>
                </a:solidFill>
              </a:rPr>
            </a:br>
            <a:r>
              <a:rPr lang="en-US" b="1" dirty="0">
                <a:solidFill>
                  <a:srgbClr val="C00000"/>
                </a:solidFill>
              </a:rPr>
              <a:t>10 vs 15 vs 20 mg/kg once daily</a:t>
            </a:r>
          </a:p>
          <a:p>
            <a:pPr lvl="1"/>
            <a:r>
              <a:rPr lang="en-US" dirty="0"/>
              <a:t>Exposure of RIF increased with dose</a:t>
            </a:r>
          </a:p>
          <a:p>
            <a:pPr lvl="1"/>
            <a:r>
              <a:rPr lang="en-US" dirty="0"/>
              <a:t>Decrease in viable CFU counts was faster with increased dose and exposure</a:t>
            </a:r>
          </a:p>
          <a:p>
            <a:pPr lvl="1"/>
            <a:r>
              <a:rPr lang="en-US" dirty="0"/>
              <a:t>However, </a:t>
            </a:r>
            <a:r>
              <a:rPr lang="en-US" b="1" dirty="0">
                <a:solidFill>
                  <a:srgbClr val="C00000"/>
                </a:solidFill>
              </a:rPr>
              <a:t>sputum culture sterilization at W8 was similar </a:t>
            </a:r>
            <a:br>
              <a:rPr lang="en-US" b="1" dirty="0">
                <a:solidFill>
                  <a:srgbClr val="C00000"/>
                </a:solidFill>
              </a:rPr>
            </a:br>
            <a:r>
              <a:rPr lang="en-US" b="1" dirty="0">
                <a:solidFill>
                  <a:srgbClr val="C00000"/>
                </a:solidFill>
              </a:rPr>
              <a:t>(around 75%) with the 3 doses</a:t>
            </a:r>
          </a:p>
          <a:p>
            <a:pPr lvl="1"/>
            <a:r>
              <a:rPr lang="en-US" dirty="0"/>
              <a:t>Safety and tolerability similar for the 3 doses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Due to weight distribution, median dose difference between 15 and 20 mg/kg was minimal = 75 mg = too small to draw any conclusions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937505" y="6481346"/>
            <a:ext cx="32064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GB" sz="1600" i="1" dirty="0"/>
              <a:t>Velasquez GE, CROI 2018, Abs. 39LB</a:t>
            </a:r>
          </a:p>
        </p:txBody>
      </p:sp>
    </p:spTree>
    <p:extLst>
      <p:ext uri="{BB962C8B-B14F-4D97-AF65-F5344CB8AC3E}">
        <p14:creationId xmlns:p14="http://schemas.microsoft.com/office/powerpoint/2010/main" val="40141680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1 month INH/rifapentine </a:t>
            </a:r>
            <a:br>
              <a:rPr lang="en-US" sz="3200" b="1" dirty="0"/>
            </a:br>
            <a:r>
              <a:rPr lang="en-US" sz="3200" b="1" dirty="0"/>
              <a:t>to prevent TB in HIV : brief-TB trial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23317"/>
            <a:ext cx="8229600" cy="505949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ACTG A5279, multicentric, open label</a:t>
            </a:r>
          </a:p>
          <a:p>
            <a:pPr>
              <a:spcBef>
                <a:spcPts val="0"/>
              </a:spcBef>
            </a:pPr>
            <a:r>
              <a:rPr lang="en-US" sz="2000" b="1" dirty="0">
                <a:solidFill>
                  <a:srgbClr val="C00000"/>
                </a:solidFill>
              </a:rPr>
              <a:t>3000 HIV+ ≥ 13 years with no active tuberculosis and</a:t>
            </a:r>
          </a:p>
          <a:p>
            <a:pPr lvl="1">
              <a:spcBef>
                <a:spcPts val="0"/>
              </a:spcBef>
            </a:pPr>
            <a:r>
              <a:rPr lang="en-US" sz="2000" b="1" dirty="0">
                <a:solidFill>
                  <a:srgbClr val="C00000"/>
                </a:solidFill>
              </a:rPr>
              <a:t>TST ≥ 5 mm or IGRA positive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b="1" dirty="0">
                <a:solidFill>
                  <a:srgbClr val="C00000"/>
                </a:solidFill>
              </a:rPr>
              <a:t>Or living in high TB-prevalence area </a:t>
            </a:r>
            <a:r>
              <a:rPr lang="en-US" sz="2000" dirty="0"/>
              <a:t>(&gt; 60/100 000)</a:t>
            </a:r>
          </a:p>
          <a:p>
            <a:pPr>
              <a:spcBef>
                <a:spcPts val="0"/>
              </a:spcBef>
            </a:pPr>
            <a:r>
              <a:rPr lang="en-US" sz="2000" b="1" dirty="0" err="1">
                <a:solidFill>
                  <a:srgbClr val="C00000"/>
                </a:solidFill>
              </a:rPr>
              <a:t>Randomisation</a:t>
            </a:r>
            <a:r>
              <a:rPr lang="en-US" sz="2000" dirty="0"/>
              <a:t>, stratified by CD4, ARV therapy (yes or no)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Control : </a:t>
            </a:r>
            <a:r>
              <a:rPr lang="en-US" sz="2000" b="1" dirty="0">
                <a:solidFill>
                  <a:srgbClr val="C00000"/>
                </a:solidFill>
              </a:rPr>
              <a:t>INH x 36 weeks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Test : </a:t>
            </a:r>
            <a:r>
              <a:rPr lang="en-US" sz="2000" b="1" dirty="0">
                <a:solidFill>
                  <a:srgbClr val="C00000"/>
                </a:solidFill>
              </a:rPr>
              <a:t>INH + Rifapentine </a:t>
            </a:r>
            <a:r>
              <a:rPr lang="en-US" sz="2000" dirty="0"/>
              <a:t>(dose: 450 mg/d if &lt; 45 kg, 600 mg if ≥ 45 kg) </a:t>
            </a:r>
            <a:br>
              <a:rPr lang="en-US" sz="2000" dirty="0"/>
            </a:br>
            <a:r>
              <a:rPr lang="en-US" sz="2000" b="1" dirty="0">
                <a:solidFill>
                  <a:srgbClr val="C00000"/>
                </a:solidFill>
              </a:rPr>
              <a:t>x 4 weeks</a:t>
            </a:r>
          </a:p>
          <a:p>
            <a:pPr>
              <a:spcBef>
                <a:spcPts val="0"/>
              </a:spcBef>
            </a:pPr>
            <a:r>
              <a:rPr lang="en-US" sz="2000" b="1" dirty="0">
                <a:solidFill>
                  <a:srgbClr val="C00000"/>
                </a:solidFill>
              </a:rPr>
              <a:t>Primary endpoint at M36 : </a:t>
            </a:r>
            <a:r>
              <a:rPr lang="en-US" sz="2000" dirty="0"/>
              <a:t>active TB, TB death, death of unknown cause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Incidence/100 patient-years : 0.67 vs 0.65 </a:t>
            </a:r>
            <a:r>
              <a:rPr lang="en-US" sz="2000" b="1" dirty="0">
                <a:solidFill>
                  <a:srgbClr val="C00000"/>
                </a:solidFill>
              </a:rPr>
              <a:t>(non-inferiority)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Incidence higher in patients with CD4 ≤ 250 : 1.275/100 </a:t>
            </a:r>
            <a:r>
              <a:rPr lang="en-US" sz="2000" dirty="0" err="1"/>
              <a:t>pt</a:t>
            </a:r>
            <a:r>
              <a:rPr lang="en-US" sz="2000" dirty="0"/>
              <a:t>-y vs 1.931 (not non inferior)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Safety was good and similar in both arms, with more liver and neuro-toxicity with 9H and more hematologic toxicity with 1HP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366000" y="758371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937504" y="6482812"/>
            <a:ext cx="32064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GB" sz="1600" i="1" dirty="0" err="1"/>
              <a:t>Swindells</a:t>
            </a:r>
            <a:r>
              <a:rPr lang="en-GB" sz="1600" i="1" dirty="0"/>
              <a:t> S, CROI 2018, Abs. 37LB</a:t>
            </a:r>
          </a:p>
        </p:txBody>
      </p:sp>
    </p:spTree>
    <p:extLst>
      <p:ext uri="{BB962C8B-B14F-4D97-AF65-F5344CB8AC3E}">
        <p14:creationId xmlns:p14="http://schemas.microsoft.com/office/powerpoint/2010/main" val="27822317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INSPIRING : DTG for TB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61417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69 patients with TB-RIF-S, ARV naïve</a:t>
            </a:r>
          </a:p>
          <a:p>
            <a:pPr lvl="1"/>
            <a:r>
              <a:rPr lang="en-US" dirty="0"/>
              <a:t>HRZE2 + HR4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DTG 50 mg bid + 2 INTI </a:t>
            </a:r>
            <a:r>
              <a:rPr lang="en-US" dirty="0"/>
              <a:t>(TDF = 70%) initiated after W2 (median D35)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DTG 50 mg bid continued 2 weeks post-end of TB treatment, then 50 </a:t>
            </a:r>
            <a:r>
              <a:rPr lang="en-US" dirty="0" err="1"/>
              <a:t>mg.d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dirty="0"/>
              <a:t>At baseline : HIV RNA : 5.10 log, CD4 : 208</a:t>
            </a:r>
          </a:p>
          <a:p>
            <a:r>
              <a:rPr lang="en-US" dirty="0"/>
              <a:t>W48 results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HIV RNA &lt; 50 c/ml = 81%</a:t>
            </a:r>
          </a:p>
          <a:p>
            <a:pPr lvl="1"/>
            <a:r>
              <a:rPr lang="en-US" dirty="0"/>
              <a:t>1 </a:t>
            </a:r>
            <a:r>
              <a:rPr lang="en-US" dirty="0" err="1"/>
              <a:t>virologic</a:t>
            </a:r>
            <a:r>
              <a:rPr lang="en-US" dirty="0"/>
              <a:t> failure with no emergence of resistance</a:t>
            </a:r>
          </a:p>
          <a:p>
            <a:pPr lvl="1"/>
            <a:r>
              <a:rPr lang="en-US" dirty="0"/>
              <a:t>No discontinuation for adverse event</a:t>
            </a:r>
          </a:p>
          <a:p>
            <a:pPr lvl="1"/>
            <a:r>
              <a:rPr lang="en-US" dirty="0"/>
              <a:t>Grade 3 ALT elevation : 1%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IRIS BK : 6%</a:t>
            </a:r>
          </a:p>
          <a:p>
            <a:r>
              <a:rPr lang="en-US" dirty="0"/>
              <a:t>Plasma pre-dose concentration of DTG at W8 and W24 : 850-950 ng/ml (above therapeutic target and similar to DTG 50 mg </a:t>
            </a:r>
            <a:r>
              <a:rPr lang="en-US" dirty="0" err="1"/>
              <a:t>qd</a:t>
            </a:r>
            <a:r>
              <a:rPr lang="en-US" dirty="0"/>
              <a:t> without RIF)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937504" y="6478714"/>
            <a:ext cx="32064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GB" sz="1600" i="1" dirty="0"/>
              <a:t>Dooley K, CROI 2018, Abs. 33</a:t>
            </a:r>
          </a:p>
        </p:txBody>
      </p:sp>
    </p:spTree>
    <p:extLst>
      <p:ext uri="{BB962C8B-B14F-4D97-AF65-F5344CB8AC3E}">
        <p14:creationId xmlns:p14="http://schemas.microsoft.com/office/powerpoint/2010/main" val="652836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5">
            <a:extLst>
              <a:ext uri="{FF2B5EF4-FFF2-40B4-BE49-F238E27FC236}">
                <a16:creationId xmlns="" xmlns:a16="http://schemas.microsoft.com/office/drawing/2014/main" id="{CBED3246-CFD8-4F1E-A550-8A2786B0F66C}"/>
              </a:ext>
            </a:extLst>
          </p:cNvPr>
          <p:cNvSpPr>
            <a:spLocks/>
          </p:cNvSpPr>
          <p:nvPr/>
        </p:nvSpPr>
        <p:spPr bwMode="auto">
          <a:xfrm rot="3416364">
            <a:off x="4047834" y="3641361"/>
            <a:ext cx="2479133" cy="2421231"/>
          </a:xfrm>
          <a:custGeom>
            <a:avLst/>
            <a:gdLst>
              <a:gd name="T0" fmla="*/ 939 w 939"/>
              <a:gd name="T1" fmla="*/ 370 h 681"/>
              <a:gd name="T2" fmla="*/ 918 w 939"/>
              <a:gd name="T3" fmla="*/ 496 h 681"/>
              <a:gd name="T4" fmla="*/ 715 w 939"/>
              <a:gd name="T5" fmla="*/ 666 h 681"/>
              <a:gd name="T6" fmla="*/ 104 w 939"/>
              <a:gd name="T7" fmla="*/ 487 h 681"/>
              <a:gd name="T8" fmla="*/ 90 w 939"/>
              <a:gd name="T9" fmla="*/ 283 h 681"/>
              <a:gd name="T10" fmla="*/ 552 w 939"/>
              <a:gd name="T11" fmla="*/ 19 h 681"/>
              <a:gd name="T12" fmla="*/ 738 w 939"/>
              <a:gd name="T13" fmla="*/ 16 h 681"/>
              <a:gd name="T14" fmla="*/ 862 w 939"/>
              <a:gd name="T15" fmla="*/ 114 h 681"/>
              <a:gd name="T16" fmla="*/ 939 w 939"/>
              <a:gd name="T17" fmla="*/ 370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9" h="681">
                <a:moveTo>
                  <a:pt x="939" y="370"/>
                </a:moveTo>
                <a:cubicBezTo>
                  <a:pt x="939" y="433"/>
                  <a:pt x="928" y="455"/>
                  <a:pt x="918" y="496"/>
                </a:cubicBezTo>
                <a:cubicBezTo>
                  <a:pt x="888" y="609"/>
                  <a:pt x="831" y="658"/>
                  <a:pt x="715" y="666"/>
                </a:cubicBezTo>
                <a:cubicBezTo>
                  <a:pt x="490" y="681"/>
                  <a:pt x="284" y="617"/>
                  <a:pt x="104" y="487"/>
                </a:cubicBezTo>
                <a:cubicBezTo>
                  <a:pt x="0" y="411"/>
                  <a:pt x="10" y="364"/>
                  <a:pt x="90" y="283"/>
                </a:cubicBezTo>
                <a:cubicBezTo>
                  <a:pt x="219" y="152"/>
                  <a:pt x="375" y="64"/>
                  <a:pt x="552" y="19"/>
                </a:cubicBezTo>
                <a:cubicBezTo>
                  <a:pt x="611" y="4"/>
                  <a:pt x="680" y="0"/>
                  <a:pt x="738" y="16"/>
                </a:cubicBezTo>
                <a:cubicBezTo>
                  <a:pt x="786" y="29"/>
                  <a:pt x="839" y="71"/>
                  <a:pt x="862" y="114"/>
                </a:cubicBezTo>
                <a:cubicBezTo>
                  <a:pt x="902" y="191"/>
                  <a:pt x="939" y="294"/>
                  <a:pt x="939" y="370"/>
                </a:cubicBezTo>
                <a:close/>
              </a:path>
            </a:pathLst>
          </a:custGeom>
          <a:gradFill>
            <a:gsLst>
              <a:gs pos="100000">
                <a:schemeClr val="tx2">
                  <a:lumMod val="20000"/>
                  <a:lumOff val="80000"/>
                </a:schemeClr>
              </a:gs>
              <a:gs pos="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>
              <a:solidFill>
                <a:srgbClr val="FFFF00"/>
              </a:solidFill>
            </a:endParaRPr>
          </a:p>
        </p:txBody>
      </p:sp>
      <p:sp>
        <p:nvSpPr>
          <p:cNvPr id="22" name="Freeform 5">
            <a:extLst>
              <a:ext uri="{FF2B5EF4-FFF2-40B4-BE49-F238E27FC236}">
                <a16:creationId xmlns="" xmlns:a16="http://schemas.microsoft.com/office/drawing/2014/main" id="{A8D41300-8DC3-4D73-9897-2A9AD820CFBB}"/>
              </a:ext>
            </a:extLst>
          </p:cNvPr>
          <p:cNvSpPr>
            <a:spLocks/>
          </p:cNvSpPr>
          <p:nvPr/>
        </p:nvSpPr>
        <p:spPr bwMode="auto">
          <a:xfrm rot="20890586">
            <a:off x="4717795" y="2777223"/>
            <a:ext cx="2839641" cy="1568041"/>
          </a:xfrm>
          <a:custGeom>
            <a:avLst/>
            <a:gdLst>
              <a:gd name="T0" fmla="*/ 939 w 939"/>
              <a:gd name="T1" fmla="*/ 370 h 681"/>
              <a:gd name="T2" fmla="*/ 918 w 939"/>
              <a:gd name="T3" fmla="*/ 496 h 681"/>
              <a:gd name="T4" fmla="*/ 715 w 939"/>
              <a:gd name="T5" fmla="*/ 666 h 681"/>
              <a:gd name="T6" fmla="*/ 104 w 939"/>
              <a:gd name="T7" fmla="*/ 487 h 681"/>
              <a:gd name="T8" fmla="*/ 90 w 939"/>
              <a:gd name="T9" fmla="*/ 283 h 681"/>
              <a:gd name="T10" fmla="*/ 552 w 939"/>
              <a:gd name="T11" fmla="*/ 19 h 681"/>
              <a:gd name="T12" fmla="*/ 738 w 939"/>
              <a:gd name="T13" fmla="*/ 16 h 681"/>
              <a:gd name="T14" fmla="*/ 862 w 939"/>
              <a:gd name="T15" fmla="*/ 114 h 681"/>
              <a:gd name="T16" fmla="*/ 939 w 939"/>
              <a:gd name="T17" fmla="*/ 370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9" h="681">
                <a:moveTo>
                  <a:pt x="939" y="370"/>
                </a:moveTo>
                <a:cubicBezTo>
                  <a:pt x="939" y="433"/>
                  <a:pt x="928" y="455"/>
                  <a:pt x="918" y="496"/>
                </a:cubicBezTo>
                <a:cubicBezTo>
                  <a:pt x="888" y="609"/>
                  <a:pt x="831" y="658"/>
                  <a:pt x="715" y="666"/>
                </a:cubicBezTo>
                <a:cubicBezTo>
                  <a:pt x="490" y="681"/>
                  <a:pt x="284" y="617"/>
                  <a:pt x="104" y="487"/>
                </a:cubicBezTo>
                <a:cubicBezTo>
                  <a:pt x="0" y="411"/>
                  <a:pt x="10" y="364"/>
                  <a:pt x="90" y="283"/>
                </a:cubicBezTo>
                <a:cubicBezTo>
                  <a:pt x="219" y="152"/>
                  <a:pt x="375" y="64"/>
                  <a:pt x="552" y="19"/>
                </a:cubicBezTo>
                <a:cubicBezTo>
                  <a:pt x="611" y="4"/>
                  <a:pt x="680" y="0"/>
                  <a:pt x="738" y="16"/>
                </a:cubicBezTo>
                <a:cubicBezTo>
                  <a:pt x="786" y="29"/>
                  <a:pt x="839" y="71"/>
                  <a:pt x="862" y="114"/>
                </a:cubicBezTo>
                <a:cubicBezTo>
                  <a:pt x="902" y="191"/>
                  <a:pt x="939" y="294"/>
                  <a:pt x="939" y="370"/>
                </a:cubicBezTo>
                <a:close/>
              </a:path>
            </a:pathLst>
          </a:custGeom>
          <a:gradFill>
            <a:gsLst>
              <a:gs pos="100000">
                <a:schemeClr val="tx2">
                  <a:lumMod val="20000"/>
                  <a:lumOff val="80000"/>
                </a:schemeClr>
              </a:gs>
              <a:gs pos="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 rot="14294343">
            <a:off x="1453000" y="663463"/>
            <a:ext cx="3453281" cy="3258276"/>
          </a:xfrm>
          <a:custGeom>
            <a:avLst/>
            <a:gdLst>
              <a:gd name="T0" fmla="*/ 939 w 939"/>
              <a:gd name="T1" fmla="*/ 370 h 681"/>
              <a:gd name="T2" fmla="*/ 918 w 939"/>
              <a:gd name="T3" fmla="*/ 496 h 681"/>
              <a:gd name="T4" fmla="*/ 715 w 939"/>
              <a:gd name="T5" fmla="*/ 666 h 681"/>
              <a:gd name="T6" fmla="*/ 104 w 939"/>
              <a:gd name="T7" fmla="*/ 487 h 681"/>
              <a:gd name="T8" fmla="*/ 90 w 939"/>
              <a:gd name="T9" fmla="*/ 283 h 681"/>
              <a:gd name="T10" fmla="*/ 552 w 939"/>
              <a:gd name="T11" fmla="*/ 19 h 681"/>
              <a:gd name="T12" fmla="*/ 738 w 939"/>
              <a:gd name="T13" fmla="*/ 16 h 681"/>
              <a:gd name="T14" fmla="*/ 862 w 939"/>
              <a:gd name="T15" fmla="*/ 114 h 681"/>
              <a:gd name="T16" fmla="*/ 939 w 939"/>
              <a:gd name="T17" fmla="*/ 370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9" h="681">
                <a:moveTo>
                  <a:pt x="939" y="370"/>
                </a:moveTo>
                <a:cubicBezTo>
                  <a:pt x="939" y="433"/>
                  <a:pt x="928" y="455"/>
                  <a:pt x="918" y="496"/>
                </a:cubicBezTo>
                <a:cubicBezTo>
                  <a:pt x="888" y="609"/>
                  <a:pt x="831" y="658"/>
                  <a:pt x="715" y="666"/>
                </a:cubicBezTo>
                <a:cubicBezTo>
                  <a:pt x="490" y="681"/>
                  <a:pt x="284" y="617"/>
                  <a:pt x="104" y="487"/>
                </a:cubicBezTo>
                <a:cubicBezTo>
                  <a:pt x="0" y="411"/>
                  <a:pt x="10" y="364"/>
                  <a:pt x="90" y="283"/>
                </a:cubicBezTo>
                <a:cubicBezTo>
                  <a:pt x="219" y="152"/>
                  <a:pt x="375" y="64"/>
                  <a:pt x="552" y="19"/>
                </a:cubicBezTo>
                <a:cubicBezTo>
                  <a:pt x="611" y="4"/>
                  <a:pt x="680" y="0"/>
                  <a:pt x="738" y="16"/>
                </a:cubicBezTo>
                <a:cubicBezTo>
                  <a:pt x="786" y="29"/>
                  <a:pt x="839" y="71"/>
                  <a:pt x="862" y="114"/>
                </a:cubicBezTo>
                <a:cubicBezTo>
                  <a:pt x="902" y="191"/>
                  <a:pt x="939" y="294"/>
                  <a:pt x="939" y="370"/>
                </a:cubicBezTo>
                <a:close/>
              </a:path>
            </a:pathLst>
          </a:custGeom>
          <a:gradFill>
            <a:gsLst>
              <a:gs pos="100000">
                <a:schemeClr val="tx2">
                  <a:lumMod val="20000"/>
                  <a:lumOff val="80000"/>
                </a:schemeClr>
              </a:gs>
              <a:gs pos="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25" dirty="0"/>
          </a:p>
        </p:txBody>
      </p:sp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864F47D5-50D3-488A-990C-F8128093CE62}"/>
              </a:ext>
            </a:extLst>
          </p:cNvPr>
          <p:cNvSpPr/>
          <p:nvPr/>
        </p:nvSpPr>
        <p:spPr>
          <a:xfrm>
            <a:off x="4754592" y="4750348"/>
            <a:ext cx="12070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800" b="1" dirty="0">
                <a:solidFill>
                  <a:srgbClr val="002060"/>
                </a:solidFill>
              </a:rPr>
              <a:t>ANDES</a:t>
            </a:r>
          </a:p>
        </p:txBody>
      </p:sp>
      <p:sp>
        <p:nvSpPr>
          <p:cNvPr id="12" name="Freeform 5">
            <a:extLst>
              <a:ext uri="{FF2B5EF4-FFF2-40B4-BE49-F238E27FC236}">
                <a16:creationId xmlns="" xmlns:a16="http://schemas.microsoft.com/office/drawing/2014/main" id="{9F43E30A-11A4-4ACF-8D76-9866D1B456EA}"/>
              </a:ext>
            </a:extLst>
          </p:cNvPr>
          <p:cNvSpPr>
            <a:spLocks/>
          </p:cNvSpPr>
          <p:nvPr/>
        </p:nvSpPr>
        <p:spPr bwMode="auto">
          <a:xfrm rot="7997563">
            <a:off x="2061930" y="3515580"/>
            <a:ext cx="2837410" cy="2707456"/>
          </a:xfrm>
          <a:custGeom>
            <a:avLst/>
            <a:gdLst>
              <a:gd name="T0" fmla="*/ 939 w 939"/>
              <a:gd name="T1" fmla="*/ 370 h 681"/>
              <a:gd name="T2" fmla="*/ 918 w 939"/>
              <a:gd name="T3" fmla="*/ 496 h 681"/>
              <a:gd name="T4" fmla="*/ 715 w 939"/>
              <a:gd name="T5" fmla="*/ 666 h 681"/>
              <a:gd name="T6" fmla="*/ 104 w 939"/>
              <a:gd name="T7" fmla="*/ 487 h 681"/>
              <a:gd name="T8" fmla="*/ 90 w 939"/>
              <a:gd name="T9" fmla="*/ 283 h 681"/>
              <a:gd name="T10" fmla="*/ 552 w 939"/>
              <a:gd name="T11" fmla="*/ 19 h 681"/>
              <a:gd name="T12" fmla="*/ 738 w 939"/>
              <a:gd name="T13" fmla="*/ 16 h 681"/>
              <a:gd name="T14" fmla="*/ 862 w 939"/>
              <a:gd name="T15" fmla="*/ 114 h 681"/>
              <a:gd name="T16" fmla="*/ 939 w 939"/>
              <a:gd name="T17" fmla="*/ 370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9" h="681">
                <a:moveTo>
                  <a:pt x="939" y="370"/>
                </a:moveTo>
                <a:cubicBezTo>
                  <a:pt x="939" y="433"/>
                  <a:pt x="928" y="455"/>
                  <a:pt x="918" y="496"/>
                </a:cubicBezTo>
                <a:cubicBezTo>
                  <a:pt x="888" y="609"/>
                  <a:pt x="831" y="658"/>
                  <a:pt x="715" y="666"/>
                </a:cubicBezTo>
                <a:cubicBezTo>
                  <a:pt x="490" y="681"/>
                  <a:pt x="284" y="617"/>
                  <a:pt x="104" y="487"/>
                </a:cubicBezTo>
                <a:cubicBezTo>
                  <a:pt x="0" y="411"/>
                  <a:pt x="10" y="364"/>
                  <a:pt x="90" y="283"/>
                </a:cubicBezTo>
                <a:cubicBezTo>
                  <a:pt x="219" y="152"/>
                  <a:pt x="375" y="64"/>
                  <a:pt x="552" y="19"/>
                </a:cubicBezTo>
                <a:cubicBezTo>
                  <a:pt x="611" y="4"/>
                  <a:pt x="680" y="0"/>
                  <a:pt x="738" y="16"/>
                </a:cubicBezTo>
                <a:cubicBezTo>
                  <a:pt x="786" y="29"/>
                  <a:pt x="839" y="71"/>
                  <a:pt x="862" y="114"/>
                </a:cubicBezTo>
                <a:cubicBezTo>
                  <a:pt x="902" y="191"/>
                  <a:pt x="939" y="294"/>
                  <a:pt x="939" y="370"/>
                </a:cubicBezTo>
                <a:close/>
              </a:path>
            </a:pathLst>
          </a:custGeom>
          <a:gradFill>
            <a:gsLst>
              <a:gs pos="100000">
                <a:schemeClr val="tx2">
                  <a:lumMod val="20000"/>
                  <a:lumOff val="80000"/>
                </a:schemeClr>
              </a:gs>
              <a:gs pos="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08307E24-74E5-4D8B-B58B-AB9681FB4F8A}"/>
              </a:ext>
            </a:extLst>
          </p:cNvPr>
          <p:cNvSpPr/>
          <p:nvPr/>
        </p:nvSpPr>
        <p:spPr>
          <a:xfrm>
            <a:off x="2709919" y="4497829"/>
            <a:ext cx="1559786" cy="15286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2800"/>
              </a:lnSpc>
            </a:pPr>
            <a:r>
              <a:rPr lang="fr-FR" sz="2400" b="1" dirty="0" err="1">
                <a:solidFill>
                  <a:srgbClr val="002060"/>
                </a:solidFill>
              </a:rPr>
              <a:t>Prediction</a:t>
            </a:r>
            <a:r>
              <a:rPr lang="fr-FR" sz="2400" b="1" dirty="0">
                <a:solidFill>
                  <a:srgbClr val="002060"/>
                </a:solidFill>
              </a:rPr>
              <a:t> </a:t>
            </a:r>
          </a:p>
          <a:p>
            <a:pPr algn="ctr">
              <a:lnSpc>
                <a:spcPts val="2800"/>
              </a:lnSpc>
            </a:pPr>
            <a:r>
              <a:rPr lang="fr-FR" sz="2400" b="1" dirty="0">
                <a:solidFill>
                  <a:srgbClr val="002060"/>
                </a:solidFill>
              </a:rPr>
              <a:t>of </a:t>
            </a:r>
            <a:r>
              <a:rPr lang="fr-FR" sz="2400" b="1" dirty="0" err="1">
                <a:solidFill>
                  <a:srgbClr val="002060"/>
                </a:solidFill>
              </a:rPr>
              <a:t>events</a:t>
            </a:r>
            <a:r>
              <a:rPr lang="fr-FR" sz="2400" b="1" dirty="0">
                <a:solidFill>
                  <a:srgbClr val="002060"/>
                </a:solidFill>
              </a:rPr>
              <a:t> </a:t>
            </a:r>
          </a:p>
          <a:p>
            <a:pPr algn="ctr">
              <a:lnSpc>
                <a:spcPts val="2800"/>
              </a:lnSpc>
            </a:pPr>
            <a:r>
              <a:rPr lang="fr-FR" sz="2400" b="1" dirty="0" err="1">
                <a:solidFill>
                  <a:srgbClr val="002060"/>
                </a:solidFill>
              </a:rPr>
              <a:t>after</a:t>
            </a:r>
            <a:r>
              <a:rPr lang="fr-FR" sz="2400" b="1" dirty="0">
                <a:solidFill>
                  <a:srgbClr val="002060"/>
                </a:solidFill>
              </a:rPr>
              <a:t> ART</a:t>
            </a:r>
          </a:p>
          <a:p>
            <a:pPr algn="ctr">
              <a:lnSpc>
                <a:spcPts val="2800"/>
              </a:lnSpc>
            </a:pPr>
            <a:r>
              <a:rPr lang="fr-FR" sz="2400" b="1" dirty="0">
                <a:solidFill>
                  <a:srgbClr val="002060"/>
                </a:solidFill>
              </a:rPr>
              <a:t>initiation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41215CFB-716A-40C7-A2F0-13FBA27C3984}"/>
              </a:ext>
            </a:extLst>
          </p:cNvPr>
          <p:cNvSpPr/>
          <p:nvPr/>
        </p:nvSpPr>
        <p:spPr>
          <a:xfrm>
            <a:off x="5663967" y="2987484"/>
            <a:ext cx="143019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400" b="1" dirty="0">
                <a:solidFill>
                  <a:srgbClr val="002060"/>
                </a:solidFill>
              </a:rPr>
              <a:t>INSTI </a:t>
            </a:r>
          </a:p>
          <a:p>
            <a:pPr algn="ctr"/>
            <a:r>
              <a:rPr lang="fr-FR" sz="2400" b="1" dirty="0">
                <a:solidFill>
                  <a:srgbClr val="002060"/>
                </a:solidFill>
              </a:rPr>
              <a:t>and IRIS ?</a:t>
            </a:r>
          </a:p>
        </p:txBody>
      </p:sp>
      <p:sp>
        <p:nvSpPr>
          <p:cNvPr id="18" name="Freeform 5"/>
          <p:cNvSpPr>
            <a:spLocks/>
          </p:cNvSpPr>
          <p:nvPr/>
        </p:nvSpPr>
        <p:spPr bwMode="auto">
          <a:xfrm rot="18629818">
            <a:off x="3916205" y="903087"/>
            <a:ext cx="3128380" cy="2285845"/>
          </a:xfrm>
          <a:custGeom>
            <a:avLst/>
            <a:gdLst>
              <a:gd name="T0" fmla="*/ 939 w 939"/>
              <a:gd name="T1" fmla="*/ 370 h 681"/>
              <a:gd name="T2" fmla="*/ 918 w 939"/>
              <a:gd name="T3" fmla="*/ 496 h 681"/>
              <a:gd name="T4" fmla="*/ 715 w 939"/>
              <a:gd name="T5" fmla="*/ 666 h 681"/>
              <a:gd name="T6" fmla="*/ 104 w 939"/>
              <a:gd name="T7" fmla="*/ 487 h 681"/>
              <a:gd name="T8" fmla="*/ 90 w 939"/>
              <a:gd name="T9" fmla="*/ 283 h 681"/>
              <a:gd name="T10" fmla="*/ 552 w 939"/>
              <a:gd name="T11" fmla="*/ 19 h 681"/>
              <a:gd name="T12" fmla="*/ 738 w 939"/>
              <a:gd name="T13" fmla="*/ 16 h 681"/>
              <a:gd name="T14" fmla="*/ 862 w 939"/>
              <a:gd name="T15" fmla="*/ 114 h 681"/>
              <a:gd name="T16" fmla="*/ 939 w 939"/>
              <a:gd name="T17" fmla="*/ 370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9" h="681">
                <a:moveTo>
                  <a:pt x="939" y="370"/>
                </a:moveTo>
                <a:cubicBezTo>
                  <a:pt x="939" y="433"/>
                  <a:pt x="928" y="455"/>
                  <a:pt x="918" y="496"/>
                </a:cubicBezTo>
                <a:cubicBezTo>
                  <a:pt x="888" y="609"/>
                  <a:pt x="831" y="658"/>
                  <a:pt x="715" y="666"/>
                </a:cubicBezTo>
                <a:cubicBezTo>
                  <a:pt x="490" y="681"/>
                  <a:pt x="284" y="617"/>
                  <a:pt x="104" y="487"/>
                </a:cubicBezTo>
                <a:cubicBezTo>
                  <a:pt x="0" y="411"/>
                  <a:pt x="10" y="364"/>
                  <a:pt x="90" y="283"/>
                </a:cubicBezTo>
                <a:cubicBezTo>
                  <a:pt x="219" y="152"/>
                  <a:pt x="375" y="64"/>
                  <a:pt x="552" y="19"/>
                </a:cubicBezTo>
                <a:cubicBezTo>
                  <a:pt x="611" y="4"/>
                  <a:pt x="680" y="0"/>
                  <a:pt x="738" y="16"/>
                </a:cubicBezTo>
                <a:cubicBezTo>
                  <a:pt x="786" y="29"/>
                  <a:pt x="839" y="71"/>
                  <a:pt x="862" y="114"/>
                </a:cubicBezTo>
                <a:cubicBezTo>
                  <a:pt x="902" y="191"/>
                  <a:pt x="939" y="294"/>
                  <a:pt x="939" y="370"/>
                </a:cubicBezTo>
                <a:close/>
              </a:path>
            </a:pathLst>
          </a:custGeom>
          <a:gradFill>
            <a:gsLst>
              <a:gs pos="100000">
                <a:schemeClr val="tx2">
                  <a:lumMod val="20000"/>
                  <a:lumOff val="80000"/>
                </a:schemeClr>
              </a:gs>
              <a:gs pos="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5AA9C96C-C8A5-41F5-A475-3397B9580B98}"/>
              </a:ext>
            </a:extLst>
          </p:cNvPr>
          <p:cNvSpPr/>
          <p:nvPr/>
        </p:nvSpPr>
        <p:spPr>
          <a:xfrm>
            <a:off x="4779518" y="1426081"/>
            <a:ext cx="1967911" cy="8104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2800"/>
              </a:lnSpc>
            </a:pPr>
            <a:r>
              <a:rPr lang="fr-FR" sz="2400" b="1" dirty="0">
                <a:solidFill>
                  <a:srgbClr val="002060"/>
                </a:solidFill>
              </a:rPr>
              <a:t>Test and </a:t>
            </a:r>
            <a:r>
              <a:rPr lang="fr-FR" sz="2400" b="1" dirty="0" err="1">
                <a:solidFill>
                  <a:srgbClr val="002060"/>
                </a:solidFill>
              </a:rPr>
              <a:t>Treat</a:t>
            </a:r>
            <a:endParaRPr lang="fr-FR" sz="2400" b="1" dirty="0">
              <a:solidFill>
                <a:srgbClr val="002060"/>
              </a:solidFill>
            </a:endParaRPr>
          </a:p>
          <a:p>
            <a:pPr algn="ctr">
              <a:lnSpc>
                <a:spcPts val="2800"/>
              </a:lnSpc>
            </a:pPr>
            <a:r>
              <a:rPr lang="fr-FR" sz="2400" b="1" dirty="0" err="1">
                <a:solidFill>
                  <a:srgbClr val="002060"/>
                </a:solidFill>
              </a:rPr>
              <a:t>Same</a:t>
            </a:r>
            <a:r>
              <a:rPr lang="fr-FR" sz="2400" b="1" dirty="0">
                <a:solidFill>
                  <a:srgbClr val="002060"/>
                </a:solidFill>
              </a:rPr>
              <a:t> Day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5AA9C96C-C8A5-41F5-A475-3397B9580B98}"/>
              </a:ext>
            </a:extLst>
          </p:cNvPr>
          <p:cNvSpPr/>
          <p:nvPr/>
        </p:nvSpPr>
        <p:spPr>
          <a:xfrm>
            <a:off x="1497866" y="1778571"/>
            <a:ext cx="2866618" cy="8104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2800"/>
              </a:lnSpc>
            </a:pPr>
            <a:r>
              <a:rPr lang="fr-FR" sz="2400" b="1" dirty="0">
                <a:solidFill>
                  <a:srgbClr val="002060"/>
                </a:solidFill>
              </a:rPr>
              <a:t>Switch DTG/ABC/3TC</a:t>
            </a:r>
          </a:p>
          <a:p>
            <a:pPr algn="ctr">
              <a:lnSpc>
                <a:spcPts val="2800"/>
              </a:lnSpc>
            </a:pPr>
            <a:r>
              <a:rPr lang="fr-FR" sz="2400" b="1" dirty="0">
                <a:solidFill>
                  <a:srgbClr val="002060"/>
                </a:solidFill>
              </a:rPr>
              <a:t>to BIC/F/TAF</a:t>
            </a:r>
          </a:p>
        </p:txBody>
      </p:sp>
      <p:sp>
        <p:nvSpPr>
          <p:cNvPr id="14" name="Freeform 5">
            <a:extLst>
              <a:ext uri="{FF2B5EF4-FFF2-40B4-BE49-F238E27FC236}">
                <a16:creationId xmlns="" xmlns:a16="http://schemas.microsoft.com/office/drawing/2014/main" id="{D3EA7974-D6A9-4416-A09F-2A0B7D2ABF0A}"/>
              </a:ext>
            </a:extLst>
          </p:cNvPr>
          <p:cNvSpPr>
            <a:spLocks/>
          </p:cNvSpPr>
          <p:nvPr/>
        </p:nvSpPr>
        <p:spPr bwMode="auto">
          <a:xfrm rot="10384330">
            <a:off x="994177" y="2921176"/>
            <a:ext cx="2837410" cy="1943421"/>
          </a:xfrm>
          <a:custGeom>
            <a:avLst/>
            <a:gdLst>
              <a:gd name="T0" fmla="*/ 939 w 939"/>
              <a:gd name="T1" fmla="*/ 370 h 681"/>
              <a:gd name="T2" fmla="*/ 918 w 939"/>
              <a:gd name="T3" fmla="*/ 496 h 681"/>
              <a:gd name="T4" fmla="*/ 715 w 939"/>
              <a:gd name="T5" fmla="*/ 666 h 681"/>
              <a:gd name="T6" fmla="*/ 104 w 939"/>
              <a:gd name="T7" fmla="*/ 487 h 681"/>
              <a:gd name="T8" fmla="*/ 90 w 939"/>
              <a:gd name="T9" fmla="*/ 283 h 681"/>
              <a:gd name="T10" fmla="*/ 552 w 939"/>
              <a:gd name="T11" fmla="*/ 19 h 681"/>
              <a:gd name="T12" fmla="*/ 738 w 939"/>
              <a:gd name="T13" fmla="*/ 16 h 681"/>
              <a:gd name="T14" fmla="*/ 862 w 939"/>
              <a:gd name="T15" fmla="*/ 114 h 681"/>
              <a:gd name="T16" fmla="*/ 939 w 939"/>
              <a:gd name="T17" fmla="*/ 370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9" h="681">
                <a:moveTo>
                  <a:pt x="939" y="370"/>
                </a:moveTo>
                <a:cubicBezTo>
                  <a:pt x="939" y="433"/>
                  <a:pt x="928" y="455"/>
                  <a:pt x="918" y="496"/>
                </a:cubicBezTo>
                <a:cubicBezTo>
                  <a:pt x="888" y="609"/>
                  <a:pt x="831" y="658"/>
                  <a:pt x="715" y="666"/>
                </a:cubicBezTo>
                <a:cubicBezTo>
                  <a:pt x="490" y="681"/>
                  <a:pt x="284" y="617"/>
                  <a:pt x="104" y="487"/>
                </a:cubicBezTo>
                <a:cubicBezTo>
                  <a:pt x="0" y="411"/>
                  <a:pt x="10" y="364"/>
                  <a:pt x="90" y="283"/>
                </a:cubicBezTo>
                <a:cubicBezTo>
                  <a:pt x="219" y="152"/>
                  <a:pt x="375" y="64"/>
                  <a:pt x="552" y="19"/>
                </a:cubicBezTo>
                <a:cubicBezTo>
                  <a:pt x="611" y="4"/>
                  <a:pt x="680" y="0"/>
                  <a:pt x="738" y="16"/>
                </a:cubicBezTo>
                <a:cubicBezTo>
                  <a:pt x="786" y="29"/>
                  <a:pt x="839" y="71"/>
                  <a:pt x="862" y="114"/>
                </a:cubicBezTo>
                <a:cubicBezTo>
                  <a:pt x="902" y="191"/>
                  <a:pt x="939" y="294"/>
                  <a:pt x="939" y="370"/>
                </a:cubicBezTo>
                <a:close/>
              </a:path>
            </a:pathLst>
          </a:custGeom>
          <a:gradFill>
            <a:gsLst>
              <a:gs pos="100000">
                <a:schemeClr val="tx2">
                  <a:lumMod val="20000"/>
                  <a:lumOff val="80000"/>
                </a:schemeClr>
              </a:gs>
              <a:gs pos="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17" name="ZoneTexte 16">
            <a:extLst>
              <a:ext uri="{FF2B5EF4-FFF2-40B4-BE49-F238E27FC236}">
                <a16:creationId xmlns="" xmlns:a16="http://schemas.microsoft.com/office/drawing/2014/main" id="{467AEE02-F84B-4B3A-B388-AE344980D6E9}"/>
              </a:ext>
            </a:extLst>
          </p:cNvPr>
          <p:cNvSpPr txBox="1"/>
          <p:nvPr/>
        </p:nvSpPr>
        <p:spPr>
          <a:xfrm>
            <a:off x="1138453" y="3444404"/>
            <a:ext cx="20136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 err="1">
                <a:solidFill>
                  <a:srgbClr val="002060"/>
                </a:solidFill>
              </a:rPr>
              <a:t>Miscellaneous</a:t>
            </a:r>
            <a:endParaRPr lang="fr-FR" sz="2400" b="1" dirty="0">
              <a:solidFill>
                <a:srgbClr val="002060"/>
              </a:solidFill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3664775" y="2707069"/>
            <a:ext cx="1589427" cy="1589426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5" name="ZoneTexte 4"/>
          <p:cNvSpPr txBox="1"/>
          <p:nvPr/>
        </p:nvSpPr>
        <p:spPr>
          <a:xfrm>
            <a:off x="4025715" y="3120190"/>
            <a:ext cx="86754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</a:t>
            </a:r>
          </a:p>
        </p:txBody>
      </p:sp>
    </p:spTree>
    <p:extLst>
      <p:ext uri="{BB962C8B-B14F-4D97-AF65-F5344CB8AC3E}">
        <p14:creationId xmlns:p14="http://schemas.microsoft.com/office/powerpoint/2010/main" val="3078489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 err="1"/>
              <a:t>Bictegravir</a:t>
            </a:r>
            <a:r>
              <a:rPr lang="fr-FR" sz="3200" b="1" dirty="0"/>
              <a:t> for TB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23317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PK interaction study in healthy volunteers (n = 26)</a:t>
            </a:r>
          </a:p>
          <a:p>
            <a:pPr lvl="1"/>
            <a:r>
              <a:rPr lang="en-US" dirty="0"/>
              <a:t>Cohort 1 : B/F/TAF QD x 28 days</a:t>
            </a:r>
          </a:p>
          <a:p>
            <a:pPr lvl="1"/>
            <a:r>
              <a:rPr lang="en-US" dirty="0"/>
              <a:t>Cohort 2 : B/F/TAF BID + RIF 600 mg QD x 28 days</a:t>
            </a:r>
          </a:p>
          <a:p>
            <a:pPr lvl="1"/>
            <a:r>
              <a:rPr lang="en-US" dirty="0"/>
              <a:t>Intensive PK at Day 28</a:t>
            </a:r>
            <a:br>
              <a:rPr lang="en-US" dirty="0"/>
            </a:br>
            <a:endParaRPr lang="en-US" dirty="0"/>
          </a:p>
          <a:p>
            <a:r>
              <a:rPr lang="en-US" dirty="0"/>
              <a:t>When B/F/TAF BID co-administered with RIF</a:t>
            </a:r>
          </a:p>
          <a:p>
            <a:pPr lvl="1"/>
            <a:r>
              <a:rPr lang="en-US" dirty="0"/>
              <a:t>BIC AUC0-24 decreased by 61% vs B/F/TAF QD alone</a:t>
            </a:r>
          </a:p>
          <a:p>
            <a:pPr lvl="1"/>
            <a:r>
              <a:rPr lang="en-US" dirty="0"/>
              <a:t>BIC </a:t>
            </a:r>
            <a:r>
              <a:rPr lang="en-US" dirty="0" err="1"/>
              <a:t>Cmax</a:t>
            </a:r>
            <a:r>
              <a:rPr lang="en-US" dirty="0"/>
              <a:t> decreased by 47% vs B/F/TAF QD alone</a:t>
            </a:r>
          </a:p>
          <a:p>
            <a:pPr lvl="1"/>
            <a:r>
              <a:rPr lang="en-US" dirty="0"/>
              <a:t>BIC trough decreased by 81% vs B/F/TAF QD alone</a:t>
            </a:r>
            <a:br>
              <a:rPr lang="en-US" dirty="0"/>
            </a:br>
            <a:endParaRPr lang="en-US" dirty="0"/>
          </a:p>
          <a:p>
            <a:r>
              <a:rPr lang="en-US" dirty="0"/>
              <a:t>Conclusion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B/F/TAF BID with RIF does not mitigate the induction effect sufficiently </a:t>
            </a:r>
            <a:br>
              <a:rPr lang="en-US" b="1" dirty="0">
                <a:solidFill>
                  <a:srgbClr val="C00000"/>
                </a:solidFill>
              </a:rPr>
            </a:br>
            <a:r>
              <a:rPr lang="en-US" b="1" dirty="0">
                <a:solidFill>
                  <a:srgbClr val="C00000"/>
                </a:solidFill>
              </a:rPr>
              <a:t>to yield acceptable BIC </a:t>
            </a:r>
            <a:r>
              <a:rPr lang="en-US" b="1" dirty="0" err="1">
                <a:solidFill>
                  <a:srgbClr val="C00000"/>
                </a:solidFill>
              </a:rPr>
              <a:t>Ctrough</a:t>
            </a:r>
            <a:r>
              <a:rPr lang="en-US" b="1" dirty="0">
                <a:solidFill>
                  <a:srgbClr val="C00000"/>
                </a:solidFill>
              </a:rPr>
              <a:t> concentrations 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B/F/TAF should not be used in combination with RIF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ZoneTexte 3"/>
          <p:cNvSpPr txBox="1"/>
          <p:nvPr/>
        </p:nvSpPr>
        <p:spPr>
          <a:xfrm>
            <a:off x="6278728" y="6493203"/>
            <a:ext cx="28652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600" i="1" dirty="0" err="1"/>
              <a:t>Custodio</a:t>
            </a:r>
            <a:r>
              <a:rPr lang="fr-FR" sz="1600" i="1" dirty="0"/>
              <a:t> JM, CROI 2018, Abs. 34</a:t>
            </a:r>
          </a:p>
        </p:txBody>
      </p:sp>
    </p:spTree>
    <p:extLst>
      <p:ext uri="{BB962C8B-B14F-4D97-AF65-F5344CB8AC3E}">
        <p14:creationId xmlns:p14="http://schemas.microsoft.com/office/powerpoint/2010/main" val="26106568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 5">
            <a:extLst>
              <a:ext uri="{FF2B5EF4-FFF2-40B4-BE49-F238E27FC236}">
                <a16:creationId xmlns="" xmlns:a16="http://schemas.microsoft.com/office/drawing/2014/main" id="{3B18667D-AB7E-4695-B3C4-7E6877348ECA}"/>
              </a:ext>
            </a:extLst>
          </p:cNvPr>
          <p:cNvSpPr>
            <a:spLocks/>
          </p:cNvSpPr>
          <p:nvPr/>
        </p:nvSpPr>
        <p:spPr bwMode="auto">
          <a:xfrm rot="20038756">
            <a:off x="3139528" y="3973410"/>
            <a:ext cx="2600763" cy="2272154"/>
          </a:xfrm>
          <a:custGeom>
            <a:avLst/>
            <a:gdLst>
              <a:gd name="T0" fmla="*/ 939 w 939"/>
              <a:gd name="T1" fmla="*/ 370 h 681"/>
              <a:gd name="T2" fmla="*/ 918 w 939"/>
              <a:gd name="T3" fmla="*/ 496 h 681"/>
              <a:gd name="T4" fmla="*/ 715 w 939"/>
              <a:gd name="T5" fmla="*/ 666 h 681"/>
              <a:gd name="T6" fmla="*/ 104 w 939"/>
              <a:gd name="T7" fmla="*/ 487 h 681"/>
              <a:gd name="T8" fmla="*/ 90 w 939"/>
              <a:gd name="T9" fmla="*/ 283 h 681"/>
              <a:gd name="T10" fmla="*/ 552 w 939"/>
              <a:gd name="T11" fmla="*/ 19 h 681"/>
              <a:gd name="T12" fmla="*/ 738 w 939"/>
              <a:gd name="T13" fmla="*/ 16 h 681"/>
              <a:gd name="T14" fmla="*/ 862 w 939"/>
              <a:gd name="T15" fmla="*/ 114 h 681"/>
              <a:gd name="T16" fmla="*/ 939 w 939"/>
              <a:gd name="T17" fmla="*/ 370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9" h="681">
                <a:moveTo>
                  <a:pt x="939" y="370"/>
                </a:moveTo>
                <a:cubicBezTo>
                  <a:pt x="939" y="433"/>
                  <a:pt x="928" y="455"/>
                  <a:pt x="918" y="496"/>
                </a:cubicBezTo>
                <a:cubicBezTo>
                  <a:pt x="888" y="609"/>
                  <a:pt x="831" y="658"/>
                  <a:pt x="715" y="666"/>
                </a:cubicBezTo>
                <a:cubicBezTo>
                  <a:pt x="490" y="681"/>
                  <a:pt x="284" y="617"/>
                  <a:pt x="104" y="487"/>
                </a:cubicBezTo>
                <a:cubicBezTo>
                  <a:pt x="0" y="411"/>
                  <a:pt x="10" y="364"/>
                  <a:pt x="90" y="283"/>
                </a:cubicBezTo>
                <a:cubicBezTo>
                  <a:pt x="219" y="152"/>
                  <a:pt x="375" y="64"/>
                  <a:pt x="552" y="19"/>
                </a:cubicBezTo>
                <a:cubicBezTo>
                  <a:pt x="611" y="4"/>
                  <a:pt x="680" y="0"/>
                  <a:pt x="738" y="16"/>
                </a:cubicBezTo>
                <a:cubicBezTo>
                  <a:pt x="786" y="29"/>
                  <a:pt x="839" y="71"/>
                  <a:pt x="862" y="114"/>
                </a:cubicBezTo>
                <a:cubicBezTo>
                  <a:pt x="902" y="191"/>
                  <a:pt x="939" y="294"/>
                  <a:pt x="939" y="370"/>
                </a:cubicBezTo>
                <a:close/>
              </a:path>
            </a:pathLst>
          </a:custGeom>
          <a:gradFill>
            <a:gsLst>
              <a:gs pos="100000">
                <a:schemeClr val="tx2">
                  <a:lumMod val="20000"/>
                  <a:lumOff val="80000"/>
                </a:schemeClr>
              </a:gs>
              <a:gs pos="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 dirty="0"/>
          </a:p>
        </p:txBody>
      </p:sp>
      <p:sp>
        <p:nvSpPr>
          <p:cNvPr id="15" name="Freeform 5"/>
          <p:cNvSpPr>
            <a:spLocks/>
          </p:cNvSpPr>
          <p:nvPr/>
        </p:nvSpPr>
        <p:spPr bwMode="auto">
          <a:xfrm rot="15622577">
            <a:off x="2915105" y="674894"/>
            <a:ext cx="2393175" cy="2056024"/>
          </a:xfrm>
          <a:custGeom>
            <a:avLst/>
            <a:gdLst>
              <a:gd name="T0" fmla="*/ 939 w 939"/>
              <a:gd name="T1" fmla="*/ 370 h 681"/>
              <a:gd name="T2" fmla="*/ 918 w 939"/>
              <a:gd name="T3" fmla="*/ 496 h 681"/>
              <a:gd name="T4" fmla="*/ 715 w 939"/>
              <a:gd name="T5" fmla="*/ 666 h 681"/>
              <a:gd name="T6" fmla="*/ 104 w 939"/>
              <a:gd name="T7" fmla="*/ 487 h 681"/>
              <a:gd name="T8" fmla="*/ 90 w 939"/>
              <a:gd name="T9" fmla="*/ 283 h 681"/>
              <a:gd name="T10" fmla="*/ 552 w 939"/>
              <a:gd name="T11" fmla="*/ 19 h 681"/>
              <a:gd name="T12" fmla="*/ 738 w 939"/>
              <a:gd name="T13" fmla="*/ 16 h 681"/>
              <a:gd name="T14" fmla="*/ 862 w 939"/>
              <a:gd name="T15" fmla="*/ 114 h 681"/>
              <a:gd name="T16" fmla="*/ 939 w 939"/>
              <a:gd name="T17" fmla="*/ 370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9" h="681">
                <a:moveTo>
                  <a:pt x="939" y="370"/>
                </a:moveTo>
                <a:cubicBezTo>
                  <a:pt x="939" y="433"/>
                  <a:pt x="928" y="455"/>
                  <a:pt x="918" y="496"/>
                </a:cubicBezTo>
                <a:cubicBezTo>
                  <a:pt x="888" y="609"/>
                  <a:pt x="831" y="658"/>
                  <a:pt x="715" y="666"/>
                </a:cubicBezTo>
                <a:cubicBezTo>
                  <a:pt x="490" y="681"/>
                  <a:pt x="284" y="617"/>
                  <a:pt x="104" y="487"/>
                </a:cubicBezTo>
                <a:cubicBezTo>
                  <a:pt x="0" y="411"/>
                  <a:pt x="10" y="364"/>
                  <a:pt x="90" y="283"/>
                </a:cubicBezTo>
                <a:cubicBezTo>
                  <a:pt x="219" y="152"/>
                  <a:pt x="375" y="64"/>
                  <a:pt x="552" y="19"/>
                </a:cubicBezTo>
                <a:cubicBezTo>
                  <a:pt x="611" y="4"/>
                  <a:pt x="680" y="0"/>
                  <a:pt x="738" y="16"/>
                </a:cubicBezTo>
                <a:cubicBezTo>
                  <a:pt x="786" y="29"/>
                  <a:pt x="839" y="71"/>
                  <a:pt x="862" y="114"/>
                </a:cubicBezTo>
                <a:cubicBezTo>
                  <a:pt x="902" y="191"/>
                  <a:pt x="939" y="294"/>
                  <a:pt x="939" y="370"/>
                </a:cubicBezTo>
                <a:close/>
              </a:path>
            </a:pathLst>
          </a:custGeom>
          <a:gradFill>
            <a:gsLst>
              <a:gs pos="100000">
                <a:schemeClr val="tx2">
                  <a:lumMod val="20000"/>
                  <a:lumOff val="80000"/>
                </a:schemeClr>
              </a:gs>
              <a:gs pos="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25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 rot="12252022">
            <a:off x="1100366" y="1639661"/>
            <a:ext cx="3139535" cy="2029435"/>
          </a:xfrm>
          <a:custGeom>
            <a:avLst/>
            <a:gdLst>
              <a:gd name="T0" fmla="*/ 939 w 939"/>
              <a:gd name="T1" fmla="*/ 370 h 681"/>
              <a:gd name="T2" fmla="*/ 918 w 939"/>
              <a:gd name="T3" fmla="*/ 496 h 681"/>
              <a:gd name="T4" fmla="*/ 715 w 939"/>
              <a:gd name="T5" fmla="*/ 666 h 681"/>
              <a:gd name="T6" fmla="*/ 104 w 939"/>
              <a:gd name="T7" fmla="*/ 487 h 681"/>
              <a:gd name="T8" fmla="*/ 90 w 939"/>
              <a:gd name="T9" fmla="*/ 283 h 681"/>
              <a:gd name="T10" fmla="*/ 552 w 939"/>
              <a:gd name="T11" fmla="*/ 19 h 681"/>
              <a:gd name="T12" fmla="*/ 738 w 939"/>
              <a:gd name="T13" fmla="*/ 16 h 681"/>
              <a:gd name="T14" fmla="*/ 862 w 939"/>
              <a:gd name="T15" fmla="*/ 114 h 681"/>
              <a:gd name="T16" fmla="*/ 939 w 939"/>
              <a:gd name="T17" fmla="*/ 370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9" h="681">
                <a:moveTo>
                  <a:pt x="939" y="370"/>
                </a:moveTo>
                <a:cubicBezTo>
                  <a:pt x="939" y="433"/>
                  <a:pt x="928" y="455"/>
                  <a:pt x="918" y="496"/>
                </a:cubicBezTo>
                <a:cubicBezTo>
                  <a:pt x="888" y="609"/>
                  <a:pt x="831" y="658"/>
                  <a:pt x="715" y="666"/>
                </a:cubicBezTo>
                <a:cubicBezTo>
                  <a:pt x="490" y="681"/>
                  <a:pt x="284" y="617"/>
                  <a:pt x="104" y="487"/>
                </a:cubicBezTo>
                <a:cubicBezTo>
                  <a:pt x="0" y="411"/>
                  <a:pt x="10" y="364"/>
                  <a:pt x="90" y="283"/>
                </a:cubicBezTo>
                <a:cubicBezTo>
                  <a:pt x="219" y="152"/>
                  <a:pt x="375" y="64"/>
                  <a:pt x="552" y="19"/>
                </a:cubicBezTo>
                <a:cubicBezTo>
                  <a:pt x="611" y="4"/>
                  <a:pt x="680" y="0"/>
                  <a:pt x="738" y="16"/>
                </a:cubicBezTo>
                <a:cubicBezTo>
                  <a:pt x="786" y="29"/>
                  <a:pt x="839" y="71"/>
                  <a:pt x="862" y="114"/>
                </a:cubicBezTo>
                <a:cubicBezTo>
                  <a:pt x="902" y="191"/>
                  <a:pt x="939" y="294"/>
                  <a:pt x="939" y="370"/>
                </a:cubicBezTo>
                <a:close/>
              </a:path>
            </a:pathLst>
          </a:custGeom>
          <a:gradFill>
            <a:gsLst>
              <a:gs pos="100000">
                <a:schemeClr val="tx2">
                  <a:lumMod val="20000"/>
                  <a:lumOff val="80000"/>
                </a:schemeClr>
              </a:gs>
              <a:gs pos="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25"/>
          </a:p>
        </p:txBody>
      </p:sp>
      <p:sp>
        <p:nvSpPr>
          <p:cNvPr id="17" name="Freeform 5"/>
          <p:cNvSpPr>
            <a:spLocks/>
          </p:cNvSpPr>
          <p:nvPr/>
        </p:nvSpPr>
        <p:spPr bwMode="auto">
          <a:xfrm rot="9615568">
            <a:off x="1356354" y="3259523"/>
            <a:ext cx="3079479" cy="2060280"/>
          </a:xfrm>
          <a:custGeom>
            <a:avLst/>
            <a:gdLst>
              <a:gd name="T0" fmla="*/ 939 w 939"/>
              <a:gd name="T1" fmla="*/ 370 h 681"/>
              <a:gd name="T2" fmla="*/ 918 w 939"/>
              <a:gd name="T3" fmla="*/ 496 h 681"/>
              <a:gd name="T4" fmla="*/ 715 w 939"/>
              <a:gd name="T5" fmla="*/ 666 h 681"/>
              <a:gd name="T6" fmla="*/ 104 w 939"/>
              <a:gd name="T7" fmla="*/ 487 h 681"/>
              <a:gd name="T8" fmla="*/ 90 w 939"/>
              <a:gd name="T9" fmla="*/ 283 h 681"/>
              <a:gd name="T10" fmla="*/ 552 w 939"/>
              <a:gd name="T11" fmla="*/ 19 h 681"/>
              <a:gd name="T12" fmla="*/ 738 w 939"/>
              <a:gd name="T13" fmla="*/ 16 h 681"/>
              <a:gd name="T14" fmla="*/ 862 w 939"/>
              <a:gd name="T15" fmla="*/ 114 h 681"/>
              <a:gd name="T16" fmla="*/ 939 w 939"/>
              <a:gd name="T17" fmla="*/ 370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9" h="681">
                <a:moveTo>
                  <a:pt x="939" y="370"/>
                </a:moveTo>
                <a:cubicBezTo>
                  <a:pt x="939" y="433"/>
                  <a:pt x="928" y="455"/>
                  <a:pt x="918" y="496"/>
                </a:cubicBezTo>
                <a:cubicBezTo>
                  <a:pt x="888" y="609"/>
                  <a:pt x="831" y="658"/>
                  <a:pt x="715" y="666"/>
                </a:cubicBezTo>
                <a:cubicBezTo>
                  <a:pt x="490" y="681"/>
                  <a:pt x="284" y="617"/>
                  <a:pt x="104" y="487"/>
                </a:cubicBezTo>
                <a:cubicBezTo>
                  <a:pt x="0" y="411"/>
                  <a:pt x="10" y="364"/>
                  <a:pt x="90" y="283"/>
                </a:cubicBezTo>
                <a:cubicBezTo>
                  <a:pt x="219" y="152"/>
                  <a:pt x="375" y="64"/>
                  <a:pt x="552" y="19"/>
                </a:cubicBezTo>
                <a:cubicBezTo>
                  <a:pt x="611" y="4"/>
                  <a:pt x="680" y="0"/>
                  <a:pt x="738" y="16"/>
                </a:cubicBezTo>
                <a:cubicBezTo>
                  <a:pt x="786" y="29"/>
                  <a:pt x="839" y="71"/>
                  <a:pt x="862" y="114"/>
                </a:cubicBezTo>
                <a:cubicBezTo>
                  <a:pt x="902" y="191"/>
                  <a:pt x="939" y="294"/>
                  <a:pt x="939" y="370"/>
                </a:cubicBezTo>
                <a:close/>
              </a:path>
            </a:pathLst>
          </a:custGeom>
          <a:gradFill>
            <a:gsLst>
              <a:gs pos="100000">
                <a:schemeClr val="tx2">
                  <a:lumMod val="20000"/>
                  <a:lumOff val="80000"/>
                </a:schemeClr>
              </a:gs>
              <a:gs pos="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25"/>
          </a:p>
        </p:txBody>
      </p:sp>
      <p:sp>
        <p:nvSpPr>
          <p:cNvPr id="18" name="Freeform 5"/>
          <p:cNvSpPr>
            <a:spLocks/>
          </p:cNvSpPr>
          <p:nvPr/>
        </p:nvSpPr>
        <p:spPr bwMode="auto">
          <a:xfrm rot="19539843">
            <a:off x="4324542" y="1139076"/>
            <a:ext cx="2992044" cy="2126723"/>
          </a:xfrm>
          <a:custGeom>
            <a:avLst/>
            <a:gdLst>
              <a:gd name="T0" fmla="*/ 939 w 939"/>
              <a:gd name="T1" fmla="*/ 370 h 681"/>
              <a:gd name="T2" fmla="*/ 918 w 939"/>
              <a:gd name="T3" fmla="*/ 496 h 681"/>
              <a:gd name="T4" fmla="*/ 715 w 939"/>
              <a:gd name="T5" fmla="*/ 666 h 681"/>
              <a:gd name="T6" fmla="*/ 104 w 939"/>
              <a:gd name="T7" fmla="*/ 487 h 681"/>
              <a:gd name="T8" fmla="*/ 90 w 939"/>
              <a:gd name="T9" fmla="*/ 283 h 681"/>
              <a:gd name="T10" fmla="*/ 552 w 939"/>
              <a:gd name="T11" fmla="*/ 19 h 681"/>
              <a:gd name="T12" fmla="*/ 738 w 939"/>
              <a:gd name="T13" fmla="*/ 16 h 681"/>
              <a:gd name="T14" fmla="*/ 862 w 939"/>
              <a:gd name="T15" fmla="*/ 114 h 681"/>
              <a:gd name="T16" fmla="*/ 939 w 939"/>
              <a:gd name="T17" fmla="*/ 370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9" h="681">
                <a:moveTo>
                  <a:pt x="939" y="370"/>
                </a:moveTo>
                <a:cubicBezTo>
                  <a:pt x="939" y="433"/>
                  <a:pt x="928" y="455"/>
                  <a:pt x="918" y="496"/>
                </a:cubicBezTo>
                <a:cubicBezTo>
                  <a:pt x="888" y="609"/>
                  <a:pt x="831" y="658"/>
                  <a:pt x="715" y="666"/>
                </a:cubicBezTo>
                <a:cubicBezTo>
                  <a:pt x="490" y="681"/>
                  <a:pt x="284" y="617"/>
                  <a:pt x="104" y="487"/>
                </a:cubicBezTo>
                <a:cubicBezTo>
                  <a:pt x="0" y="411"/>
                  <a:pt x="10" y="364"/>
                  <a:pt x="90" y="283"/>
                </a:cubicBezTo>
                <a:cubicBezTo>
                  <a:pt x="219" y="152"/>
                  <a:pt x="375" y="64"/>
                  <a:pt x="552" y="19"/>
                </a:cubicBezTo>
                <a:cubicBezTo>
                  <a:pt x="611" y="4"/>
                  <a:pt x="680" y="0"/>
                  <a:pt x="738" y="16"/>
                </a:cubicBezTo>
                <a:cubicBezTo>
                  <a:pt x="786" y="29"/>
                  <a:pt x="839" y="71"/>
                  <a:pt x="862" y="114"/>
                </a:cubicBezTo>
                <a:cubicBezTo>
                  <a:pt x="902" y="191"/>
                  <a:pt x="939" y="294"/>
                  <a:pt x="939" y="370"/>
                </a:cubicBezTo>
                <a:close/>
              </a:path>
            </a:pathLst>
          </a:custGeom>
          <a:gradFill>
            <a:gsLst>
              <a:gs pos="100000">
                <a:schemeClr val="tx2">
                  <a:lumMod val="20000"/>
                  <a:lumOff val="80000"/>
                </a:schemeClr>
              </a:gs>
              <a:gs pos="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" name="Freeform 5">
            <a:extLst>
              <a:ext uri="{FF2B5EF4-FFF2-40B4-BE49-F238E27FC236}">
                <a16:creationId xmlns="" xmlns:a16="http://schemas.microsoft.com/office/drawing/2014/main" id="{A8D41300-8DC3-4D73-9897-2A9AD820CFBB}"/>
              </a:ext>
            </a:extLst>
          </p:cNvPr>
          <p:cNvSpPr>
            <a:spLocks/>
          </p:cNvSpPr>
          <p:nvPr/>
        </p:nvSpPr>
        <p:spPr bwMode="auto">
          <a:xfrm rot="1447449">
            <a:off x="4641465" y="2954286"/>
            <a:ext cx="3287375" cy="2070720"/>
          </a:xfrm>
          <a:custGeom>
            <a:avLst/>
            <a:gdLst>
              <a:gd name="T0" fmla="*/ 939 w 939"/>
              <a:gd name="T1" fmla="*/ 370 h 681"/>
              <a:gd name="T2" fmla="*/ 918 w 939"/>
              <a:gd name="T3" fmla="*/ 496 h 681"/>
              <a:gd name="T4" fmla="*/ 715 w 939"/>
              <a:gd name="T5" fmla="*/ 666 h 681"/>
              <a:gd name="T6" fmla="*/ 104 w 939"/>
              <a:gd name="T7" fmla="*/ 487 h 681"/>
              <a:gd name="T8" fmla="*/ 90 w 939"/>
              <a:gd name="T9" fmla="*/ 283 h 681"/>
              <a:gd name="T10" fmla="*/ 552 w 939"/>
              <a:gd name="T11" fmla="*/ 19 h 681"/>
              <a:gd name="T12" fmla="*/ 738 w 939"/>
              <a:gd name="T13" fmla="*/ 16 h 681"/>
              <a:gd name="T14" fmla="*/ 862 w 939"/>
              <a:gd name="T15" fmla="*/ 114 h 681"/>
              <a:gd name="T16" fmla="*/ 939 w 939"/>
              <a:gd name="T17" fmla="*/ 370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9" h="681">
                <a:moveTo>
                  <a:pt x="939" y="370"/>
                </a:moveTo>
                <a:cubicBezTo>
                  <a:pt x="939" y="433"/>
                  <a:pt x="928" y="455"/>
                  <a:pt x="918" y="496"/>
                </a:cubicBezTo>
                <a:cubicBezTo>
                  <a:pt x="888" y="609"/>
                  <a:pt x="831" y="658"/>
                  <a:pt x="715" y="666"/>
                </a:cubicBezTo>
                <a:cubicBezTo>
                  <a:pt x="490" y="681"/>
                  <a:pt x="284" y="617"/>
                  <a:pt x="104" y="487"/>
                </a:cubicBezTo>
                <a:cubicBezTo>
                  <a:pt x="0" y="411"/>
                  <a:pt x="10" y="364"/>
                  <a:pt x="90" y="283"/>
                </a:cubicBezTo>
                <a:cubicBezTo>
                  <a:pt x="219" y="152"/>
                  <a:pt x="375" y="64"/>
                  <a:pt x="552" y="19"/>
                </a:cubicBezTo>
                <a:cubicBezTo>
                  <a:pt x="611" y="4"/>
                  <a:pt x="680" y="0"/>
                  <a:pt x="738" y="16"/>
                </a:cubicBezTo>
                <a:cubicBezTo>
                  <a:pt x="786" y="29"/>
                  <a:pt x="839" y="71"/>
                  <a:pt x="862" y="114"/>
                </a:cubicBezTo>
                <a:cubicBezTo>
                  <a:pt x="902" y="191"/>
                  <a:pt x="939" y="294"/>
                  <a:pt x="939" y="370"/>
                </a:cubicBezTo>
                <a:close/>
              </a:path>
            </a:pathLst>
          </a:custGeom>
          <a:gradFill>
            <a:gsLst>
              <a:gs pos="100000">
                <a:schemeClr val="tx2">
                  <a:lumMod val="20000"/>
                  <a:lumOff val="80000"/>
                </a:schemeClr>
              </a:gs>
              <a:gs pos="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Ellipse 20"/>
          <p:cNvSpPr/>
          <p:nvPr/>
        </p:nvSpPr>
        <p:spPr>
          <a:xfrm>
            <a:off x="3515329" y="2165761"/>
            <a:ext cx="2021856" cy="2039058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4017016" y="2773777"/>
            <a:ext cx="992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>
                <a:solidFill>
                  <a:schemeClr val="bg1"/>
                </a:solidFill>
              </a:rPr>
              <a:t>HCV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075532" y="845886"/>
            <a:ext cx="194245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2060"/>
                </a:solidFill>
              </a:rPr>
              <a:t>MSM</a:t>
            </a:r>
          </a:p>
          <a:p>
            <a:pPr algn="ctr"/>
            <a:r>
              <a:rPr lang="en-US" sz="2000" b="1" dirty="0">
                <a:solidFill>
                  <a:srgbClr val="002060"/>
                </a:solidFill>
              </a:rPr>
              <a:t>High reinfection </a:t>
            </a:r>
            <a:br>
              <a:rPr lang="en-US" sz="2000" b="1" dirty="0">
                <a:solidFill>
                  <a:srgbClr val="002060"/>
                </a:solidFill>
              </a:rPr>
            </a:br>
            <a:r>
              <a:rPr lang="en-US" sz="2000" b="1" dirty="0">
                <a:solidFill>
                  <a:srgbClr val="002060"/>
                </a:solidFill>
              </a:rPr>
              <a:t>rate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5160972" y="1312492"/>
            <a:ext cx="189180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2060"/>
                </a:solidFill>
              </a:rPr>
              <a:t>Acute HCV :</a:t>
            </a:r>
          </a:p>
          <a:p>
            <a:pPr algn="ctr"/>
            <a:r>
              <a:rPr lang="en-US" sz="2000" b="1" dirty="0">
                <a:solidFill>
                  <a:srgbClr val="002060"/>
                </a:solidFill>
              </a:rPr>
              <a:t>Low rate </a:t>
            </a:r>
            <a:br>
              <a:rPr lang="en-US" sz="2000" b="1" dirty="0">
                <a:solidFill>
                  <a:srgbClr val="002060"/>
                </a:solidFill>
              </a:rPr>
            </a:br>
            <a:r>
              <a:rPr lang="en-US" sz="2000" b="1" dirty="0">
                <a:solidFill>
                  <a:srgbClr val="002060"/>
                </a:solidFill>
              </a:rPr>
              <a:t>of spontaneous </a:t>
            </a:r>
          </a:p>
          <a:p>
            <a:pPr algn="ctr"/>
            <a:r>
              <a:rPr lang="en-US" sz="2000" b="1" dirty="0">
                <a:solidFill>
                  <a:srgbClr val="002060"/>
                </a:solidFill>
              </a:rPr>
              <a:t>clearance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5492421" y="3674059"/>
            <a:ext cx="20481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2060"/>
                </a:solidFill>
              </a:rPr>
              <a:t>International</a:t>
            </a:r>
          </a:p>
          <a:p>
            <a:pPr algn="ctr"/>
            <a:r>
              <a:rPr lang="en-US" sz="2000" b="1" dirty="0">
                <a:solidFill>
                  <a:srgbClr val="002060"/>
                </a:solidFill>
              </a:rPr>
              <a:t>HCV transmission</a:t>
            </a:r>
          </a:p>
          <a:p>
            <a:pPr algn="ctr"/>
            <a:r>
              <a:rPr lang="en-US" sz="2000" b="1" dirty="0">
                <a:solidFill>
                  <a:srgbClr val="002060"/>
                </a:solidFill>
              </a:rPr>
              <a:t>In MSM 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3801637" y="4605684"/>
            <a:ext cx="169078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2060"/>
                </a:solidFill>
              </a:rPr>
              <a:t>Treatment as</a:t>
            </a:r>
          </a:p>
          <a:p>
            <a:pPr algn="ctr"/>
            <a:r>
              <a:rPr lang="en-US" sz="2000" b="1" dirty="0">
                <a:solidFill>
                  <a:srgbClr val="002060"/>
                </a:solidFill>
              </a:rPr>
              <a:t>Prevention to</a:t>
            </a:r>
          </a:p>
          <a:p>
            <a:pPr algn="ctr"/>
            <a:r>
              <a:rPr lang="en-US" sz="2000" b="1" dirty="0">
                <a:solidFill>
                  <a:srgbClr val="002060"/>
                </a:solidFill>
              </a:rPr>
              <a:t>Eliminate HCV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1169481" y="2027984"/>
            <a:ext cx="237802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2060"/>
                </a:solidFill>
              </a:rPr>
              <a:t>Salvage of GLE/PIB </a:t>
            </a:r>
            <a:br>
              <a:rPr lang="en-US" sz="2000" b="1" dirty="0">
                <a:solidFill>
                  <a:srgbClr val="002060"/>
                </a:solidFill>
              </a:rPr>
            </a:br>
            <a:r>
              <a:rPr lang="en-US" sz="2000" b="1" dirty="0">
                <a:solidFill>
                  <a:srgbClr val="002060"/>
                </a:solidFill>
              </a:rPr>
              <a:t>failure :</a:t>
            </a:r>
          </a:p>
          <a:p>
            <a:pPr algn="ctr"/>
            <a:r>
              <a:rPr lang="en-US" sz="2000" b="1" dirty="0">
                <a:solidFill>
                  <a:srgbClr val="002060"/>
                </a:solidFill>
              </a:rPr>
              <a:t>GLE/PIB + SOF + RBV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1926733" y="3914293"/>
            <a:ext cx="143667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2060"/>
                </a:solidFill>
              </a:rPr>
              <a:t>Acute HCV :</a:t>
            </a:r>
          </a:p>
          <a:p>
            <a:pPr algn="ctr"/>
            <a:r>
              <a:rPr lang="en-US" sz="2000" b="1" dirty="0">
                <a:solidFill>
                  <a:srgbClr val="002060"/>
                </a:solidFill>
              </a:rPr>
              <a:t>EBR/GZR</a:t>
            </a:r>
          </a:p>
          <a:p>
            <a:pPr algn="ctr"/>
            <a:r>
              <a:rPr lang="en-US" sz="2000" b="1" dirty="0">
                <a:solidFill>
                  <a:srgbClr val="002060"/>
                </a:solidFill>
              </a:rPr>
              <a:t>X 8 weeks</a:t>
            </a:r>
          </a:p>
        </p:txBody>
      </p:sp>
    </p:spTree>
    <p:extLst>
      <p:ext uri="{BB962C8B-B14F-4D97-AF65-F5344CB8AC3E}">
        <p14:creationId xmlns:p14="http://schemas.microsoft.com/office/powerpoint/2010/main" val="42076463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81027"/>
          </a:xfrm>
        </p:spPr>
        <p:txBody>
          <a:bodyPr>
            <a:noAutofit/>
          </a:bodyPr>
          <a:lstStyle/>
          <a:p>
            <a:r>
              <a:rPr lang="en-US" sz="3200" dirty="0"/>
              <a:t>L</a:t>
            </a:r>
            <a:r>
              <a:rPr lang="en-US" sz="3200" b="1" dirty="0"/>
              <a:t>ow rates of spontaneous </a:t>
            </a:r>
            <a:br>
              <a:rPr lang="en-US" sz="3200" b="1" dirty="0"/>
            </a:br>
            <a:r>
              <a:rPr lang="en-US" sz="3200" b="1" dirty="0"/>
              <a:t>clearance of acute HCV coinfection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9774"/>
            <a:ext cx="8229600" cy="226667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NEAT-ID PROBE-C Study (Austria, Denmark, France, Germany, Spain, UK)</a:t>
            </a:r>
          </a:p>
          <a:p>
            <a:pPr>
              <a:spcBef>
                <a:spcPts val="0"/>
              </a:spcBef>
            </a:pPr>
            <a:r>
              <a:rPr lang="en-US" b="1" dirty="0">
                <a:solidFill>
                  <a:srgbClr val="C00000"/>
                </a:solidFill>
              </a:rPr>
              <a:t>465 Acute HCV infection in HIV+ patients </a:t>
            </a:r>
            <a:r>
              <a:rPr lang="en-US" dirty="0"/>
              <a:t>(98.9% MSM)</a:t>
            </a:r>
          </a:p>
          <a:p>
            <a:pPr>
              <a:spcBef>
                <a:spcPts val="0"/>
              </a:spcBef>
            </a:pPr>
            <a:r>
              <a:rPr lang="en-US" b="1" dirty="0">
                <a:solidFill>
                  <a:srgbClr val="C00000"/>
                </a:solidFill>
              </a:rPr>
              <a:t>Spontaneous clearance = 11.8%</a:t>
            </a:r>
          </a:p>
          <a:p>
            <a:pPr lvl="1">
              <a:spcBef>
                <a:spcPts val="0"/>
              </a:spcBef>
            </a:pPr>
            <a:r>
              <a:rPr lang="en-US" dirty="0"/>
              <a:t>In multivariate analysis, only factor associated with spontaneous clearance = decrease in HCV RNA &gt; 2 log by W4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971278" y="6480316"/>
            <a:ext cx="61536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600" i="1" dirty="0" err="1"/>
              <a:t>Boesecke</a:t>
            </a:r>
            <a:r>
              <a:rPr lang="fr-FR" sz="1600" i="1" dirty="0"/>
              <a:t> C, CROI 2018, Abs. 129 ; Salazar-</a:t>
            </a:r>
            <a:r>
              <a:rPr lang="fr-FR" sz="1600" i="1" dirty="0" err="1"/>
              <a:t>Vicaya</a:t>
            </a:r>
            <a:r>
              <a:rPr lang="fr-FR" sz="1600" i="1" dirty="0"/>
              <a:t> L, CROI 2018, Abs. 130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57200" y="3645024"/>
            <a:ext cx="8229600" cy="470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342900" rtl="0" eaLnBrk="1" latinLnBrk="0" hangingPunct="1"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International vs Domestic Transmission of HCV in MSM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57200" y="4235203"/>
            <a:ext cx="8229600" cy="2266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57175" indent="-257175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buFont typeface="Arial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342900" rtl="0" eaLnBrk="1" latinLnBrk="0" hangingPunct="1">
              <a:spcBef>
                <a:spcPct val="20000"/>
              </a:spcBef>
              <a:buFont typeface="Arial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342900" rtl="0" eaLnBrk="1" latinLnBrk="0" hangingPunct="1">
              <a:spcBef>
                <a:spcPct val="20000"/>
              </a:spcBef>
              <a:buFont typeface="Arial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Clr>
                <a:srgbClr val="EF4343"/>
              </a:buClr>
            </a:pPr>
            <a:r>
              <a:rPr lang="en-US" dirty="0"/>
              <a:t>Phylogenetic analysis of 29 incident HCV infections in MSM in Switzerland (1999-2013)</a:t>
            </a:r>
          </a:p>
          <a:p>
            <a:pPr lvl="1">
              <a:spcBef>
                <a:spcPts val="0"/>
              </a:spcBef>
              <a:buClr>
                <a:srgbClr val="EF4343"/>
              </a:buClr>
            </a:pPr>
            <a:r>
              <a:rPr lang="en-US" dirty="0"/>
              <a:t>Swiss to Swiss transmission = major route</a:t>
            </a:r>
          </a:p>
          <a:p>
            <a:pPr lvl="1">
              <a:spcBef>
                <a:spcPts val="0"/>
              </a:spcBef>
              <a:buClr>
                <a:srgbClr val="EF4343"/>
              </a:buClr>
            </a:pPr>
            <a:r>
              <a:rPr lang="en-US" b="1" dirty="0">
                <a:solidFill>
                  <a:srgbClr val="C00000"/>
                </a:solidFill>
              </a:rPr>
              <a:t>Swiss to Other European countries = around one third of transmission</a:t>
            </a:r>
          </a:p>
        </p:txBody>
      </p:sp>
    </p:spTree>
    <p:extLst>
      <p:ext uri="{BB962C8B-B14F-4D97-AF65-F5344CB8AC3E}">
        <p14:creationId xmlns:p14="http://schemas.microsoft.com/office/powerpoint/2010/main" val="16353764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High incidence of HCV first</a:t>
            </a:r>
            <a:br>
              <a:rPr lang="en-US" sz="3200" b="1" dirty="0"/>
            </a:br>
            <a:r>
              <a:rPr lang="en-US" sz="3200" b="1" dirty="0"/>
              <a:t>infection and reinfection in MSM</a:t>
            </a:r>
          </a:p>
        </p:txBody>
      </p:sp>
      <p:sp>
        <p:nvSpPr>
          <p:cNvPr id="19" name="Espace réservé du contenu 18"/>
          <p:cNvSpPr>
            <a:spLocks noGrp="1"/>
          </p:cNvSpPr>
          <p:nvPr>
            <p:ph idx="1"/>
          </p:nvPr>
        </p:nvSpPr>
        <p:spPr>
          <a:xfrm>
            <a:off x="457200" y="1411819"/>
            <a:ext cx="8229600" cy="764470"/>
          </a:xfrm>
        </p:spPr>
        <p:txBody>
          <a:bodyPr>
            <a:normAutofit/>
          </a:bodyPr>
          <a:lstStyle/>
          <a:p>
            <a:r>
              <a:rPr lang="en-US" sz="2000" dirty="0"/>
              <a:t>Germany (9 centers), Prospective follow-up of 2074 HCV infected patients cured; Follow-up : 2239 </a:t>
            </a:r>
            <a:r>
              <a:rPr lang="en-US" sz="2000" dirty="0" err="1"/>
              <a:t>pt</a:t>
            </a:r>
            <a:r>
              <a:rPr lang="en-US" sz="2000" dirty="0"/>
              <a:t>-y </a:t>
            </a:r>
            <a:r>
              <a:rPr lang="en-US" sz="20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2000" dirty="0">
                <a:sym typeface="Wingdings"/>
              </a:rPr>
              <a:t>41 reinfections</a:t>
            </a:r>
            <a:endParaRPr lang="en-US" sz="2000" dirty="0"/>
          </a:p>
        </p:txBody>
      </p:sp>
      <p:sp>
        <p:nvSpPr>
          <p:cNvPr id="4" name="ZoneTexte 3"/>
          <p:cNvSpPr txBox="1"/>
          <p:nvPr/>
        </p:nvSpPr>
        <p:spPr>
          <a:xfrm>
            <a:off x="2187854" y="2214622"/>
            <a:ext cx="4766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EF434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Incidence of HCV reinfection / 100 patient-years</a:t>
            </a:r>
          </a:p>
        </p:txBody>
      </p:sp>
      <p:grpSp>
        <p:nvGrpSpPr>
          <p:cNvPr id="5" name="Groupe 4"/>
          <p:cNvGrpSpPr/>
          <p:nvPr/>
        </p:nvGrpSpPr>
        <p:grpSpPr>
          <a:xfrm>
            <a:off x="1776560" y="2680238"/>
            <a:ext cx="5027688" cy="1273033"/>
            <a:chOff x="1776560" y="2680238"/>
            <a:chExt cx="5027688" cy="1273033"/>
          </a:xfrm>
        </p:grpSpPr>
        <p:grpSp>
          <p:nvGrpSpPr>
            <p:cNvPr id="6" name="Groupe 8"/>
            <p:cNvGrpSpPr/>
            <p:nvPr/>
          </p:nvGrpSpPr>
          <p:grpSpPr>
            <a:xfrm>
              <a:off x="2459597" y="2680238"/>
              <a:ext cx="3897093" cy="1261888"/>
              <a:chOff x="2768600" y="3299852"/>
              <a:chExt cx="3598862" cy="1261888"/>
            </a:xfrm>
          </p:grpSpPr>
          <p:sp>
            <p:nvSpPr>
              <p:cNvPr id="16" name="Rectangle 5"/>
              <p:cNvSpPr>
                <a:spLocks noChangeArrowheads="1"/>
              </p:cNvSpPr>
              <p:nvPr/>
            </p:nvSpPr>
            <p:spPr bwMode="auto">
              <a:xfrm>
                <a:off x="2768600" y="3299852"/>
                <a:ext cx="3598862" cy="327273"/>
              </a:xfrm>
              <a:prstGeom prst="rect">
                <a:avLst/>
              </a:prstGeom>
              <a:solidFill>
                <a:srgbClr val="7A2A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" name="Rectangle 6"/>
              <p:cNvSpPr>
                <a:spLocks noChangeArrowheads="1"/>
              </p:cNvSpPr>
              <p:nvPr/>
            </p:nvSpPr>
            <p:spPr bwMode="auto">
              <a:xfrm>
                <a:off x="2768600" y="3766366"/>
                <a:ext cx="455612" cy="327273"/>
              </a:xfrm>
              <a:prstGeom prst="rect">
                <a:avLst/>
              </a:prstGeom>
              <a:solidFill>
                <a:srgbClr val="303C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" name="Rectangle 7"/>
              <p:cNvSpPr>
                <a:spLocks noChangeArrowheads="1"/>
              </p:cNvSpPr>
              <p:nvPr/>
            </p:nvSpPr>
            <p:spPr bwMode="auto">
              <a:xfrm>
                <a:off x="2768600" y="4234467"/>
                <a:ext cx="687387" cy="327273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10" name="ZoneTexte 9"/>
            <p:cNvSpPr txBox="1"/>
            <p:nvPr/>
          </p:nvSpPr>
          <p:spPr>
            <a:xfrm>
              <a:off x="1876234" y="2682742"/>
              <a:ext cx="64152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/>
                <a:t>MSM</a:t>
              </a:r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1876234" y="3159980"/>
              <a:ext cx="6254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/>
                <a:t>IVDU</a:t>
              </a:r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1776560" y="3614717"/>
              <a:ext cx="73770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/>
                <a:t>Global</a:t>
              </a:r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6356690" y="2682742"/>
              <a:ext cx="4475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/>
                <a:t>9.4</a:t>
              </a:r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2955547" y="3159980"/>
              <a:ext cx="4475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/>
                <a:t>0.7</a:t>
              </a:r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3224231" y="3614717"/>
              <a:ext cx="4475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/>
                <a:t>1.8</a:t>
              </a:r>
            </a:p>
          </p:txBody>
        </p:sp>
      </p:grpSp>
      <p:sp>
        <p:nvSpPr>
          <p:cNvPr id="20" name="Espace réservé du contenu 18"/>
          <p:cNvSpPr txBox="1">
            <a:spLocks/>
          </p:cNvSpPr>
          <p:nvPr/>
        </p:nvSpPr>
        <p:spPr>
          <a:xfrm>
            <a:off x="457200" y="4188351"/>
            <a:ext cx="8636857" cy="2292995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57175" indent="-257175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buFont typeface="Arial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342900" rtl="0" eaLnBrk="1" latinLnBrk="0" hangingPunct="1">
              <a:spcBef>
                <a:spcPct val="20000"/>
              </a:spcBef>
              <a:buFont typeface="Arial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342900" rtl="0" eaLnBrk="1" latinLnBrk="0" hangingPunct="1">
              <a:spcBef>
                <a:spcPct val="20000"/>
              </a:spcBef>
              <a:buFont typeface="Arial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EF4343"/>
              </a:buClr>
            </a:pPr>
            <a:r>
              <a:rPr lang="en-US" sz="2000" dirty="0"/>
              <a:t>France (16 centers), Retrospective study 2012-2016 PLWHIV</a:t>
            </a:r>
          </a:p>
          <a:p>
            <a:pPr lvl="1">
              <a:buClr>
                <a:srgbClr val="EF4343"/>
              </a:buClr>
            </a:pPr>
            <a:r>
              <a:rPr lang="en-US" sz="1800" dirty="0"/>
              <a:t>21 519 HCV negative : First HCV infection = 0.35/100 </a:t>
            </a:r>
            <a:r>
              <a:rPr lang="en-US" sz="1800" dirty="0" err="1"/>
              <a:t>pt</a:t>
            </a:r>
            <a:r>
              <a:rPr lang="en-US" sz="1800" dirty="0"/>
              <a:t>-year in 2012 ; 0.92/100 </a:t>
            </a:r>
            <a:r>
              <a:rPr lang="en-US" sz="1800" dirty="0" err="1"/>
              <a:t>pt</a:t>
            </a:r>
            <a:r>
              <a:rPr lang="en-US" sz="1800" dirty="0"/>
              <a:t>-year in 2016 (86% in MSM)</a:t>
            </a:r>
          </a:p>
          <a:p>
            <a:pPr lvl="1">
              <a:buClr>
                <a:srgbClr val="EF4343"/>
              </a:buClr>
            </a:pPr>
            <a:r>
              <a:rPr lang="en-US" sz="1800" dirty="0"/>
              <a:t>3 406 with HCV cured : reinfection : 0.43/100 </a:t>
            </a:r>
            <a:r>
              <a:rPr lang="en-US" sz="1800" dirty="0" err="1"/>
              <a:t>pt</a:t>
            </a:r>
            <a:r>
              <a:rPr lang="en-US" sz="1800" dirty="0"/>
              <a:t>-year in 2012 ; 1.11/100 </a:t>
            </a:r>
            <a:r>
              <a:rPr lang="en-US" sz="1800" dirty="0" err="1"/>
              <a:t>pt</a:t>
            </a:r>
            <a:r>
              <a:rPr lang="en-US" sz="1800" dirty="0"/>
              <a:t>-y in 2016 (70% MSM)</a:t>
            </a:r>
          </a:p>
          <a:p>
            <a:pPr>
              <a:buClr>
                <a:srgbClr val="EF4343"/>
              </a:buClr>
            </a:pPr>
            <a:r>
              <a:rPr lang="en-US" sz="2000" dirty="0"/>
              <a:t>France : 930 MSM on </a:t>
            </a:r>
            <a:r>
              <a:rPr lang="en-US" sz="2000" dirty="0" err="1"/>
              <a:t>PrEP</a:t>
            </a:r>
            <a:r>
              <a:rPr lang="en-US" sz="2000" dirty="0"/>
              <a:t> : </a:t>
            </a:r>
            <a:r>
              <a:rPr lang="en-US" sz="2000" b="1" dirty="0">
                <a:solidFill>
                  <a:srgbClr val="C00000"/>
                </a:solidFill>
              </a:rPr>
              <a:t>incidence of new HCV infection similar to HIV+ population</a:t>
            </a: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3797822" y="6481346"/>
            <a:ext cx="53541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GB" sz="1600" i="1" dirty="0" err="1"/>
              <a:t>Ingiliz</a:t>
            </a:r>
            <a:r>
              <a:rPr lang="en-GB" sz="1600" i="1" dirty="0"/>
              <a:t> P, CROI 2018, Abs. 612, </a:t>
            </a:r>
            <a:r>
              <a:rPr lang="en-GB" sz="1600" i="1" dirty="0" err="1"/>
              <a:t>Cotte</a:t>
            </a:r>
            <a:r>
              <a:rPr lang="en-GB" sz="1600" i="1" dirty="0"/>
              <a:t> L. CROI 2018, Abs. 591</a:t>
            </a:r>
          </a:p>
        </p:txBody>
      </p:sp>
    </p:spTree>
    <p:extLst>
      <p:ext uri="{BB962C8B-B14F-4D97-AF65-F5344CB8AC3E}">
        <p14:creationId xmlns:p14="http://schemas.microsoft.com/office/powerpoint/2010/main" val="1630416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 5">
            <a:extLst>
              <a:ext uri="{FF2B5EF4-FFF2-40B4-BE49-F238E27FC236}">
                <a16:creationId xmlns="" xmlns:a16="http://schemas.microsoft.com/office/drawing/2014/main" id="{3B18667D-AB7E-4695-B3C4-7E6877348ECA}"/>
              </a:ext>
            </a:extLst>
          </p:cNvPr>
          <p:cNvSpPr>
            <a:spLocks/>
          </p:cNvSpPr>
          <p:nvPr/>
        </p:nvSpPr>
        <p:spPr bwMode="auto">
          <a:xfrm rot="2698126">
            <a:off x="3789946" y="3897309"/>
            <a:ext cx="2600763" cy="1600803"/>
          </a:xfrm>
          <a:custGeom>
            <a:avLst/>
            <a:gdLst>
              <a:gd name="T0" fmla="*/ 939 w 939"/>
              <a:gd name="T1" fmla="*/ 370 h 681"/>
              <a:gd name="T2" fmla="*/ 918 w 939"/>
              <a:gd name="T3" fmla="*/ 496 h 681"/>
              <a:gd name="T4" fmla="*/ 715 w 939"/>
              <a:gd name="T5" fmla="*/ 666 h 681"/>
              <a:gd name="T6" fmla="*/ 104 w 939"/>
              <a:gd name="T7" fmla="*/ 487 h 681"/>
              <a:gd name="T8" fmla="*/ 90 w 939"/>
              <a:gd name="T9" fmla="*/ 283 h 681"/>
              <a:gd name="T10" fmla="*/ 552 w 939"/>
              <a:gd name="T11" fmla="*/ 19 h 681"/>
              <a:gd name="T12" fmla="*/ 738 w 939"/>
              <a:gd name="T13" fmla="*/ 16 h 681"/>
              <a:gd name="T14" fmla="*/ 862 w 939"/>
              <a:gd name="T15" fmla="*/ 114 h 681"/>
              <a:gd name="T16" fmla="*/ 939 w 939"/>
              <a:gd name="T17" fmla="*/ 370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9" h="681">
                <a:moveTo>
                  <a:pt x="939" y="370"/>
                </a:moveTo>
                <a:cubicBezTo>
                  <a:pt x="939" y="433"/>
                  <a:pt x="928" y="455"/>
                  <a:pt x="918" y="496"/>
                </a:cubicBezTo>
                <a:cubicBezTo>
                  <a:pt x="888" y="609"/>
                  <a:pt x="831" y="658"/>
                  <a:pt x="715" y="666"/>
                </a:cubicBezTo>
                <a:cubicBezTo>
                  <a:pt x="490" y="681"/>
                  <a:pt x="284" y="617"/>
                  <a:pt x="104" y="487"/>
                </a:cubicBezTo>
                <a:cubicBezTo>
                  <a:pt x="0" y="411"/>
                  <a:pt x="10" y="364"/>
                  <a:pt x="90" y="283"/>
                </a:cubicBezTo>
                <a:cubicBezTo>
                  <a:pt x="219" y="152"/>
                  <a:pt x="375" y="64"/>
                  <a:pt x="552" y="19"/>
                </a:cubicBezTo>
                <a:cubicBezTo>
                  <a:pt x="611" y="4"/>
                  <a:pt x="680" y="0"/>
                  <a:pt x="738" y="16"/>
                </a:cubicBezTo>
                <a:cubicBezTo>
                  <a:pt x="786" y="29"/>
                  <a:pt x="839" y="71"/>
                  <a:pt x="862" y="114"/>
                </a:cubicBezTo>
                <a:cubicBezTo>
                  <a:pt x="902" y="191"/>
                  <a:pt x="939" y="294"/>
                  <a:pt x="939" y="370"/>
                </a:cubicBezTo>
                <a:close/>
              </a:path>
            </a:pathLst>
          </a:custGeom>
          <a:gradFill>
            <a:gsLst>
              <a:gs pos="100000">
                <a:schemeClr val="tx2">
                  <a:lumMod val="20000"/>
                  <a:lumOff val="80000"/>
                </a:schemeClr>
              </a:gs>
              <a:gs pos="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 rot="13504541">
            <a:off x="1315400" y="665426"/>
            <a:ext cx="2814514" cy="2763991"/>
          </a:xfrm>
          <a:custGeom>
            <a:avLst/>
            <a:gdLst>
              <a:gd name="T0" fmla="*/ 939 w 939"/>
              <a:gd name="T1" fmla="*/ 370 h 681"/>
              <a:gd name="T2" fmla="*/ 918 w 939"/>
              <a:gd name="T3" fmla="*/ 496 h 681"/>
              <a:gd name="T4" fmla="*/ 715 w 939"/>
              <a:gd name="T5" fmla="*/ 666 h 681"/>
              <a:gd name="T6" fmla="*/ 104 w 939"/>
              <a:gd name="T7" fmla="*/ 487 h 681"/>
              <a:gd name="T8" fmla="*/ 90 w 939"/>
              <a:gd name="T9" fmla="*/ 283 h 681"/>
              <a:gd name="T10" fmla="*/ 552 w 939"/>
              <a:gd name="T11" fmla="*/ 19 h 681"/>
              <a:gd name="T12" fmla="*/ 738 w 939"/>
              <a:gd name="T13" fmla="*/ 16 h 681"/>
              <a:gd name="T14" fmla="*/ 862 w 939"/>
              <a:gd name="T15" fmla="*/ 114 h 681"/>
              <a:gd name="T16" fmla="*/ 939 w 939"/>
              <a:gd name="T17" fmla="*/ 370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9" h="681">
                <a:moveTo>
                  <a:pt x="939" y="370"/>
                </a:moveTo>
                <a:cubicBezTo>
                  <a:pt x="939" y="433"/>
                  <a:pt x="928" y="455"/>
                  <a:pt x="918" y="496"/>
                </a:cubicBezTo>
                <a:cubicBezTo>
                  <a:pt x="888" y="609"/>
                  <a:pt x="831" y="658"/>
                  <a:pt x="715" y="666"/>
                </a:cubicBezTo>
                <a:cubicBezTo>
                  <a:pt x="490" y="681"/>
                  <a:pt x="284" y="617"/>
                  <a:pt x="104" y="487"/>
                </a:cubicBezTo>
                <a:cubicBezTo>
                  <a:pt x="0" y="411"/>
                  <a:pt x="10" y="364"/>
                  <a:pt x="90" y="283"/>
                </a:cubicBezTo>
                <a:cubicBezTo>
                  <a:pt x="219" y="152"/>
                  <a:pt x="375" y="64"/>
                  <a:pt x="552" y="19"/>
                </a:cubicBezTo>
                <a:cubicBezTo>
                  <a:pt x="611" y="4"/>
                  <a:pt x="680" y="0"/>
                  <a:pt x="738" y="16"/>
                </a:cubicBezTo>
                <a:cubicBezTo>
                  <a:pt x="786" y="29"/>
                  <a:pt x="839" y="71"/>
                  <a:pt x="862" y="114"/>
                </a:cubicBezTo>
                <a:cubicBezTo>
                  <a:pt x="902" y="191"/>
                  <a:pt x="939" y="294"/>
                  <a:pt x="939" y="370"/>
                </a:cubicBezTo>
                <a:close/>
              </a:path>
            </a:pathLst>
          </a:custGeom>
          <a:gradFill>
            <a:gsLst>
              <a:gs pos="100000">
                <a:schemeClr val="tx2">
                  <a:lumMod val="20000"/>
                  <a:lumOff val="80000"/>
                </a:schemeClr>
              </a:gs>
              <a:gs pos="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25"/>
          </a:p>
        </p:txBody>
      </p:sp>
      <p:sp>
        <p:nvSpPr>
          <p:cNvPr id="17" name="Freeform 5"/>
          <p:cNvSpPr>
            <a:spLocks/>
          </p:cNvSpPr>
          <p:nvPr/>
        </p:nvSpPr>
        <p:spPr bwMode="auto">
          <a:xfrm rot="9615568">
            <a:off x="1132462" y="2841869"/>
            <a:ext cx="2823704" cy="2083416"/>
          </a:xfrm>
          <a:custGeom>
            <a:avLst/>
            <a:gdLst>
              <a:gd name="T0" fmla="*/ 939 w 939"/>
              <a:gd name="T1" fmla="*/ 370 h 681"/>
              <a:gd name="T2" fmla="*/ 918 w 939"/>
              <a:gd name="T3" fmla="*/ 496 h 681"/>
              <a:gd name="T4" fmla="*/ 715 w 939"/>
              <a:gd name="T5" fmla="*/ 666 h 681"/>
              <a:gd name="T6" fmla="*/ 104 w 939"/>
              <a:gd name="T7" fmla="*/ 487 h 681"/>
              <a:gd name="T8" fmla="*/ 90 w 939"/>
              <a:gd name="T9" fmla="*/ 283 h 681"/>
              <a:gd name="T10" fmla="*/ 552 w 939"/>
              <a:gd name="T11" fmla="*/ 19 h 681"/>
              <a:gd name="T12" fmla="*/ 738 w 939"/>
              <a:gd name="T13" fmla="*/ 16 h 681"/>
              <a:gd name="T14" fmla="*/ 862 w 939"/>
              <a:gd name="T15" fmla="*/ 114 h 681"/>
              <a:gd name="T16" fmla="*/ 939 w 939"/>
              <a:gd name="T17" fmla="*/ 370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9" h="681">
                <a:moveTo>
                  <a:pt x="939" y="370"/>
                </a:moveTo>
                <a:cubicBezTo>
                  <a:pt x="939" y="433"/>
                  <a:pt x="928" y="455"/>
                  <a:pt x="918" y="496"/>
                </a:cubicBezTo>
                <a:cubicBezTo>
                  <a:pt x="888" y="609"/>
                  <a:pt x="831" y="658"/>
                  <a:pt x="715" y="666"/>
                </a:cubicBezTo>
                <a:cubicBezTo>
                  <a:pt x="490" y="681"/>
                  <a:pt x="284" y="617"/>
                  <a:pt x="104" y="487"/>
                </a:cubicBezTo>
                <a:cubicBezTo>
                  <a:pt x="0" y="411"/>
                  <a:pt x="10" y="364"/>
                  <a:pt x="90" y="283"/>
                </a:cubicBezTo>
                <a:cubicBezTo>
                  <a:pt x="219" y="152"/>
                  <a:pt x="375" y="64"/>
                  <a:pt x="552" y="19"/>
                </a:cubicBezTo>
                <a:cubicBezTo>
                  <a:pt x="611" y="4"/>
                  <a:pt x="680" y="0"/>
                  <a:pt x="738" y="16"/>
                </a:cubicBezTo>
                <a:cubicBezTo>
                  <a:pt x="786" y="29"/>
                  <a:pt x="839" y="71"/>
                  <a:pt x="862" y="114"/>
                </a:cubicBezTo>
                <a:cubicBezTo>
                  <a:pt x="902" y="191"/>
                  <a:pt x="939" y="294"/>
                  <a:pt x="939" y="370"/>
                </a:cubicBezTo>
                <a:close/>
              </a:path>
            </a:pathLst>
          </a:custGeom>
          <a:gradFill>
            <a:gsLst>
              <a:gs pos="100000">
                <a:schemeClr val="tx2">
                  <a:lumMod val="20000"/>
                  <a:lumOff val="80000"/>
                </a:schemeClr>
              </a:gs>
              <a:gs pos="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25"/>
          </a:p>
        </p:txBody>
      </p:sp>
      <p:sp>
        <p:nvSpPr>
          <p:cNvPr id="18" name="Freeform 5"/>
          <p:cNvSpPr>
            <a:spLocks/>
          </p:cNvSpPr>
          <p:nvPr/>
        </p:nvSpPr>
        <p:spPr bwMode="auto">
          <a:xfrm rot="18194901">
            <a:off x="3168863" y="536340"/>
            <a:ext cx="2599010" cy="2333146"/>
          </a:xfrm>
          <a:custGeom>
            <a:avLst/>
            <a:gdLst>
              <a:gd name="T0" fmla="*/ 939 w 939"/>
              <a:gd name="T1" fmla="*/ 370 h 681"/>
              <a:gd name="T2" fmla="*/ 918 w 939"/>
              <a:gd name="T3" fmla="*/ 496 h 681"/>
              <a:gd name="T4" fmla="*/ 715 w 939"/>
              <a:gd name="T5" fmla="*/ 666 h 681"/>
              <a:gd name="T6" fmla="*/ 104 w 939"/>
              <a:gd name="T7" fmla="*/ 487 h 681"/>
              <a:gd name="T8" fmla="*/ 90 w 939"/>
              <a:gd name="T9" fmla="*/ 283 h 681"/>
              <a:gd name="T10" fmla="*/ 552 w 939"/>
              <a:gd name="T11" fmla="*/ 19 h 681"/>
              <a:gd name="T12" fmla="*/ 738 w 939"/>
              <a:gd name="T13" fmla="*/ 16 h 681"/>
              <a:gd name="T14" fmla="*/ 862 w 939"/>
              <a:gd name="T15" fmla="*/ 114 h 681"/>
              <a:gd name="T16" fmla="*/ 939 w 939"/>
              <a:gd name="T17" fmla="*/ 370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9" h="681">
                <a:moveTo>
                  <a:pt x="939" y="370"/>
                </a:moveTo>
                <a:cubicBezTo>
                  <a:pt x="939" y="433"/>
                  <a:pt x="928" y="455"/>
                  <a:pt x="918" y="496"/>
                </a:cubicBezTo>
                <a:cubicBezTo>
                  <a:pt x="888" y="609"/>
                  <a:pt x="831" y="658"/>
                  <a:pt x="715" y="666"/>
                </a:cubicBezTo>
                <a:cubicBezTo>
                  <a:pt x="490" y="681"/>
                  <a:pt x="284" y="617"/>
                  <a:pt x="104" y="487"/>
                </a:cubicBezTo>
                <a:cubicBezTo>
                  <a:pt x="0" y="411"/>
                  <a:pt x="10" y="364"/>
                  <a:pt x="90" y="283"/>
                </a:cubicBezTo>
                <a:cubicBezTo>
                  <a:pt x="219" y="152"/>
                  <a:pt x="375" y="64"/>
                  <a:pt x="552" y="19"/>
                </a:cubicBezTo>
                <a:cubicBezTo>
                  <a:pt x="611" y="4"/>
                  <a:pt x="680" y="0"/>
                  <a:pt x="738" y="16"/>
                </a:cubicBezTo>
                <a:cubicBezTo>
                  <a:pt x="786" y="29"/>
                  <a:pt x="839" y="71"/>
                  <a:pt x="862" y="114"/>
                </a:cubicBezTo>
                <a:cubicBezTo>
                  <a:pt x="902" y="191"/>
                  <a:pt x="939" y="294"/>
                  <a:pt x="939" y="370"/>
                </a:cubicBezTo>
                <a:close/>
              </a:path>
            </a:pathLst>
          </a:custGeom>
          <a:gradFill>
            <a:gsLst>
              <a:gs pos="100000">
                <a:schemeClr val="tx2">
                  <a:lumMod val="20000"/>
                  <a:lumOff val="80000"/>
                </a:schemeClr>
              </a:gs>
              <a:gs pos="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20" name="Freeform 5"/>
          <p:cNvSpPr>
            <a:spLocks/>
          </p:cNvSpPr>
          <p:nvPr/>
        </p:nvSpPr>
        <p:spPr bwMode="auto">
          <a:xfrm rot="20112968">
            <a:off x="4545852" y="1721494"/>
            <a:ext cx="2599010" cy="1864482"/>
          </a:xfrm>
          <a:custGeom>
            <a:avLst/>
            <a:gdLst>
              <a:gd name="T0" fmla="*/ 939 w 939"/>
              <a:gd name="T1" fmla="*/ 370 h 681"/>
              <a:gd name="T2" fmla="*/ 918 w 939"/>
              <a:gd name="T3" fmla="*/ 496 h 681"/>
              <a:gd name="T4" fmla="*/ 715 w 939"/>
              <a:gd name="T5" fmla="*/ 666 h 681"/>
              <a:gd name="T6" fmla="*/ 104 w 939"/>
              <a:gd name="T7" fmla="*/ 487 h 681"/>
              <a:gd name="T8" fmla="*/ 90 w 939"/>
              <a:gd name="T9" fmla="*/ 283 h 681"/>
              <a:gd name="T10" fmla="*/ 552 w 939"/>
              <a:gd name="T11" fmla="*/ 19 h 681"/>
              <a:gd name="T12" fmla="*/ 738 w 939"/>
              <a:gd name="T13" fmla="*/ 16 h 681"/>
              <a:gd name="T14" fmla="*/ 862 w 939"/>
              <a:gd name="T15" fmla="*/ 114 h 681"/>
              <a:gd name="T16" fmla="*/ 939 w 939"/>
              <a:gd name="T17" fmla="*/ 370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9" h="681">
                <a:moveTo>
                  <a:pt x="939" y="370"/>
                </a:moveTo>
                <a:cubicBezTo>
                  <a:pt x="939" y="433"/>
                  <a:pt x="928" y="455"/>
                  <a:pt x="918" y="496"/>
                </a:cubicBezTo>
                <a:cubicBezTo>
                  <a:pt x="888" y="609"/>
                  <a:pt x="831" y="658"/>
                  <a:pt x="715" y="666"/>
                </a:cubicBezTo>
                <a:cubicBezTo>
                  <a:pt x="490" y="681"/>
                  <a:pt x="284" y="617"/>
                  <a:pt x="104" y="487"/>
                </a:cubicBezTo>
                <a:cubicBezTo>
                  <a:pt x="0" y="411"/>
                  <a:pt x="10" y="364"/>
                  <a:pt x="90" y="283"/>
                </a:cubicBezTo>
                <a:cubicBezTo>
                  <a:pt x="219" y="152"/>
                  <a:pt x="375" y="64"/>
                  <a:pt x="552" y="19"/>
                </a:cubicBezTo>
                <a:cubicBezTo>
                  <a:pt x="611" y="4"/>
                  <a:pt x="680" y="0"/>
                  <a:pt x="738" y="16"/>
                </a:cubicBezTo>
                <a:cubicBezTo>
                  <a:pt x="786" y="29"/>
                  <a:pt x="839" y="71"/>
                  <a:pt x="862" y="114"/>
                </a:cubicBezTo>
                <a:cubicBezTo>
                  <a:pt x="902" y="191"/>
                  <a:pt x="939" y="294"/>
                  <a:pt x="939" y="370"/>
                </a:cubicBezTo>
                <a:close/>
              </a:path>
            </a:pathLst>
          </a:custGeom>
          <a:gradFill>
            <a:gsLst>
              <a:gs pos="100000">
                <a:schemeClr val="tx2">
                  <a:lumMod val="20000"/>
                  <a:lumOff val="80000"/>
                </a:schemeClr>
              </a:gs>
              <a:gs pos="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22" name="Freeform 5">
            <a:extLst>
              <a:ext uri="{FF2B5EF4-FFF2-40B4-BE49-F238E27FC236}">
                <a16:creationId xmlns="" xmlns:a16="http://schemas.microsoft.com/office/drawing/2014/main" id="{A8D41300-8DC3-4D73-9897-2A9AD820CFBB}"/>
              </a:ext>
            </a:extLst>
          </p:cNvPr>
          <p:cNvSpPr>
            <a:spLocks/>
          </p:cNvSpPr>
          <p:nvPr/>
        </p:nvSpPr>
        <p:spPr bwMode="auto">
          <a:xfrm>
            <a:off x="4543921" y="2971239"/>
            <a:ext cx="2691270" cy="1568041"/>
          </a:xfrm>
          <a:custGeom>
            <a:avLst/>
            <a:gdLst>
              <a:gd name="T0" fmla="*/ 939 w 939"/>
              <a:gd name="T1" fmla="*/ 370 h 681"/>
              <a:gd name="T2" fmla="*/ 918 w 939"/>
              <a:gd name="T3" fmla="*/ 496 h 681"/>
              <a:gd name="T4" fmla="*/ 715 w 939"/>
              <a:gd name="T5" fmla="*/ 666 h 681"/>
              <a:gd name="T6" fmla="*/ 104 w 939"/>
              <a:gd name="T7" fmla="*/ 487 h 681"/>
              <a:gd name="T8" fmla="*/ 90 w 939"/>
              <a:gd name="T9" fmla="*/ 283 h 681"/>
              <a:gd name="T10" fmla="*/ 552 w 939"/>
              <a:gd name="T11" fmla="*/ 19 h 681"/>
              <a:gd name="T12" fmla="*/ 738 w 939"/>
              <a:gd name="T13" fmla="*/ 16 h 681"/>
              <a:gd name="T14" fmla="*/ 862 w 939"/>
              <a:gd name="T15" fmla="*/ 114 h 681"/>
              <a:gd name="T16" fmla="*/ 939 w 939"/>
              <a:gd name="T17" fmla="*/ 370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9" h="681">
                <a:moveTo>
                  <a:pt x="939" y="370"/>
                </a:moveTo>
                <a:cubicBezTo>
                  <a:pt x="939" y="433"/>
                  <a:pt x="928" y="455"/>
                  <a:pt x="918" y="496"/>
                </a:cubicBezTo>
                <a:cubicBezTo>
                  <a:pt x="888" y="609"/>
                  <a:pt x="831" y="658"/>
                  <a:pt x="715" y="666"/>
                </a:cubicBezTo>
                <a:cubicBezTo>
                  <a:pt x="490" y="681"/>
                  <a:pt x="284" y="617"/>
                  <a:pt x="104" y="487"/>
                </a:cubicBezTo>
                <a:cubicBezTo>
                  <a:pt x="0" y="411"/>
                  <a:pt x="10" y="364"/>
                  <a:pt x="90" y="283"/>
                </a:cubicBezTo>
                <a:cubicBezTo>
                  <a:pt x="219" y="152"/>
                  <a:pt x="375" y="64"/>
                  <a:pt x="552" y="19"/>
                </a:cubicBezTo>
                <a:cubicBezTo>
                  <a:pt x="611" y="4"/>
                  <a:pt x="680" y="0"/>
                  <a:pt x="738" y="16"/>
                </a:cubicBezTo>
                <a:cubicBezTo>
                  <a:pt x="786" y="29"/>
                  <a:pt x="839" y="71"/>
                  <a:pt x="862" y="114"/>
                </a:cubicBezTo>
                <a:cubicBezTo>
                  <a:pt x="902" y="191"/>
                  <a:pt x="939" y="294"/>
                  <a:pt x="939" y="370"/>
                </a:cubicBezTo>
                <a:close/>
              </a:path>
            </a:pathLst>
          </a:custGeom>
          <a:gradFill>
            <a:gsLst>
              <a:gs pos="100000">
                <a:schemeClr val="tx2">
                  <a:lumMod val="20000"/>
                  <a:lumOff val="80000"/>
                </a:schemeClr>
              </a:gs>
              <a:gs pos="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12" name="Freeform 5">
            <a:extLst>
              <a:ext uri="{FF2B5EF4-FFF2-40B4-BE49-F238E27FC236}">
                <a16:creationId xmlns="" xmlns:a16="http://schemas.microsoft.com/office/drawing/2014/main" id="{9F43E30A-11A4-4ACF-8D76-9866D1B456EA}"/>
              </a:ext>
            </a:extLst>
          </p:cNvPr>
          <p:cNvSpPr>
            <a:spLocks/>
          </p:cNvSpPr>
          <p:nvPr/>
        </p:nvSpPr>
        <p:spPr bwMode="auto">
          <a:xfrm rot="7505574">
            <a:off x="2344170" y="3971145"/>
            <a:ext cx="2718941" cy="2166140"/>
          </a:xfrm>
          <a:custGeom>
            <a:avLst/>
            <a:gdLst>
              <a:gd name="T0" fmla="*/ 939 w 939"/>
              <a:gd name="T1" fmla="*/ 370 h 681"/>
              <a:gd name="T2" fmla="*/ 918 w 939"/>
              <a:gd name="T3" fmla="*/ 496 h 681"/>
              <a:gd name="T4" fmla="*/ 715 w 939"/>
              <a:gd name="T5" fmla="*/ 666 h 681"/>
              <a:gd name="T6" fmla="*/ 104 w 939"/>
              <a:gd name="T7" fmla="*/ 487 h 681"/>
              <a:gd name="T8" fmla="*/ 90 w 939"/>
              <a:gd name="T9" fmla="*/ 283 h 681"/>
              <a:gd name="T10" fmla="*/ 552 w 939"/>
              <a:gd name="T11" fmla="*/ 19 h 681"/>
              <a:gd name="T12" fmla="*/ 738 w 939"/>
              <a:gd name="T13" fmla="*/ 16 h 681"/>
              <a:gd name="T14" fmla="*/ 862 w 939"/>
              <a:gd name="T15" fmla="*/ 114 h 681"/>
              <a:gd name="T16" fmla="*/ 939 w 939"/>
              <a:gd name="T17" fmla="*/ 370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9" h="681">
                <a:moveTo>
                  <a:pt x="939" y="370"/>
                </a:moveTo>
                <a:cubicBezTo>
                  <a:pt x="939" y="433"/>
                  <a:pt x="928" y="455"/>
                  <a:pt x="918" y="496"/>
                </a:cubicBezTo>
                <a:cubicBezTo>
                  <a:pt x="888" y="609"/>
                  <a:pt x="831" y="658"/>
                  <a:pt x="715" y="666"/>
                </a:cubicBezTo>
                <a:cubicBezTo>
                  <a:pt x="490" y="681"/>
                  <a:pt x="284" y="617"/>
                  <a:pt x="104" y="487"/>
                </a:cubicBezTo>
                <a:cubicBezTo>
                  <a:pt x="0" y="411"/>
                  <a:pt x="10" y="364"/>
                  <a:pt x="90" y="283"/>
                </a:cubicBezTo>
                <a:cubicBezTo>
                  <a:pt x="219" y="152"/>
                  <a:pt x="375" y="64"/>
                  <a:pt x="552" y="19"/>
                </a:cubicBezTo>
                <a:cubicBezTo>
                  <a:pt x="611" y="4"/>
                  <a:pt x="680" y="0"/>
                  <a:pt x="738" y="16"/>
                </a:cubicBezTo>
                <a:cubicBezTo>
                  <a:pt x="786" y="29"/>
                  <a:pt x="839" y="71"/>
                  <a:pt x="862" y="114"/>
                </a:cubicBezTo>
                <a:cubicBezTo>
                  <a:pt x="902" y="191"/>
                  <a:pt x="939" y="294"/>
                  <a:pt x="939" y="370"/>
                </a:cubicBezTo>
                <a:close/>
              </a:path>
            </a:pathLst>
          </a:custGeom>
          <a:gradFill>
            <a:gsLst>
              <a:gs pos="100000">
                <a:schemeClr val="tx2">
                  <a:lumMod val="20000"/>
                  <a:lumOff val="80000"/>
                </a:schemeClr>
              </a:gs>
              <a:gs pos="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b="1">
              <a:solidFill>
                <a:srgbClr val="002060"/>
              </a:solidFill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3351955" y="2388688"/>
            <a:ext cx="2014255" cy="2085678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25" name="ZoneTexte 24"/>
          <p:cNvSpPr txBox="1"/>
          <p:nvPr/>
        </p:nvSpPr>
        <p:spPr>
          <a:xfrm>
            <a:off x="3608278" y="3077928"/>
            <a:ext cx="15813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 err="1">
                <a:solidFill>
                  <a:schemeClr val="bg1"/>
                </a:solidFill>
              </a:rPr>
              <a:t>Prevention</a:t>
            </a:r>
            <a:endParaRPr lang="fr-FR" sz="2400" b="1" dirty="0">
              <a:solidFill>
                <a:schemeClr val="bg1"/>
              </a:solidFill>
            </a:endParaRPr>
          </a:p>
          <a:p>
            <a:pPr algn="ctr"/>
            <a:r>
              <a:rPr lang="fr-FR" sz="2400" b="1" dirty="0" err="1">
                <a:solidFill>
                  <a:schemeClr val="bg1"/>
                </a:solidFill>
              </a:rPr>
              <a:t>PrEP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155330" y="1262609"/>
            <a:ext cx="1160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>
                <a:solidFill>
                  <a:srgbClr val="002060"/>
                </a:solidFill>
              </a:rPr>
              <a:t>CAB  LA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5316225" y="2214506"/>
            <a:ext cx="1482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>
                <a:solidFill>
                  <a:srgbClr val="002060"/>
                </a:solidFill>
              </a:rPr>
              <a:t>Oral F-TAF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1260549" y="3326503"/>
            <a:ext cx="20804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 err="1">
                <a:solidFill>
                  <a:srgbClr val="002060"/>
                </a:solidFill>
              </a:rPr>
              <a:t>Getting</a:t>
            </a:r>
            <a:r>
              <a:rPr lang="fr-FR" sz="2400" b="1" dirty="0">
                <a:solidFill>
                  <a:srgbClr val="002060"/>
                </a:solidFill>
              </a:rPr>
              <a:t> to </a:t>
            </a:r>
            <a:r>
              <a:rPr lang="fr-FR" sz="2400" b="1" dirty="0" err="1">
                <a:solidFill>
                  <a:srgbClr val="002060"/>
                </a:solidFill>
              </a:rPr>
              <a:t>zero</a:t>
            </a:r>
            <a:endParaRPr lang="fr-FR" sz="2400" b="1" dirty="0">
              <a:solidFill>
                <a:srgbClr val="002060"/>
              </a:solidFill>
            </a:endParaRPr>
          </a:p>
          <a:p>
            <a:pPr algn="ctr"/>
            <a:r>
              <a:rPr lang="fr-FR" sz="2400" b="1" dirty="0">
                <a:solidFill>
                  <a:srgbClr val="002060"/>
                </a:solidFill>
              </a:rPr>
              <a:t>San Francisco</a:t>
            </a:r>
          </a:p>
          <a:p>
            <a:pPr algn="ctr"/>
            <a:r>
              <a:rPr lang="fr-FR" sz="2400" b="1" dirty="0" err="1">
                <a:solidFill>
                  <a:srgbClr val="002060"/>
                </a:solidFill>
              </a:rPr>
              <a:t>Australia</a:t>
            </a:r>
            <a:endParaRPr lang="fr-FR" sz="2400" b="1" dirty="0">
              <a:solidFill>
                <a:srgbClr val="002060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5566767" y="3456319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>
                <a:solidFill>
                  <a:srgbClr val="002060"/>
                </a:solidFill>
              </a:rPr>
              <a:t>MK-8591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4684576" y="4801913"/>
            <a:ext cx="1471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 err="1">
                <a:solidFill>
                  <a:srgbClr val="002060"/>
                </a:solidFill>
              </a:rPr>
              <a:t>Griffithsin</a:t>
            </a:r>
            <a:endParaRPr lang="fr-FR" sz="2400" b="1" dirty="0">
              <a:solidFill>
                <a:srgbClr val="002060"/>
              </a:solidFill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2782536" y="4819564"/>
            <a:ext cx="17894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 err="1">
                <a:solidFill>
                  <a:srgbClr val="002060"/>
                </a:solidFill>
              </a:rPr>
              <a:t>PrEP</a:t>
            </a:r>
            <a:r>
              <a:rPr lang="fr-FR" sz="2400" b="1" dirty="0">
                <a:solidFill>
                  <a:srgbClr val="002060"/>
                </a:solidFill>
              </a:rPr>
              <a:t> </a:t>
            </a:r>
            <a:r>
              <a:rPr lang="fr-FR" sz="2400" b="1" dirty="0" err="1">
                <a:solidFill>
                  <a:srgbClr val="002060"/>
                </a:solidFill>
              </a:rPr>
              <a:t>uptake</a:t>
            </a:r>
            <a:r>
              <a:rPr lang="fr-FR" sz="2400" b="1" dirty="0">
                <a:solidFill>
                  <a:srgbClr val="002060"/>
                </a:solidFill>
              </a:rPr>
              <a:t> </a:t>
            </a:r>
            <a:br>
              <a:rPr lang="fr-FR" sz="2400" b="1" dirty="0">
                <a:solidFill>
                  <a:srgbClr val="002060"/>
                </a:solidFill>
              </a:rPr>
            </a:br>
            <a:r>
              <a:rPr lang="fr-FR" sz="2400" b="1" dirty="0">
                <a:solidFill>
                  <a:srgbClr val="002060"/>
                </a:solidFill>
              </a:rPr>
              <a:t>USA</a:t>
            </a:r>
          </a:p>
        </p:txBody>
      </p:sp>
      <p:sp>
        <p:nvSpPr>
          <p:cNvPr id="40" name="ZoneTexte 39"/>
          <p:cNvSpPr txBox="1"/>
          <p:nvPr/>
        </p:nvSpPr>
        <p:spPr>
          <a:xfrm>
            <a:off x="1458419" y="904859"/>
            <a:ext cx="213282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 err="1">
                <a:solidFill>
                  <a:srgbClr val="002060"/>
                </a:solidFill>
              </a:rPr>
              <a:t>Combined</a:t>
            </a:r>
            <a:endParaRPr lang="fr-FR" sz="2400" b="1" dirty="0">
              <a:solidFill>
                <a:srgbClr val="002060"/>
              </a:solidFill>
            </a:endParaRPr>
          </a:p>
          <a:p>
            <a:pPr algn="ctr"/>
            <a:r>
              <a:rPr lang="fr-FR" sz="2400" b="1" dirty="0" err="1">
                <a:solidFill>
                  <a:srgbClr val="002060"/>
                </a:solidFill>
              </a:rPr>
              <a:t>Treatment</a:t>
            </a:r>
            <a:r>
              <a:rPr lang="fr-FR" sz="2400" b="1" dirty="0">
                <a:solidFill>
                  <a:srgbClr val="002060"/>
                </a:solidFill>
              </a:rPr>
              <a:t> </a:t>
            </a:r>
            <a:br>
              <a:rPr lang="fr-FR" sz="2400" b="1" dirty="0">
                <a:solidFill>
                  <a:srgbClr val="002060"/>
                </a:solidFill>
              </a:rPr>
            </a:br>
            <a:r>
              <a:rPr lang="fr-FR" sz="2400" b="1" dirty="0">
                <a:solidFill>
                  <a:srgbClr val="002060"/>
                </a:solidFill>
              </a:rPr>
              <a:t>and Prevention</a:t>
            </a:r>
          </a:p>
          <a:p>
            <a:pPr algn="ctr"/>
            <a:r>
              <a:rPr lang="fr-FR" sz="2400" b="1" dirty="0">
                <a:solidFill>
                  <a:srgbClr val="002060"/>
                </a:solidFill>
              </a:rPr>
              <a:t>To </a:t>
            </a:r>
            <a:r>
              <a:rPr lang="fr-FR" sz="2400" b="1" dirty="0" err="1">
                <a:solidFill>
                  <a:srgbClr val="002060"/>
                </a:solidFill>
              </a:rPr>
              <a:t>reduce</a:t>
            </a:r>
            <a:r>
              <a:rPr lang="fr-FR" sz="2400" b="1" dirty="0">
                <a:solidFill>
                  <a:srgbClr val="002060"/>
                </a:solidFill>
              </a:rPr>
              <a:t> </a:t>
            </a:r>
            <a:br>
              <a:rPr lang="fr-FR" sz="2400" b="1" dirty="0">
                <a:solidFill>
                  <a:srgbClr val="002060"/>
                </a:solidFill>
              </a:rPr>
            </a:br>
            <a:r>
              <a:rPr lang="fr-FR" sz="2400" b="1" dirty="0">
                <a:solidFill>
                  <a:srgbClr val="002060"/>
                </a:solidFill>
              </a:rPr>
              <a:t>Incidence</a:t>
            </a:r>
          </a:p>
        </p:txBody>
      </p:sp>
    </p:spTree>
    <p:extLst>
      <p:ext uri="{BB962C8B-B14F-4D97-AF65-F5344CB8AC3E}">
        <p14:creationId xmlns:p14="http://schemas.microsoft.com/office/powerpoint/2010/main" val="9741552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/>
              <a:t>PrEP : Preclinical data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68386"/>
            <a:ext cx="8591550" cy="4525963"/>
          </a:xfrm>
          <a:noFill/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Monthly injections of CAB LA </a:t>
            </a:r>
            <a:r>
              <a:rPr lang="en-US" sz="2000" dirty="0"/>
              <a:t>was as effective as oral FTC/ TDF in a </a:t>
            </a:r>
            <a:r>
              <a:rPr lang="en-US" sz="2000" b="1" dirty="0">
                <a:solidFill>
                  <a:srgbClr val="C00000"/>
                </a:solidFill>
              </a:rPr>
              <a:t>macaque model of penile SHIV </a:t>
            </a:r>
            <a:r>
              <a:rPr lang="en-US" sz="2000" dirty="0"/>
              <a:t>infection that mimics high-risk HIV exposures in men (5/6 animals remained uninfected after 12 challenges - estimated efficacy of 94%). The high efficacy by CAB LA was related to high plasma drug concentrations that remained above 4xPA-IC90. These data support advancement of CAB LA as a </a:t>
            </a:r>
            <a:r>
              <a:rPr lang="en-US" sz="2000" dirty="0" err="1"/>
              <a:t>PrEP</a:t>
            </a:r>
            <a:r>
              <a:rPr lang="en-US" sz="2000" dirty="0"/>
              <a:t> candidate for men </a:t>
            </a:r>
            <a:r>
              <a:rPr lang="en-US" sz="2000" i="1" dirty="0"/>
              <a:t>(</a:t>
            </a:r>
            <a:r>
              <a:rPr lang="en-US" sz="2000" i="1" dirty="0" err="1"/>
              <a:t>Dobard</a:t>
            </a:r>
            <a:r>
              <a:rPr lang="en-US" sz="2000" i="1" dirty="0"/>
              <a:t> C, CROI 2018, Abs. 82)</a:t>
            </a:r>
          </a:p>
          <a:p>
            <a:r>
              <a:rPr lang="en-US" sz="2000" dirty="0"/>
              <a:t>A clinically equivalent dose of </a:t>
            </a:r>
            <a:r>
              <a:rPr lang="en-US" sz="2000" b="1" dirty="0">
                <a:solidFill>
                  <a:srgbClr val="C00000"/>
                </a:solidFill>
              </a:rPr>
              <a:t>FTC/TAF administered orally </a:t>
            </a:r>
            <a:r>
              <a:rPr lang="en-US" sz="2000" dirty="0"/>
              <a:t>to </a:t>
            </a:r>
            <a:r>
              <a:rPr lang="en-US" sz="2000" b="1" dirty="0">
                <a:solidFill>
                  <a:srgbClr val="C00000"/>
                </a:solidFill>
              </a:rPr>
              <a:t>macaques 24h before and 2h after vaginal SHIV exposure prevented infection</a:t>
            </a:r>
            <a:r>
              <a:rPr lang="en-US" sz="2000" dirty="0"/>
              <a:t> to a degree similar to TDF/FTC </a:t>
            </a:r>
            <a:r>
              <a:rPr lang="en-US" sz="2000" i="1" dirty="0"/>
              <a:t>(</a:t>
            </a:r>
            <a:r>
              <a:rPr lang="en-US" sz="2000" i="1" dirty="0" err="1"/>
              <a:t>Massud</a:t>
            </a:r>
            <a:r>
              <a:rPr lang="en-US" sz="2000" i="1" dirty="0"/>
              <a:t> I, CROI 2018, Abs 85)</a:t>
            </a:r>
          </a:p>
          <a:p>
            <a:r>
              <a:rPr lang="en-US" sz="2000" b="1" dirty="0">
                <a:solidFill>
                  <a:srgbClr val="C00000"/>
                </a:solidFill>
              </a:rPr>
              <a:t>Very low weekly doses of MK-8591 administered orally completely protect rhesus macaques against SHIV. </a:t>
            </a:r>
            <a:r>
              <a:rPr lang="en-US" sz="2000" dirty="0"/>
              <a:t>The MK-8591 levels that are protective are achievable in humans at weekly doses of 250 </a:t>
            </a:r>
            <a:r>
              <a:rPr lang="en-US" sz="2000" dirty="0" err="1"/>
              <a:t>micg</a:t>
            </a:r>
            <a:r>
              <a:rPr lang="en-US" sz="2000" dirty="0"/>
              <a:t> weekly : rationale for extended duration prophylaxis with intermittent dosing </a:t>
            </a:r>
            <a:r>
              <a:rPr lang="en-US" sz="2000" i="1" dirty="0"/>
              <a:t>(Markowitz M, CROI 2018, Abs. 89LB)</a:t>
            </a:r>
          </a:p>
        </p:txBody>
      </p:sp>
    </p:spTree>
    <p:extLst>
      <p:ext uri="{BB962C8B-B14F-4D97-AF65-F5344CB8AC3E}">
        <p14:creationId xmlns:p14="http://schemas.microsoft.com/office/powerpoint/2010/main" val="11028949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New potent HIV Entry inhibitor GRIFFITHSIN, 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800" dirty="0"/>
              <a:t>in combination with carrageenan </a:t>
            </a:r>
          </a:p>
          <a:p>
            <a:pPr lvl="1"/>
            <a:r>
              <a:rPr lang="en-US" sz="2400" dirty="0"/>
              <a:t>Dissolving inserts protect rhesus macaques from  intravaginal SHIV challenges</a:t>
            </a:r>
          </a:p>
          <a:p>
            <a:pPr lvl="1"/>
            <a:r>
              <a:rPr lang="en-US" sz="2400" dirty="0"/>
              <a:t>It also protects mice from HSV-2 and HPV16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08073D03-3D01-4E80-8F36-E36F4FF2B6E7}"/>
              </a:ext>
            </a:extLst>
          </p:cNvPr>
          <p:cNvSpPr/>
          <p:nvPr/>
        </p:nvSpPr>
        <p:spPr>
          <a:xfrm>
            <a:off x="6489448" y="6485141"/>
            <a:ext cx="26341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600" i="1" dirty="0"/>
              <a:t>Derby NC, CROI 2018, Abs. 84</a:t>
            </a:r>
          </a:p>
        </p:txBody>
      </p:sp>
    </p:spTree>
    <p:extLst>
      <p:ext uri="{BB962C8B-B14F-4D97-AF65-F5344CB8AC3E}">
        <p14:creationId xmlns:p14="http://schemas.microsoft.com/office/powerpoint/2010/main" val="21356035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b="1" dirty="0" err="1"/>
              <a:t>PrEP</a:t>
            </a:r>
            <a:r>
              <a:rPr lang="es-ES" sz="3200" b="1" dirty="0"/>
              <a:t> </a:t>
            </a:r>
            <a:r>
              <a:rPr lang="es-ES" sz="3200" b="1" dirty="0" err="1"/>
              <a:t>uptake</a:t>
            </a:r>
            <a:r>
              <a:rPr lang="es-ES" sz="3200" b="1" dirty="0"/>
              <a:t> in </a:t>
            </a:r>
            <a:r>
              <a:rPr lang="es-ES" sz="3200" b="1" dirty="0" err="1"/>
              <a:t>the</a:t>
            </a:r>
            <a:r>
              <a:rPr lang="es-ES" sz="3200" b="1" dirty="0"/>
              <a:t> US :</a:t>
            </a:r>
            <a:br>
              <a:rPr lang="es-ES" sz="3200" b="1" dirty="0"/>
            </a:br>
            <a:r>
              <a:rPr lang="es-ES" sz="3200" b="1" dirty="0" err="1"/>
              <a:t>sharp</a:t>
            </a:r>
            <a:r>
              <a:rPr lang="es-ES" sz="3200" b="1" dirty="0"/>
              <a:t> </a:t>
            </a:r>
            <a:r>
              <a:rPr lang="es-ES" sz="3200" b="1" dirty="0" err="1"/>
              <a:t>increase</a:t>
            </a:r>
            <a:r>
              <a:rPr lang="es-ES" sz="3200" b="1" dirty="0"/>
              <a:t> </a:t>
            </a:r>
            <a:r>
              <a:rPr lang="es-ES" sz="3200" b="1" dirty="0" err="1"/>
              <a:t>but</a:t>
            </a:r>
            <a:r>
              <a:rPr lang="es-ES" sz="3200" b="1" dirty="0"/>
              <a:t> </a:t>
            </a:r>
            <a:r>
              <a:rPr lang="es-ES" sz="3200" b="1" dirty="0" err="1"/>
              <a:t>still</a:t>
            </a:r>
            <a:r>
              <a:rPr lang="es-ES" sz="3200" b="1" dirty="0"/>
              <a:t> </a:t>
            </a:r>
            <a:r>
              <a:rPr lang="es-ES" sz="3200" b="1" dirty="0" err="1"/>
              <a:t>many</a:t>
            </a:r>
            <a:r>
              <a:rPr lang="es-ES" sz="3200" b="1" dirty="0"/>
              <a:t> </a:t>
            </a:r>
            <a:r>
              <a:rPr lang="es-ES" sz="3200" b="1" dirty="0" err="1"/>
              <a:t>left</a:t>
            </a:r>
            <a:r>
              <a:rPr lang="es-ES" sz="3200" b="1" dirty="0"/>
              <a:t> </a:t>
            </a:r>
            <a:r>
              <a:rPr lang="es-ES" sz="3200" b="1" dirty="0" err="1"/>
              <a:t>behind</a:t>
            </a:r>
            <a:endParaRPr lang="es-ES" sz="3200" b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9484" y="1533388"/>
            <a:ext cx="7125031" cy="3199864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6086180" y="6481346"/>
            <a:ext cx="30524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600" i="1" dirty="0"/>
              <a:t>Siegler AJ, CROI 2018, Abs. 1022LB</a:t>
            </a:r>
          </a:p>
        </p:txBody>
      </p:sp>
      <p:sp>
        <p:nvSpPr>
          <p:cNvPr id="7" name="Espace réservé du contenu 4"/>
          <p:cNvSpPr txBox="1">
            <a:spLocks/>
          </p:cNvSpPr>
          <p:nvPr/>
        </p:nvSpPr>
        <p:spPr>
          <a:xfrm>
            <a:off x="457200" y="4797152"/>
            <a:ext cx="8229600" cy="148455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57175" indent="-257175" algn="l" defTabSz="342900" rtl="0" eaLnBrk="1" latinLnBrk="0" hangingPunct="1">
              <a:spcBef>
                <a:spcPct val="20000"/>
              </a:spcBef>
              <a:buClr>
                <a:srgbClr val="EF4343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buClr>
                <a:srgbClr val="EF4343"/>
              </a:buClr>
              <a:buFont typeface="Arial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342900" rtl="0" eaLnBrk="1" latinLnBrk="0" hangingPunct="1">
              <a:spcBef>
                <a:spcPct val="20000"/>
              </a:spcBef>
              <a:buClr>
                <a:srgbClr val="EF4343"/>
              </a:buClr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342900" rtl="0" eaLnBrk="1" latinLnBrk="0" hangingPunct="1">
              <a:spcBef>
                <a:spcPct val="20000"/>
              </a:spcBef>
              <a:buClr>
                <a:srgbClr val="EF4343"/>
              </a:buClr>
              <a:buFont typeface="Arial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342900" rtl="0" eaLnBrk="1" latinLnBrk="0" hangingPunct="1">
              <a:spcBef>
                <a:spcPct val="20000"/>
              </a:spcBef>
              <a:buClr>
                <a:srgbClr val="EF4343"/>
              </a:buClr>
              <a:buFont typeface="Arial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Females, persons under 25, residents of the Southern region, and residents of non-Medicaid expansion states all received fewer prescriptions per capita and lower levels of prescription in comparison to epidemic need</a:t>
            </a:r>
          </a:p>
        </p:txBody>
      </p:sp>
    </p:spTree>
    <p:extLst>
      <p:ext uri="{BB962C8B-B14F-4D97-AF65-F5344CB8AC3E}">
        <p14:creationId xmlns:p14="http://schemas.microsoft.com/office/powerpoint/2010/main" val="3302888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Getting to Zero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San Francisco experience </a:t>
            </a:r>
            <a:r>
              <a:rPr lang="en-US" sz="2000" i="1" dirty="0"/>
              <a:t>(Buchbinder, Abs. 87)	</a:t>
            </a:r>
          </a:p>
          <a:p>
            <a:pPr lvl="1"/>
            <a:r>
              <a:rPr lang="en-US" dirty="0"/>
              <a:t>Increase testing, rapid start of ART, increase in </a:t>
            </a:r>
            <a:r>
              <a:rPr lang="en-US" dirty="0" err="1"/>
              <a:t>PrEp</a:t>
            </a:r>
            <a:r>
              <a:rPr lang="en-US" dirty="0"/>
              <a:t> uptake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New HIV diagnosis </a:t>
            </a:r>
            <a:r>
              <a:rPr lang="en-US" b="1" dirty="0">
                <a:solidFill>
                  <a:srgbClr val="C00000"/>
                </a:solidFill>
                <a:sym typeface="Wingdings" panose="05000000000000000000" pitchFamily="2" charset="2"/>
              </a:rPr>
              <a:t></a:t>
            </a:r>
            <a:r>
              <a:rPr lang="en-US" b="1" dirty="0">
                <a:solidFill>
                  <a:srgbClr val="C00000"/>
                </a:solidFill>
              </a:rPr>
              <a:t> by 43% between 2013 and 2016</a:t>
            </a:r>
          </a:p>
          <a:p>
            <a:pPr lvl="1"/>
            <a:r>
              <a:rPr lang="en-US" dirty="0"/>
              <a:t>MSM on </a:t>
            </a:r>
            <a:r>
              <a:rPr lang="en-US" dirty="0" err="1"/>
              <a:t>PrEP</a:t>
            </a:r>
            <a:r>
              <a:rPr lang="en-US" dirty="0"/>
              <a:t> : 4,700 in 2014 vs 12,300 in 2016</a:t>
            </a:r>
          </a:p>
          <a:p>
            <a:pPr lvl="1"/>
            <a:endParaRPr lang="en-US" dirty="0"/>
          </a:p>
          <a:p>
            <a:r>
              <a:rPr lang="en-US" dirty="0"/>
              <a:t>Australia, New South wales Experience </a:t>
            </a:r>
            <a:r>
              <a:rPr lang="en-US" sz="2000" i="1" dirty="0"/>
              <a:t>(</a:t>
            </a:r>
            <a:r>
              <a:rPr lang="en-US" sz="2000" i="1" dirty="0" err="1"/>
              <a:t>Grulich</a:t>
            </a:r>
            <a:r>
              <a:rPr lang="en-US" sz="2000" i="1" dirty="0"/>
              <a:t> A, Abs. 88)</a:t>
            </a:r>
          </a:p>
          <a:p>
            <a:pPr lvl="1"/>
            <a:r>
              <a:rPr lang="en-US" dirty="0"/>
              <a:t>Expanded </a:t>
            </a:r>
            <a:r>
              <a:rPr lang="en-US" dirty="0" err="1"/>
              <a:t>PrEP</a:t>
            </a:r>
            <a:r>
              <a:rPr lang="en-US" dirty="0"/>
              <a:t> Implementation study to recruit all 3700 MSM at high-risk of HIV in NSW between March and Dec 2016</a:t>
            </a:r>
          </a:p>
          <a:p>
            <a:pPr lvl="1"/>
            <a:r>
              <a:rPr lang="en-US" dirty="0"/>
              <a:t>In first half of 2017 : 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35% decline in new HIV diagnosis in MSM </a:t>
            </a:r>
            <a:r>
              <a:rPr lang="en-US" dirty="0"/>
              <a:t>(vs second-half 2015)</a:t>
            </a:r>
          </a:p>
          <a:p>
            <a:pPr lvl="2"/>
            <a:r>
              <a:rPr lang="en-US" dirty="0"/>
              <a:t>44% decline in early HIV infections in MSM</a:t>
            </a:r>
          </a:p>
          <a:p>
            <a:pPr lvl="1"/>
            <a:endParaRPr lang="en-US" dirty="0"/>
          </a:p>
        </p:txBody>
      </p:sp>
      <p:sp>
        <p:nvSpPr>
          <p:cNvPr id="4" name="ZoneTexte 3"/>
          <p:cNvSpPr txBox="1"/>
          <p:nvPr/>
        </p:nvSpPr>
        <p:spPr>
          <a:xfrm>
            <a:off x="4067944" y="5867364"/>
            <a:ext cx="3127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Still, a long road to go !</a:t>
            </a:r>
          </a:p>
        </p:txBody>
      </p:sp>
    </p:spTree>
    <p:extLst>
      <p:ext uri="{BB962C8B-B14F-4D97-AF65-F5344CB8AC3E}">
        <p14:creationId xmlns:p14="http://schemas.microsoft.com/office/powerpoint/2010/main" val="13322616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>
            <a:normAutofit/>
          </a:bodyPr>
          <a:lstStyle/>
          <a:p>
            <a:r>
              <a:rPr lang="en-US" sz="2900" b="1" dirty="0"/>
              <a:t>Drastic reduction of HIV incidence in a </a:t>
            </a:r>
            <a:r>
              <a:rPr lang="en-US" sz="2900" b="1" dirty="0" err="1"/>
              <a:t>hyperendemic</a:t>
            </a:r>
            <a:r>
              <a:rPr lang="en-US" sz="2900" b="1" dirty="0"/>
              <a:t> Community : Treatment + prevention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1692299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dirty="0"/>
              <a:t>5005 persons, 15-49 years fishermen, Rakai (Uganda)</a:t>
            </a:r>
          </a:p>
          <a:p>
            <a:r>
              <a:rPr lang="en-US" dirty="0"/>
              <a:t>4 surveys between 2011 and 2017</a:t>
            </a:r>
          </a:p>
          <a:p>
            <a:r>
              <a:rPr lang="en-US" dirty="0"/>
              <a:t>% of HIV+ on ART : has increased from 19% to 81%</a:t>
            </a:r>
          </a:p>
          <a:p>
            <a:r>
              <a:rPr lang="en-US" dirty="0"/>
              <a:t>% of HIV+ with </a:t>
            </a:r>
            <a:r>
              <a:rPr lang="en-US" dirty="0" err="1"/>
              <a:t>virologic</a:t>
            </a:r>
            <a:r>
              <a:rPr lang="en-US" dirty="0"/>
              <a:t> suppression has increased from 33% to 78%</a:t>
            </a:r>
          </a:p>
          <a:p>
            <a:r>
              <a:rPr lang="en-US" dirty="0"/>
              <a:t>% of circumcised males increase from 39% to 63%</a:t>
            </a:r>
          </a:p>
          <a:p>
            <a:r>
              <a:rPr lang="en-US" dirty="0"/>
              <a:t>Sexual behavior unchanged</a:t>
            </a:r>
          </a:p>
          <a:p>
            <a:endParaRPr lang="en-US" dirty="0"/>
          </a:p>
          <a:p>
            <a:r>
              <a:rPr lang="en-US" b="1" dirty="0">
                <a:solidFill>
                  <a:srgbClr val="C00000"/>
                </a:solidFill>
              </a:rPr>
              <a:t>Global incidence of HIV</a:t>
            </a:r>
          </a:p>
          <a:p>
            <a:pPr lvl="1"/>
            <a:r>
              <a:rPr lang="en-US" dirty="0"/>
              <a:t>3.97/100 person-years in 2011</a:t>
            </a:r>
          </a:p>
          <a:p>
            <a:pPr lvl="1"/>
            <a:r>
              <a:rPr lang="en-US" dirty="0"/>
              <a:t>1.61/100 person-years in 2017 </a:t>
            </a:r>
            <a:r>
              <a:rPr lang="en-US" b="1" dirty="0">
                <a:solidFill>
                  <a:srgbClr val="C00000"/>
                </a:solidFill>
              </a:rPr>
              <a:t>(58% reduction)</a:t>
            </a:r>
          </a:p>
          <a:p>
            <a:r>
              <a:rPr lang="en-US" b="1" dirty="0">
                <a:solidFill>
                  <a:srgbClr val="C00000"/>
                </a:solidFill>
              </a:rPr>
              <a:t>HIV prevalence has decreased from 41% to 36%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560023" y="6476503"/>
            <a:ext cx="25839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600" i="1" dirty="0" err="1"/>
              <a:t>Kagaay</a:t>
            </a:r>
            <a:r>
              <a:rPr lang="fr-FR" sz="1600" i="1" dirty="0"/>
              <a:t> J, CROI 2018, Abs. 90</a:t>
            </a:r>
          </a:p>
        </p:txBody>
      </p:sp>
    </p:spTree>
    <p:extLst>
      <p:ext uri="{BB962C8B-B14F-4D97-AF65-F5344CB8AC3E}">
        <p14:creationId xmlns:p14="http://schemas.microsoft.com/office/powerpoint/2010/main" val="3912140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/>
              <a:t>Test and Treat the Same Day  - Is this feasible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62077"/>
            <a:ext cx="8547904" cy="45259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b="1" dirty="0"/>
              <a:t>Experience in San Francisco </a:t>
            </a:r>
            <a:r>
              <a:rPr lang="en-US" dirty="0"/>
              <a:t>: RAPID ART Program, part of the </a:t>
            </a:r>
            <a:br>
              <a:rPr lang="en-US" dirty="0"/>
            </a:br>
            <a:r>
              <a:rPr lang="en-US" dirty="0"/>
              <a:t>San Francisco getting to Zero initiative 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000" dirty="0"/>
              <a:t>Objective : All new confirmed HIV diagnoses linked to care ≤ 5 working days and started on ART within ≤ 1 day after clinic visit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Implementation in 2015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Comparison of indicators between 2013 and 2016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New HIV diagnoses : 399 vs 265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Retention in care at 1 year : 93% vs 97%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ART initiated : 78% vs 81%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Median delay diagnosis to treatment initiation : 27 days vs 1 day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Median delay diagnosis to HIV RNA &lt; 200 c/ml: 134 days vs 61 days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Disparities between groups, especially vulnerable populations </a:t>
            </a:r>
            <a:br>
              <a:rPr lang="en-US" sz="2000" dirty="0"/>
            </a:br>
            <a:r>
              <a:rPr lang="en-US" sz="2000" dirty="0"/>
              <a:t>(black, homeless)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937504" y="6481346"/>
            <a:ext cx="32064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GB" sz="1600" i="1" dirty="0"/>
              <a:t>Bacon O, CROI 2018, Abs. 93</a:t>
            </a:r>
          </a:p>
        </p:txBody>
      </p:sp>
    </p:spTree>
    <p:extLst>
      <p:ext uri="{BB962C8B-B14F-4D97-AF65-F5344CB8AC3E}">
        <p14:creationId xmlns:p14="http://schemas.microsoft.com/office/powerpoint/2010/main" val="2082614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Test and Treat the Same Day  - Is this feasible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340768"/>
            <a:ext cx="8362709" cy="491805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600" b="1" dirty="0"/>
              <a:t>Experience in Lesotho</a:t>
            </a:r>
            <a:r>
              <a:rPr lang="en-US" sz="2600" dirty="0"/>
              <a:t> (rural setting) : CASCADE Trial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800" b="1" dirty="0">
                <a:solidFill>
                  <a:srgbClr val="C00000"/>
                </a:solidFill>
              </a:rPr>
              <a:t>HIV Home testing</a:t>
            </a:r>
            <a:r>
              <a:rPr lang="en-US" sz="1800" dirty="0">
                <a:solidFill>
                  <a:srgbClr val="C00000"/>
                </a:solidFill>
              </a:rPr>
              <a:t>. </a:t>
            </a:r>
            <a:r>
              <a:rPr lang="en-US" sz="1800" dirty="0"/>
              <a:t>If positive, </a:t>
            </a:r>
            <a:r>
              <a:rPr lang="en-US" sz="1800" b="1" dirty="0" err="1">
                <a:solidFill>
                  <a:srgbClr val="C00000"/>
                </a:solidFill>
              </a:rPr>
              <a:t>randomisation</a:t>
            </a:r>
            <a:endParaRPr lang="en-US" sz="1800" b="1" dirty="0">
              <a:solidFill>
                <a:srgbClr val="C00000"/>
              </a:solidFill>
            </a:endParaRP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Usual care with </a:t>
            </a:r>
            <a:r>
              <a:rPr lang="en-US" b="1" dirty="0">
                <a:solidFill>
                  <a:srgbClr val="C00000"/>
                </a:solidFill>
              </a:rPr>
              <a:t>referral to clinic</a:t>
            </a:r>
            <a:r>
              <a:rPr lang="en-US" dirty="0"/>
              <a:t> where ART is prescribed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Intervention = </a:t>
            </a:r>
            <a:r>
              <a:rPr lang="en-US" b="1" dirty="0">
                <a:solidFill>
                  <a:srgbClr val="C00000"/>
                </a:solidFill>
              </a:rPr>
              <a:t>Same-day home-based ART </a:t>
            </a:r>
            <a:r>
              <a:rPr lang="en-US" dirty="0"/>
              <a:t>initiation offered (1 month of ART provided) + appointment to clinic for follow-up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800" dirty="0"/>
              <a:t>Home-based HIV testing campaign in 60 villages and 17 urban areas, 6660 households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800" dirty="0"/>
              <a:t>Of the 441 tested HIV positive, 274 </a:t>
            </a:r>
            <a:r>
              <a:rPr lang="en-US" sz="1800" dirty="0" err="1"/>
              <a:t>randomised</a:t>
            </a:r>
            <a:r>
              <a:rPr lang="en-US" sz="1800" dirty="0"/>
              <a:t> 1:1 (76% female, median CD4 : 378)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800" dirty="0"/>
              <a:t>Endpoint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sz="2000" b="1" dirty="0">
                <a:solidFill>
                  <a:srgbClr val="C00000"/>
                </a:solidFill>
              </a:rPr>
              <a:t>Linkage to clinic at 3 months : 43% vs 69%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sz="2000" b="1" dirty="0">
                <a:solidFill>
                  <a:srgbClr val="C00000"/>
                </a:solidFill>
              </a:rPr>
              <a:t>HIV RNA &lt; 100 c/mL at M12 : 34% vs 50%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000" dirty="0"/>
              <a:t>Conclusion : although intervention improved retention in care after HIV test result, </a:t>
            </a:r>
            <a:r>
              <a:rPr lang="en-US" sz="2000" b="1" dirty="0">
                <a:solidFill>
                  <a:srgbClr val="C00000"/>
                </a:solidFill>
              </a:rPr>
              <a:t>results still sub-optimal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No information on outcomes of those who did not link to care, were not retained in care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No information on resistance development among same-day </a:t>
            </a:r>
            <a:r>
              <a:rPr lang="en-US" dirty="0" err="1"/>
              <a:t>straters</a:t>
            </a:r>
            <a:r>
              <a:rPr lang="en-US" dirty="0"/>
              <a:t> who did not link to care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2800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134319" y="6480161"/>
            <a:ext cx="800968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GB" sz="1600" i="1" dirty="0" err="1"/>
              <a:t>Labhardt</a:t>
            </a:r>
            <a:r>
              <a:rPr lang="en-GB" sz="1600" i="1" dirty="0"/>
              <a:t> ND, CROI 2018, Abs. 94 ; </a:t>
            </a:r>
            <a:r>
              <a:rPr lang="en-GB" sz="1600" i="1" dirty="0" err="1"/>
              <a:t>Labhardt</a:t>
            </a:r>
            <a:r>
              <a:rPr lang="en-GB" sz="1600" i="1" dirty="0"/>
              <a:t> ND. JAMA 2018 ; 6 Mars (</a:t>
            </a:r>
            <a:r>
              <a:rPr lang="en-GB" sz="1600" i="1" dirty="0" err="1"/>
              <a:t>Epub</a:t>
            </a:r>
            <a:r>
              <a:rPr lang="en-GB" sz="1600" i="1" dirty="0"/>
              <a:t> ahead of print) </a:t>
            </a:r>
          </a:p>
        </p:txBody>
      </p:sp>
    </p:spTree>
    <p:extLst>
      <p:ext uri="{BB962C8B-B14F-4D97-AF65-F5344CB8AC3E}">
        <p14:creationId xmlns:p14="http://schemas.microsoft.com/office/powerpoint/2010/main" val="2448534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Risk of IRIS with Raltegravir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59818"/>
            <a:ext cx="8229600" cy="491924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800" b="1">
                <a:solidFill>
                  <a:srgbClr val="C00000"/>
                </a:solidFill>
              </a:rPr>
              <a:t>REALITY Trial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800" dirty="0"/>
              <a:t>ART naive adults and children &gt; 5 years, CD4 &lt; 100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800" dirty="0"/>
              <a:t>First line ART : 2 NRTI + NNRTI + Intensification first 12 weeks with RAL vs no intensification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400" dirty="0"/>
              <a:t>N IRIS = 67 fatal and 113 non-fatal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400" dirty="0"/>
              <a:t>89 IRIS RAL group vs 86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800" dirty="0"/>
              <a:t>More rapid declines in HIV VL, but </a:t>
            </a:r>
            <a:r>
              <a:rPr lang="en-US" sz="2800" b="1" dirty="0">
                <a:solidFill>
                  <a:srgbClr val="C00000"/>
                </a:solidFill>
              </a:rPr>
              <a:t>no evidence that 12 weeks’ RAL intensification impacted incidence or case-fatality of IRIS </a:t>
            </a:r>
            <a:r>
              <a:rPr lang="en-US" sz="2800" dirty="0"/>
              <a:t>in severely immunocompromised individuals initiating ART.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800" dirty="0"/>
              <a:t>IRIS associated to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400" dirty="0"/>
              <a:t>Lower pre-ART CD4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400" dirty="0"/>
              <a:t>Older age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400" dirty="0"/>
              <a:t>TB at ART initiation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751300" y="6475583"/>
            <a:ext cx="24117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/>
              <a:t>Gibb D,  CROI 2018, Abs.23</a:t>
            </a:r>
          </a:p>
        </p:txBody>
      </p:sp>
    </p:spTree>
    <p:extLst>
      <p:ext uri="{BB962C8B-B14F-4D97-AF65-F5344CB8AC3E}">
        <p14:creationId xmlns:p14="http://schemas.microsoft.com/office/powerpoint/2010/main" val="3877028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/>
              <a:t>Risk of IRIS with INSTI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20306"/>
            <a:ext cx="8229600" cy="5421645"/>
          </a:xfrm>
        </p:spPr>
        <p:txBody>
          <a:bodyPr>
            <a:normAutofit/>
          </a:bodyPr>
          <a:lstStyle/>
          <a:p>
            <a:pPr>
              <a:lnSpc>
                <a:spcPts val="25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At CROI 2017, 2 observational studies based on retrospective assessment of IRIS reported an increased risk of IRIS with INSTI-based regimen</a:t>
            </a:r>
          </a:p>
          <a:p>
            <a:pPr>
              <a:lnSpc>
                <a:spcPts val="25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>
                <a:solidFill>
                  <a:srgbClr val="C00000"/>
                </a:solidFill>
              </a:rPr>
              <a:t>The OPTIMAL ANRS trial </a:t>
            </a:r>
            <a:r>
              <a:rPr lang="en-US" dirty="0"/>
              <a:t>failed to demonstrate a benefit of MVC addition in patients initiating ART with CD4 &lt; 200 or aids</a:t>
            </a:r>
          </a:p>
          <a:p>
            <a:pPr>
              <a:lnSpc>
                <a:spcPts val="25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IRIS was a component of the composite primary endpoint prospectively validated by an event review committee.</a:t>
            </a:r>
          </a:p>
          <a:p>
            <a:pPr>
              <a:lnSpc>
                <a:spcPts val="2500"/>
              </a:lnSpc>
              <a:spcBef>
                <a:spcPts val="0"/>
              </a:spcBef>
            </a:pPr>
            <a:r>
              <a:rPr lang="en-US" dirty="0"/>
              <a:t>Of the 409 enrolled patients, with median baseline CD4 of 80, </a:t>
            </a:r>
            <a:r>
              <a:rPr lang="en-US" b="1" dirty="0">
                <a:solidFill>
                  <a:srgbClr val="C00000"/>
                </a:solidFill>
              </a:rPr>
              <a:t>28 IRIS occurred, of which 26 during the first 6 months</a:t>
            </a:r>
          </a:p>
          <a:p>
            <a:pPr lvl="1">
              <a:lnSpc>
                <a:spcPts val="25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>
                <a:solidFill>
                  <a:srgbClr val="C00000"/>
                </a:solidFill>
              </a:rPr>
              <a:t>Incidence of IRIS </a:t>
            </a:r>
            <a:r>
              <a:rPr lang="en-US" dirty="0"/>
              <a:t>for 100 patient-years was 8 on INSTI vs 5.2 on non-INSTI regimen, the </a:t>
            </a:r>
            <a:r>
              <a:rPr lang="en-US" b="1" dirty="0">
                <a:solidFill>
                  <a:srgbClr val="C00000"/>
                </a:solidFill>
              </a:rPr>
              <a:t>difference being non significant </a:t>
            </a:r>
            <a:r>
              <a:rPr lang="en-US" dirty="0"/>
              <a:t>(adjusted HR of 1.49 (95% CI : 0.6 to 3.7)</a:t>
            </a:r>
          </a:p>
          <a:p>
            <a:pPr>
              <a:lnSpc>
                <a:spcPts val="2500"/>
              </a:lnSpc>
              <a:spcBef>
                <a:spcPts val="0"/>
              </a:spcBef>
            </a:pPr>
            <a:r>
              <a:rPr lang="en-US" dirty="0"/>
              <a:t>The only factor associated with IRIS occurrence was baseline HIV RNA above 500 000 copies/ml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6326188" y="6481346"/>
            <a:ext cx="280828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GB" sz="1600" i="1" dirty="0" err="1"/>
              <a:t>Lelievre</a:t>
            </a:r>
            <a:r>
              <a:rPr lang="en-GB" sz="1600" i="1" dirty="0"/>
              <a:t> JD, CROI 2018, Abs. 495</a:t>
            </a:r>
          </a:p>
        </p:txBody>
      </p:sp>
    </p:spTree>
    <p:extLst>
      <p:ext uri="{BB962C8B-B14F-4D97-AF65-F5344CB8AC3E}">
        <p14:creationId xmlns:p14="http://schemas.microsoft.com/office/powerpoint/2010/main" val="719628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ART initiation with Dual Therapy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21718"/>
            <a:ext cx="8229600" cy="452596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800" b="1" dirty="0">
                <a:solidFill>
                  <a:srgbClr val="C00000"/>
                </a:solidFill>
              </a:rPr>
              <a:t>ANDES W48 results</a:t>
            </a:r>
          </a:p>
          <a:p>
            <a:r>
              <a:rPr lang="en-US" sz="2800" dirty="0"/>
              <a:t>140 ARV naive adults </a:t>
            </a:r>
            <a:r>
              <a:rPr lang="en-US" sz="2800" dirty="0" err="1"/>
              <a:t>randomised</a:t>
            </a:r>
            <a:r>
              <a:rPr lang="en-US" sz="2800" dirty="0"/>
              <a:t> to</a:t>
            </a:r>
          </a:p>
          <a:p>
            <a:pPr lvl="1"/>
            <a:r>
              <a:rPr lang="en-US" sz="2400" dirty="0"/>
              <a:t>DRV/r + 3TC vs DRV/r + 3TC/TDF</a:t>
            </a:r>
          </a:p>
          <a:p>
            <a:pPr lvl="1"/>
            <a:r>
              <a:rPr lang="en-US" sz="2400" b="1" dirty="0">
                <a:solidFill>
                  <a:srgbClr val="C00000"/>
                </a:solidFill>
              </a:rPr>
              <a:t>At W48</a:t>
            </a:r>
            <a:r>
              <a:rPr lang="en-US" sz="2400" dirty="0"/>
              <a:t>, Proportion with VL &lt; 50 c/ml were </a:t>
            </a:r>
            <a:r>
              <a:rPr lang="en-US" sz="2400" b="1" dirty="0">
                <a:solidFill>
                  <a:srgbClr val="C00000"/>
                </a:solidFill>
              </a:rPr>
              <a:t>93% and 94% </a:t>
            </a:r>
            <a:r>
              <a:rPr lang="en-US" sz="2400" dirty="0"/>
              <a:t>and for patients with baseline HIV RNA &gt; 100 000 copies/ml, 91% and 92%</a:t>
            </a:r>
          </a:p>
          <a:p>
            <a:pPr lvl="1"/>
            <a:r>
              <a:rPr lang="en-US" sz="2400" dirty="0"/>
              <a:t>No discontinuation for AE , GI most frequent AE</a:t>
            </a:r>
          </a:p>
          <a:p>
            <a:pPr lvl="1"/>
            <a:r>
              <a:rPr lang="en-US" sz="2400" dirty="0"/>
              <a:t>Lipid elevations more pronounced in the dual therapy group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927980" y="6481346"/>
            <a:ext cx="32064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GB" sz="1600" i="1" dirty="0"/>
              <a:t>Figueroa MI, CROI 2018, Abs. 489</a:t>
            </a:r>
          </a:p>
        </p:txBody>
      </p:sp>
    </p:spTree>
    <p:extLst>
      <p:ext uri="{BB962C8B-B14F-4D97-AF65-F5344CB8AC3E}">
        <p14:creationId xmlns:p14="http://schemas.microsoft.com/office/powerpoint/2010/main" val="2325308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/>
              <a:t>Switching from DTG/ABC/3TC </a:t>
            </a:r>
            <a:br>
              <a:rPr lang="en-US" sz="3200" b="1" dirty="0"/>
            </a:br>
            <a:r>
              <a:rPr lang="en-US" sz="3200" b="1" dirty="0"/>
              <a:t>to B/F/TAF in </a:t>
            </a:r>
            <a:r>
              <a:rPr lang="en-US" sz="3200" b="1" dirty="0" err="1"/>
              <a:t>virologically</a:t>
            </a:r>
            <a:r>
              <a:rPr lang="en-US" sz="3200" b="1" dirty="0"/>
              <a:t> suppressed patients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06141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Phase 3 study</a:t>
            </a:r>
            <a:r>
              <a:rPr lang="en-US" dirty="0"/>
              <a:t>, 563 participants, CD4 700</a:t>
            </a:r>
          </a:p>
          <a:p>
            <a:r>
              <a:rPr lang="en-US" b="1" dirty="0">
                <a:solidFill>
                  <a:srgbClr val="C00000"/>
                </a:solidFill>
              </a:rPr>
              <a:t>Primary endpoint : HIV RNA ≥ 50 c/ml at W48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B/F/TAF = 1.1%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DTG/ABC/3TC = 0.4%</a:t>
            </a:r>
          </a:p>
          <a:p>
            <a:r>
              <a:rPr lang="en-US" dirty="0"/>
              <a:t>ITT, snapshot, HIV RNA &lt; 50 c/ml at W48</a:t>
            </a:r>
          </a:p>
          <a:p>
            <a:pPr lvl="1"/>
            <a:r>
              <a:rPr lang="en-US" dirty="0"/>
              <a:t>B/F/TAF = 93.6%</a:t>
            </a:r>
          </a:p>
          <a:p>
            <a:pPr lvl="1"/>
            <a:r>
              <a:rPr lang="en-US" dirty="0"/>
              <a:t>DTG/ABC/3TC = 95.0%</a:t>
            </a:r>
          </a:p>
          <a:p>
            <a:r>
              <a:rPr lang="en-US" dirty="0"/>
              <a:t>Adverse events leading to discontinuation </a:t>
            </a:r>
          </a:p>
          <a:p>
            <a:pPr lvl="1"/>
            <a:r>
              <a:rPr lang="en-US" dirty="0"/>
              <a:t>B/F/TAF = 6 (2%) vs DTG/ABC/3TC = 2 (1%)</a:t>
            </a:r>
          </a:p>
          <a:p>
            <a:r>
              <a:rPr lang="en-US" b="1" dirty="0">
                <a:solidFill>
                  <a:srgbClr val="C00000"/>
                </a:solidFill>
              </a:rPr>
              <a:t>Study drug related adverse events : 16% vs 8% (p = 0.01)</a:t>
            </a:r>
          </a:p>
          <a:p>
            <a:r>
              <a:rPr lang="en-US" dirty="0"/>
              <a:t>Decrease in eGFR with DTG/ABC/3TC= - 1.8 ml/min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434033" y="6490871"/>
            <a:ext cx="27290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/>
              <a:t>Molina JM, CROI 2018, Abs. 22</a:t>
            </a:r>
          </a:p>
        </p:txBody>
      </p:sp>
    </p:spTree>
    <p:extLst>
      <p:ext uri="{BB962C8B-B14F-4D97-AF65-F5344CB8AC3E}">
        <p14:creationId xmlns:p14="http://schemas.microsoft.com/office/powerpoint/2010/main" val="160018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23317"/>
            <a:ext cx="8229600" cy="1143000"/>
          </a:xfrm>
        </p:spPr>
        <p:txBody>
          <a:bodyPr>
            <a:normAutofit/>
          </a:bodyPr>
          <a:lstStyle/>
          <a:p>
            <a:r>
              <a:rPr lang="fr-FR" sz="3200" b="1" dirty="0" err="1"/>
              <a:t>Ibalizumab</a:t>
            </a:r>
            <a:r>
              <a:rPr lang="fr-FR" sz="3200" b="1" dirty="0"/>
              <a:t> </a:t>
            </a:r>
            <a:r>
              <a:rPr lang="fr-FR" sz="3200" b="1" dirty="0" err="1"/>
              <a:t>susceptibility</a:t>
            </a:r>
            <a:r>
              <a:rPr lang="fr-FR" sz="3200" b="1" dirty="0"/>
              <a:t> in patient </a:t>
            </a:r>
            <a:br>
              <a:rPr lang="fr-FR" sz="3200" b="1" dirty="0"/>
            </a:br>
            <a:r>
              <a:rPr lang="fr-FR" sz="3200" b="1" dirty="0"/>
              <a:t>HIV </a:t>
            </a:r>
            <a:r>
              <a:rPr lang="fr-FR" sz="3200" b="1" dirty="0" err="1"/>
              <a:t>isolates</a:t>
            </a:r>
            <a:r>
              <a:rPr lang="fr-FR" sz="3200" b="1" dirty="0"/>
              <a:t> </a:t>
            </a:r>
            <a:r>
              <a:rPr lang="fr-FR" sz="3200" b="1" dirty="0" err="1"/>
              <a:t>resistant</a:t>
            </a:r>
            <a:r>
              <a:rPr lang="fr-FR" sz="3200" b="1" dirty="0"/>
              <a:t> to </a:t>
            </a:r>
            <a:r>
              <a:rPr lang="fr-FR" sz="3200" b="1" dirty="0" err="1"/>
              <a:t>antiretrovirals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38758"/>
            <a:ext cx="8686800" cy="4525963"/>
          </a:xfrm>
        </p:spPr>
        <p:txBody>
          <a:bodyPr>
            <a:noAutofit/>
          </a:bodyPr>
          <a:lstStyle/>
          <a:p>
            <a:pPr>
              <a:lnSpc>
                <a:spcPts val="2500"/>
              </a:lnSpc>
              <a:spcBef>
                <a:spcPts val="0"/>
              </a:spcBef>
            </a:pPr>
            <a:r>
              <a:rPr lang="en-US" sz="2200" b="1" dirty="0">
                <a:solidFill>
                  <a:srgbClr val="C00000"/>
                </a:solidFill>
              </a:rPr>
              <a:t>Ibalizumab = CD4-directed post-attachment inhibitor</a:t>
            </a:r>
          </a:p>
          <a:p>
            <a:pPr>
              <a:lnSpc>
                <a:spcPts val="2500"/>
              </a:lnSpc>
              <a:spcBef>
                <a:spcPts val="0"/>
              </a:spcBef>
            </a:pPr>
            <a:r>
              <a:rPr lang="en-US" sz="2200" dirty="0"/>
              <a:t>Samples collected at study entry from all 40 participants in the phase III clinical trial using ibalizumab (treatment-experienced HIV-infected patients resistant to a significant number or all drugs approved for the treatment of HIV)</a:t>
            </a:r>
          </a:p>
          <a:p>
            <a:pPr>
              <a:lnSpc>
                <a:spcPts val="2500"/>
              </a:lnSpc>
              <a:spcBef>
                <a:spcPts val="0"/>
              </a:spcBef>
            </a:pPr>
            <a:r>
              <a:rPr lang="en-US" sz="2200" dirty="0"/>
              <a:t>Results : Ibalizumab was equally active in HIV isolates notwithstanding if those are sensitive or resistant to all other antiretrovirals</a:t>
            </a:r>
          </a:p>
          <a:p>
            <a:pPr>
              <a:lnSpc>
                <a:spcPts val="25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200" dirty="0"/>
              <a:t>Phase III clinical trial results : 7 days after the initial infusion of ibalizumab, 83% of patients had a VL decrease of ≥ 0.5 log</a:t>
            </a:r>
            <a:r>
              <a:rPr lang="en-US" sz="2200" baseline="-25000" dirty="0"/>
              <a:t>10</a:t>
            </a:r>
            <a:r>
              <a:rPr lang="en-US" sz="2200" dirty="0"/>
              <a:t>            </a:t>
            </a:r>
            <a:br>
              <a:rPr lang="en-US" sz="2200" dirty="0"/>
            </a:br>
            <a:r>
              <a:rPr lang="en-US" sz="2200" dirty="0"/>
              <a:t>(p &lt; 0.0001) while the mean viral load decrease was 1.1 log</a:t>
            </a:r>
            <a:r>
              <a:rPr lang="en-US" sz="2200" baseline="-25000" dirty="0"/>
              <a:t>10</a:t>
            </a:r>
            <a:endParaRPr lang="en-US" sz="2200" dirty="0"/>
          </a:p>
          <a:p>
            <a:pPr>
              <a:lnSpc>
                <a:spcPts val="2500"/>
              </a:lnSpc>
              <a:spcBef>
                <a:spcPts val="0"/>
              </a:spcBef>
            </a:pPr>
            <a:r>
              <a:rPr lang="en-US" sz="2200" dirty="0" err="1"/>
              <a:t>Ibalizumab</a:t>
            </a:r>
            <a:r>
              <a:rPr lang="en-US" sz="2200" dirty="0"/>
              <a:t> was approved on March 5th by FDA </a:t>
            </a:r>
          </a:p>
          <a:p>
            <a:pPr>
              <a:lnSpc>
                <a:spcPts val="2500"/>
              </a:lnSpc>
              <a:spcBef>
                <a:spcPts val="0"/>
              </a:spcBef>
            </a:pPr>
            <a:r>
              <a:rPr lang="en-US" sz="2200" b="1" dirty="0">
                <a:solidFill>
                  <a:srgbClr val="C00000"/>
                </a:solidFill>
              </a:rPr>
              <a:t>« </a:t>
            </a:r>
            <a:r>
              <a:rPr lang="en-US" sz="2200" b="1" dirty="0" err="1">
                <a:solidFill>
                  <a:srgbClr val="C00000"/>
                </a:solidFill>
              </a:rPr>
              <a:t>Trogarzo</a:t>
            </a:r>
            <a:r>
              <a:rPr lang="en-US" sz="2200" b="1" dirty="0">
                <a:solidFill>
                  <a:srgbClr val="C00000"/>
                </a:solidFill>
              </a:rPr>
              <a:t>® », in combination with other ARV is indicated for the treatment of HIV-1 infection in heavily treatment-experienced adults with MDR HIV-1 infection failing their current antiretroviral regimen</a:t>
            </a:r>
          </a:p>
          <a:p>
            <a:pPr>
              <a:lnSpc>
                <a:spcPts val="2500"/>
              </a:lnSpc>
              <a:spcBef>
                <a:spcPts val="0"/>
              </a:spcBef>
            </a:pPr>
            <a:endParaRPr lang="en-US" sz="2300" dirty="0"/>
          </a:p>
          <a:p>
            <a:pPr>
              <a:lnSpc>
                <a:spcPts val="2500"/>
              </a:lnSpc>
              <a:spcBef>
                <a:spcPts val="0"/>
              </a:spcBef>
            </a:pPr>
            <a:endParaRPr lang="en-US" sz="2300" dirty="0"/>
          </a:p>
        </p:txBody>
      </p:sp>
      <p:sp>
        <p:nvSpPr>
          <p:cNvPr id="4" name="ZoneTexte 3"/>
          <p:cNvSpPr txBox="1"/>
          <p:nvPr/>
        </p:nvSpPr>
        <p:spPr>
          <a:xfrm>
            <a:off x="6100646" y="6490871"/>
            <a:ext cx="30590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600" i="1" dirty="0" err="1"/>
              <a:t>Weinheimer</a:t>
            </a:r>
            <a:r>
              <a:rPr lang="fr-FR" sz="1600" i="1" dirty="0"/>
              <a:t> S, CROI 2018, Abs.561</a:t>
            </a:r>
          </a:p>
        </p:txBody>
      </p:sp>
    </p:spTree>
    <p:extLst>
      <p:ext uri="{BB962C8B-B14F-4D97-AF65-F5344CB8AC3E}">
        <p14:creationId xmlns:p14="http://schemas.microsoft.com/office/powerpoint/2010/main" val="408134984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1112</TotalTime>
  <Words>2381</Words>
  <Application>Microsoft Office PowerPoint</Application>
  <PresentationFormat>Affichage à l'écran (4:3)</PresentationFormat>
  <Paragraphs>343</Paragraphs>
  <Slides>29</Slides>
  <Notes>29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4" baseType="lpstr">
      <vt:lpstr>Arial</vt:lpstr>
      <vt:lpstr>Calibri</vt:lpstr>
      <vt:lpstr>Mangal</vt:lpstr>
      <vt:lpstr>Wingdings</vt:lpstr>
      <vt:lpstr>Thème Office</vt:lpstr>
      <vt:lpstr>Présentation PowerPoint</vt:lpstr>
      <vt:lpstr>Présentation PowerPoint</vt:lpstr>
      <vt:lpstr>Test and Treat the Same Day  - Is this feasible ?</vt:lpstr>
      <vt:lpstr>Test and Treat the Same Day  - Is this feasible ?</vt:lpstr>
      <vt:lpstr>Risk of IRIS with Raltegravir ?</vt:lpstr>
      <vt:lpstr>Risk of IRIS with INSTI ?</vt:lpstr>
      <vt:lpstr>ART initiation with Dual Therapy</vt:lpstr>
      <vt:lpstr>Switching from DTG/ABC/3TC  to B/F/TAF in virologically suppressed patients</vt:lpstr>
      <vt:lpstr>Ibalizumab susceptibility in patient  HIV isolates resistant to antiretrovirals</vt:lpstr>
      <vt:lpstr>Présentation PowerPoint</vt:lpstr>
      <vt:lpstr>Early establishment of cellular viral reservoir</vt:lpstr>
      <vt:lpstr>PGT121 + GS-9620 delays rebound in monkeys</vt:lpstr>
      <vt:lpstr>Présentation PowerPoint</vt:lpstr>
      <vt:lpstr>TB screening improvement :  does it improve early ART Mortality ?</vt:lpstr>
      <vt:lpstr>ART initiation with CD4 &lt; 100/mm3  in region with high prevalence of tuberculosis : systematic vs test-guided tuberculosis treatment</vt:lpstr>
      <vt:lpstr>URINE-LAM (lipoarabinomannane) : a useful tool to improve tuberculosis diagnosis and outcome ?</vt:lpstr>
      <vt:lpstr>Any benefit to increase RIF  dose for tuberculosis treatment ?</vt:lpstr>
      <vt:lpstr>1 month INH/rifapentine  to prevent TB in HIV : brief-TB trial </vt:lpstr>
      <vt:lpstr>INSPIRING : DTG for TB</vt:lpstr>
      <vt:lpstr>Bictegravir for TB ?</vt:lpstr>
      <vt:lpstr>Présentation PowerPoint</vt:lpstr>
      <vt:lpstr>Low rates of spontaneous  clearance of acute HCV coinfection </vt:lpstr>
      <vt:lpstr>High incidence of HCV first infection and reinfection in MSM</vt:lpstr>
      <vt:lpstr>Présentation PowerPoint</vt:lpstr>
      <vt:lpstr>PrEP : Preclinical data</vt:lpstr>
      <vt:lpstr>Présentation PowerPoint</vt:lpstr>
      <vt:lpstr>PrEP uptake in the US : sharp increase but still many left behind</vt:lpstr>
      <vt:lpstr>Getting to Zero</vt:lpstr>
      <vt:lpstr>Drastic reduction of HIV incidence in a hyperendemic Community : Treatment + prevention</vt:lpstr>
    </vt:vector>
  </TitlesOfParts>
  <Manager>www.aei.fr</Manager>
  <Company>www.arv-trials.com 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ARV-trials.com Webinar march 8th 2018</dc:title>
  <dc:subject/>
  <dc:creator>AEI, web health agency</dc:creator>
  <cp:keywords/>
  <dc:description/>
  <cp:lastModifiedBy>christophe</cp:lastModifiedBy>
  <cp:revision>157</cp:revision>
  <dcterms:created xsi:type="dcterms:W3CDTF">2017-07-25T11:41:11Z</dcterms:created>
  <dcterms:modified xsi:type="dcterms:W3CDTF">2018-03-30T14:02:35Z</dcterms:modified>
  <cp:category/>
</cp:coreProperties>
</file>