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5.xml" ContentType="application/vnd.openxmlformats-officedocument.drawingml.chart+xml"/>
  <Override PartName="/ppt/notesSlides/notesSlide4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4"/>
  </p:notesMasterIdLst>
  <p:sldIdLst>
    <p:sldId id="1334" r:id="rId2"/>
    <p:sldId id="1338" r:id="rId3"/>
    <p:sldId id="1339" r:id="rId4"/>
    <p:sldId id="1302" r:id="rId5"/>
    <p:sldId id="454" r:id="rId6"/>
    <p:sldId id="1328" r:id="rId7"/>
    <p:sldId id="1329" r:id="rId8"/>
    <p:sldId id="456" r:id="rId9"/>
    <p:sldId id="457" r:id="rId10"/>
    <p:sldId id="1321" r:id="rId11"/>
    <p:sldId id="1300" r:id="rId12"/>
    <p:sldId id="489" r:id="rId13"/>
    <p:sldId id="450" r:id="rId14"/>
    <p:sldId id="451" r:id="rId15"/>
    <p:sldId id="458" r:id="rId16"/>
    <p:sldId id="459" r:id="rId17"/>
    <p:sldId id="460" r:id="rId18"/>
    <p:sldId id="461" r:id="rId19"/>
    <p:sldId id="493" r:id="rId20"/>
    <p:sldId id="463" r:id="rId21"/>
    <p:sldId id="1301" r:id="rId22"/>
    <p:sldId id="464" r:id="rId23"/>
    <p:sldId id="465" r:id="rId24"/>
    <p:sldId id="1330" r:id="rId25"/>
    <p:sldId id="452" r:id="rId26"/>
    <p:sldId id="491" r:id="rId27"/>
    <p:sldId id="1320" r:id="rId28"/>
    <p:sldId id="448" r:id="rId29"/>
    <p:sldId id="1324" r:id="rId30"/>
    <p:sldId id="432" r:id="rId31"/>
    <p:sldId id="449" r:id="rId32"/>
    <p:sldId id="1325" r:id="rId33"/>
    <p:sldId id="1326" r:id="rId34"/>
    <p:sldId id="1327" r:id="rId35"/>
    <p:sldId id="426" r:id="rId36"/>
    <p:sldId id="466" r:id="rId37"/>
    <p:sldId id="467" r:id="rId38"/>
    <p:sldId id="468" r:id="rId39"/>
    <p:sldId id="469" r:id="rId40"/>
    <p:sldId id="1322" r:id="rId41"/>
    <p:sldId id="1323" r:id="rId42"/>
    <p:sldId id="490" r:id="rId43"/>
    <p:sldId id="494" r:id="rId44"/>
    <p:sldId id="453" r:id="rId45"/>
    <p:sldId id="470" r:id="rId46"/>
    <p:sldId id="471" r:id="rId47"/>
    <p:sldId id="440" r:id="rId48"/>
    <p:sldId id="441" r:id="rId49"/>
    <p:sldId id="1309" r:id="rId50"/>
    <p:sldId id="425" r:id="rId51"/>
    <p:sldId id="1307" r:id="rId52"/>
    <p:sldId id="1308" r:id="rId5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1334"/>
            <p14:sldId id="1338"/>
            <p14:sldId id="1339"/>
            <p14:sldId id="1302"/>
            <p14:sldId id="454"/>
            <p14:sldId id="1328"/>
            <p14:sldId id="1329"/>
            <p14:sldId id="456"/>
            <p14:sldId id="457"/>
            <p14:sldId id="1321"/>
            <p14:sldId id="1300"/>
            <p14:sldId id="489"/>
            <p14:sldId id="450"/>
            <p14:sldId id="451"/>
            <p14:sldId id="458"/>
            <p14:sldId id="459"/>
            <p14:sldId id="460"/>
            <p14:sldId id="461"/>
            <p14:sldId id="493"/>
            <p14:sldId id="463"/>
            <p14:sldId id="1301"/>
            <p14:sldId id="464"/>
            <p14:sldId id="465"/>
            <p14:sldId id="1330"/>
            <p14:sldId id="452"/>
          </p14:sldIdLst>
        </p14:section>
        <p14:section name="Section sans titre" id="{254791B9-0333-EB48-8435-5CBCE9E793FF}">
          <p14:sldIdLst>
            <p14:sldId id="491"/>
            <p14:sldId id="1320"/>
            <p14:sldId id="448"/>
            <p14:sldId id="1324"/>
            <p14:sldId id="432"/>
            <p14:sldId id="449"/>
            <p14:sldId id="1325"/>
            <p14:sldId id="1326"/>
            <p14:sldId id="1327"/>
            <p14:sldId id="426"/>
            <p14:sldId id="466"/>
            <p14:sldId id="467"/>
            <p14:sldId id="468"/>
            <p14:sldId id="469"/>
            <p14:sldId id="1322"/>
            <p14:sldId id="1323"/>
            <p14:sldId id="490"/>
            <p14:sldId id="494"/>
            <p14:sldId id="453"/>
            <p14:sldId id="470"/>
            <p14:sldId id="471"/>
            <p14:sldId id="440"/>
            <p14:sldId id="441"/>
            <p14:sldId id="1309"/>
            <p14:sldId id="425"/>
            <p14:sldId id="1307"/>
            <p14:sldId id="1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7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6600"/>
    <a:srgbClr val="FFCCFF"/>
    <a:srgbClr val="0500CD"/>
    <a:srgbClr val="009900"/>
    <a:srgbClr val="00FF00"/>
    <a:srgbClr val="FFF400"/>
    <a:srgbClr val="72C6CA"/>
    <a:srgbClr val="04877E"/>
    <a:srgbClr val="EC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6560" autoAdjust="0"/>
  </p:normalViewPr>
  <p:slideViewPr>
    <p:cSldViewPr snapToGrid="0" snapToObjects="1">
      <p:cViewPr varScale="1">
        <p:scale>
          <a:sx n="84" d="100"/>
          <a:sy n="84" d="100"/>
        </p:scale>
        <p:origin x="516" y="84"/>
      </p:cViewPr>
      <p:guideLst>
        <p:guide orient="horz" pos="4178"/>
        <p:guide pos="76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944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27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1947741606901"/>
          <c:y val="0.31199231892916801"/>
          <c:w val="0.72279625494574395"/>
          <c:h val="0.528853549771109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Sheet1!$A$2:$A$29</c:f>
              <c:strCache>
                <c:ptCount val="28"/>
                <c:pt idx="0">
                  <c:v>BL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6">
                  <c:v>24</c:v>
                </c:pt>
                <c:pt idx="9">
                  <c:v>36</c:v>
                </c:pt>
                <c:pt idx="12">
                  <c:v>48</c:v>
                </c:pt>
                <c:pt idx="15">
                  <c:v>60</c:v>
                </c:pt>
                <c:pt idx="18">
                  <c:v>72</c:v>
                </c:pt>
                <c:pt idx="21">
                  <c:v>84</c:v>
                </c:pt>
                <c:pt idx="24">
                  <c:v>96</c:v>
                </c:pt>
                <c:pt idx="27">
                  <c:v>108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7F-47EB-86D8-529FD8003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Sheet1!$A$2:$A$29</c:f>
              <c:strCache>
                <c:ptCount val="28"/>
                <c:pt idx="0">
                  <c:v>BL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6">
                  <c:v>24</c:v>
                </c:pt>
                <c:pt idx="9">
                  <c:v>36</c:v>
                </c:pt>
                <c:pt idx="12">
                  <c:v>48</c:v>
                </c:pt>
                <c:pt idx="15">
                  <c:v>60</c:v>
                </c:pt>
                <c:pt idx="18">
                  <c:v>72</c:v>
                </c:pt>
                <c:pt idx="21">
                  <c:v>84</c:v>
                </c:pt>
                <c:pt idx="24">
                  <c:v>96</c:v>
                </c:pt>
                <c:pt idx="27">
                  <c:v>108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7F-47EB-86D8-529FD8003F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Sheet1!$A$2:$A$29</c:f>
              <c:strCache>
                <c:ptCount val="28"/>
                <c:pt idx="0">
                  <c:v>BL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6">
                  <c:v>24</c:v>
                </c:pt>
                <c:pt idx="9">
                  <c:v>36</c:v>
                </c:pt>
                <c:pt idx="12">
                  <c:v>48</c:v>
                </c:pt>
                <c:pt idx="15">
                  <c:v>60</c:v>
                </c:pt>
                <c:pt idx="18">
                  <c:v>72</c:v>
                </c:pt>
                <c:pt idx="21">
                  <c:v>84</c:v>
                </c:pt>
                <c:pt idx="24">
                  <c:v>96</c:v>
                </c:pt>
                <c:pt idx="27">
                  <c:v>108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7F-47EB-86D8-529FD8003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745480"/>
        <c:axId val="-2052833592"/>
      </c:lineChart>
      <c:catAx>
        <c:axId val="-2052745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Week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522096081273423"/>
              <c:y val="0.93269885272240904"/>
            </c:manualLayout>
          </c:layout>
          <c:overlay val="0"/>
        </c:title>
        <c:numFmt formatCode="General" sourceLinked="0"/>
        <c:majorTickMark val="none"/>
        <c:minorTickMark val="none"/>
        <c:tickLblPos val="none"/>
        <c:spPr>
          <a:ln w="25400">
            <a:solidFill>
              <a:schemeClr val="tx1"/>
            </a:solidFill>
          </a:ln>
        </c:spPr>
        <c:crossAx val="-2052833592"/>
        <c:crosses val="autoZero"/>
        <c:auto val="1"/>
        <c:lblAlgn val="ctr"/>
        <c:lblOffset val="100"/>
        <c:noMultiLvlLbl val="0"/>
      </c:catAx>
      <c:valAx>
        <c:axId val="-2052833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5400">
            <a:solidFill>
              <a:schemeClr val="tx1"/>
            </a:solidFill>
          </a:ln>
        </c:spPr>
        <c:crossAx val="-2052745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05607468626699E-2"/>
          <c:y val="4.5094225356264103E-2"/>
          <c:w val="0.91749201852683904"/>
          <c:h val="0.71284763044127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96-7642-B08F-12C5A4121D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96-7642-B08F-12C5A4121D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6-7642-B08F-12C5A4121D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3.2</c:v>
                </c:pt>
                <c:pt idx="1">
                  <c:v>86.6</c:v>
                </c:pt>
                <c:pt idx="2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B-49FB-B43F-99C21ADA41D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00C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96-7642-B08F-12C5A4121D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89.4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96-7642-B08F-12C5A4121D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96-7642-B08F-12C5A4121D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3.2</c:v>
                </c:pt>
                <c:pt idx="1">
                  <c:v>89.4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B-49FB-B43F-99C21ADA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1050600"/>
        <c:axId val="-2052084136"/>
      </c:barChart>
      <c:catAx>
        <c:axId val="207105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2084136"/>
        <c:crosses val="autoZero"/>
        <c:auto val="1"/>
        <c:lblAlgn val="ctr"/>
        <c:lblOffset val="100"/>
        <c:noMultiLvlLbl val="0"/>
      </c:catAx>
      <c:valAx>
        <c:axId val="-2052084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10506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6600"/>
                </a:solidFill>
              </a:defRPr>
            </a:pPr>
            <a:r>
              <a:rPr lang="en-US" sz="2000" dirty="0">
                <a:solidFill>
                  <a:srgbClr val="FF6600"/>
                </a:solidFill>
              </a:rPr>
              <a:t>Range of CAB (left) and RPV (right) Concentrations by Last Visit</a:t>
            </a:r>
          </a:p>
        </c:rich>
      </c:tx>
      <c:layout>
        <c:manualLayout>
          <c:xMode val="edge"/>
          <c:yMode val="edge"/>
          <c:x val="0.16623633500357909"/>
          <c:y val="2.96248009982358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024280601288495E-2"/>
          <c:y val="0.16906510861388799"/>
          <c:w val="0.90397571939871202"/>
          <c:h val="0.6682979448593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Sheet1!$B$1:$C$1</c:f>
              <c:strCache>
                <c:ptCount val="1"/>
                <c:pt idx="0">
                  <c:v>Series 1 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C-7C20-4F03-BA5A-5D6F91D21E4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28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20-4F03-BA5A-5D6F91D21E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/>
                      <a:t>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20-4F03-BA5A-5D6F91D21E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20-4F03-BA5A-5D6F91D21E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dirty="0"/>
                      <a:t>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20-4F03-BA5A-5D6F91D21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28</c:v>
                </c:pt>
                <c:pt idx="3">
                  <c:v>27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0-4F03-BA5A-5D6F91D21E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C20-4F03-BA5A-5D6F91D21E4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25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20-4F03-BA5A-5D6F91D21E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20-4F03-BA5A-5D6F91D21E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14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20-4F03-BA5A-5D6F91D21E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20-4F03-BA5A-5D6F91D21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</c:v>
                </c:pt>
                <c:pt idx="1">
                  <c:v>27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0-4F03-BA5A-5D6F91D21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2523432"/>
        <c:axId val="-2052531640"/>
      </c:barChart>
      <c:catAx>
        <c:axId val="-2052523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Month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52531640"/>
        <c:crosses val="autoZero"/>
        <c:auto val="1"/>
        <c:lblAlgn val="ctr"/>
        <c:lblOffset val="100"/>
        <c:noMultiLvlLbl val="0"/>
      </c:catAx>
      <c:valAx>
        <c:axId val="-2052531640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Numbers of Subjects</a:t>
                </a:r>
              </a:p>
            </c:rich>
          </c:tx>
          <c:layout>
            <c:manualLayout>
              <c:xMode val="edge"/>
              <c:yMode val="edge"/>
              <c:x val="1.4327845382963501E-3"/>
              <c:y val="0.23179574122605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52523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F-413F-AAA3-09BCA2B47C7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37F-413F-AAA3-09BCA2B47C73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F-413F-AAA3-09BCA2B47C73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94.7</c:v>
                </c:pt>
                <c:pt idx="1">
                  <c:v>85.7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F-413F-AAA3-09BCA2B47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998440"/>
        <c:axId val="1828989416"/>
      </c:barChart>
      <c:catAx>
        <c:axId val="182899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28989416"/>
        <c:crosses val="autoZero"/>
        <c:auto val="1"/>
        <c:lblAlgn val="ctr"/>
        <c:lblOffset val="100"/>
        <c:noMultiLvlLbl val="0"/>
      </c:catAx>
      <c:valAx>
        <c:axId val="182898941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28998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6"/>
          <c:y val="7.6923400000000003E-2"/>
          <c:w val="0.82933999999999997"/>
          <c:h val="0.791711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BMI change kg/m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5A-EF4B-964D-DD993808C2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0.33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5A-EF4B-964D-DD993808C2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INSTI</c:v>
                </c:pt>
                <c:pt idx="1">
                  <c:v>PI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0.86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9-4A93-B00A-5DD64FE976B1}"/>
            </c:ext>
          </c:extLst>
        </c:ser>
        <c:ser>
          <c:idx val="1"/>
          <c:order val="1"/>
          <c:tx>
            <c:strRef>
              <c:f>Sheet1!$A$3</c:f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INSTI</c:v>
                </c:pt>
                <c:pt idx="1">
                  <c:v>PI</c:v>
                </c:pt>
              </c:strCache>
            </c:strRef>
          </c:cat>
          <c:val>
            <c:numRef>
              <c:f>Sheet1!$B$3:$C$3</c:f>
            </c:numRef>
          </c:val>
          <c:extLst>
            <c:ext xmlns:c16="http://schemas.microsoft.com/office/drawing/2014/chart" uri="{C3380CC4-5D6E-409C-BE32-E72D297353CC}">
              <c16:uniqueId val="{00000001-AF19-4A93-B00A-5DD64FE976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24935384"/>
        <c:axId val="-2024931896"/>
      </c:barChart>
      <c:catAx>
        <c:axId val="-2024935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24931896"/>
        <c:crosses val="autoZero"/>
        <c:auto val="1"/>
        <c:lblAlgn val="ctr"/>
        <c:lblOffset val="100"/>
        <c:noMultiLvlLbl val="1"/>
      </c:catAx>
      <c:valAx>
        <c:axId val="-2024931896"/>
        <c:scaling>
          <c:orientation val="minMax"/>
        </c:scaling>
        <c:delete val="0"/>
        <c:axPos val="l"/>
        <c:numFmt formatCode="0.##" sourceLinked="0"/>
        <c:majorTickMark val="none"/>
        <c:minorTickMark val="none"/>
        <c:tickLblPos val="nextTo"/>
        <c:spPr>
          <a:noFill/>
          <a:ln w="19050" cap="sq">
            <a:solidFill>
              <a:schemeClr val="tx1"/>
            </a:solidFill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24935384"/>
        <c:crosses val="autoZero"/>
        <c:crossBetween val="between"/>
        <c:majorUnit val="0.22500000000000001"/>
        <c:minorUnit val="0.112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/>
            </a:pPr>
            <a:r>
              <a:rPr lang="en-US" sz="1600" b="0" i="0" dirty="0"/>
              <a:t>p = 0.02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757276304187501"/>
          <c:y val="3.5952332824068602E-2"/>
          <c:w val="0.78242723695812499"/>
          <c:h val="0.8769470443060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6-C687-401B-8804-22D31920B75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687-401B-8804-22D31920B75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Tesamorelin</c:v>
                </c:pt>
                <c:pt idx="1">
                  <c:v>Placebo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-32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7-401B-8804-22D31920B7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56"/>
        <c:axId val="-2025050424"/>
        <c:axId val="-2025063080"/>
      </c:barChart>
      <c:catAx>
        <c:axId val="-2025050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 rot="0" anchor="ctr" anchorCtr="1"/>
          <a:lstStyle/>
          <a:p>
            <a:pPr>
              <a:defRPr/>
            </a:pPr>
            <a:endParaRPr lang="fr-FR"/>
          </a:p>
        </c:txPr>
        <c:crossAx val="-2025063080"/>
        <c:crosses val="autoZero"/>
        <c:auto val="1"/>
        <c:lblAlgn val="ctr"/>
        <c:lblOffset val="100"/>
        <c:noMultiLvlLbl val="0"/>
      </c:catAx>
      <c:valAx>
        <c:axId val="-2025063080"/>
        <c:scaling>
          <c:orientation val="minMax"/>
          <c:min val="-60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b="0"/>
            </a:pPr>
            <a:endParaRPr lang="fr-FR"/>
          </a:p>
        </c:txPr>
        <c:crossAx val="-202505042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 = 0.04</a:t>
            </a:r>
          </a:p>
        </c:rich>
      </c:tx>
      <c:layout>
        <c:manualLayout>
          <c:xMode val="edge"/>
          <c:yMode val="edge"/>
          <c:x val="0.40351064599850001"/>
          <c:y val="6.30956044968784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57276304187501"/>
          <c:y val="3.5952332824068602E-2"/>
          <c:w val="0.78242723695812499"/>
          <c:h val="0.8769470443060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9AB6-4EBA-9704-58B52023E64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AB6-4EBA-9704-58B52023E6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B6-4EBA-9704-58B52023E6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B6-4EBA-9704-58B52023E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Tesamorelin</c:v>
                </c:pt>
                <c:pt idx="1">
                  <c:v>Placebo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10.5</c:v>
                </c:pt>
                <c:pt idx="1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B6-4EBA-9704-58B52023E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56"/>
        <c:axId val="1817323624"/>
        <c:axId val="1817319544"/>
      </c:barChart>
      <c:catAx>
        <c:axId val="181732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/>
          <a:lstStyle/>
          <a:p>
            <a:pPr>
              <a:defRPr b="1"/>
            </a:pPr>
            <a:endParaRPr lang="fr-FR"/>
          </a:p>
        </c:txPr>
        <c:crossAx val="1817319544"/>
        <c:crosses val="autoZero"/>
        <c:auto val="1"/>
        <c:lblAlgn val="ctr"/>
        <c:lblOffset val="100"/>
        <c:noMultiLvlLbl val="0"/>
      </c:catAx>
      <c:valAx>
        <c:axId val="1817319544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81732362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0" i="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15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91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00000"/>
                </a:solidFill>
              </a:rPr>
              <a:t>CONCLUSIONS: In GEMINI-1 &amp; -2, there were low and comparable numbers of participants meeting CVW criteria through 96 weeks in the DTG + 3TC and DTG + TDF/FTC arms with low and comparable CVWs across treatment arms by baseline VL or CD4+ cell count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•</a:t>
            </a:r>
            <a:r>
              <a:rPr lang="en-US" sz="1400" dirty="0">
                <a:solidFill>
                  <a:srgbClr val="000000"/>
                </a:solidFill>
              </a:rPr>
              <a:t>There were no emergent genotypic or phenotypic resistance to INI or NRTIs observed through 96 weeks among CVWs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•</a:t>
            </a:r>
            <a:r>
              <a:rPr lang="en-US" sz="1400" dirty="0">
                <a:solidFill>
                  <a:srgbClr val="000000"/>
                </a:solidFill>
              </a:rPr>
              <a:t>VL progressions for CVWs generally show a steep increase in viral load followed by a decrease at withdrawal visit, consistent with non-adherence/treatment interruption and subsequent re-adherence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•</a:t>
            </a:r>
            <a:r>
              <a:rPr lang="en-US" sz="1400" dirty="0">
                <a:solidFill>
                  <a:srgbClr val="000000"/>
                </a:solidFill>
              </a:rPr>
              <a:t>These data further support the durability and high barrier to resistance of the 2DR DTG + 3TC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96372">
              <a:defRPr/>
            </a:pPr>
            <a:fld id="{095BBE4E-8AFD-45B3-8A52-6FC96354F416}" type="slidenum">
              <a:rPr lang="en-US">
                <a:solidFill>
                  <a:srgbClr val="000000"/>
                </a:solidFill>
                <a:latin typeface="Century Gothic" panose="020B0502020202020204" pitchFamily="34" charset="0"/>
              </a:rPr>
              <a:pPr defTabSz="1196372"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dirty="0">
              <a:cs typeface="Arial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DD59D2-F66B-4B9C-B4C7-37A05F35B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40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89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26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03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122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86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963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96372">
              <a:defRPr/>
            </a:pPr>
            <a:fld id="{095BBE4E-8AFD-45B3-8A52-6FC96354F416}" type="slidenum">
              <a:rPr lang="en-US">
                <a:solidFill>
                  <a:srgbClr val="000000"/>
                </a:solidFill>
                <a:latin typeface="Arial"/>
              </a:rPr>
              <a:pPr defTabSz="1196372"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16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259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9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81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216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305D68-C05C-40BF-9222-6C49B0566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51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7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6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1963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183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216E3-9707-44B6-B9DE-22A06E0AE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8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51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7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28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115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211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D0643F-E706-424D-B839-12A200033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710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05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0160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02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2210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25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22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05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36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40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106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do so, we leveraged a recently completed randomized placebo-controlled</a:t>
            </a:r>
            <a:r>
              <a:rPr lang="en-US" baseline="0" dirty="0"/>
              <a:t> trial that tested a novel strategy to treat NAFLD in HIV.</a:t>
            </a:r>
          </a:p>
          <a:p>
            <a:endParaRPr lang="en-US" baseline="0" dirty="0"/>
          </a:p>
          <a:p>
            <a:r>
              <a:rPr lang="en-US" baseline="0" dirty="0"/>
              <a:t>In this study, we recruited 61 individuals with HIV-associated NAFLD as defined by hepatic fat fraction &gt;= 5% on hepatic magnetic resonance spectroscopy in the absence of heavy alcohol use or active viral hepatitis. Other exclusion criteria included cirrhosis or poorly controlled diabetes. Participants were randomized 1:1 to receive tesamorelin – a growth hormone releasing hormone analogue that is FDA approved to reduce visceral fat in HIV – versus placebo for 1 year. Importantly, liver biopsies were obtained at baseline and 12 months, which affords a unique window into the natural history of NAFLD among placebo-treated participants. We also obtained other detailed phenotyping including hepatic MRS and abdominal MRI at baseline, 6 months, and 12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96372">
              <a:defRPr/>
            </a:pPr>
            <a:fld id="{888484F2-0116-4DDD-8FCE-241E7A6ED8DD}" type="slidenum">
              <a:rPr lang="en-US">
                <a:solidFill>
                  <a:srgbClr val="000000"/>
                </a:solidFill>
                <a:latin typeface="Arial"/>
              </a:rPr>
              <a:pPr defTabSz="1196372">
                <a:defRPr/>
              </a:pPr>
              <a:t>43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888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427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588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0532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6344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194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B26BD4-2CE1-404B-9350-8BB652AC1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37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7950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0775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A7FBC1-F3C2-493D-A0C6-DF3D912C2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009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847BE2-01E3-4346-A79D-5BAA33152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56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414564-1501-4BE6-BD89-3B819597E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78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0BE661-71A0-4703-AC9D-3550AC7BC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3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633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9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25234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46" y="6646663"/>
            <a:ext cx="1011833" cy="211339"/>
          </a:xfrm>
          <a:prstGeom prst="rect">
            <a:avLst/>
          </a:prstGeom>
        </p:spPr>
        <p:txBody>
          <a:bodyPr/>
          <a:lstStyle/>
          <a:p>
            <a:fld id="{E10189AC-4389-4A73-97F5-D7C36531EF56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0187" y="6646663"/>
            <a:ext cx="9353781" cy="2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6476" y="6646663"/>
            <a:ext cx="469680" cy="211339"/>
          </a:xfrm>
          <a:prstGeom prst="rect">
            <a:avLst/>
          </a:prstGeom>
        </p:spPr>
        <p:txBody>
          <a:bodyPr/>
          <a:lstStyle/>
          <a:p>
            <a:fld id="{4F90343F-D056-4E24-BE3D-A305BDC1A23E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6B4D5-F585-4327-9BBC-BE18FFD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7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5846" y="6646663"/>
            <a:ext cx="1011833" cy="211339"/>
          </a:xfrm>
          <a:prstGeom prst="rect">
            <a:avLst/>
          </a:prstGeom>
        </p:spPr>
        <p:txBody>
          <a:bodyPr/>
          <a:lstStyle/>
          <a:p>
            <a:fld id="{3FE87185-58CB-4668-B887-642F5100AC7F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0187" y="6646663"/>
            <a:ext cx="9353781" cy="2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46476" y="6646663"/>
            <a:ext cx="469680" cy="211339"/>
          </a:xfrm>
          <a:prstGeom prst="rect">
            <a:avLst/>
          </a:prstGeom>
        </p:spPr>
        <p:txBody>
          <a:bodyPr/>
          <a:lstStyle/>
          <a:p>
            <a:fld id="{4F90343F-D056-4E24-BE3D-A305BDC1A23E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7AFFE3-20B5-4A86-A1FF-D260A62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1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6664" y="253123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5" r:id="rId6"/>
    <p:sldLayoutId id="2147483706" r:id="rId7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qrisk.org/thre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qdiabetes.org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0666" y="26961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E3C91"/>
                </a:solidFill>
              </a:rPr>
              <a:t>CONFERENCE ON RETROVIRUSES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AND OPPORTUNISTIC INFECTIONS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(CROI 2020)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4166130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BOSTON| 8-11 MARCH 2020</a:t>
            </a:r>
            <a:endParaRPr lang="en-US" sz="3200" dirty="0">
              <a:solidFill>
                <a:srgbClr val="FF0000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fr-FR" sz="2900" b="1" dirty="0" err="1">
                <a:solidFill>
                  <a:schemeClr val="tx1"/>
                </a:solidFill>
              </a:rPr>
              <a:t>Faculty</a:t>
            </a:r>
            <a:endParaRPr lang="fr-FR" sz="2900" b="1" dirty="0">
              <a:solidFill>
                <a:schemeClr val="tx1"/>
              </a:solidFill>
            </a:endParaRP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Pedro </a:t>
            </a:r>
            <a:r>
              <a:rPr lang="fr-FR" sz="2500" dirty="0" err="1">
                <a:solidFill>
                  <a:schemeClr val="tx1"/>
                </a:solidFill>
              </a:rPr>
              <a:t>Cahn</a:t>
            </a:r>
            <a:r>
              <a:rPr lang="fr-FR" sz="2500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Anton </a:t>
            </a:r>
            <a:r>
              <a:rPr lang="fr-FR" sz="2500" dirty="0" err="1">
                <a:solidFill>
                  <a:schemeClr val="tx1"/>
                </a:solidFill>
              </a:rPr>
              <a:t>Pozniak</a:t>
            </a:r>
            <a:r>
              <a:rPr lang="fr-FR" sz="2500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François </a:t>
            </a:r>
            <a:r>
              <a:rPr lang="fr-FR" sz="2500" dirty="0" err="1">
                <a:solidFill>
                  <a:schemeClr val="tx1"/>
                </a:solidFill>
              </a:rPr>
              <a:t>Raffi</a:t>
            </a:r>
            <a:r>
              <a:rPr lang="fr-FR" sz="2500" dirty="0">
                <a:solidFill>
                  <a:schemeClr val="tx1"/>
                </a:solidFill>
              </a:rPr>
              <a:t>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399683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12103E7-D520-474B-B191-2D8C7A2D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336" y="6420606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0" algn="r" eaLnBrk="0" hangingPunct="0">
              <a:buClrTx/>
              <a:buNone/>
              <a:defRPr/>
            </a:pPr>
            <a:r>
              <a:rPr lang="en-GB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Palumbo PJ, CROI 2020, Abs. 194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0450" y="1714861"/>
            <a:ext cx="1177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sz="2400" dirty="0"/>
              <a:t>92 MSM or TGW in Sub-Saharan Africa (72 already HIV infected and 20 </a:t>
            </a:r>
            <a:r>
              <a:rPr lang="en-US" sz="2400" dirty="0" err="1"/>
              <a:t>seroconverters</a:t>
            </a:r>
            <a:r>
              <a:rPr lang="en-US" sz="2400" dirty="0"/>
              <a:t>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sz="2400" dirty="0"/>
              <a:t>Next Generation Sequencing to assess superinfection (new, distinct HIV strain), quarterly visits up to 12 months follow-up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sz="2400" dirty="0"/>
              <a:t>Superinfection : 3 cases, 1/27 in already infected (3.7%) and 2:11 in in </a:t>
            </a:r>
            <a:r>
              <a:rPr lang="en-US" sz="2400" dirty="0" err="1"/>
              <a:t>seronverters</a:t>
            </a:r>
            <a:r>
              <a:rPr lang="en-US" sz="2400" dirty="0"/>
              <a:t> (18.2%)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sz="2400" dirty="0"/>
              <a:t>Annual incidence/100 PY: 3.6 in already infected versus 30.3 in </a:t>
            </a:r>
            <a:r>
              <a:rPr lang="en-US" sz="2400" dirty="0" err="1"/>
              <a:t>seroconverters</a:t>
            </a:r>
            <a:r>
              <a:rPr lang="en-US" sz="2400" dirty="0"/>
              <a:t> 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sz="2400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C1B709EF-A282-40D9-ADB2-46F23393E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70780"/>
              </p:ext>
            </p:extLst>
          </p:nvPr>
        </p:nvGraphicFramePr>
        <p:xfrm>
          <a:off x="1177291" y="4023185"/>
          <a:ext cx="8983979" cy="222233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11540">
                  <a:extLst>
                    <a:ext uri="{9D8B030D-6E8A-4147-A177-3AD203B41FA5}">
                      <a16:colId xmlns:a16="http://schemas.microsoft.com/office/drawing/2014/main" val="25656099"/>
                    </a:ext>
                  </a:extLst>
                </a:gridCol>
                <a:gridCol w="15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91">
                  <a:extLst>
                    <a:ext uri="{9D8B030D-6E8A-4147-A177-3AD203B41FA5}">
                      <a16:colId xmlns:a16="http://schemas.microsoft.com/office/drawing/2014/main" val="2579123525"/>
                    </a:ext>
                  </a:extLst>
                </a:gridCol>
                <a:gridCol w="216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036">
                <a:tc>
                  <a:txBody>
                    <a:bodyPr/>
                    <a:lstStyle/>
                    <a:p>
                      <a:pPr algn="l"/>
                      <a:endParaRPr lang="fr-FR" sz="2000" b="1" dirty="0">
                        <a:solidFill>
                          <a:srgbClr val="000066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Case 1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Case</a:t>
                      </a:r>
                      <a:r>
                        <a:rPr lang="fr-FR" sz="2000" baseline="0" dirty="0"/>
                        <a:t> 2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Case 3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26680"/>
                  </a:ext>
                </a:extLst>
              </a:tr>
              <a:tr h="697597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Initial HIV </a:t>
                      </a:r>
                      <a:r>
                        <a:rPr lang="fr-FR" sz="2000" b="1" dirty="0" err="1"/>
                        <a:t>sub</a:t>
                      </a:r>
                      <a:r>
                        <a:rPr lang="fr-FR" sz="2000" b="1" dirty="0"/>
                        <a:t>-type</a:t>
                      </a: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/>
                        <a:t>C</a:t>
                      </a:r>
                      <a:endParaRPr lang="fr-FR" sz="20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/>
                        <a:t>C</a:t>
                      </a:r>
                      <a:endParaRPr lang="fr-FR" sz="20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/>
                        <a:t>C (variant 1)</a:t>
                      </a:r>
                      <a:endParaRPr lang="fr-FR" sz="2000" b="0" kern="120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57141"/>
                  </a:ext>
                </a:extLst>
              </a:tr>
              <a:tr h="844706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/>
                        <a:t>HIV </a:t>
                      </a:r>
                      <a:r>
                        <a:rPr lang="fr-FR" sz="2000" b="1" dirty="0" err="1"/>
                        <a:t>sub</a:t>
                      </a:r>
                      <a:r>
                        <a:rPr lang="fr-FR" sz="2000" b="1" dirty="0"/>
                        <a:t>-type</a:t>
                      </a:r>
                      <a:r>
                        <a:rPr lang="fr-FR" sz="2000" b="1" baseline="0" dirty="0"/>
                        <a:t> </a:t>
                      </a:r>
                      <a:r>
                        <a:rPr lang="fr-FR" sz="2000" b="1" baseline="0" dirty="0" err="1"/>
                        <a:t>at</a:t>
                      </a:r>
                      <a:r>
                        <a:rPr lang="fr-FR" sz="2000" b="1" baseline="0" dirty="0"/>
                        <a:t> </a:t>
                      </a:r>
                      <a:r>
                        <a:rPr lang="fr-FR" sz="2000" b="1" baseline="0" dirty="0" err="1"/>
                        <a:t>superinfection</a:t>
                      </a: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C + C/F2</a:t>
                      </a:r>
                      <a:endParaRPr lang="fr-FR" sz="2000">
                        <a:solidFill>
                          <a:srgbClr val="000066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C/A1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 (variant 2)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marL="54751" marR="54751" marT="27375" marB="273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70622"/>
                  </a:ext>
                </a:extLst>
              </a:tr>
            </a:tbl>
          </a:graphicData>
        </a:graphic>
      </p:graphicFrame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98934" y="253123"/>
            <a:ext cx="8128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superinfection in MSM and TGW </a:t>
            </a:r>
            <a:br>
              <a:rPr lang="en-US" sz="3200" dirty="0"/>
            </a:br>
            <a:r>
              <a:rPr lang="en-US" sz="3200" dirty="0"/>
              <a:t>in 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6215778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84EE2D0-CF66-413D-824C-4518ABACFCB4}"/>
              </a:ext>
            </a:extLst>
          </p:cNvPr>
          <p:cNvGrpSpPr/>
          <p:nvPr/>
        </p:nvGrpSpPr>
        <p:grpSpPr>
          <a:xfrm>
            <a:off x="1871810" y="200816"/>
            <a:ext cx="7703364" cy="6302545"/>
            <a:chOff x="2157560" y="120806"/>
            <a:chExt cx="7703364" cy="630254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054E90C-0C8B-524D-A999-CBD1CC66B42D}"/>
                </a:ext>
              </a:extLst>
            </p:cNvPr>
            <p:cNvSpPr>
              <a:spLocks/>
            </p:cNvSpPr>
            <p:nvPr/>
          </p:nvSpPr>
          <p:spPr bwMode="auto">
            <a:xfrm rot="7841006">
              <a:off x="4248963" y="3986115"/>
              <a:ext cx="3007203" cy="186726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488F28C-3EDF-9842-99C8-FCE662B5488B}"/>
                </a:ext>
              </a:extLst>
            </p:cNvPr>
            <p:cNvSpPr>
              <a:spLocks/>
            </p:cNvSpPr>
            <p:nvPr/>
          </p:nvSpPr>
          <p:spPr bwMode="auto">
            <a:xfrm rot="11954501">
              <a:off x="3286453" y="1580689"/>
              <a:ext cx="2944749" cy="217423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4585277">
              <a:off x="5616776" y="3747879"/>
              <a:ext cx="3007203" cy="2343738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0166195">
              <a:off x="3348840" y="3070915"/>
              <a:ext cx="3161733" cy="208613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5213057">
              <a:off x="4331740" y="350123"/>
              <a:ext cx="2944749" cy="248611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9201002">
              <a:off x="5690335" y="821998"/>
              <a:ext cx="3205308" cy="184997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20990587">
              <a:off x="6409979" y="1844473"/>
              <a:ext cx="3450945" cy="143045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10427" y="4857845"/>
              <a:ext cx="1284519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Capsid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inhibitor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GS-6207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51693" y="584592"/>
              <a:ext cx="2321598" cy="1528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2DR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LA CAB + RPV IM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FLAIR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ATLAS-2M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6387027" y="2803774"/>
              <a:ext cx="3456718" cy="240205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850895" y="850263"/>
              <a:ext cx="1635384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 + 3TC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in M184V +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ART-PRO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3665888" y="3509530"/>
              <a:ext cx="1887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Anti-CD4 </a:t>
              </a:r>
              <a:r>
                <a:rPr lang="en-US" sz="2400" b="1" dirty="0" err="1">
                  <a:solidFill>
                    <a:srgbClr val="002060"/>
                  </a:solidFill>
                </a:rPr>
                <a:t>adnectin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FF6600"/>
                  </a:solidFill>
                </a:rPr>
                <a:t>GSK3732394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7448871" y="3329151"/>
              <a:ext cx="198586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DTG vs EFV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&amp; TDF vs TAF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in pregnancy</a:t>
              </a:r>
            </a:p>
            <a:p>
              <a:pPr algn="ctr"/>
              <a:r>
                <a:rPr lang="fr-FR" sz="2400" b="1" dirty="0">
                  <a:solidFill>
                    <a:srgbClr val="FF6600"/>
                  </a:solidFill>
                  <a:ea typeface="+mj-ea"/>
                  <a:cs typeface="+mj-cs"/>
                </a:rPr>
                <a:t>IMPAACT2010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545167" y="2131471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5741682" y="2583641"/>
              <a:ext cx="1626984" cy="1174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ARV and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ARV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strategies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7490822" y="2065983"/>
              <a:ext cx="2194576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DTG-2DR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as maintenance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F5A2A3-42A4-0E43-B445-8E0C4CE91286}"/>
                </a:ext>
              </a:extLst>
            </p:cNvPr>
            <p:cNvSpPr/>
            <p:nvPr/>
          </p:nvSpPr>
          <p:spPr>
            <a:xfrm>
              <a:off x="3369832" y="2113216"/>
              <a:ext cx="1793824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DTG+3TC VF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and 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GEMINI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5F4D88-7497-1A48-B2D3-235C04DE407D}"/>
                </a:ext>
              </a:extLst>
            </p:cNvPr>
            <p:cNvSpPr/>
            <p:nvPr/>
          </p:nvSpPr>
          <p:spPr>
            <a:xfrm>
              <a:off x="5044928" y="4990839"/>
              <a:ext cx="893193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New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drugs</a:t>
              </a:r>
            </a:p>
          </p:txBody>
        </p:sp>
        <p:sp>
          <p:nvSpPr>
            <p:cNvPr id="2" name="Flèche : droite 1">
              <a:extLst>
                <a:ext uri="{FF2B5EF4-FFF2-40B4-BE49-F238E27FC236}">
                  <a16:creationId xmlns:a16="http://schemas.microsoft.com/office/drawing/2014/main" id="{EA068CD9-B0E0-4039-8F97-B30C375E8AB6}"/>
                </a:ext>
              </a:extLst>
            </p:cNvPr>
            <p:cNvSpPr/>
            <p:nvPr/>
          </p:nvSpPr>
          <p:spPr>
            <a:xfrm>
              <a:off x="2157560" y="2102427"/>
              <a:ext cx="891443" cy="50464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1588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F926E8-205C-4E28-AB45-E44DEA51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GEMINI Study: </a:t>
            </a:r>
            <a:r>
              <a:rPr lang="en-US" dirty="0" err="1"/>
              <a:t>Virologic</a:t>
            </a:r>
            <a:r>
              <a:rPr lang="en-US" dirty="0"/>
              <a:t> Failure and Resistance assessment at W96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A21D57-4CB8-48B7-BCBA-54E0EECAAD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200" y="1665503"/>
            <a:ext cx="11587610" cy="1087244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GEMINI:  DTG + 3TC non-inferior DTG + TDF/FTC in ART-naïve patients (N = 1974)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At W96, “confirmed virologic withdrawal”: 11 in DTG + 3TC arm vs 7 in the DTG + TDF/FTC arm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 genotypic resistance detected in either treatment arm ; most CVW had poor adherence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503D709-C951-49E6-BDA5-20984E529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722299"/>
              </p:ext>
            </p:extLst>
          </p:nvPr>
        </p:nvGraphicFramePr>
        <p:xfrm>
          <a:off x="2492438" y="2516095"/>
          <a:ext cx="6490002" cy="391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6812403B-8F70-4740-B8B1-79BDB808CE51}"/>
              </a:ext>
            </a:extLst>
          </p:cNvPr>
          <p:cNvSpPr/>
          <p:nvPr/>
        </p:nvSpPr>
        <p:spPr>
          <a:xfrm>
            <a:off x="1868041" y="2935038"/>
            <a:ext cx="8731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6600"/>
                </a:solidFill>
              </a:rPr>
              <a:t>HIV RNA by Visit for Participants Meeting CVW Criteria in the DTG + 3TC Arm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91C0711-A733-4AB0-A637-20C2E12D4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30270"/>
              </p:ext>
            </p:extLst>
          </p:nvPr>
        </p:nvGraphicFramePr>
        <p:xfrm>
          <a:off x="3127539" y="3504160"/>
          <a:ext cx="719149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/>
                        <a:t>1,000,000-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/>
                        <a:t>100,000-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/>
                        <a:t>10,000-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/>
                        <a:t>1000-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/>
                        <a:t>100-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AFC2E02-81ED-4F1F-8FDE-59D5BE374424}"/>
              </a:ext>
            </a:extLst>
          </p:cNvPr>
          <p:cNvGraphicFramePr>
            <a:graphicFrameLocks noGrp="1"/>
          </p:cNvGraphicFramePr>
          <p:nvPr/>
        </p:nvGraphicFramePr>
        <p:xfrm>
          <a:off x="3768612" y="5763009"/>
          <a:ext cx="49300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5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0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76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76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50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BL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4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8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12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16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24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36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48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60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72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84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96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</a:t>
                      </a:r>
                    </a:p>
                    <a:p>
                      <a:pPr algn="ctr"/>
                      <a:r>
                        <a:rPr lang="en-GB" sz="1200" b="1" dirty="0"/>
                        <a:t>108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0" name="Grouper 129"/>
          <p:cNvGrpSpPr/>
          <p:nvPr/>
        </p:nvGrpSpPr>
        <p:grpSpPr>
          <a:xfrm>
            <a:off x="3841783" y="3986271"/>
            <a:ext cx="4478602" cy="1844289"/>
            <a:chOff x="2317783" y="3986270"/>
            <a:chExt cx="4478602" cy="18442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2E48A5-AF67-4063-BA36-662CD3D40DB6}"/>
                </a:ext>
              </a:extLst>
            </p:cNvPr>
            <p:cNvGrpSpPr/>
            <p:nvPr/>
          </p:nvGrpSpPr>
          <p:grpSpPr>
            <a:xfrm>
              <a:off x="2825911" y="4451972"/>
              <a:ext cx="711462" cy="1339042"/>
              <a:chOff x="1448145" y="4292172"/>
              <a:chExt cx="447238" cy="1339042"/>
            </a:xfrm>
          </p:grpSpPr>
          <p:sp>
            <p:nvSpPr>
              <p:cNvPr id="10" name="Freeform 97">
                <a:extLst>
                  <a:ext uri="{FF2B5EF4-FFF2-40B4-BE49-F238E27FC236}">
                    <a16:creationId xmlns:a16="http://schemas.microsoft.com/office/drawing/2014/main" id="{3B040D9B-93A1-4E13-97E7-58852FAF0887}"/>
                  </a:ext>
                </a:extLst>
              </p:cNvPr>
              <p:cNvSpPr/>
              <p:nvPr/>
            </p:nvSpPr>
            <p:spPr>
              <a:xfrm>
                <a:off x="1448145" y="4336159"/>
                <a:ext cx="430306" cy="1295055"/>
              </a:xfrm>
              <a:custGeom>
                <a:avLst/>
                <a:gdLst>
                  <a:gd name="connsiteX0" fmla="*/ 430306 w 430306"/>
                  <a:gd name="connsiteY0" fmla="*/ 1125416 h 1295055"/>
                  <a:gd name="connsiteX1" fmla="*/ 310317 w 430306"/>
                  <a:gd name="connsiteY1" fmla="*/ 591671 h 1295055"/>
                  <a:gd name="connsiteX2" fmla="*/ 128264 w 430306"/>
                  <a:gd name="connsiteY2" fmla="*/ 0 h 1295055"/>
                  <a:gd name="connsiteX3" fmla="*/ 119989 w 430306"/>
                  <a:gd name="connsiteY3" fmla="*/ 376518 h 1295055"/>
                  <a:gd name="connsiteX4" fmla="*/ 0 w 430306"/>
                  <a:gd name="connsiteY4" fmla="*/ 1295055 h 129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306" h="1295055">
                    <a:moveTo>
                      <a:pt x="430306" y="1125416"/>
                    </a:moveTo>
                    <a:lnTo>
                      <a:pt x="310317" y="591671"/>
                    </a:lnTo>
                    <a:lnTo>
                      <a:pt x="128264" y="0"/>
                    </a:lnTo>
                    <a:lnTo>
                      <a:pt x="119989" y="376518"/>
                    </a:lnTo>
                    <a:lnTo>
                      <a:pt x="0" y="1295055"/>
                    </a:lnTo>
                  </a:path>
                </a:pathLst>
              </a:custGeom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A03B01-C673-4E26-8423-DEC25CE39BEC}"/>
                  </a:ext>
                </a:extLst>
              </p:cNvPr>
              <p:cNvSpPr/>
              <p:nvPr/>
            </p:nvSpPr>
            <p:spPr>
              <a:xfrm>
                <a:off x="1828708" y="5423139"/>
                <a:ext cx="66675" cy="635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F64C99-62B1-407C-B233-DF3BDECEC8BB}"/>
                  </a:ext>
                </a:extLst>
              </p:cNvPr>
              <p:cNvSpPr/>
              <p:nvPr/>
            </p:nvSpPr>
            <p:spPr>
              <a:xfrm>
                <a:off x="1537720" y="4292172"/>
                <a:ext cx="66675" cy="635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B2963F6B-827C-4A2D-A423-62BBF41C775B}"/>
                  </a:ext>
                </a:extLst>
              </p:cNvPr>
              <p:cNvSpPr/>
              <p:nvPr/>
            </p:nvSpPr>
            <p:spPr>
              <a:xfrm>
                <a:off x="1520453" y="4663851"/>
                <a:ext cx="73152" cy="73152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FE241DC-3F66-4E11-96E2-82C790DB0232}"/>
                  </a:ext>
                </a:extLst>
              </p:cNvPr>
              <p:cNvSpPr/>
              <p:nvPr/>
            </p:nvSpPr>
            <p:spPr>
              <a:xfrm>
                <a:off x="1720442" y="4888704"/>
                <a:ext cx="66675" cy="635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A9556D-D6D0-4A47-B00D-0931DCF17B90}"/>
                </a:ext>
              </a:extLst>
            </p:cNvPr>
            <p:cNvGrpSpPr/>
            <p:nvPr/>
          </p:nvGrpSpPr>
          <p:grpSpPr>
            <a:xfrm>
              <a:off x="2845655" y="5361534"/>
              <a:ext cx="652226" cy="400518"/>
              <a:chOff x="1460557" y="5201734"/>
              <a:chExt cx="410001" cy="400518"/>
            </a:xfrm>
          </p:grpSpPr>
          <p:sp>
            <p:nvSpPr>
              <p:cNvPr id="16" name="Freeform 103">
                <a:extLst>
                  <a:ext uri="{FF2B5EF4-FFF2-40B4-BE49-F238E27FC236}">
                    <a16:creationId xmlns:a16="http://schemas.microsoft.com/office/drawing/2014/main" id="{364DC951-7667-4825-AA1A-0102EFE46C1C}"/>
                  </a:ext>
                </a:extLst>
              </p:cNvPr>
              <p:cNvSpPr/>
              <p:nvPr/>
            </p:nvSpPr>
            <p:spPr>
              <a:xfrm>
                <a:off x="1460557" y="5246422"/>
                <a:ext cx="376518" cy="355830"/>
              </a:xfrm>
              <a:custGeom>
                <a:avLst/>
                <a:gdLst>
                  <a:gd name="connsiteX0" fmla="*/ 376518 w 376518"/>
                  <a:gd name="connsiteY0" fmla="*/ 206878 h 355830"/>
                  <a:gd name="connsiteX1" fmla="*/ 285492 w 376518"/>
                  <a:gd name="connsiteY1" fmla="*/ 82751 h 355830"/>
                  <a:gd name="connsiteX2" fmla="*/ 103439 w 376518"/>
                  <a:gd name="connsiteY2" fmla="*/ 0 h 355830"/>
                  <a:gd name="connsiteX3" fmla="*/ 0 w 376518"/>
                  <a:gd name="connsiteY3" fmla="*/ 355830 h 35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518" h="355830">
                    <a:moveTo>
                      <a:pt x="376518" y="206878"/>
                    </a:moveTo>
                    <a:lnTo>
                      <a:pt x="285492" y="82751"/>
                    </a:lnTo>
                    <a:lnTo>
                      <a:pt x="103439" y="0"/>
                    </a:lnTo>
                    <a:lnTo>
                      <a:pt x="0" y="355830"/>
                    </a:lnTo>
                  </a:path>
                </a:pathLst>
              </a:custGeom>
              <a:ln w="19050">
                <a:solidFill>
                  <a:schemeClr val="accent5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A7CC6FC-D1A5-4351-BCB0-EE2837E32973}"/>
                  </a:ext>
                </a:extLst>
              </p:cNvPr>
              <p:cNvSpPr/>
              <p:nvPr/>
            </p:nvSpPr>
            <p:spPr>
              <a:xfrm>
                <a:off x="1803883" y="5423140"/>
                <a:ext cx="66675" cy="63500"/>
              </a:xfrm>
              <a:prstGeom prst="ellipse">
                <a:avLst/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5D986A-F0E5-4382-BBA3-D2E1F974EE81}"/>
                  </a:ext>
                </a:extLst>
              </p:cNvPr>
              <p:cNvSpPr/>
              <p:nvPr/>
            </p:nvSpPr>
            <p:spPr>
              <a:xfrm>
                <a:off x="1715634" y="5301736"/>
                <a:ext cx="66675" cy="63500"/>
              </a:xfrm>
              <a:prstGeom prst="rect">
                <a:avLst/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A767418-814F-498F-8D1E-EE260C36D734}"/>
                  </a:ext>
                </a:extLst>
              </p:cNvPr>
              <p:cNvSpPr/>
              <p:nvPr/>
            </p:nvSpPr>
            <p:spPr>
              <a:xfrm>
                <a:off x="1520453" y="5201734"/>
                <a:ext cx="73152" cy="73152"/>
              </a:xfrm>
              <a:prstGeom prst="triangle">
                <a:avLst/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5AF1B2-14B9-41FE-9358-E2B3F847536C}"/>
                </a:ext>
              </a:extLst>
            </p:cNvPr>
            <p:cNvGrpSpPr/>
            <p:nvPr/>
          </p:nvGrpSpPr>
          <p:grpSpPr>
            <a:xfrm>
              <a:off x="2449494" y="4398184"/>
              <a:ext cx="2862854" cy="1422033"/>
              <a:chOff x="1211523" y="4238384"/>
              <a:chExt cx="1799641" cy="1422033"/>
            </a:xfrm>
          </p:grpSpPr>
          <p:sp>
            <p:nvSpPr>
              <p:cNvPr id="22" name="Freeform 64">
                <a:extLst>
                  <a:ext uri="{FF2B5EF4-FFF2-40B4-BE49-F238E27FC236}">
                    <a16:creationId xmlns:a16="http://schemas.microsoft.com/office/drawing/2014/main" id="{8583E931-DA4A-4656-8F08-47772B45B627}"/>
                  </a:ext>
                </a:extLst>
              </p:cNvPr>
              <p:cNvSpPr/>
              <p:nvPr/>
            </p:nvSpPr>
            <p:spPr>
              <a:xfrm>
                <a:off x="1245405" y="4265821"/>
                <a:ext cx="1733636" cy="1381944"/>
              </a:xfrm>
              <a:custGeom>
                <a:avLst/>
                <a:gdLst>
                  <a:gd name="connsiteX0" fmla="*/ 1733636 w 1733636"/>
                  <a:gd name="connsiteY0" fmla="*/ 0 h 1381944"/>
                  <a:gd name="connsiteX1" fmla="*/ 1431594 w 1733636"/>
                  <a:gd name="connsiteY1" fmla="*/ 864749 h 1381944"/>
                  <a:gd name="connsiteX2" fmla="*/ 1125415 w 1733636"/>
                  <a:gd name="connsiteY2" fmla="*/ 1369531 h 1381944"/>
                  <a:gd name="connsiteX3" fmla="*/ 819236 w 1733636"/>
                  <a:gd name="connsiteY3" fmla="*/ 1290917 h 1381944"/>
                  <a:gd name="connsiteX4" fmla="*/ 620633 w 1733636"/>
                  <a:gd name="connsiteY4" fmla="*/ 376517 h 1381944"/>
                  <a:gd name="connsiteX5" fmla="*/ 504781 w 1733636"/>
                  <a:gd name="connsiteY5" fmla="*/ 935088 h 1381944"/>
                  <a:gd name="connsiteX6" fmla="*/ 293766 w 1733636"/>
                  <a:gd name="connsiteY6" fmla="*/ 1381944 h 1381944"/>
                  <a:gd name="connsiteX7" fmla="*/ 119989 w 1733636"/>
                  <a:gd name="connsiteY7" fmla="*/ 1303330 h 1381944"/>
                  <a:gd name="connsiteX8" fmla="*/ 0 w 1733636"/>
                  <a:gd name="connsiteY8" fmla="*/ 1175066 h 138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3636" h="1381944">
                    <a:moveTo>
                      <a:pt x="1733636" y="0"/>
                    </a:moveTo>
                    <a:lnTo>
                      <a:pt x="1431594" y="864749"/>
                    </a:lnTo>
                    <a:lnTo>
                      <a:pt x="1125415" y="1369531"/>
                    </a:lnTo>
                    <a:lnTo>
                      <a:pt x="819236" y="1290917"/>
                    </a:lnTo>
                    <a:lnTo>
                      <a:pt x="620633" y="376517"/>
                    </a:lnTo>
                    <a:lnTo>
                      <a:pt x="504781" y="935088"/>
                    </a:lnTo>
                    <a:lnTo>
                      <a:pt x="293766" y="1381944"/>
                    </a:lnTo>
                    <a:lnTo>
                      <a:pt x="119989" y="1303330"/>
                    </a:lnTo>
                    <a:lnTo>
                      <a:pt x="0" y="1175066"/>
                    </a:lnTo>
                  </a:path>
                </a:pathLst>
              </a:custGeom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6FB7A2D-0885-4FBC-9A68-3FD1A23E26A5}"/>
                  </a:ext>
                </a:extLst>
              </p:cNvPr>
              <p:cNvSpPr/>
              <p:nvPr/>
            </p:nvSpPr>
            <p:spPr>
              <a:xfrm>
                <a:off x="2341765" y="5596917"/>
                <a:ext cx="66675" cy="63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E941A7-B85C-428F-B42A-F696A67A8B7F}"/>
                  </a:ext>
                </a:extLst>
              </p:cNvPr>
              <p:cNvSpPr/>
              <p:nvPr/>
            </p:nvSpPr>
            <p:spPr>
              <a:xfrm>
                <a:off x="2944489" y="4238384"/>
                <a:ext cx="66675" cy="635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59BADF9D-CF2B-48A5-A62D-DB7DDAEE5FDA}"/>
                  </a:ext>
                </a:extLst>
              </p:cNvPr>
              <p:cNvSpPr/>
              <p:nvPr/>
            </p:nvSpPr>
            <p:spPr>
              <a:xfrm>
                <a:off x="2637594" y="5094157"/>
                <a:ext cx="73152" cy="73152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2E4AC2-BA74-4E55-BC8D-B398ADF6CB09}"/>
                  </a:ext>
                </a:extLst>
              </p:cNvPr>
              <p:cNvSpPr/>
              <p:nvPr/>
            </p:nvSpPr>
            <p:spPr>
              <a:xfrm>
                <a:off x="1830797" y="4614212"/>
                <a:ext cx="66675" cy="635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D4E7AEB2-3889-4237-9F95-7169BF723FB7}"/>
                  </a:ext>
                </a:extLst>
              </p:cNvPr>
              <p:cNvSpPr/>
              <p:nvPr/>
            </p:nvSpPr>
            <p:spPr>
              <a:xfrm>
                <a:off x="1710092" y="5143118"/>
                <a:ext cx="73152" cy="73152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CE52EF0-CC88-4F2B-9B2C-68D424196AD3}"/>
                  </a:ext>
                </a:extLst>
              </p:cNvPr>
              <p:cNvSpPr/>
              <p:nvPr/>
            </p:nvSpPr>
            <p:spPr>
              <a:xfrm>
                <a:off x="1211523" y="5422450"/>
                <a:ext cx="66675" cy="63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F820D0C-CF49-4CE7-B09C-A3C0A8742D4E}"/>
                  </a:ext>
                </a:extLst>
              </p:cNvPr>
              <p:cNvSpPr/>
              <p:nvPr/>
            </p:nvSpPr>
            <p:spPr>
              <a:xfrm>
                <a:off x="1310135" y="5537612"/>
                <a:ext cx="66675" cy="63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63E9404-E4ED-48B0-9D09-9C9B50CFDA0C}"/>
                </a:ext>
              </a:extLst>
            </p:cNvPr>
            <p:cNvGrpSpPr/>
            <p:nvPr/>
          </p:nvGrpSpPr>
          <p:grpSpPr>
            <a:xfrm>
              <a:off x="2323340" y="4679574"/>
              <a:ext cx="1529969" cy="1119716"/>
              <a:chOff x="1132220" y="4519774"/>
              <a:chExt cx="961766" cy="1119716"/>
            </a:xfrm>
          </p:grpSpPr>
          <p:sp>
            <p:nvSpPr>
              <p:cNvPr id="32" name="Freeform 87">
                <a:extLst>
                  <a:ext uri="{FF2B5EF4-FFF2-40B4-BE49-F238E27FC236}">
                    <a16:creationId xmlns:a16="http://schemas.microsoft.com/office/drawing/2014/main" id="{5EF87149-F6E0-49B8-8376-A51613BF67FF}"/>
                  </a:ext>
                </a:extLst>
              </p:cNvPr>
              <p:cNvSpPr/>
              <p:nvPr/>
            </p:nvSpPr>
            <p:spPr>
              <a:xfrm>
                <a:off x="1249542" y="5184358"/>
                <a:ext cx="819236" cy="455132"/>
              </a:xfrm>
              <a:custGeom>
                <a:avLst/>
                <a:gdLst>
                  <a:gd name="connsiteX0" fmla="*/ 819236 w 819236"/>
                  <a:gd name="connsiteY0" fmla="*/ 355830 h 455132"/>
                  <a:gd name="connsiteX1" fmla="*/ 616496 w 819236"/>
                  <a:gd name="connsiteY1" fmla="*/ 95164 h 455132"/>
                  <a:gd name="connsiteX2" fmla="*/ 513057 w 819236"/>
                  <a:gd name="connsiteY2" fmla="*/ 0 h 455132"/>
                  <a:gd name="connsiteX3" fmla="*/ 310317 w 819236"/>
                  <a:gd name="connsiteY3" fmla="*/ 455132 h 455132"/>
                  <a:gd name="connsiteX4" fmla="*/ 186190 w 819236"/>
                  <a:gd name="connsiteY4" fmla="*/ 446856 h 455132"/>
                  <a:gd name="connsiteX5" fmla="*/ 82751 w 819236"/>
                  <a:gd name="connsiteY5" fmla="*/ 359968 h 455132"/>
                  <a:gd name="connsiteX6" fmla="*/ 0 w 819236"/>
                  <a:gd name="connsiteY6" fmla="*/ 211016 h 455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9236" h="455132">
                    <a:moveTo>
                      <a:pt x="819236" y="355830"/>
                    </a:moveTo>
                    <a:lnTo>
                      <a:pt x="616496" y="95164"/>
                    </a:lnTo>
                    <a:lnTo>
                      <a:pt x="513057" y="0"/>
                    </a:lnTo>
                    <a:lnTo>
                      <a:pt x="310317" y="455132"/>
                    </a:lnTo>
                    <a:lnTo>
                      <a:pt x="186190" y="446856"/>
                    </a:lnTo>
                    <a:lnTo>
                      <a:pt x="82751" y="359968"/>
                    </a:lnTo>
                    <a:lnTo>
                      <a:pt x="0" y="211016"/>
                    </a:lnTo>
                  </a:path>
                </a:pathLst>
              </a:cu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59975A7-9589-4528-8383-8DC4292BE711}"/>
                  </a:ext>
                </a:extLst>
              </p:cNvPr>
              <p:cNvSpPr/>
              <p:nvPr/>
            </p:nvSpPr>
            <p:spPr>
              <a:xfrm>
                <a:off x="2027311" y="5510028"/>
                <a:ext cx="66675" cy="635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5C84D5-1577-45EE-9B87-E96727E6A125}"/>
                  </a:ext>
                </a:extLst>
              </p:cNvPr>
              <p:cNvSpPr/>
              <p:nvPr/>
            </p:nvSpPr>
            <p:spPr>
              <a:xfrm>
                <a:off x="1835624" y="5247947"/>
                <a:ext cx="66675" cy="63500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B337E6B9-C75A-4A7B-A739-234DE23182B7}"/>
                  </a:ext>
                </a:extLst>
              </p:cNvPr>
              <p:cNvSpPr/>
              <p:nvPr/>
            </p:nvSpPr>
            <p:spPr>
              <a:xfrm>
                <a:off x="1714919" y="5152083"/>
                <a:ext cx="73152" cy="73152"/>
              </a:xfrm>
              <a:prstGeom prst="triangl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096FB2B-BB6E-4B05-8525-D7126436F6CB}"/>
                  </a:ext>
                </a:extLst>
              </p:cNvPr>
              <p:cNvSpPr/>
              <p:nvPr/>
            </p:nvSpPr>
            <p:spPr>
              <a:xfrm>
                <a:off x="1219798" y="5368662"/>
                <a:ext cx="66675" cy="635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9DB8252-ED90-4DE1-8B8C-6C70C00621A8}"/>
                  </a:ext>
                </a:extLst>
              </p:cNvPr>
              <p:cNvSpPr/>
              <p:nvPr/>
            </p:nvSpPr>
            <p:spPr>
              <a:xfrm>
                <a:off x="1314266" y="5512786"/>
                <a:ext cx="66675" cy="635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8ACA414-8EC6-49A1-86F4-696B018E11FE}"/>
                  </a:ext>
                </a:extLst>
              </p:cNvPr>
              <p:cNvSpPr/>
              <p:nvPr/>
            </p:nvSpPr>
            <p:spPr>
              <a:xfrm>
                <a:off x="1132220" y="4519774"/>
                <a:ext cx="66675" cy="635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65C7C39-0AE9-4BF0-9BE7-FEC54848211D}"/>
                  </a:ext>
                </a:extLst>
              </p:cNvPr>
              <p:cNvCxnSpPr>
                <a:stCxn id="36" idx="1"/>
                <a:endCxn id="38" idx="0"/>
              </p:cNvCxnSpPr>
              <p:nvPr/>
            </p:nvCxnSpPr>
            <p:spPr>
              <a:xfrm rot="16200000" flipV="1">
                <a:off x="768467" y="4916866"/>
                <a:ext cx="858187" cy="64004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72EE3D1-92C4-406E-87BF-AD5EEE43853F}"/>
                </a:ext>
              </a:extLst>
            </p:cNvPr>
            <p:cNvGrpSpPr/>
            <p:nvPr/>
          </p:nvGrpSpPr>
          <p:grpSpPr>
            <a:xfrm>
              <a:off x="2317783" y="4436149"/>
              <a:ext cx="1397304" cy="1186846"/>
              <a:chOff x="1128727" y="4276349"/>
              <a:chExt cx="878370" cy="1186846"/>
            </a:xfrm>
          </p:grpSpPr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E6AA42B7-33EE-4DB4-9A75-ED4EB5D26FB3}"/>
                  </a:ext>
                </a:extLst>
              </p:cNvPr>
              <p:cNvSpPr/>
              <p:nvPr/>
            </p:nvSpPr>
            <p:spPr>
              <a:xfrm>
                <a:off x="1162653" y="4290646"/>
                <a:ext cx="819237" cy="1150241"/>
              </a:xfrm>
              <a:custGeom>
                <a:avLst/>
                <a:gdLst>
                  <a:gd name="connsiteX0" fmla="*/ 819237 w 819237"/>
                  <a:gd name="connsiteY0" fmla="*/ 955776 h 1150241"/>
                  <a:gd name="connsiteX1" fmla="*/ 703385 w 819237"/>
                  <a:gd name="connsiteY1" fmla="*/ 939225 h 1150241"/>
                  <a:gd name="connsiteX2" fmla="*/ 595809 w 819237"/>
                  <a:gd name="connsiteY2" fmla="*/ 1034389 h 1150241"/>
                  <a:gd name="connsiteX3" fmla="*/ 388931 w 819237"/>
                  <a:gd name="connsiteY3" fmla="*/ 1125416 h 1150241"/>
                  <a:gd name="connsiteX4" fmla="*/ 277217 w 819237"/>
                  <a:gd name="connsiteY4" fmla="*/ 1150241 h 1150241"/>
                  <a:gd name="connsiteX5" fmla="*/ 186190 w 819237"/>
                  <a:gd name="connsiteY5" fmla="*/ 1017839 h 1150241"/>
                  <a:gd name="connsiteX6" fmla="*/ 82752 w 819237"/>
                  <a:gd name="connsiteY6" fmla="*/ 815099 h 1150241"/>
                  <a:gd name="connsiteX7" fmla="*/ 0 w 819237"/>
                  <a:gd name="connsiteY7" fmla="*/ 0 h 115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9237" h="1150241">
                    <a:moveTo>
                      <a:pt x="819237" y="955776"/>
                    </a:moveTo>
                    <a:lnTo>
                      <a:pt x="703385" y="939225"/>
                    </a:lnTo>
                    <a:lnTo>
                      <a:pt x="595809" y="1034389"/>
                    </a:lnTo>
                    <a:lnTo>
                      <a:pt x="388931" y="1125416"/>
                    </a:lnTo>
                    <a:lnTo>
                      <a:pt x="277217" y="1150241"/>
                    </a:lnTo>
                    <a:lnTo>
                      <a:pt x="186190" y="1017839"/>
                    </a:lnTo>
                    <a:lnTo>
                      <a:pt x="82752" y="815099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FA0D79E-0DC6-4F99-8D9D-46AF02C06545}"/>
                  </a:ext>
                </a:extLst>
              </p:cNvPr>
              <p:cNvSpPr/>
              <p:nvPr/>
            </p:nvSpPr>
            <p:spPr>
              <a:xfrm>
                <a:off x="1940422" y="5207988"/>
                <a:ext cx="66675" cy="635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7B722A8-658F-4CDC-9FDD-21FBA81F66A6}"/>
                  </a:ext>
                </a:extLst>
              </p:cNvPr>
              <p:cNvSpPr/>
              <p:nvPr/>
            </p:nvSpPr>
            <p:spPr>
              <a:xfrm>
                <a:off x="1835623" y="5198297"/>
                <a:ext cx="66675" cy="63500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2A92CD24-EE5F-4D5B-AEEA-CE936A6A8221}"/>
                  </a:ext>
                </a:extLst>
              </p:cNvPr>
              <p:cNvSpPr/>
              <p:nvPr/>
            </p:nvSpPr>
            <p:spPr>
              <a:xfrm>
                <a:off x="1723192" y="5280349"/>
                <a:ext cx="73152" cy="73152"/>
              </a:xfrm>
              <a:prstGeom prst="triangl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52E359B-2D39-4A14-B72B-812C562CB2F5}"/>
                  </a:ext>
                </a:extLst>
              </p:cNvPr>
              <p:cNvSpPr/>
              <p:nvPr/>
            </p:nvSpPr>
            <p:spPr>
              <a:xfrm>
                <a:off x="1128727" y="4276349"/>
                <a:ext cx="66675" cy="635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7F847C9-7FE6-4CC9-B9E2-56C2F01D1F36}"/>
                  </a:ext>
                </a:extLst>
              </p:cNvPr>
              <p:cNvSpPr/>
              <p:nvPr/>
            </p:nvSpPr>
            <p:spPr>
              <a:xfrm>
                <a:off x="1210788" y="5086620"/>
                <a:ext cx="66675" cy="635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3787637-0A32-4BF9-967C-4366F272B005}"/>
                  </a:ext>
                </a:extLst>
              </p:cNvPr>
              <p:cNvSpPr/>
              <p:nvPr/>
            </p:nvSpPr>
            <p:spPr>
              <a:xfrm>
                <a:off x="1305262" y="5280396"/>
                <a:ext cx="66675" cy="635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CA7CEFE-DB7E-4BA8-92CE-F3ABCD85B800}"/>
                  </a:ext>
                </a:extLst>
              </p:cNvPr>
              <p:cNvSpPr/>
              <p:nvPr/>
            </p:nvSpPr>
            <p:spPr>
              <a:xfrm>
                <a:off x="1416287" y="5399695"/>
                <a:ext cx="66675" cy="635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D6912C0-CC08-4381-86A3-12E0DA3DB119}"/>
                  </a:ext>
                </a:extLst>
              </p:cNvPr>
              <p:cNvSpPr/>
              <p:nvPr/>
            </p:nvSpPr>
            <p:spPr>
              <a:xfrm>
                <a:off x="1523169" y="5386575"/>
                <a:ext cx="66675" cy="63500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947A08-2936-4DED-AF2D-37D69DC3EA63}"/>
                </a:ext>
              </a:extLst>
            </p:cNvPr>
            <p:cNvGrpSpPr/>
            <p:nvPr/>
          </p:nvGrpSpPr>
          <p:grpSpPr>
            <a:xfrm>
              <a:off x="3806627" y="4480234"/>
              <a:ext cx="696135" cy="1314918"/>
              <a:chOff x="2064641" y="4320434"/>
              <a:chExt cx="437603" cy="1314918"/>
            </a:xfrm>
          </p:grpSpPr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C7D757A8-7944-4C95-826A-347427263823}"/>
                  </a:ext>
                </a:extLst>
              </p:cNvPr>
              <p:cNvSpPr/>
              <p:nvPr/>
            </p:nvSpPr>
            <p:spPr>
              <a:xfrm>
                <a:off x="2064641" y="4377535"/>
                <a:ext cx="409618" cy="1257817"/>
              </a:xfrm>
              <a:custGeom>
                <a:avLst/>
                <a:gdLst>
                  <a:gd name="connsiteX0" fmla="*/ 409618 w 409618"/>
                  <a:gd name="connsiteY0" fmla="*/ 20688 h 1257817"/>
                  <a:gd name="connsiteX1" fmla="*/ 297904 w 409618"/>
                  <a:gd name="connsiteY1" fmla="*/ 0 h 1257817"/>
                  <a:gd name="connsiteX2" fmla="*/ 0 w 409618"/>
                  <a:gd name="connsiteY2" fmla="*/ 1257817 h 125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618" h="1257817">
                    <a:moveTo>
                      <a:pt x="409618" y="20688"/>
                    </a:moveTo>
                    <a:lnTo>
                      <a:pt x="297904" y="0"/>
                    </a:lnTo>
                    <a:lnTo>
                      <a:pt x="0" y="1257817"/>
                    </a:lnTo>
                  </a:path>
                </a:pathLst>
              </a:custGeom>
              <a:ln w="19050">
                <a:solidFill>
                  <a:srgbClr val="FFFF00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37EAEA-C7BE-4DDE-BB13-719F713FF509}"/>
                  </a:ext>
                </a:extLst>
              </p:cNvPr>
              <p:cNvSpPr/>
              <p:nvPr/>
            </p:nvSpPr>
            <p:spPr>
              <a:xfrm>
                <a:off x="2435569" y="4370786"/>
                <a:ext cx="66675" cy="63500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A07A96C5-1299-46B8-A347-73589795045B}"/>
                  </a:ext>
                </a:extLst>
              </p:cNvPr>
              <p:cNvSpPr/>
              <p:nvPr/>
            </p:nvSpPr>
            <p:spPr>
              <a:xfrm>
                <a:off x="2327277" y="4320434"/>
                <a:ext cx="73152" cy="73152"/>
              </a:xfrm>
              <a:prstGeom prst="triangle">
                <a:avLst/>
              </a:prstGeom>
              <a:solidFill>
                <a:srgbClr val="FFFF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2922904-A06E-4A4B-8D58-A2AADC91BC29}"/>
                </a:ext>
              </a:extLst>
            </p:cNvPr>
            <p:cNvGrpSpPr/>
            <p:nvPr/>
          </p:nvGrpSpPr>
          <p:grpSpPr>
            <a:xfrm>
              <a:off x="2438556" y="4377496"/>
              <a:ext cx="3376218" cy="1446134"/>
              <a:chOff x="1204647" y="4217696"/>
              <a:chExt cx="2122351" cy="1446134"/>
            </a:xfrm>
          </p:grpSpPr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FC0957B2-EDA9-4572-AFAB-BDC41FB82115}"/>
                  </a:ext>
                </a:extLst>
              </p:cNvPr>
              <p:cNvSpPr/>
              <p:nvPr/>
            </p:nvSpPr>
            <p:spPr>
              <a:xfrm>
                <a:off x="1232992" y="4253408"/>
                <a:ext cx="2056365" cy="1398494"/>
              </a:xfrm>
              <a:custGeom>
                <a:avLst/>
                <a:gdLst>
                  <a:gd name="connsiteX0" fmla="*/ 2056365 w 2056365"/>
                  <a:gd name="connsiteY0" fmla="*/ 848199 h 1398494"/>
                  <a:gd name="connsiteX1" fmla="*/ 1841213 w 2056365"/>
                  <a:gd name="connsiteY1" fmla="*/ 0 h 1398494"/>
                  <a:gd name="connsiteX2" fmla="*/ 1746049 w 2056365"/>
                  <a:gd name="connsiteY2" fmla="*/ 57926 h 1398494"/>
                  <a:gd name="connsiteX3" fmla="*/ 1435732 w 2056365"/>
                  <a:gd name="connsiteY3" fmla="*/ 1398494 h 1398494"/>
                  <a:gd name="connsiteX4" fmla="*/ 219290 w 2056365"/>
                  <a:gd name="connsiteY4" fmla="*/ 1381944 h 1398494"/>
                  <a:gd name="connsiteX5" fmla="*/ 111714 w 2056365"/>
                  <a:gd name="connsiteY5" fmla="*/ 1009564 h 1398494"/>
                  <a:gd name="connsiteX6" fmla="*/ 0 w 2056365"/>
                  <a:gd name="connsiteY6" fmla="*/ 1212304 h 139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6365" h="1398494">
                    <a:moveTo>
                      <a:pt x="2056365" y="848199"/>
                    </a:moveTo>
                    <a:lnTo>
                      <a:pt x="1841213" y="0"/>
                    </a:lnTo>
                    <a:lnTo>
                      <a:pt x="1746049" y="57926"/>
                    </a:lnTo>
                    <a:lnTo>
                      <a:pt x="1435732" y="1398494"/>
                    </a:lnTo>
                    <a:lnTo>
                      <a:pt x="219290" y="1381944"/>
                    </a:lnTo>
                    <a:lnTo>
                      <a:pt x="111714" y="1009564"/>
                    </a:lnTo>
                    <a:lnTo>
                      <a:pt x="0" y="1212304"/>
                    </a:lnTo>
                  </a:path>
                </a:pathLst>
              </a:custGeom>
              <a:ln w="19050">
                <a:solidFill>
                  <a:schemeClr val="bg2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85E0313-8226-4B4C-B968-74104DB37F88}"/>
                  </a:ext>
                </a:extLst>
              </p:cNvPr>
              <p:cNvSpPr/>
              <p:nvPr/>
            </p:nvSpPr>
            <p:spPr>
              <a:xfrm>
                <a:off x="1308803" y="5230015"/>
                <a:ext cx="66675" cy="63500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D13BB40-3DBA-4683-A7EE-A7CD19921A01}"/>
                  </a:ext>
                </a:extLst>
              </p:cNvPr>
              <p:cNvSpPr/>
              <p:nvPr/>
            </p:nvSpPr>
            <p:spPr>
              <a:xfrm>
                <a:off x="1204647" y="5423795"/>
                <a:ext cx="66675" cy="63500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332963D-A51A-419F-B218-07A847E4B550}"/>
                  </a:ext>
                </a:extLst>
              </p:cNvPr>
              <p:cNvSpPr/>
              <p:nvPr/>
            </p:nvSpPr>
            <p:spPr>
              <a:xfrm>
                <a:off x="3260323" y="5092101"/>
                <a:ext cx="66675" cy="63500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BDEE1D8-2995-4C64-AB5F-5700512C3D38}"/>
                  </a:ext>
                </a:extLst>
              </p:cNvPr>
              <p:cNvSpPr/>
              <p:nvPr/>
            </p:nvSpPr>
            <p:spPr>
              <a:xfrm>
                <a:off x="2647276" y="5600330"/>
                <a:ext cx="66675" cy="63500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922E0A0-8CAE-4F81-83FA-FD22B3E92E72}"/>
                  </a:ext>
                </a:extLst>
              </p:cNvPr>
              <p:cNvSpPr/>
              <p:nvPr/>
            </p:nvSpPr>
            <p:spPr>
              <a:xfrm>
                <a:off x="3047928" y="4217696"/>
                <a:ext cx="66675" cy="63500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442DA4C8-84CD-4D05-94AE-8B22DE724B2D}"/>
                  </a:ext>
                </a:extLst>
              </p:cNvPr>
              <p:cNvSpPr/>
              <p:nvPr/>
            </p:nvSpPr>
            <p:spPr>
              <a:xfrm>
                <a:off x="2952047" y="4266646"/>
                <a:ext cx="73152" cy="73152"/>
              </a:xfrm>
              <a:prstGeom prst="triangle">
                <a:avLst/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96A1DE8-8DA7-441D-9602-68639B1A720E}"/>
                </a:ext>
              </a:extLst>
            </p:cNvPr>
            <p:cNvGrpSpPr/>
            <p:nvPr/>
          </p:nvGrpSpPr>
          <p:grpSpPr>
            <a:xfrm>
              <a:off x="2449151" y="5056055"/>
              <a:ext cx="3062820" cy="771046"/>
              <a:chOff x="1211307" y="4896255"/>
              <a:chExt cx="1925343" cy="771046"/>
            </a:xfrm>
          </p:grpSpPr>
          <p:sp>
            <p:nvSpPr>
              <p:cNvPr id="69" name="Freeform 43">
                <a:extLst>
                  <a:ext uri="{FF2B5EF4-FFF2-40B4-BE49-F238E27FC236}">
                    <a16:creationId xmlns:a16="http://schemas.microsoft.com/office/drawing/2014/main" id="{93B417A9-51EC-4071-8E49-AF9A2CB8B4E6}"/>
                  </a:ext>
                </a:extLst>
              </p:cNvPr>
              <p:cNvSpPr/>
              <p:nvPr/>
            </p:nvSpPr>
            <p:spPr>
              <a:xfrm>
                <a:off x="1245405" y="4931967"/>
                <a:ext cx="1853625" cy="711660"/>
              </a:xfrm>
              <a:custGeom>
                <a:avLst/>
                <a:gdLst>
                  <a:gd name="connsiteX0" fmla="*/ 1853625 w 1853625"/>
                  <a:gd name="connsiteY0" fmla="*/ 496507 h 711660"/>
                  <a:gd name="connsiteX1" fmla="*/ 1816387 w 1853625"/>
                  <a:gd name="connsiteY1" fmla="*/ 0 h 711660"/>
                  <a:gd name="connsiteX2" fmla="*/ 1746048 w 1853625"/>
                  <a:gd name="connsiteY2" fmla="*/ 260666 h 711660"/>
                  <a:gd name="connsiteX3" fmla="*/ 1439869 w 1853625"/>
                  <a:gd name="connsiteY3" fmla="*/ 703385 h 711660"/>
                  <a:gd name="connsiteX4" fmla="*/ 198602 w 1853625"/>
                  <a:gd name="connsiteY4" fmla="*/ 711660 h 711660"/>
                  <a:gd name="connsiteX5" fmla="*/ 95163 w 1853625"/>
                  <a:gd name="connsiteY5" fmla="*/ 703385 h 711660"/>
                  <a:gd name="connsiteX6" fmla="*/ 0 w 1853625"/>
                  <a:gd name="connsiteY6" fmla="*/ 666147 h 71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3625" h="711660">
                    <a:moveTo>
                      <a:pt x="1853625" y="496507"/>
                    </a:moveTo>
                    <a:lnTo>
                      <a:pt x="1816387" y="0"/>
                    </a:lnTo>
                    <a:lnTo>
                      <a:pt x="1746048" y="260666"/>
                    </a:lnTo>
                    <a:lnTo>
                      <a:pt x="1439869" y="703385"/>
                    </a:lnTo>
                    <a:lnTo>
                      <a:pt x="198602" y="711660"/>
                    </a:lnTo>
                    <a:lnTo>
                      <a:pt x="95163" y="703385"/>
                    </a:lnTo>
                    <a:lnTo>
                      <a:pt x="0" y="666147"/>
                    </a:lnTo>
                  </a:path>
                </a:pathLst>
              </a:custGeom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F2B3204-077D-4CAA-87B1-39C413E79CEB}"/>
                  </a:ext>
                </a:extLst>
              </p:cNvPr>
              <p:cNvSpPr/>
              <p:nvPr/>
            </p:nvSpPr>
            <p:spPr>
              <a:xfrm>
                <a:off x="3069975" y="5406589"/>
                <a:ext cx="66675" cy="635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F5A99F6-7223-460B-ABC3-0E9E0A0E45A8}"/>
                  </a:ext>
                </a:extLst>
              </p:cNvPr>
              <p:cNvSpPr/>
              <p:nvPr/>
            </p:nvSpPr>
            <p:spPr>
              <a:xfrm>
                <a:off x="3035515" y="4896255"/>
                <a:ext cx="66675" cy="635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01F308BF-45D1-4F7D-9DE4-3B32F1B941A5}"/>
                  </a:ext>
                </a:extLst>
              </p:cNvPr>
              <p:cNvSpPr/>
              <p:nvPr/>
            </p:nvSpPr>
            <p:spPr>
              <a:xfrm>
                <a:off x="2947910" y="5156221"/>
                <a:ext cx="73152" cy="73152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67745C9-075B-4448-A995-2810157B2C72}"/>
                  </a:ext>
                </a:extLst>
              </p:cNvPr>
              <p:cNvSpPr/>
              <p:nvPr/>
            </p:nvSpPr>
            <p:spPr>
              <a:xfrm>
                <a:off x="1211307" y="5571403"/>
                <a:ext cx="66675" cy="635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6332D78-BBA6-43A1-9BFB-6FC4E5F86925}"/>
                  </a:ext>
                </a:extLst>
              </p:cNvPr>
              <p:cNvSpPr/>
              <p:nvPr/>
            </p:nvSpPr>
            <p:spPr>
              <a:xfrm>
                <a:off x="1413363" y="5603801"/>
                <a:ext cx="66675" cy="635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5520F95-8106-4903-B420-17A3195A55FC}"/>
                  </a:ext>
                </a:extLst>
              </p:cNvPr>
              <p:cNvSpPr/>
              <p:nvPr/>
            </p:nvSpPr>
            <p:spPr>
              <a:xfrm>
                <a:off x="1516107" y="5603095"/>
                <a:ext cx="66675" cy="635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89E4A4B-158C-4D80-9F7C-C55181C71349}"/>
                  </a:ext>
                </a:extLst>
              </p:cNvPr>
              <p:cNvSpPr/>
              <p:nvPr/>
            </p:nvSpPr>
            <p:spPr>
              <a:xfrm>
                <a:off x="2028513" y="5602389"/>
                <a:ext cx="66675" cy="635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56184A6-73ED-4E8B-ADB2-E248D88E736D}"/>
                </a:ext>
              </a:extLst>
            </p:cNvPr>
            <p:cNvGrpSpPr/>
            <p:nvPr/>
          </p:nvGrpSpPr>
          <p:grpSpPr>
            <a:xfrm>
              <a:off x="2332114" y="4805079"/>
              <a:ext cx="2987881" cy="1025480"/>
              <a:chOff x="1137736" y="4645279"/>
              <a:chExt cx="1878235" cy="1025480"/>
            </a:xfrm>
          </p:grpSpPr>
          <p:sp>
            <p:nvSpPr>
              <p:cNvPr id="78" name="Freeform 52">
                <a:extLst>
                  <a:ext uri="{FF2B5EF4-FFF2-40B4-BE49-F238E27FC236}">
                    <a16:creationId xmlns:a16="http://schemas.microsoft.com/office/drawing/2014/main" id="{194305C0-845F-4EC2-A678-1C05C8035AA6}"/>
                  </a:ext>
                </a:extLst>
              </p:cNvPr>
              <p:cNvSpPr/>
              <p:nvPr/>
            </p:nvSpPr>
            <p:spPr>
              <a:xfrm>
                <a:off x="1166791" y="4683714"/>
                <a:ext cx="1824662" cy="959913"/>
              </a:xfrm>
              <a:custGeom>
                <a:avLst/>
                <a:gdLst>
                  <a:gd name="connsiteX0" fmla="*/ 1824662 w 1824662"/>
                  <a:gd name="connsiteY0" fmla="*/ 293767 h 959913"/>
                  <a:gd name="connsiteX1" fmla="*/ 1592959 w 1824662"/>
                  <a:gd name="connsiteY1" fmla="*/ 144815 h 959913"/>
                  <a:gd name="connsiteX2" fmla="*/ 1477108 w 1824662"/>
                  <a:gd name="connsiteY2" fmla="*/ 111714 h 959913"/>
                  <a:gd name="connsiteX3" fmla="*/ 1290918 w 1824662"/>
                  <a:gd name="connsiteY3" fmla="*/ 947500 h 959913"/>
                  <a:gd name="connsiteX4" fmla="*/ 1175066 w 1824662"/>
                  <a:gd name="connsiteY4" fmla="*/ 235841 h 959913"/>
                  <a:gd name="connsiteX5" fmla="*/ 976463 w 1824662"/>
                  <a:gd name="connsiteY5" fmla="*/ 959913 h 959913"/>
                  <a:gd name="connsiteX6" fmla="*/ 670284 w 1824662"/>
                  <a:gd name="connsiteY6" fmla="*/ 955776 h 959913"/>
                  <a:gd name="connsiteX7" fmla="*/ 384793 w 1824662"/>
                  <a:gd name="connsiteY7" fmla="*/ 939225 h 959913"/>
                  <a:gd name="connsiteX8" fmla="*/ 273079 w 1824662"/>
                  <a:gd name="connsiteY8" fmla="*/ 223428 h 959913"/>
                  <a:gd name="connsiteX9" fmla="*/ 169640 w 1824662"/>
                  <a:gd name="connsiteY9" fmla="*/ 955776 h 959913"/>
                  <a:gd name="connsiteX10" fmla="*/ 82751 w 1824662"/>
                  <a:gd name="connsiteY10" fmla="*/ 955776 h 959913"/>
                  <a:gd name="connsiteX11" fmla="*/ 0 w 1824662"/>
                  <a:gd name="connsiteY11" fmla="*/ 0 h 95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24662" h="959913">
                    <a:moveTo>
                      <a:pt x="1824662" y="293767"/>
                    </a:moveTo>
                    <a:lnTo>
                      <a:pt x="1592959" y="144815"/>
                    </a:lnTo>
                    <a:lnTo>
                      <a:pt x="1477108" y="111714"/>
                    </a:lnTo>
                    <a:lnTo>
                      <a:pt x="1290918" y="947500"/>
                    </a:lnTo>
                    <a:lnTo>
                      <a:pt x="1175066" y="235841"/>
                    </a:lnTo>
                    <a:lnTo>
                      <a:pt x="976463" y="959913"/>
                    </a:lnTo>
                    <a:lnTo>
                      <a:pt x="670284" y="955776"/>
                    </a:lnTo>
                    <a:lnTo>
                      <a:pt x="384793" y="939225"/>
                    </a:lnTo>
                    <a:lnTo>
                      <a:pt x="273079" y="223428"/>
                    </a:lnTo>
                    <a:lnTo>
                      <a:pt x="169640" y="955776"/>
                    </a:lnTo>
                    <a:lnTo>
                      <a:pt x="82751" y="955776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2693B7D-7E79-4BC3-8C9D-B87D9CE31005}"/>
                  </a:ext>
                </a:extLst>
              </p:cNvPr>
              <p:cNvSpPr/>
              <p:nvPr/>
            </p:nvSpPr>
            <p:spPr>
              <a:xfrm>
                <a:off x="1137736" y="4645279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EBA7DA-9392-4023-BD07-6EA54BBFFBD6}"/>
                  </a:ext>
                </a:extLst>
              </p:cNvPr>
              <p:cNvSpPr/>
              <p:nvPr/>
            </p:nvSpPr>
            <p:spPr>
              <a:xfrm>
                <a:off x="2737611" y="4809366"/>
                <a:ext cx="66675" cy="63500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3393FA55-A906-4924-A92F-5175C3A47D4D}"/>
                  </a:ext>
                </a:extLst>
              </p:cNvPr>
              <p:cNvSpPr/>
              <p:nvPr/>
            </p:nvSpPr>
            <p:spPr>
              <a:xfrm>
                <a:off x="2608631" y="4746603"/>
                <a:ext cx="73152" cy="73152"/>
              </a:xfrm>
              <a:prstGeom prst="triangl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B2F1D5B-4FF7-497E-B7B5-C278BEE19540}"/>
                  </a:ext>
                </a:extLst>
              </p:cNvPr>
              <p:cNvSpPr/>
              <p:nvPr/>
            </p:nvSpPr>
            <p:spPr>
              <a:xfrm>
                <a:off x="1207385" y="5604502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A624E12-810C-4842-8819-D997C91DAB40}"/>
                  </a:ext>
                </a:extLst>
              </p:cNvPr>
              <p:cNvSpPr/>
              <p:nvPr/>
            </p:nvSpPr>
            <p:spPr>
              <a:xfrm>
                <a:off x="1409436" y="4871465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B4E025D-E829-4DB0-8A37-1FB0E6D14373}"/>
                  </a:ext>
                </a:extLst>
              </p:cNvPr>
              <p:cNvSpPr/>
              <p:nvPr/>
            </p:nvSpPr>
            <p:spPr>
              <a:xfrm>
                <a:off x="1810089" y="5607259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56D9827-0AE5-4EF4-A04C-C810F25D2590}"/>
                  </a:ext>
                </a:extLst>
              </p:cNvPr>
              <p:cNvSpPr/>
              <p:nvPr/>
            </p:nvSpPr>
            <p:spPr>
              <a:xfrm>
                <a:off x="2111441" y="5602432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DA5FE23-C18E-45BF-A2AB-FA894FA82AFE}"/>
                  </a:ext>
                </a:extLst>
              </p:cNvPr>
              <p:cNvSpPr/>
              <p:nvPr/>
            </p:nvSpPr>
            <p:spPr>
              <a:xfrm>
                <a:off x="2309355" y="4873532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004751C-2C8D-4E41-BB5C-F25D1BD41465}"/>
                  </a:ext>
                </a:extLst>
              </p:cNvPr>
              <p:cNvSpPr/>
              <p:nvPr/>
            </p:nvSpPr>
            <p:spPr>
              <a:xfrm>
                <a:off x="2424516" y="5605190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4D965C8-97A3-4468-AA59-5C7CE16FF94B}"/>
                  </a:ext>
                </a:extLst>
              </p:cNvPr>
              <p:cNvSpPr/>
              <p:nvPr/>
            </p:nvSpPr>
            <p:spPr>
              <a:xfrm>
                <a:off x="2949296" y="4934216"/>
                <a:ext cx="66675" cy="63500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206D8E5-01C0-4C02-A7CA-29D5D137587F}"/>
                </a:ext>
              </a:extLst>
            </p:cNvPr>
            <p:cNvGrpSpPr/>
            <p:nvPr/>
          </p:nvGrpSpPr>
          <p:grpSpPr>
            <a:xfrm>
              <a:off x="2335438" y="4128550"/>
              <a:ext cx="4460947" cy="1698625"/>
              <a:chOff x="1139825" y="3968750"/>
              <a:chExt cx="2804231" cy="1698625"/>
            </a:xfrm>
          </p:grpSpPr>
          <p:sp>
            <p:nvSpPr>
              <p:cNvPr id="90" name="Freeform 14">
                <a:extLst>
                  <a:ext uri="{FF2B5EF4-FFF2-40B4-BE49-F238E27FC236}">
                    <a16:creationId xmlns:a16="http://schemas.microsoft.com/office/drawing/2014/main" id="{63C59E73-E9B0-4AEB-B5AA-9F9CD2330500}"/>
                  </a:ext>
                </a:extLst>
              </p:cNvPr>
              <p:cNvSpPr/>
              <p:nvPr/>
            </p:nvSpPr>
            <p:spPr>
              <a:xfrm>
                <a:off x="1160901" y="3986784"/>
                <a:ext cx="2757830" cy="1653235"/>
              </a:xfrm>
              <a:custGeom>
                <a:avLst/>
                <a:gdLst>
                  <a:gd name="connsiteX0" fmla="*/ 0 w 2757830"/>
                  <a:gd name="connsiteY0" fmla="*/ 0 h 1653235"/>
                  <a:gd name="connsiteX1" fmla="*/ 73152 w 2757830"/>
                  <a:gd name="connsiteY1" fmla="*/ 1536192 h 1653235"/>
                  <a:gd name="connsiteX2" fmla="*/ 204825 w 2757830"/>
                  <a:gd name="connsiteY2" fmla="*/ 1638605 h 1653235"/>
                  <a:gd name="connsiteX3" fmla="*/ 292608 w 2757830"/>
                  <a:gd name="connsiteY3" fmla="*/ 1587399 h 1653235"/>
                  <a:gd name="connsiteX4" fmla="*/ 380390 w 2757830"/>
                  <a:gd name="connsiteY4" fmla="*/ 1521562 h 1653235"/>
                  <a:gd name="connsiteX5" fmla="*/ 599846 w 2757830"/>
                  <a:gd name="connsiteY5" fmla="*/ 1645920 h 1653235"/>
                  <a:gd name="connsiteX6" fmla="*/ 899769 w 2757830"/>
                  <a:gd name="connsiteY6" fmla="*/ 1587399 h 1653235"/>
                  <a:gd name="connsiteX7" fmla="*/ 1207008 w 2757830"/>
                  <a:gd name="connsiteY7" fmla="*/ 1653235 h 1653235"/>
                  <a:gd name="connsiteX8" fmla="*/ 1506931 w 2757830"/>
                  <a:gd name="connsiteY8" fmla="*/ 1645920 h 1653235"/>
                  <a:gd name="connsiteX9" fmla="*/ 1836115 w 2757830"/>
                  <a:gd name="connsiteY9" fmla="*/ 1587399 h 1653235"/>
                  <a:gd name="connsiteX10" fmla="*/ 2143353 w 2757830"/>
                  <a:gd name="connsiteY10" fmla="*/ 1294791 h 1653235"/>
                  <a:gd name="connsiteX11" fmla="*/ 2238451 w 2757830"/>
                  <a:gd name="connsiteY11" fmla="*/ 1433779 h 1653235"/>
                  <a:gd name="connsiteX12" fmla="*/ 2450592 w 2757830"/>
                  <a:gd name="connsiteY12" fmla="*/ 1360627 h 1653235"/>
                  <a:gd name="connsiteX13" fmla="*/ 2516429 w 2757830"/>
                  <a:gd name="connsiteY13" fmla="*/ 1177747 h 1653235"/>
                  <a:gd name="connsiteX14" fmla="*/ 2633472 w 2757830"/>
                  <a:gd name="connsiteY14" fmla="*/ 1097280 h 1653235"/>
                  <a:gd name="connsiteX15" fmla="*/ 2757830 w 2757830"/>
                  <a:gd name="connsiteY15" fmla="*/ 1280160 h 165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7830" h="1653235">
                    <a:moveTo>
                      <a:pt x="0" y="0"/>
                    </a:moveTo>
                    <a:lnTo>
                      <a:pt x="73152" y="1536192"/>
                    </a:lnTo>
                    <a:lnTo>
                      <a:pt x="204825" y="1638605"/>
                    </a:lnTo>
                    <a:cubicBezTo>
                      <a:pt x="302070" y="1586243"/>
                      <a:pt x="335926" y="1587399"/>
                      <a:pt x="292608" y="1587399"/>
                    </a:cubicBezTo>
                    <a:lnTo>
                      <a:pt x="380390" y="1521562"/>
                    </a:lnTo>
                    <a:lnTo>
                      <a:pt x="599846" y="1645920"/>
                    </a:lnTo>
                    <a:lnTo>
                      <a:pt x="899769" y="1587399"/>
                    </a:lnTo>
                    <a:lnTo>
                      <a:pt x="1207008" y="1653235"/>
                    </a:lnTo>
                    <a:lnTo>
                      <a:pt x="1506931" y="1645920"/>
                    </a:lnTo>
                    <a:cubicBezTo>
                      <a:pt x="1826279" y="1586507"/>
                      <a:pt x="1714835" y="1587399"/>
                      <a:pt x="1836115" y="1587399"/>
                    </a:cubicBezTo>
                    <a:lnTo>
                      <a:pt x="2143353" y="1294791"/>
                    </a:lnTo>
                    <a:lnTo>
                      <a:pt x="2238451" y="1433779"/>
                    </a:lnTo>
                    <a:lnTo>
                      <a:pt x="2450592" y="1360627"/>
                    </a:lnTo>
                    <a:lnTo>
                      <a:pt x="2516429" y="1177747"/>
                    </a:lnTo>
                    <a:lnTo>
                      <a:pt x="2633472" y="1097280"/>
                    </a:lnTo>
                    <a:lnTo>
                      <a:pt x="2757830" y="1280160"/>
                    </a:lnTo>
                  </a:path>
                </a:pathLst>
              </a:custGeom>
              <a:ln w="19050">
                <a:solidFill>
                  <a:schemeClr val="accent2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72B561C-7FB9-4054-8188-1D9E7EBD55EE}"/>
                  </a:ext>
                </a:extLst>
              </p:cNvPr>
              <p:cNvSpPr/>
              <p:nvPr/>
            </p:nvSpPr>
            <p:spPr>
              <a:xfrm>
                <a:off x="1139825" y="3968750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1FB6D79C-401A-4EAD-B313-C4944E189F97}"/>
                  </a:ext>
                </a:extLst>
              </p:cNvPr>
              <p:cNvSpPr/>
              <p:nvPr/>
            </p:nvSpPr>
            <p:spPr>
              <a:xfrm>
                <a:off x="1209675" y="5486400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E6D2901-AE26-47C1-A8F8-E68498B5622F}"/>
                  </a:ext>
                </a:extLst>
              </p:cNvPr>
              <p:cNvSpPr/>
              <p:nvPr/>
            </p:nvSpPr>
            <p:spPr>
              <a:xfrm>
                <a:off x="1314450" y="5600700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2AC1BF4-1EDE-40A1-989E-11D007945DB7}"/>
                  </a:ext>
                </a:extLst>
              </p:cNvPr>
              <p:cNvSpPr/>
              <p:nvPr/>
            </p:nvSpPr>
            <p:spPr>
              <a:xfrm>
                <a:off x="1412875" y="5549900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793E704-BA46-4EBE-9272-E74651E48936}"/>
                  </a:ext>
                </a:extLst>
              </p:cNvPr>
              <p:cNvSpPr/>
              <p:nvPr/>
            </p:nvSpPr>
            <p:spPr>
              <a:xfrm>
                <a:off x="1530350" y="5486400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8254267-B655-4BA5-9E3B-EECF79E36695}"/>
                  </a:ext>
                </a:extLst>
              </p:cNvPr>
              <p:cNvSpPr/>
              <p:nvPr/>
            </p:nvSpPr>
            <p:spPr>
              <a:xfrm>
                <a:off x="1724025" y="5603875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655380E-D922-440B-BBEE-7D2712414DE0}"/>
                  </a:ext>
                </a:extLst>
              </p:cNvPr>
              <p:cNvSpPr/>
              <p:nvPr/>
            </p:nvSpPr>
            <p:spPr>
              <a:xfrm>
                <a:off x="2032000" y="5553075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CE3E968-EEAE-4CC0-B61D-CC9F413E4917}"/>
                  </a:ext>
                </a:extLst>
              </p:cNvPr>
              <p:cNvSpPr/>
              <p:nvPr/>
            </p:nvSpPr>
            <p:spPr>
              <a:xfrm>
                <a:off x="2339975" y="5600700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9C35A83-C6F3-4DC2-B15E-80257D45C5DC}"/>
                  </a:ext>
                </a:extLst>
              </p:cNvPr>
              <p:cNvSpPr/>
              <p:nvPr/>
            </p:nvSpPr>
            <p:spPr>
              <a:xfrm>
                <a:off x="2644775" y="5603875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512733F-E857-45D4-83C6-410DEE299314}"/>
                  </a:ext>
                </a:extLst>
              </p:cNvPr>
              <p:cNvSpPr/>
              <p:nvPr/>
            </p:nvSpPr>
            <p:spPr>
              <a:xfrm>
                <a:off x="2949575" y="5549900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72B076B-7889-4E4F-BC2C-9C8F95066DF1}"/>
                  </a:ext>
                </a:extLst>
              </p:cNvPr>
              <p:cNvSpPr/>
              <p:nvPr/>
            </p:nvSpPr>
            <p:spPr>
              <a:xfrm>
                <a:off x="3257550" y="5267325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1690D89-12A7-4031-AC6E-60824257417E}"/>
                  </a:ext>
                </a:extLst>
              </p:cNvPr>
              <p:cNvSpPr/>
              <p:nvPr/>
            </p:nvSpPr>
            <p:spPr>
              <a:xfrm>
                <a:off x="3359150" y="5394325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919A4DB-A1AB-48E9-A064-86CC90911216}"/>
                  </a:ext>
                </a:extLst>
              </p:cNvPr>
              <p:cNvSpPr/>
              <p:nvPr/>
            </p:nvSpPr>
            <p:spPr>
              <a:xfrm>
                <a:off x="3571875" y="5324475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6207AA67-46E3-463F-ACD8-4386E65F5E2B}"/>
                  </a:ext>
                </a:extLst>
              </p:cNvPr>
              <p:cNvSpPr/>
              <p:nvPr/>
            </p:nvSpPr>
            <p:spPr>
              <a:xfrm>
                <a:off x="3657599" y="5127625"/>
                <a:ext cx="73152" cy="73152"/>
              </a:xfrm>
              <a:prstGeom prst="triangl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E674616-720C-4B39-8FDB-F634E69C09E6}"/>
                  </a:ext>
                </a:extLst>
              </p:cNvPr>
              <p:cNvSpPr/>
              <p:nvPr/>
            </p:nvSpPr>
            <p:spPr>
              <a:xfrm>
                <a:off x="3765549" y="5073650"/>
                <a:ext cx="64008" cy="64008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F1EB948-6046-4203-AB8F-6833B7762E55}"/>
                  </a:ext>
                </a:extLst>
              </p:cNvPr>
              <p:cNvSpPr/>
              <p:nvPr/>
            </p:nvSpPr>
            <p:spPr>
              <a:xfrm>
                <a:off x="3877381" y="5236871"/>
                <a:ext cx="66675" cy="63500"/>
              </a:xfrm>
              <a:prstGeom prst="ellipse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6A5E646-AE0D-4740-82EA-25C43C08EA8D}"/>
                </a:ext>
              </a:extLst>
            </p:cNvPr>
            <p:cNvCxnSpPr/>
            <p:nvPr/>
          </p:nvCxnSpPr>
          <p:spPr>
            <a:xfrm rot="16200000" flipH="1">
              <a:off x="2930385" y="4041134"/>
              <a:ext cx="1097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7ACB0F7B-13F1-44DC-BA24-25B2619DA842}"/>
                </a:ext>
              </a:extLst>
            </p:cNvPr>
            <p:cNvCxnSpPr/>
            <p:nvPr/>
          </p:nvCxnSpPr>
          <p:spPr>
            <a:xfrm rot="16200000" flipH="1">
              <a:off x="3110351" y="4041134"/>
              <a:ext cx="10972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FFDE13AD-6A01-45CA-B154-19EDA48BA1A9}"/>
                </a:ext>
              </a:extLst>
            </p:cNvPr>
            <p:cNvCxnSpPr/>
            <p:nvPr/>
          </p:nvCxnSpPr>
          <p:spPr>
            <a:xfrm rot="16200000" flipH="1">
              <a:off x="3227847" y="4041134"/>
              <a:ext cx="109728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9D56D60-71DB-4815-BBCB-4F5786A85034}"/>
                </a:ext>
              </a:extLst>
            </p:cNvPr>
            <p:cNvCxnSpPr/>
            <p:nvPr/>
          </p:nvCxnSpPr>
          <p:spPr>
            <a:xfrm rot="16200000" flipH="1">
              <a:off x="3327494" y="4041134"/>
              <a:ext cx="109728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443DF5A-C66B-4488-9036-FBED5950E0CD}"/>
                </a:ext>
              </a:extLst>
            </p:cNvPr>
            <p:cNvCxnSpPr/>
            <p:nvPr/>
          </p:nvCxnSpPr>
          <p:spPr>
            <a:xfrm rot="16200000" flipH="1">
              <a:off x="3436066" y="4041134"/>
              <a:ext cx="109728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15184E2-9509-45FB-A641-490AD3233F38}"/>
                </a:ext>
              </a:extLst>
            </p:cNvPr>
            <p:cNvCxnSpPr/>
            <p:nvPr/>
          </p:nvCxnSpPr>
          <p:spPr>
            <a:xfrm rot="16200000" flipH="1">
              <a:off x="4231812" y="4041134"/>
              <a:ext cx="109728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ADB3D52-60B8-44CA-8DAA-8D0DCED47441}"/>
                </a:ext>
              </a:extLst>
            </p:cNvPr>
            <p:cNvCxnSpPr/>
            <p:nvPr/>
          </p:nvCxnSpPr>
          <p:spPr>
            <a:xfrm rot="16200000" flipH="1">
              <a:off x="4670584" y="4041134"/>
              <a:ext cx="10972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0C63B642-9FFB-4BC0-B9CC-77573122AF66}"/>
                </a:ext>
              </a:extLst>
            </p:cNvPr>
            <p:cNvCxnSpPr/>
            <p:nvPr/>
          </p:nvCxnSpPr>
          <p:spPr>
            <a:xfrm rot="16200000" flipH="1">
              <a:off x="4788080" y="4041134"/>
              <a:ext cx="10972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E6FE1D85-520F-4D84-BDA1-B36ABC8BBB9C}"/>
                </a:ext>
              </a:extLst>
            </p:cNvPr>
            <p:cNvCxnSpPr/>
            <p:nvPr/>
          </p:nvCxnSpPr>
          <p:spPr>
            <a:xfrm rot="16200000" flipH="1">
              <a:off x="5155457" y="4041134"/>
              <a:ext cx="109728" cy="0"/>
            </a:xfrm>
            <a:prstGeom prst="straightConnector1">
              <a:avLst/>
            </a:prstGeom>
            <a:ln w="19050">
              <a:solidFill>
                <a:schemeClr val="bg2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D429EB93-DD8A-414E-AE7D-6E7683FE7D22}"/>
                </a:ext>
              </a:extLst>
            </p:cNvPr>
            <p:cNvCxnSpPr/>
            <p:nvPr/>
          </p:nvCxnSpPr>
          <p:spPr>
            <a:xfrm rot="16200000" flipH="1">
              <a:off x="5255104" y="4041134"/>
              <a:ext cx="10972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7B26006-A2A4-436F-B2D4-D593550DC911}"/>
                </a:ext>
              </a:extLst>
            </p:cNvPr>
            <p:cNvCxnSpPr/>
            <p:nvPr/>
          </p:nvCxnSpPr>
          <p:spPr>
            <a:xfrm rot="16200000" flipH="1">
              <a:off x="6657705" y="4041134"/>
              <a:ext cx="109728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  <a:lumOff val="25000"/>
                </a:schemeClr>
              </a:solidFill>
              <a:headEnd type="none" w="med" len="med"/>
              <a:tailEnd type="triangle" w="med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2" name="Text Box 6">
            <a:extLst>
              <a:ext uri="{FF2B5EF4-FFF2-40B4-BE49-F238E27FC236}">
                <a16:creationId xmlns:a16="http://schemas.microsoft.com/office/drawing/2014/main" id="{E633B140-1EB9-4DBC-B14E-065433B3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89" y="6422541"/>
            <a:ext cx="8731250" cy="2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1219170" eaLnBrk="1" hangingPunct="1">
              <a:lnSpc>
                <a:spcPct val="80000"/>
              </a:lnSpc>
              <a:spcBef>
                <a:spcPts val="400"/>
              </a:spcBef>
              <a:defRPr/>
            </a:pPr>
            <a:r>
              <a:rPr lang="en-US" sz="1400" i="1" dirty="0">
                <a:solidFill>
                  <a:srgbClr val="0070C0"/>
                </a:solidFill>
                <a:latin typeface="+mj-lt"/>
              </a:rPr>
              <a:t>Underwood M, CROI 2020, Abs. 483</a:t>
            </a:r>
          </a:p>
        </p:txBody>
      </p:sp>
    </p:spTree>
    <p:extLst>
      <p:ext uri="{BB962C8B-B14F-4D97-AF65-F5344CB8AC3E}">
        <p14:creationId xmlns:p14="http://schemas.microsoft.com/office/powerpoint/2010/main" val="40653469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FLAIR Study: </a:t>
            </a:r>
            <a:br>
              <a:rPr lang="en-GB" dirty="0"/>
            </a:br>
            <a:r>
              <a:rPr lang="en-GB" dirty="0"/>
              <a:t>LA </a:t>
            </a:r>
            <a:r>
              <a:rPr lang="en-GB" dirty="0" err="1"/>
              <a:t>cabotegravir</a:t>
            </a:r>
            <a:r>
              <a:rPr lang="en-GB" dirty="0"/>
              <a:t> + </a:t>
            </a:r>
            <a:r>
              <a:rPr lang="en-GB" dirty="0" err="1"/>
              <a:t>rilpivirine</a:t>
            </a:r>
            <a:r>
              <a:rPr lang="en-GB" dirty="0"/>
              <a:t> for maintenance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469900" y="5076825"/>
            <a:ext cx="11722100" cy="1044575"/>
          </a:xfrm>
        </p:spPr>
        <p:txBody>
          <a:bodyPr>
            <a:noAutofit/>
          </a:bodyPr>
          <a:lstStyle/>
          <a:p>
            <a:pPr marL="0" defTabSz="914400">
              <a:buClr>
                <a:schemeClr val="tx2"/>
              </a:buClr>
              <a:defRPr/>
            </a:pPr>
            <a:r>
              <a:rPr lang="en-GB" sz="2000" b="1" dirty="0">
                <a:latin typeface="+mj-lt"/>
                <a:ea typeface="+mj-ea"/>
                <a:cs typeface="+mj-cs"/>
              </a:rPr>
              <a:t>Objective</a:t>
            </a:r>
          </a:p>
          <a:p>
            <a:pPr lvl="1"/>
            <a:r>
              <a:rPr lang="en-GB" sz="1800" b="1" dirty="0"/>
              <a:t>Primary: </a:t>
            </a:r>
            <a:r>
              <a:rPr lang="en-GB" sz="1800" dirty="0"/>
              <a:t>% HIV RNA ≥ 50 c/mL at W48 of maintenance phase with monthly IM CAB LA + RPV LA </a:t>
            </a:r>
            <a:br>
              <a:rPr lang="en-GB" sz="1800" dirty="0"/>
            </a:br>
            <a:r>
              <a:rPr lang="en-GB" sz="1800" dirty="0"/>
              <a:t>(ITT, snapshot algorithm)</a:t>
            </a:r>
            <a:r>
              <a:rPr lang="en-GB" altLang="fr-FR" sz="1800" dirty="0"/>
              <a:t> ; non-inferiority if upper margin of a two-sided 95% CI for the difference = 6%</a:t>
            </a:r>
          </a:p>
          <a:p>
            <a:pPr lvl="1"/>
            <a:r>
              <a:rPr lang="en-GB" sz="1800" b="1" dirty="0"/>
              <a:t>Secondary: </a:t>
            </a:r>
            <a:r>
              <a:rPr lang="en-GB" sz="1800" dirty="0"/>
              <a:t>HIV RNA &lt; 50 c/mL at W48, safety, resistance emergence, PRO, participant’s preference of the LA regimen, W96 efficacy and safety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8431" y="4926679"/>
            <a:ext cx="5115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CC3300"/>
              </a:buClr>
            </a:pPr>
            <a:r>
              <a:rPr lang="en-GB" sz="1600" kern="0" dirty="0">
                <a:ea typeface="ＭＳ Ｐゴシック" pitchFamily="-109" charset="-128"/>
                <a:cs typeface="ＭＳ Ｐゴシック" pitchFamily="-109" charset="-128"/>
              </a:rPr>
              <a:t>If HLA-B*5701 positive: 2 alternative non-ABC NRTI allowed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431874" y="1743741"/>
            <a:ext cx="1901247" cy="4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9144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+mj-lt"/>
                <a:ea typeface="+mj-ea"/>
                <a:cs typeface="+mj-cs"/>
              </a:rPr>
              <a:t>Design</a:t>
            </a:r>
            <a:endParaRPr lang="en-GB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51" name="ZoneTexte 69"/>
          <p:cNvSpPr txBox="1">
            <a:spLocks noChangeArrowheads="1"/>
          </p:cNvSpPr>
          <p:nvPr/>
        </p:nvSpPr>
        <p:spPr bwMode="auto">
          <a:xfrm>
            <a:off x="10476413" y="6286313"/>
            <a:ext cx="1846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endParaRPr lang="en-GB" sz="1200" i="1" dirty="0">
              <a:solidFill>
                <a:srgbClr val="CC3300"/>
              </a:solidFill>
              <a:cs typeface="Arial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224D7B9-C421-4DF5-B931-1A410F4EE3CA}"/>
              </a:ext>
            </a:extLst>
          </p:cNvPr>
          <p:cNvGrpSpPr/>
          <p:nvPr/>
        </p:nvGrpSpPr>
        <p:grpSpPr>
          <a:xfrm>
            <a:off x="2096177" y="1525346"/>
            <a:ext cx="8696703" cy="3345706"/>
            <a:chOff x="-36512" y="1142571"/>
            <a:chExt cx="8696703" cy="3345706"/>
          </a:xfrm>
        </p:grpSpPr>
        <p:sp>
          <p:nvSpPr>
            <p:cNvPr id="26652" name="Oval 170"/>
            <p:cNvSpPr>
              <a:spLocks noChangeArrowheads="1"/>
            </p:cNvSpPr>
            <p:nvPr/>
          </p:nvSpPr>
          <p:spPr bwMode="auto">
            <a:xfrm>
              <a:off x="3549336" y="1142571"/>
              <a:ext cx="1395358" cy="69707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98994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 algn="ctr" defTabSz="914400"/>
              <a:r>
                <a:rPr lang="en-GB" sz="1400" b="1" dirty="0">
                  <a:latin typeface="+mj-lt"/>
                  <a:cs typeface="Arial" charset="0"/>
                </a:rPr>
                <a:t>Randomisation</a:t>
              </a:r>
            </a:p>
            <a:p>
              <a:pPr algn="ctr" defTabSz="914400"/>
              <a:r>
                <a:rPr lang="en-GB" sz="1400" b="1" dirty="0">
                  <a:latin typeface="+mj-lt"/>
                </a:rPr>
                <a:t>1</a:t>
              </a:r>
              <a:r>
                <a:rPr lang="en-GB" sz="1400" b="1" dirty="0">
                  <a:latin typeface="+mj-lt"/>
                  <a:cs typeface="Arial" charset="0"/>
                </a:rPr>
                <a:t>:1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2236469" y="1971170"/>
              <a:ext cx="1945596" cy="1524747"/>
            </a:xfrm>
            <a:prstGeom prst="roundRect">
              <a:avLst>
                <a:gd name="adj" fmla="val 8546"/>
              </a:avLst>
            </a:prstGeom>
            <a:solidFill>
              <a:srgbClr val="0000CC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marL="284163" indent="-284163" algn="ctr" defTabSz="796925" eaLnBrk="0" hangingPunct="0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DTG/ABC/3TC</a:t>
              </a:r>
            </a:p>
            <a:p>
              <a:pPr marL="284163" indent="-284163" algn="ctr" defTabSz="796925" eaLnBrk="0" hangingPunct="0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(N = 629)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575747" y="1489825"/>
              <a:ext cx="1024460" cy="4760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 eaLnBrk="0" hangingPunct="0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+mj-lt"/>
                </a:rPr>
                <a:t>Induction 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5555696" y="1492727"/>
              <a:ext cx="1173123" cy="47310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+mj-lt"/>
                </a:rPr>
                <a:t>Maintenance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302482" y="1980196"/>
              <a:ext cx="3328337" cy="684000"/>
            </a:xfrm>
            <a:prstGeom prst="roundRect">
              <a:avLst/>
            </a:prstGeom>
            <a:solidFill>
              <a:srgbClr val="0000CC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marL="284163" indent="-284163" algn="ctr" defTabSz="796925" eaLnBrk="0" hangingPunct="0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DTG/ABC/3TC</a:t>
              </a:r>
              <a:br>
                <a:rPr lang="en-GB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(N = 283)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5148064" y="2811918"/>
              <a:ext cx="2569116" cy="6840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marL="284163" indent="-284163" algn="ctr" defTabSz="796925" eaLnBrk="0" hangingPunct="0">
                <a:spcBef>
                  <a:spcPct val="50000"/>
                </a:spcBef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CAB LA 400 mg + RPV LA 600 mg *</a:t>
              </a:r>
              <a:br>
                <a:rPr lang="en-GB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IM every 4 weeks (N = 278)</a:t>
              </a:r>
            </a:p>
          </p:txBody>
        </p:sp>
        <p:sp>
          <p:nvSpPr>
            <p:cNvPr id="26647" name="ZoneTexte 37"/>
            <p:cNvSpPr txBox="1">
              <a:spLocks noChangeArrowheads="1"/>
            </p:cNvSpPr>
            <p:nvPr/>
          </p:nvSpPr>
          <p:spPr bwMode="auto">
            <a:xfrm>
              <a:off x="5223082" y="4104823"/>
              <a:ext cx="33963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cs typeface="Arial" charset="0"/>
                </a:rPr>
                <a:t>* L</a:t>
              </a:r>
              <a:r>
                <a:rPr lang="en-GB" sz="1200" b="1" dirty="0"/>
                <a:t>oading dose at W4: CAB 600 mg + RPV 900 mg</a:t>
              </a:r>
            </a:p>
          </p:txBody>
        </p:sp>
        <p:sp>
          <p:nvSpPr>
            <p:cNvPr id="26653" name="AutoShape 162"/>
            <p:cNvSpPr>
              <a:spLocks noChangeArrowheads="1"/>
            </p:cNvSpPr>
            <p:nvPr/>
          </p:nvSpPr>
          <p:spPr bwMode="auto">
            <a:xfrm>
              <a:off x="-36512" y="1877668"/>
              <a:ext cx="2015999" cy="1770698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defTabSz="914400"/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  <a:cs typeface="Arial" charset="0"/>
                </a:rPr>
                <a:t>ARV naive</a:t>
              </a:r>
            </a:p>
            <a:p>
              <a:pPr algn="ctr" defTabSz="914400"/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</a:rPr>
                <a:t>&gt; 18 years</a:t>
              </a:r>
              <a:endParaRPr lang="en-GB" sz="1400" b="1" dirty="0">
                <a:solidFill>
                  <a:schemeClr val="tx1"/>
                </a:solidFill>
                <a:latin typeface="Calibri" pitchFamily="-84" charset="0"/>
                <a:cs typeface="Arial" charset="0"/>
              </a:endParaRPr>
            </a:p>
            <a:p>
              <a:pPr algn="ctr" defTabSz="914400"/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  <a:cs typeface="Arial" charset="0"/>
                </a:rPr>
                <a:t>HIV RNA </a:t>
              </a:r>
              <a:r>
                <a:rPr lang="en-GB" sz="1400" b="1" u="sng" dirty="0">
                  <a:solidFill>
                    <a:schemeClr val="tx1"/>
                  </a:solidFill>
                  <a:latin typeface="Calibri" pitchFamily="-84" charset="0"/>
                  <a:cs typeface="Arial" charset="0"/>
                </a:rPr>
                <a:t>&gt;</a:t>
              </a:r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  <a:cs typeface="Arial" charset="0"/>
                </a:rPr>
                <a:t> 1 000 c/mL</a:t>
              </a:r>
            </a:p>
            <a:p>
              <a:pPr algn="ctr" defTabSz="914400"/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  <a:cs typeface="Arial" charset="0"/>
                </a:rPr>
                <a:t>Any CD4 </a:t>
              </a:r>
            </a:p>
            <a:p>
              <a:pPr algn="ctr" defTabSz="914400"/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</a:rPr>
                <a:t>HBs Ag negative</a:t>
              </a:r>
            </a:p>
            <a:p>
              <a:pPr algn="ctr" defTabSz="914400"/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</a:rPr>
                <a:t>No NNRTI RAMs </a:t>
              </a:r>
            </a:p>
            <a:p>
              <a:pPr algn="ctr" defTabSz="914400"/>
              <a:r>
                <a:rPr lang="en-GB" sz="1400" b="1" dirty="0">
                  <a:solidFill>
                    <a:schemeClr val="tx1"/>
                  </a:solidFill>
                  <a:latin typeface="Calibri" pitchFamily="-84" charset="0"/>
                </a:rPr>
                <a:t>(K103N allowed)</a:t>
              </a:r>
            </a:p>
          </p:txBody>
        </p:sp>
        <p:sp>
          <p:nvSpPr>
            <p:cNvPr id="26655" name="Line 63"/>
            <p:cNvSpPr>
              <a:spLocks noChangeShapeType="1"/>
            </p:cNvSpPr>
            <p:nvPr/>
          </p:nvSpPr>
          <p:spPr bwMode="auto">
            <a:xfrm>
              <a:off x="2015744" y="2758007"/>
              <a:ext cx="247621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2765521" y="3975957"/>
              <a:ext cx="1616308" cy="512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200" b="1" dirty="0"/>
                <a:t>Confirm</a:t>
              </a:r>
            </a:p>
            <a:p>
              <a:pPr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200" b="1" dirty="0"/>
                <a:t>HIV RNA &lt; 50 c/mL</a:t>
              </a:r>
            </a:p>
          </p:txBody>
        </p:sp>
        <p:cxnSp>
          <p:nvCxnSpPr>
            <p:cNvPr id="33" name="Straight Arrow Connector 38"/>
            <p:cNvCxnSpPr>
              <a:cxnSpLocks noChangeShapeType="1"/>
            </p:cNvCxnSpPr>
            <p:nvPr/>
          </p:nvCxnSpPr>
          <p:spPr bwMode="auto">
            <a:xfrm>
              <a:off x="4259350" y="1748719"/>
              <a:ext cx="0" cy="288000"/>
            </a:xfrm>
            <a:prstGeom prst="straightConnector1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</p:cxnSp>
        <p:cxnSp>
          <p:nvCxnSpPr>
            <p:cNvPr id="5" name="Connecteur droit 4"/>
            <p:cNvCxnSpPr>
              <a:cxnSpLocks/>
            </p:cNvCxnSpPr>
            <p:nvPr/>
          </p:nvCxnSpPr>
          <p:spPr bwMode="auto">
            <a:xfrm>
              <a:off x="2346187" y="3625538"/>
              <a:ext cx="62232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7"/>
            <p:cNvCxnSpPr>
              <a:cxnSpLocks/>
            </p:cNvCxnSpPr>
            <p:nvPr/>
          </p:nvCxnSpPr>
          <p:spPr bwMode="auto">
            <a:xfrm>
              <a:off x="7717183" y="3496392"/>
              <a:ext cx="0" cy="129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necteur droit 41"/>
            <p:cNvCxnSpPr>
              <a:cxnSpLocks/>
            </p:cNvCxnSpPr>
            <p:nvPr/>
          </p:nvCxnSpPr>
          <p:spPr bwMode="auto">
            <a:xfrm>
              <a:off x="6529741" y="3496392"/>
              <a:ext cx="0" cy="129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>
              <a:cxnSpLocks/>
            </p:cNvCxnSpPr>
            <p:nvPr/>
          </p:nvCxnSpPr>
          <p:spPr bwMode="auto">
            <a:xfrm>
              <a:off x="5901458" y="3496392"/>
              <a:ext cx="0" cy="129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cteur droit 43"/>
            <p:cNvCxnSpPr>
              <a:cxnSpLocks/>
            </p:cNvCxnSpPr>
            <p:nvPr/>
          </p:nvCxnSpPr>
          <p:spPr bwMode="auto">
            <a:xfrm>
              <a:off x="4222024" y="3496392"/>
              <a:ext cx="0" cy="129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44"/>
            <p:cNvCxnSpPr>
              <a:cxnSpLocks/>
            </p:cNvCxnSpPr>
            <p:nvPr/>
          </p:nvCxnSpPr>
          <p:spPr bwMode="auto">
            <a:xfrm>
              <a:off x="2347126" y="3496392"/>
              <a:ext cx="0" cy="129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109"/>
            <p:cNvSpPr>
              <a:spLocks noChangeArrowheads="1"/>
            </p:cNvSpPr>
            <p:nvPr/>
          </p:nvSpPr>
          <p:spPr bwMode="auto">
            <a:xfrm>
              <a:off x="6372200" y="3636366"/>
              <a:ext cx="370805" cy="396942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fr-FR" sz="1200" b="1" dirty="0">
                  <a:latin typeface="Calibri" pitchFamily="-65" charset="0"/>
                  <a:cs typeface="ＭＳ Ｐゴシック"/>
                </a:rPr>
                <a:t>W48</a:t>
              </a:r>
              <a:endParaRPr lang="en-GB" altLang="fr-FR" sz="1200" dirty="0">
                <a:latin typeface="Calibri" pitchFamily="-65" charset="0"/>
                <a:cs typeface="ＭＳ Ｐゴシック"/>
              </a:endParaRPr>
            </a:p>
          </p:txBody>
        </p:sp>
        <p:sp>
          <p:nvSpPr>
            <p:cNvPr id="47" name="Oval 109"/>
            <p:cNvSpPr>
              <a:spLocks noChangeArrowheads="1"/>
            </p:cNvSpPr>
            <p:nvPr/>
          </p:nvSpPr>
          <p:spPr bwMode="auto">
            <a:xfrm>
              <a:off x="7493467" y="3636366"/>
              <a:ext cx="370805" cy="396942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fr-FR" sz="1200" b="1" dirty="0">
                  <a:latin typeface="Calibri" pitchFamily="-65" charset="0"/>
                  <a:cs typeface="ＭＳ Ｐゴシック"/>
                </a:rPr>
                <a:t>W96</a:t>
              </a:r>
              <a:endParaRPr lang="en-GB" altLang="fr-FR" sz="1200" dirty="0">
                <a:latin typeface="Calibri" pitchFamily="-65" charset="0"/>
                <a:cs typeface="ＭＳ Ｐゴシック"/>
              </a:endParaRPr>
            </a:p>
          </p:txBody>
        </p:sp>
        <p:sp>
          <p:nvSpPr>
            <p:cNvPr id="48" name="Oval 109"/>
            <p:cNvSpPr>
              <a:spLocks noChangeArrowheads="1"/>
            </p:cNvSpPr>
            <p:nvPr/>
          </p:nvSpPr>
          <p:spPr bwMode="auto">
            <a:xfrm>
              <a:off x="5706553" y="3636366"/>
              <a:ext cx="370805" cy="396942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fr-FR" sz="1200" b="1" dirty="0">
                  <a:latin typeface="Calibri" pitchFamily="-65" charset="0"/>
                  <a:cs typeface="ＭＳ Ｐゴシック"/>
                </a:rPr>
                <a:t>W32</a:t>
              </a:r>
              <a:endParaRPr lang="en-GB" altLang="fr-FR" sz="1200" dirty="0">
                <a:latin typeface="Calibri" pitchFamily="-65" charset="0"/>
                <a:cs typeface="ＭＳ Ｐゴシック"/>
              </a:endParaRPr>
            </a:p>
          </p:txBody>
        </p:sp>
        <p:sp>
          <p:nvSpPr>
            <p:cNvPr id="49" name="Oval 109"/>
            <p:cNvSpPr>
              <a:spLocks noChangeArrowheads="1"/>
            </p:cNvSpPr>
            <p:nvPr/>
          </p:nvSpPr>
          <p:spPr bwMode="auto">
            <a:xfrm>
              <a:off x="2195736" y="3645593"/>
              <a:ext cx="370805" cy="378488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fr-FR" sz="1200" b="1" dirty="0">
                  <a:latin typeface="Calibri" pitchFamily="-65" charset="0"/>
                  <a:cs typeface="ＭＳ Ｐゴシック"/>
                </a:rPr>
                <a:t>W-20</a:t>
              </a:r>
              <a:endParaRPr lang="en-GB" altLang="fr-FR" sz="1200" dirty="0">
                <a:latin typeface="Calibri" pitchFamily="-65" charset="0"/>
                <a:cs typeface="ＭＳ Ｐゴシック"/>
              </a:endParaRPr>
            </a:p>
          </p:txBody>
        </p:sp>
        <p:sp>
          <p:nvSpPr>
            <p:cNvPr id="50" name="Oval 109"/>
            <p:cNvSpPr>
              <a:spLocks noChangeArrowheads="1"/>
            </p:cNvSpPr>
            <p:nvPr/>
          </p:nvSpPr>
          <p:spPr bwMode="auto">
            <a:xfrm>
              <a:off x="4033343" y="3645593"/>
              <a:ext cx="370805" cy="378488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fr-FR" sz="1200" b="1" dirty="0">
                  <a:latin typeface="Calibri" pitchFamily="-65" charset="0"/>
                  <a:cs typeface="ＭＳ Ｐゴシック"/>
                </a:rPr>
                <a:t>D1</a:t>
              </a:r>
              <a:endParaRPr lang="en-GB" altLang="fr-FR" sz="1200" dirty="0">
                <a:latin typeface="Calibri" pitchFamily="-65" charset="0"/>
                <a:cs typeface="ＭＳ Ｐゴシック"/>
              </a:endParaRPr>
            </a:p>
          </p:txBody>
        </p:sp>
        <p:sp>
          <p:nvSpPr>
            <p:cNvPr id="35" name="Oval 109"/>
            <p:cNvSpPr>
              <a:spLocks noChangeArrowheads="1"/>
            </p:cNvSpPr>
            <p:nvPr/>
          </p:nvSpPr>
          <p:spPr bwMode="auto">
            <a:xfrm>
              <a:off x="3402297" y="3645593"/>
              <a:ext cx="370805" cy="378488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fr-FR" sz="1200" b="1" dirty="0">
                  <a:latin typeface="Calibri" pitchFamily="-65" charset="0"/>
                  <a:cs typeface="ＭＳ Ｐゴシック"/>
                </a:rPr>
                <a:t>W-4</a:t>
              </a:r>
              <a:endParaRPr lang="en-GB" altLang="fr-FR" sz="1200" dirty="0">
                <a:latin typeface="Calibri" pitchFamily="-65" charset="0"/>
                <a:cs typeface="ＭＳ Ｐゴシック"/>
              </a:endParaRPr>
            </a:p>
          </p:txBody>
        </p:sp>
        <p:cxnSp>
          <p:nvCxnSpPr>
            <p:cNvPr id="46" name="Connecteur droit 45"/>
            <p:cNvCxnSpPr>
              <a:cxnSpLocks/>
            </p:cNvCxnSpPr>
            <p:nvPr/>
          </p:nvCxnSpPr>
          <p:spPr bwMode="auto">
            <a:xfrm>
              <a:off x="3618321" y="3496392"/>
              <a:ext cx="0" cy="129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/>
            <p:cNvCxnSpPr>
              <a:cxnSpLocks/>
            </p:cNvCxnSpPr>
            <p:nvPr/>
          </p:nvCxnSpPr>
          <p:spPr bwMode="auto">
            <a:xfrm>
              <a:off x="5144014" y="3496392"/>
              <a:ext cx="0" cy="129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109"/>
            <p:cNvSpPr>
              <a:spLocks noChangeArrowheads="1"/>
            </p:cNvSpPr>
            <p:nvPr/>
          </p:nvSpPr>
          <p:spPr bwMode="auto">
            <a:xfrm>
              <a:off x="4986473" y="3636366"/>
              <a:ext cx="370805" cy="396942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fr-FR" sz="1200" b="1" dirty="0">
                  <a:latin typeface="Calibri" pitchFamily="-65" charset="0"/>
                  <a:cs typeface="ＭＳ Ｐゴシック"/>
                </a:rPr>
                <a:t>W4</a:t>
              </a:r>
              <a:endParaRPr lang="en-GB" altLang="fr-FR" sz="1200" dirty="0">
                <a:latin typeface="Calibri" pitchFamily="-65" charset="0"/>
                <a:cs typeface="ＭＳ Ｐゴシック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59350" y="2811918"/>
              <a:ext cx="802516" cy="6840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Oral CAB</a:t>
              </a:r>
            </a:p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+ RPV</a:t>
              </a:r>
            </a:p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 (N = 283)</a:t>
              </a: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7746392" y="2361950"/>
              <a:ext cx="907972" cy="6840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CAB LA</a:t>
              </a:r>
            </a:p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+ RPV LA</a:t>
              </a:r>
            </a:p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IM Q4W</a:t>
              </a: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7740352" y="1492727"/>
              <a:ext cx="919839" cy="47310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284163" indent="-284163" algn="ctr" defTabSz="796925" eaLnBrk="0" hangingPunct="0">
                <a:buClr>
                  <a:srgbClr val="FF6623"/>
                </a:buClr>
                <a:buSzPct val="125000"/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+mj-lt"/>
                </a:rPr>
                <a:t>Extension</a:t>
              </a:r>
            </a:p>
          </p:txBody>
        </p:sp>
      </p:grpSp>
      <p:sp>
        <p:nvSpPr>
          <p:cNvPr id="57" name="Text Box 3">
            <a:extLst>
              <a:ext uri="{FF2B5EF4-FFF2-40B4-BE49-F238E27FC236}">
                <a16:creationId xmlns:a16="http://schemas.microsoft.com/office/drawing/2014/main" id="{EAD15C72-1FF7-4D61-B31E-24BA2042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286" y="643163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CROI 2020, Abs. 482LB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0699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FLAIR Study: </a:t>
            </a:r>
            <a:br>
              <a:rPr lang="en-GB" dirty="0"/>
            </a:br>
            <a:r>
              <a:rPr lang="en-GB" dirty="0"/>
              <a:t>LA </a:t>
            </a:r>
            <a:r>
              <a:rPr lang="en-GB" dirty="0" err="1"/>
              <a:t>cabotegravir</a:t>
            </a:r>
            <a:r>
              <a:rPr lang="en-GB" dirty="0"/>
              <a:t> + </a:t>
            </a:r>
            <a:r>
              <a:rPr lang="en-GB" dirty="0" err="1"/>
              <a:t>rilpivirine</a:t>
            </a:r>
            <a:r>
              <a:rPr lang="en-GB" dirty="0"/>
              <a:t> for maintenance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6ABF43-120A-4628-9D40-3D31A8576D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329488" y="2514600"/>
            <a:ext cx="4862512" cy="2901950"/>
          </a:xfrm>
        </p:spPr>
        <p:txBody>
          <a:bodyPr>
            <a:noAutofit/>
          </a:bodyPr>
          <a:lstStyle/>
          <a:p>
            <a:r>
              <a:rPr lang="en-US" b="1" dirty="0"/>
              <a:t>Virologic failure on LA regimen</a:t>
            </a:r>
          </a:p>
          <a:p>
            <a:pPr lvl="1"/>
            <a:r>
              <a:rPr lang="en-US" sz="2000" dirty="0"/>
              <a:t>3 between DO and W48</a:t>
            </a:r>
          </a:p>
          <a:p>
            <a:pPr lvl="1"/>
            <a:r>
              <a:rPr lang="en-US" sz="2000" dirty="0"/>
              <a:t>None between W48 and W96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b="1" dirty="0"/>
              <a:t>Interruption for AE in LA arm</a:t>
            </a:r>
          </a:p>
          <a:p>
            <a:pPr marL="457200" lvl="1" indent="0">
              <a:buNone/>
            </a:pPr>
            <a:r>
              <a:rPr lang="en-US" sz="2000" dirty="0"/>
              <a:t>N = 12 (4.2%), of which 3 (1%) </a:t>
            </a:r>
          </a:p>
          <a:p>
            <a:pPr marL="457200" lvl="1" indent="0">
              <a:buNone/>
            </a:pPr>
            <a:r>
              <a:rPr lang="en-US" sz="2000" dirty="0"/>
              <a:t>related to ISR</a:t>
            </a:r>
          </a:p>
        </p:txBody>
      </p:sp>
      <p:grpSp>
        <p:nvGrpSpPr>
          <p:cNvPr id="5" name="Groupe 1">
            <a:extLst>
              <a:ext uri="{FF2B5EF4-FFF2-40B4-BE49-F238E27FC236}">
                <a16:creationId xmlns:a16="http://schemas.microsoft.com/office/drawing/2014/main" id="{83E825A2-F842-4800-A506-C38C5CA6E94E}"/>
              </a:ext>
            </a:extLst>
          </p:cNvPr>
          <p:cNvGrpSpPr/>
          <p:nvPr/>
        </p:nvGrpSpPr>
        <p:grpSpPr>
          <a:xfrm>
            <a:off x="455458" y="2514734"/>
            <a:ext cx="6326343" cy="3684945"/>
            <a:chOff x="779699" y="2862139"/>
            <a:chExt cx="6252472" cy="3938789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337C7B81-5BAB-47B2-9425-50FC4847C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1474947"/>
                </p:ext>
              </p:extLst>
            </p:nvPr>
          </p:nvGraphicFramePr>
          <p:xfrm>
            <a:off x="835215" y="3510041"/>
            <a:ext cx="6196956" cy="32908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00D5FED-0CCC-42D2-9A11-A88B0B834CBA}"/>
                </a:ext>
              </a:extLst>
            </p:cNvPr>
            <p:cNvSpPr txBox="1"/>
            <p:nvPr/>
          </p:nvSpPr>
          <p:spPr>
            <a:xfrm>
              <a:off x="1546428" y="6015664"/>
              <a:ext cx="1285172" cy="361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CV </a:t>
              </a:r>
              <a:r>
                <a:rPr lang="en-US" sz="1600" b="1" u="sng"/>
                <a:t>&gt;</a:t>
              </a:r>
              <a:r>
                <a:rPr lang="en-US" sz="1600" b="1"/>
                <a:t> 50 c/mL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C3D57BC-1A32-40F1-9F72-66F1513114EA}"/>
                </a:ext>
              </a:extLst>
            </p:cNvPr>
            <p:cNvSpPr txBox="1"/>
            <p:nvPr/>
          </p:nvSpPr>
          <p:spPr>
            <a:xfrm>
              <a:off x="3456508" y="6015664"/>
              <a:ext cx="1285172" cy="361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CV &lt; 50 c/mL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7B1D452-5564-4AE3-8080-B930299EE34F}"/>
                </a:ext>
              </a:extLst>
            </p:cNvPr>
            <p:cNvSpPr txBox="1"/>
            <p:nvPr/>
          </p:nvSpPr>
          <p:spPr>
            <a:xfrm>
              <a:off x="5179829" y="6015664"/>
              <a:ext cx="1612624" cy="361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No virologic data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C2058C3-E5DB-43D0-9991-C4D650287F33}"/>
                </a:ext>
              </a:extLst>
            </p:cNvPr>
            <p:cNvSpPr txBox="1"/>
            <p:nvPr/>
          </p:nvSpPr>
          <p:spPr>
            <a:xfrm>
              <a:off x="2263065" y="2862139"/>
              <a:ext cx="1576681" cy="625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CAB LA + RPV LA </a:t>
              </a:r>
              <a:br>
                <a:rPr lang="en-US" sz="1600" b="1"/>
              </a:br>
              <a:r>
                <a:rPr lang="en-US" sz="1600"/>
                <a:t>(n = 283)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75A10CA-46AD-4B29-BBDA-539C1E67FD9E}"/>
                </a:ext>
              </a:extLst>
            </p:cNvPr>
            <p:cNvSpPr txBox="1"/>
            <p:nvPr/>
          </p:nvSpPr>
          <p:spPr>
            <a:xfrm>
              <a:off x="4855814" y="2862139"/>
              <a:ext cx="1368644" cy="625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DTG/ABC/3TC </a:t>
              </a:r>
              <a:br>
                <a:rPr lang="en-US" sz="1600" b="1"/>
              </a:br>
              <a:r>
                <a:rPr lang="en-US" sz="1600"/>
                <a:t>(n = 283)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8371823-CE42-439F-A752-F437C22F87B5}"/>
                </a:ext>
              </a:extLst>
            </p:cNvPr>
            <p:cNvSpPr txBox="1"/>
            <p:nvPr/>
          </p:nvSpPr>
          <p:spPr>
            <a:xfrm>
              <a:off x="779699" y="3183946"/>
              <a:ext cx="462532" cy="328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 (%)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41102-8322-4B73-AE5A-CFB0D21B6B6C}"/>
              </a:ext>
            </a:extLst>
          </p:cNvPr>
          <p:cNvSpPr/>
          <p:nvPr/>
        </p:nvSpPr>
        <p:spPr bwMode="auto">
          <a:xfrm>
            <a:off x="1723563" y="2600505"/>
            <a:ext cx="266711" cy="206829"/>
          </a:xfrm>
          <a:prstGeom prst="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DE3C09-E7A6-4D55-8714-8C1CA2E54736}"/>
              </a:ext>
            </a:extLst>
          </p:cNvPr>
          <p:cNvSpPr/>
          <p:nvPr/>
        </p:nvSpPr>
        <p:spPr bwMode="auto">
          <a:xfrm>
            <a:off x="4316007" y="2600504"/>
            <a:ext cx="266711" cy="206829"/>
          </a:xfrm>
          <a:prstGeom prst="rect">
            <a:avLst/>
          </a:prstGeom>
          <a:solidFill>
            <a:srgbClr val="0500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1723563" y="5901153"/>
            <a:ext cx="43766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/>
              <a:t>Non-inferiority confirmed at W96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11733" y="1891009"/>
            <a:ext cx="1974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W96 </a:t>
            </a:r>
            <a:r>
              <a:rPr lang="fr-FR" sz="2400" b="1" dirty="0" err="1"/>
              <a:t>outcome</a:t>
            </a:r>
            <a:endParaRPr lang="fr-FR" sz="2400" b="1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C2A4CE3B-9E65-43F8-98BD-4B54BE5E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286" y="643163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CROI 2020, Abs. 482LB</a:t>
            </a:r>
          </a:p>
        </p:txBody>
      </p:sp>
    </p:spTree>
    <p:extLst>
      <p:ext uri="{BB962C8B-B14F-4D97-AF65-F5344CB8AC3E}">
        <p14:creationId xmlns:p14="http://schemas.microsoft.com/office/powerpoint/2010/main" val="7576080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ATLAS-2M </a:t>
            </a:r>
            <a:r>
              <a:rPr lang="fr-FR" dirty="0" err="1"/>
              <a:t>study</a:t>
            </a:r>
            <a:r>
              <a:rPr lang="fr-FR" dirty="0"/>
              <a:t>: CAB LA + RPV LA IM </a:t>
            </a:r>
            <a:br>
              <a:rPr lang="fr-FR" dirty="0"/>
            </a:br>
            <a:r>
              <a:rPr lang="fr-FR" dirty="0"/>
              <a:t>in maintenance </a:t>
            </a:r>
            <a:r>
              <a:rPr lang="mr-IN" dirty="0"/>
              <a:t>–</a:t>
            </a:r>
            <a:r>
              <a:rPr lang="fr-FR" dirty="0"/>
              <a:t> Q4W vs Q8W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D914C0-440A-411F-8BF8-33430B99980D}"/>
              </a:ext>
            </a:extLst>
          </p:cNvPr>
          <p:cNvSpPr txBox="1">
            <a:spLocks/>
          </p:cNvSpPr>
          <p:nvPr/>
        </p:nvSpPr>
        <p:spPr bwMode="auto">
          <a:xfrm>
            <a:off x="371475" y="4937856"/>
            <a:ext cx="10158676" cy="1681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buClr>
                <a:schemeClr val="tx2"/>
              </a:buClr>
              <a:defRPr/>
            </a:pPr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Primary endpoint</a:t>
            </a:r>
          </a:p>
          <a:p>
            <a:pPr lvl="1" defTabSz="914400">
              <a:buClr>
                <a:schemeClr val="tx2"/>
              </a:buClr>
              <a:defRPr/>
            </a:pPr>
            <a:r>
              <a:rPr lang="en-US" sz="1800" kern="0" dirty="0">
                <a:solidFill>
                  <a:schemeClr val="tx1"/>
                </a:solidFill>
                <a:cs typeface="Arial" charset="0"/>
              </a:rPr>
              <a:t>% VL </a:t>
            </a:r>
            <a:r>
              <a:rPr lang="en-US" sz="1800" u="sng" kern="0" dirty="0">
                <a:solidFill>
                  <a:schemeClr val="tx1"/>
                </a:solidFill>
                <a:cs typeface="Arial" charset="0"/>
              </a:rPr>
              <a:t>&gt;</a:t>
            </a:r>
            <a:r>
              <a:rPr lang="en-US" sz="1800" kern="0" dirty="0">
                <a:solidFill>
                  <a:schemeClr val="tx1"/>
                </a:solidFill>
                <a:cs typeface="Arial" charset="0"/>
              </a:rPr>
              <a:t> 50 c/mL at W48 (ITT-E, </a:t>
            </a:r>
            <a:r>
              <a:rPr lang="en-US" sz="1800" kern="0" dirty="0">
                <a:solidFill>
                  <a:schemeClr val="tx1"/>
                </a:solidFill>
              </a:rPr>
              <a:t>s</a:t>
            </a:r>
            <a:r>
              <a:rPr lang="en-US" sz="1800" kern="0" dirty="0">
                <a:solidFill>
                  <a:schemeClr val="tx1"/>
                </a:solidFill>
                <a:cs typeface="Arial" charset="0"/>
              </a:rPr>
              <a:t>napshot), non-inferiority margin: 4%</a:t>
            </a:r>
          </a:p>
          <a:p>
            <a:pPr defTabSz="914400">
              <a:buClr>
                <a:schemeClr val="tx2"/>
              </a:buClr>
              <a:defRPr/>
            </a:pPr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Secondary endpoints</a:t>
            </a:r>
          </a:p>
          <a:p>
            <a:pPr lvl="1">
              <a:buClr>
                <a:schemeClr val="tx2"/>
              </a:buClr>
              <a:defRPr/>
            </a:pPr>
            <a:r>
              <a:rPr lang="en-US" sz="1800" kern="0" dirty="0">
                <a:solidFill>
                  <a:schemeClr val="tx1"/>
                </a:solidFill>
              </a:rPr>
              <a:t>% VL &lt; 50 c/mL at  W48 (snapshot), </a:t>
            </a:r>
            <a:r>
              <a:rPr lang="en-US" sz="1800" kern="0" dirty="0">
                <a:solidFill>
                  <a:schemeClr val="tx1"/>
                </a:solidFill>
                <a:cs typeface="Arial" charset="0"/>
              </a:rPr>
              <a:t>non-inferiority margin</a:t>
            </a:r>
            <a:r>
              <a:rPr lang="en-US" sz="1800" kern="0" dirty="0">
                <a:solidFill>
                  <a:schemeClr val="tx1"/>
                </a:solidFill>
              </a:rPr>
              <a:t>: - 10%</a:t>
            </a:r>
          </a:p>
          <a:p>
            <a:pPr lvl="1" defTabSz="914400">
              <a:buClr>
                <a:schemeClr val="tx2"/>
              </a:buClr>
              <a:defRPr/>
            </a:pPr>
            <a:r>
              <a:rPr lang="en-US" sz="1800" kern="0" dirty="0">
                <a:solidFill>
                  <a:schemeClr val="tx1"/>
                </a:solidFill>
                <a:cs typeface="Arial" charset="0"/>
              </a:rPr>
              <a:t>Incidence of resistance in confirmed virologic failure (2 consecutive HIV RNA </a:t>
            </a:r>
            <a:r>
              <a:rPr lang="en-US" sz="1800" u="sng" kern="0" dirty="0">
                <a:solidFill>
                  <a:schemeClr val="tx1"/>
                </a:solidFill>
                <a:cs typeface="Arial" charset="0"/>
              </a:rPr>
              <a:t>&gt;</a:t>
            </a:r>
            <a:r>
              <a:rPr lang="en-US" sz="1800" kern="0" dirty="0">
                <a:solidFill>
                  <a:schemeClr val="tx1"/>
                </a:solidFill>
                <a:cs typeface="Arial" charset="0"/>
              </a:rPr>
              <a:t> 200 c/mL)</a:t>
            </a:r>
          </a:p>
          <a:p>
            <a:pPr lvl="1">
              <a:buClr>
                <a:schemeClr val="tx2"/>
              </a:buClr>
              <a:defRPr/>
            </a:pPr>
            <a:r>
              <a:rPr lang="en-US" sz="1800" kern="0" dirty="0">
                <a:solidFill>
                  <a:schemeClr val="tx1"/>
                </a:solidFill>
              </a:rPr>
              <a:t>Safety, tolerability, participants’ treatment preference</a:t>
            </a:r>
            <a:endParaRPr lang="en-US" sz="1800" kern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1AA0919-76AC-42C3-A6BC-BE3CA310A6C4}"/>
              </a:ext>
            </a:extLst>
          </p:cNvPr>
          <p:cNvGrpSpPr/>
          <p:nvPr/>
        </p:nvGrpSpPr>
        <p:grpSpPr>
          <a:xfrm>
            <a:off x="553044" y="1528276"/>
            <a:ext cx="10442929" cy="3277427"/>
            <a:chOff x="843380" y="1715595"/>
            <a:chExt cx="10442929" cy="3277427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2435C55-539C-EF41-BFB5-8F78FE8B78E2}"/>
                </a:ext>
              </a:extLst>
            </p:cNvPr>
            <p:cNvSpPr txBox="1"/>
            <p:nvPr/>
          </p:nvSpPr>
          <p:spPr>
            <a:xfrm>
              <a:off x="843380" y="2023980"/>
              <a:ext cx="1832414" cy="91940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ATLAS phase 3 </a:t>
              </a:r>
              <a:r>
                <a:rPr lang="fr-FR" sz="1200" b="1" dirty="0" err="1"/>
                <a:t>study</a:t>
              </a:r>
              <a:r>
                <a:rPr lang="fr-FR" sz="1200" b="1" dirty="0"/>
                <a:t> (CAB + RPV LA 1 Q4W)</a:t>
              </a:r>
            </a:p>
            <a:p>
              <a:endParaRPr lang="fr-FR" sz="1200" b="1" dirty="0"/>
            </a:p>
            <a:p>
              <a:r>
                <a:rPr lang="fr-FR" sz="1200" b="1" dirty="0"/>
                <a:t>N = 391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A284201-2E18-E14C-89B4-D02C6748D0BD}"/>
                </a:ext>
              </a:extLst>
            </p:cNvPr>
            <p:cNvSpPr txBox="1"/>
            <p:nvPr/>
          </p:nvSpPr>
          <p:spPr>
            <a:xfrm>
              <a:off x="843380" y="3006773"/>
              <a:ext cx="1832415" cy="1478756"/>
            </a:xfrm>
            <a:prstGeom prst="roundRect">
              <a:avLst>
                <a:gd name="adj" fmla="val 1221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ATLAS SOC arm additional SOC participants: PI-NNRTI-, or INSTI-based regimen with 2NRTIs </a:t>
              </a:r>
            </a:p>
            <a:p>
              <a:endParaRPr lang="en-US" sz="1200" b="1" dirty="0"/>
            </a:p>
            <a:p>
              <a:r>
                <a:rPr lang="en-US" sz="1200" b="1" dirty="0"/>
                <a:t>N = 654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B8FEF4-5728-7D4B-BEB6-62525098C1D9}"/>
                </a:ext>
              </a:extLst>
            </p:cNvPr>
            <p:cNvSpPr txBox="1"/>
            <p:nvPr/>
          </p:nvSpPr>
          <p:spPr>
            <a:xfrm>
              <a:off x="2419966" y="1715595"/>
              <a:ext cx="1740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Screening phase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583260D-6783-1940-A98B-53197064997C}"/>
                </a:ext>
              </a:extLst>
            </p:cNvPr>
            <p:cNvSpPr txBox="1"/>
            <p:nvPr/>
          </p:nvSpPr>
          <p:spPr>
            <a:xfrm>
              <a:off x="5671640" y="1715595"/>
              <a:ext cx="2073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Maintenance phase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65948F7-75EF-1943-B782-F402F246A09F}"/>
                </a:ext>
              </a:extLst>
            </p:cNvPr>
            <p:cNvSpPr txBox="1"/>
            <p:nvPr/>
          </p:nvSpPr>
          <p:spPr>
            <a:xfrm>
              <a:off x="9192684" y="1715595"/>
              <a:ext cx="174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Extension phase</a:t>
              </a:r>
            </a:p>
          </p:txBody>
        </p:sp>
        <p:sp>
          <p:nvSpPr>
            <p:cNvPr id="13" name="Flèche : droite 8">
              <a:extLst>
                <a:ext uri="{FF2B5EF4-FFF2-40B4-BE49-F238E27FC236}">
                  <a16:creationId xmlns:a16="http://schemas.microsoft.com/office/drawing/2014/main" id="{BEE30C41-CBD8-7B44-A882-A1CB2110B352}"/>
                </a:ext>
              </a:extLst>
            </p:cNvPr>
            <p:cNvSpPr/>
            <p:nvPr/>
          </p:nvSpPr>
          <p:spPr>
            <a:xfrm>
              <a:off x="2733516" y="2071416"/>
              <a:ext cx="960030" cy="1949117"/>
            </a:xfrm>
            <a:prstGeom prst="rightArrow">
              <a:avLst>
                <a:gd name="adj1" fmla="val 60112"/>
                <a:gd name="adj2" fmla="val 6711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R</a:t>
              </a:r>
              <a:br>
                <a:rPr lang="fr-FR" sz="2400" dirty="0">
                  <a:solidFill>
                    <a:schemeClr val="tx1"/>
                  </a:solidFill>
                </a:rPr>
              </a:br>
              <a:r>
                <a:rPr lang="fr-FR" sz="1400" dirty="0">
                  <a:solidFill>
                    <a:schemeClr val="tx1"/>
                  </a:solidFill>
                </a:rPr>
                <a:t>1:1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Flèche : pentagone 9">
              <a:extLst>
                <a:ext uri="{FF2B5EF4-FFF2-40B4-BE49-F238E27FC236}">
                  <a16:creationId xmlns:a16="http://schemas.microsoft.com/office/drawing/2014/main" id="{215CEFAA-CF85-7A4D-AAD4-11E985403845}"/>
                </a:ext>
              </a:extLst>
            </p:cNvPr>
            <p:cNvSpPr/>
            <p:nvPr/>
          </p:nvSpPr>
          <p:spPr>
            <a:xfrm>
              <a:off x="3722407" y="2066355"/>
              <a:ext cx="1156444" cy="1998031"/>
            </a:xfrm>
            <a:prstGeom prst="homePlate">
              <a:avLst>
                <a:gd name="adj" fmla="val 37522"/>
              </a:avLst>
            </a:prstGeom>
            <a:solidFill>
              <a:srgbClr val="0072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br>
                <a:rPr lang="en-US" sz="1100" b="1" dirty="0"/>
              </a:br>
              <a:r>
                <a:rPr lang="en-US" sz="1100" b="1" dirty="0"/>
                <a:t>Oral CAB +</a:t>
              </a:r>
              <a:br>
                <a:rPr lang="en-US" sz="1100" b="1" dirty="0"/>
              </a:br>
              <a:r>
                <a:rPr lang="en-US" sz="1100" b="1" dirty="0"/>
                <a:t>RPV</a:t>
              </a:r>
            </a:p>
            <a:p>
              <a:endParaRPr lang="en-US" sz="1100" dirty="0"/>
            </a:p>
            <a:p>
              <a:r>
                <a:rPr lang="en-US" sz="1100" dirty="0"/>
                <a:t>Except participants from ATLAS already on LA therapy</a:t>
              </a:r>
            </a:p>
          </p:txBody>
        </p:sp>
        <p:sp>
          <p:nvSpPr>
            <p:cNvPr id="15" name="Flèche : pentagone 15">
              <a:extLst>
                <a:ext uri="{FF2B5EF4-FFF2-40B4-BE49-F238E27FC236}">
                  <a16:creationId xmlns:a16="http://schemas.microsoft.com/office/drawing/2014/main" id="{242678AF-AC86-154B-9849-892CF0E07E40}"/>
                </a:ext>
              </a:extLst>
            </p:cNvPr>
            <p:cNvSpPr/>
            <p:nvPr/>
          </p:nvSpPr>
          <p:spPr>
            <a:xfrm>
              <a:off x="4878851" y="2066357"/>
              <a:ext cx="4313832" cy="815523"/>
            </a:xfrm>
            <a:prstGeom prst="homePlate">
              <a:avLst>
                <a:gd name="adj" fmla="val 35179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Q8W CAB (600 mg) + RPV (900 mg) LA</a:t>
              </a:r>
            </a:p>
            <a:p>
              <a:pPr algn="ctr"/>
              <a:r>
                <a:rPr lang="fr-FR" sz="1600" b="1" dirty="0"/>
                <a:t> </a:t>
              </a:r>
              <a:br>
                <a:rPr lang="fr-FR" sz="1600" b="1" dirty="0"/>
              </a:br>
              <a:r>
                <a:rPr lang="fr-FR" sz="1600" b="1" dirty="0"/>
                <a:t>(N = 522)</a:t>
              </a:r>
            </a:p>
          </p:txBody>
        </p:sp>
        <p:sp>
          <p:nvSpPr>
            <p:cNvPr id="16" name="Flèche : pentagone 18">
              <a:extLst>
                <a:ext uri="{FF2B5EF4-FFF2-40B4-BE49-F238E27FC236}">
                  <a16:creationId xmlns:a16="http://schemas.microsoft.com/office/drawing/2014/main" id="{A735159D-F5D9-D944-A332-FFC03774DFA3}"/>
                </a:ext>
              </a:extLst>
            </p:cNvPr>
            <p:cNvSpPr/>
            <p:nvPr/>
          </p:nvSpPr>
          <p:spPr>
            <a:xfrm>
              <a:off x="4878851" y="3248864"/>
              <a:ext cx="4313832" cy="815523"/>
            </a:xfrm>
            <a:prstGeom prst="homePlate">
              <a:avLst>
                <a:gd name="adj" fmla="val 3517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Q4W CAB (400 mg) + RPV (600 mg) LA </a:t>
              </a:r>
              <a:br>
                <a:rPr lang="fr-FR" sz="1600" b="1" dirty="0"/>
              </a:br>
              <a:br>
                <a:rPr lang="fr-FR" sz="1600" b="1" dirty="0"/>
              </a:br>
              <a:r>
                <a:rPr lang="fr-FR" sz="1600" b="1" dirty="0"/>
                <a:t>(N = 523)</a:t>
              </a:r>
            </a:p>
          </p:txBody>
        </p:sp>
        <p:sp>
          <p:nvSpPr>
            <p:cNvPr id="17" name="Flèche : pentagone 19">
              <a:extLst>
                <a:ext uri="{FF2B5EF4-FFF2-40B4-BE49-F238E27FC236}">
                  <a16:creationId xmlns:a16="http://schemas.microsoft.com/office/drawing/2014/main" id="{9387CD64-B925-6D45-B7BE-F27B928E429E}"/>
                </a:ext>
              </a:extLst>
            </p:cNvPr>
            <p:cNvSpPr/>
            <p:nvPr/>
          </p:nvSpPr>
          <p:spPr>
            <a:xfrm>
              <a:off x="9192684" y="2669842"/>
              <a:ext cx="2093625" cy="815524"/>
            </a:xfrm>
            <a:prstGeom prst="homePlate">
              <a:avLst>
                <a:gd name="adj" fmla="val 22657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Option to continue randomized CAB + RPV LA Q4W or Q8W at week 100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A58BE112-35D9-A84A-9666-2D4E81364E35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9192684" y="2474118"/>
              <a:ext cx="0" cy="19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A91E8AB0-365A-134A-B153-C65C6457976A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9192684" y="3485366"/>
              <a:ext cx="0" cy="171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5642F125-1424-444B-938C-CB9707275C40}"/>
                </a:ext>
              </a:extLst>
            </p:cNvPr>
            <p:cNvCxnSpPr/>
            <p:nvPr/>
          </p:nvCxnSpPr>
          <p:spPr>
            <a:xfrm>
              <a:off x="2675794" y="4146122"/>
              <a:ext cx="77636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F59EBABF-E628-B945-901F-E7E36818CAC2}"/>
                </a:ext>
              </a:extLst>
            </p:cNvPr>
            <p:cNvCxnSpPr/>
            <p:nvPr/>
          </p:nvCxnSpPr>
          <p:spPr>
            <a:xfrm>
              <a:off x="3722407" y="4146122"/>
              <a:ext cx="0" cy="157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E8C4D19-3CB2-464D-A218-1DEFBC4C3AD5}"/>
                </a:ext>
              </a:extLst>
            </p:cNvPr>
            <p:cNvCxnSpPr/>
            <p:nvPr/>
          </p:nvCxnSpPr>
          <p:spPr>
            <a:xfrm>
              <a:off x="4878851" y="4146122"/>
              <a:ext cx="0" cy="157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4D56DAE-0B20-2444-89F0-EB10ACBD3762}"/>
                </a:ext>
              </a:extLst>
            </p:cNvPr>
            <p:cNvCxnSpPr/>
            <p:nvPr/>
          </p:nvCxnSpPr>
          <p:spPr>
            <a:xfrm>
              <a:off x="6995326" y="4146122"/>
              <a:ext cx="0" cy="157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BBA0FA43-F134-2040-8668-BCE192747FF2}"/>
                </a:ext>
              </a:extLst>
            </p:cNvPr>
            <p:cNvCxnSpPr/>
            <p:nvPr/>
          </p:nvCxnSpPr>
          <p:spPr>
            <a:xfrm>
              <a:off x="8880912" y="4146122"/>
              <a:ext cx="0" cy="157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EA1B240-AC81-1944-B24A-FFBC87026054}"/>
                </a:ext>
              </a:extLst>
            </p:cNvPr>
            <p:cNvCxnSpPr/>
            <p:nvPr/>
          </p:nvCxnSpPr>
          <p:spPr>
            <a:xfrm>
              <a:off x="9183063" y="4146122"/>
              <a:ext cx="0" cy="157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92C8FF9-E976-AB4B-8CA4-88E49FCEC127}"/>
                </a:ext>
              </a:extLst>
            </p:cNvPr>
            <p:cNvSpPr txBox="1"/>
            <p:nvPr/>
          </p:nvSpPr>
          <p:spPr>
            <a:xfrm>
              <a:off x="3520836" y="4307427"/>
              <a:ext cx="342950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D1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4F6178D-AD5C-1D43-BE19-F6052F85C257}"/>
                </a:ext>
              </a:extLst>
            </p:cNvPr>
            <p:cNvSpPr txBox="1"/>
            <p:nvPr/>
          </p:nvSpPr>
          <p:spPr>
            <a:xfrm>
              <a:off x="4677280" y="4307427"/>
              <a:ext cx="351378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D4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382B1F0-4656-6542-934B-6172CEA2C5A1}"/>
                </a:ext>
              </a:extLst>
            </p:cNvPr>
            <p:cNvSpPr txBox="1"/>
            <p:nvPr/>
          </p:nvSpPr>
          <p:spPr>
            <a:xfrm>
              <a:off x="6736075" y="4307427"/>
              <a:ext cx="453156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W48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06AEAA8-D015-F24B-8CA2-817D3F3760D8}"/>
                </a:ext>
              </a:extLst>
            </p:cNvPr>
            <p:cNvSpPr txBox="1"/>
            <p:nvPr/>
          </p:nvSpPr>
          <p:spPr>
            <a:xfrm>
              <a:off x="8583180" y="4307427"/>
              <a:ext cx="453156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W96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645917C-6D6D-7449-B583-DA562E231C64}"/>
                </a:ext>
              </a:extLst>
            </p:cNvPr>
            <p:cNvSpPr txBox="1"/>
            <p:nvPr/>
          </p:nvSpPr>
          <p:spPr>
            <a:xfrm>
              <a:off x="8939132" y="4307427"/>
              <a:ext cx="52465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W100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ADCB8DF-22B6-B74D-BE9F-62A6BE06C0C3}"/>
                </a:ext>
              </a:extLst>
            </p:cNvPr>
            <p:cNvSpPr txBox="1"/>
            <p:nvPr/>
          </p:nvSpPr>
          <p:spPr>
            <a:xfrm>
              <a:off x="6306816" y="4521534"/>
              <a:ext cx="1377019" cy="471488"/>
            </a:xfrm>
            <a:prstGeom prst="upArrowCallou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Endpoint</a:t>
              </a:r>
            </a:p>
          </p:txBody>
        </p:sp>
      </p:grpSp>
      <p:sp>
        <p:nvSpPr>
          <p:cNvPr id="33" name="Text Box 3">
            <a:extLst>
              <a:ext uri="{FF2B5EF4-FFF2-40B4-BE49-F238E27FC236}">
                <a16:creationId xmlns:a16="http://schemas.microsoft.com/office/drawing/2014/main" id="{3E456D02-CADF-438C-8DA4-166A08DC4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086" y="6428341"/>
            <a:ext cx="3089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70C0"/>
                </a:solidFill>
                <a:cs typeface="Arial" charset="0"/>
              </a:rPr>
              <a:t>Overton ET, CROI 2020, Abs. 34</a:t>
            </a:r>
          </a:p>
        </p:txBody>
      </p:sp>
    </p:spTree>
    <p:extLst>
      <p:ext uri="{BB962C8B-B14F-4D97-AF65-F5344CB8AC3E}">
        <p14:creationId xmlns:p14="http://schemas.microsoft.com/office/powerpoint/2010/main" val="33586399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ATLAS-2M </a:t>
            </a:r>
            <a:r>
              <a:rPr lang="fr-FR" dirty="0" err="1"/>
              <a:t>study</a:t>
            </a:r>
            <a:r>
              <a:rPr lang="fr-FR" dirty="0"/>
              <a:t>: CAB LA + RPV LA IM </a:t>
            </a:r>
            <a:br>
              <a:rPr lang="fr-FR" dirty="0"/>
            </a:br>
            <a:r>
              <a:rPr lang="fr-FR" dirty="0"/>
              <a:t>in maintenance </a:t>
            </a:r>
            <a:r>
              <a:rPr lang="mr-IN" dirty="0"/>
              <a:t>–</a:t>
            </a:r>
            <a:r>
              <a:rPr lang="fr-FR" dirty="0"/>
              <a:t> Q4W vs Q8W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624FA7-C1E5-8D46-97C4-DC91952EF8F7}"/>
              </a:ext>
            </a:extLst>
          </p:cNvPr>
          <p:cNvSpPr txBox="1"/>
          <p:nvPr/>
        </p:nvSpPr>
        <p:spPr>
          <a:xfrm>
            <a:off x="2979997" y="1214896"/>
            <a:ext cx="6461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Virologic snapshot outcomes at week 48 for ITT-E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2F87E9E-1CFF-46BF-BA7D-64C0AF2A1F41}"/>
              </a:ext>
            </a:extLst>
          </p:cNvPr>
          <p:cNvGrpSpPr/>
          <p:nvPr/>
        </p:nvGrpSpPr>
        <p:grpSpPr>
          <a:xfrm>
            <a:off x="6513707" y="2107601"/>
            <a:ext cx="5448919" cy="2244199"/>
            <a:chOff x="6513707" y="2107601"/>
            <a:chExt cx="5448919" cy="2244199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6A151106-1AB2-924C-A73B-AA61CFB26092}"/>
                </a:ext>
              </a:extLst>
            </p:cNvPr>
            <p:cNvSpPr/>
            <p:nvPr/>
          </p:nvSpPr>
          <p:spPr>
            <a:xfrm>
              <a:off x="8005573" y="2124367"/>
              <a:ext cx="1392935" cy="530351"/>
            </a:xfrm>
            <a:prstGeom prst="rightArrow">
              <a:avLst/>
            </a:pr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7212F531-4D84-5140-AACF-1A9E33D54968}"/>
                </a:ext>
              </a:extLst>
            </p:cNvPr>
            <p:cNvSpPr/>
            <p:nvPr/>
          </p:nvSpPr>
          <p:spPr>
            <a:xfrm>
              <a:off x="6629401" y="2125891"/>
              <a:ext cx="1379220" cy="528955"/>
            </a:xfrm>
            <a:custGeom>
              <a:avLst/>
              <a:gdLst/>
              <a:ahLst/>
              <a:cxnLst/>
              <a:rect l="l" t="t" r="r" b="b"/>
              <a:pathLst>
                <a:path w="1379220" h="528955">
                  <a:moveTo>
                    <a:pt x="264413" y="0"/>
                  </a:moveTo>
                  <a:lnTo>
                    <a:pt x="0" y="264413"/>
                  </a:lnTo>
                  <a:lnTo>
                    <a:pt x="264413" y="528827"/>
                  </a:lnTo>
                  <a:lnTo>
                    <a:pt x="264413" y="396605"/>
                  </a:lnTo>
                  <a:lnTo>
                    <a:pt x="1379219" y="396605"/>
                  </a:lnTo>
                  <a:lnTo>
                    <a:pt x="1379219" y="132191"/>
                  </a:lnTo>
                  <a:lnTo>
                    <a:pt x="264413" y="132191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12AC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FC499FD8-79B5-5D4D-AB9A-6D869B55F450}"/>
                </a:ext>
              </a:extLst>
            </p:cNvPr>
            <p:cNvSpPr/>
            <p:nvPr/>
          </p:nvSpPr>
          <p:spPr>
            <a:xfrm>
              <a:off x="6519671" y="2107601"/>
              <a:ext cx="1684020" cy="5623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F7C11B3-3EAC-9D49-AAE3-60222E1500E3}"/>
                </a:ext>
              </a:extLst>
            </p:cNvPr>
            <p:cNvSpPr txBox="1"/>
            <p:nvPr/>
          </p:nvSpPr>
          <p:spPr>
            <a:xfrm>
              <a:off x="7148581" y="2295471"/>
              <a:ext cx="171196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292225" algn="l"/>
                </a:tabLst>
              </a:pPr>
              <a:r>
                <a:rPr sz="1400" b="1" dirty="0">
                  <a:solidFill>
                    <a:schemeClr val="bg1"/>
                  </a:solidFill>
                  <a:cs typeface="Arial"/>
                </a:rPr>
                <a:t>Q8W</a:t>
              </a:r>
              <a:r>
                <a:rPr sz="1400" b="1" dirty="0">
                  <a:cs typeface="Times New Roman"/>
                </a:rPr>
                <a:t>	</a:t>
              </a:r>
              <a:r>
                <a:rPr sz="1400" b="1" dirty="0">
                  <a:cs typeface="Arial"/>
                </a:rPr>
                <a:t>Q4W</a:t>
              </a:r>
              <a:endParaRPr sz="1400" dirty="0">
                <a:cs typeface="Arial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6CB8D6C2-FDC9-8849-BCBC-E49D05BDE0FB}"/>
                </a:ext>
              </a:extLst>
            </p:cNvPr>
            <p:cNvSpPr/>
            <p:nvPr/>
          </p:nvSpPr>
          <p:spPr>
            <a:xfrm>
              <a:off x="8010905" y="2522893"/>
              <a:ext cx="0" cy="1297305"/>
            </a:xfrm>
            <a:custGeom>
              <a:avLst/>
              <a:gdLst/>
              <a:ahLst/>
              <a:cxnLst/>
              <a:rect l="l" t="t" r="r" b="b"/>
              <a:pathLst>
                <a:path h="1297304">
                  <a:moveTo>
                    <a:pt x="0" y="1296923"/>
                  </a:moveTo>
                  <a:lnTo>
                    <a:pt x="0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ACC4B67D-5619-374F-9DCD-74C15E1EAD8C}"/>
                </a:ext>
              </a:extLst>
            </p:cNvPr>
            <p:cNvSpPr/>
            <p:nvPr/>
          </p:nvSpPr>
          <p:spPr>
            <a:xfrm>
              <a:off x="6636258" y="3819815"/>
              <a:ext cx="2750820" cy="0"/>
            </a:xfrm>
            <a:custGeom>
              <a:avLst/>
              <a:gdLst/>
              <a:ahLst/>
              <a:cxnLst/>
              <a:rect l="l" t="t" r="r" b="b"/>
              <a:pathLst>
                <a:path w="2750820">
                  <a:moveTo>
                    <a:pt x="0" y="0"/>
                  </a:moveTo>
                  <a:lnTo>
                    <a:pt x="2750819" y="0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4AD933DD-F401-864F-8660-091D4C3ACA83}"/>
                </a:ext>
              </a:extLst>
            </p:cNvPr>
            <p:cNvSpPr/>
            <p:nvPr/>
          </p:nvSpPr>
          <p:spPr>
            <a:xfrm>
              <a:off x="6636257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0D2FF2A0-9FA0-B947-B9E6-A7B90FFF786D}"/>
                </a:ext>
              </a:extLst>
            </p:cNvPr>
            <p:cNvSpPr/>
            <p:nvPr/>
          </p:nvSpPr>
          <p:spPr>
            <a:xfrm>
              <a:off x="6910579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4DA128BF-E0E6-F745-A07F-EC56E770D768}"/>
                </a:ext>
              </a:extLst>
            </p:cNvPr>
            <p:cNvSpPr/>
            <p:nvPr/>
          </p:nvSpPr>
          <p:spPr>
            <a:xfrm>
              <a:off x="7186421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805C78E1-3AAE-2544-BFD3-76E8BDDF6B61}"/>
                </a:ext>
              </a:extLst>
            </p:cNvPr>
            <p:cNvSpPr/>
            <p:nvPr/>
          </p:nvSpPr>
          <p:spPr>
            <a:xfrm>
              <a:off x="7460741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C0F29821-8C75-864F-9F24-B343C7EA7B52}"/>
                </a:ext>
              </a:extLst>
            </p:cNvPr>
            <p:cNvSpPr/>
            <p:nvPr/>
          </p:nvSpPr>
          <p:spPr>
            <a:xfrm>
              <a:off x="7736585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22D5D0D4-00FA-B247-AA9F-319B3B3665F0}"/>
                </a:ext>
              </a:extLst>
            </p:cNvPr>
            <p:cNvSpPr/>
            <p:nvPr/>
          </p:nvSpPr>
          <p:spPr>
            <a:xfrm>
              <a:off x="8010905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F472DF12-78CE-D844-8872-21B8CE84CDE7}"/>
                </a:ext>
              </a:extLst>
            </p:cNvPr>
            <p:cNvSpPr/>
            <p:nvPr/>
          </p:nvSpPr>
          <p:spPr>
            <a:xfrm>
              <a:off x="8286751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E25D9823-8BDE-6F4B-B42D-A7DB99656269}"/>
                </a:ext>
              </a:extLst>
            </p:cNvPr>
            <p:cNvSpPr/>
            <p:nvPr/>
          </p:nvSpPr>
          <p:spPr>
            <a:xfrm>
              <a:off x="8561069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B6719BCF-6306-C34B-9438-0988C5E7612A}"/>
                </a:ext>
              </a:extLst>
            </p:cNvPr>
            <p:cNvSpPr/>
            <p:nvPr/>
          </p:nvSpPr>
          <p:spPr>
            <a:xfrm>
              <a:off x="8836915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533B9ABE-9424-3B4F-B7FF-C7C5B961E68E}"/>
                </a:ext>
              </a:extLst>
            </p:cNvPr>
            <p:cNvSpPr/>
            <p:nvPr/>
          </p:nvSpPr>
          <p:spPr>
            <a:xfrm>
              <a:off x="9111233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A0B78AB2-EF0A-614F-A4AA-559526980909}"/>
                </a:ext>
              </a:extLst>
            </p:cNvPr>
            <p:cNvSpPr/>
            <p:nvPr/>
          </p:nvSpPr>
          <p:spPr>
            <a:xfrm>
              <a:off x="9387077" y="381981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71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FAFE3482-4028-B94A-BD0B-B3ADF82E36BE}"/>
                </a:ext>
              </a:extLst>
            </p:cNvPr>
            <p:cNvSpPr/>
            <p:nvPr/>
          </p:nvSpPr>
          <p:spPr>
            <a:xfrm>
              <a:off x="8173091" y="3142526"/>
              <a:ext cx="141605" cy="57785"/>
            </a:xfrm>
            <a:custGeom>
              <a:avLst/>
              <a:gdLst/>
              <a:ahLst/>
              <a:cxnLst/>
              <a:rect l="l" t="t" r="r" b="b"/>
              <a:pathLst>
                <a:path w="141604" h="57785">
                  <a:moveTo>
                    <a:pt x="0" y="57657"/>
                  </a:moveTo>
                  <a:lnTo>
                    <a:pt x="141091" y="57657"/>
                  </a:lnTo>
                  <a:lnTo>
                    <a:pt x="141091" y="0"/>
                  </a:lnTo>
                  <a:lnTo>
                    <a:pt x="0" y="0"/>
                  </a:lnTo>
                  <a:lnTo>
                    <a:pt x="0" y="576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6911C910-3866-B64E-BCA1-FCD6A06CAFD7}"/>
                </a:ext>
              </a:extLst>
            </p:cNvPr>
            <p:cNvSpPr/>
            <p:nvPr/>
          </p:nvSpPr>
          <p:spPr>
            <a:xfrm>
              <a:off x="7928609" y="3142526"/>
              <a:ext cx="142875" cy="57785"/>
            </a:xfrm>
            <a:custGeom>
              <a:avLst/>
              <a:gdLst/>
              <a:ahLst/>
              <a:cxnLst/>
              <a:rect l="l" t="t" r="r" b="b"/>
              <a:pathLst>
                <a:path w="142875" h="57785">
                  <a:moveTo>
                    <a:pt x="0" y="57657"/>
                  </a:moveTo>
                  <a:lnTo>
                    <a:pt x="142372" y="57657"/>
                  </a:lnTo>
                  <a:lnTo>
                    <a:pt x="142372" y="0"/>
                  </a:lnTo>
                  <a:lnTo>
                    <a:pt x="0" y="0"/>
                  </a:lnTo>
                  <a:lnTo>
                    <a:pt x="0" y="576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F09493F2-D848-C341-B940-623EC7FAB3CA}"/>
                </a:ext>
              </a:extLst>
            </p:cNvPr>
            <p:cNvSpPr/>
            <p:nvPr/>
          </p:nvSpPr>
          <p:spPr>
            <a:xfrm>
              <a:off x="8173091" y="3159160"/>
              <a:ext cx="141605" cy="26034"/>
            </a:xfrm>
            <a:custGeom>
              <a:avLst/>
              <a:gdLst/>
              <a:ahLst/>
              <a:cxnLst/>
              <a:rect l="l" t="t" r="r" b="b"/>
              <a:pathLst>
                <a:path w="141604" h="26035">
                  <a:moveTo>
                    <a:pt x="0" y="25908"/>
                  </a:moveTo>
                  <a:lnTo>
                    <a:pt x="141091" y="25908"/>
                  </a:lnTo>
                  <a:lnTo>
                    <a:pt x="141091" y="0"/>
                  </a:lnTo>
                  <a:lnTo>
                    <a:pt x="0" y="0"/>
                  </a:lnTo>
                  <a:lnTo>
                    <a:pt x="0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73BE0CCA-9CDC-7844-B678-61DF03DAFAA8}"/>
                </a:ext>
              </a:extLst>
            </p:cNvPr>
            <p:cNvSpPr/>
            <p:nvPr/>
          </p:nvSpPr>
          <p:spPr>
            <a:xfrm>
              <a:off x="7928609" y="3159160"/>
              <a:ext cx="142875" cy="26034"/>
            </a:xfrm>
            <a:custGeom>
              <a:avLst/>
              <a:gdLst/>
              <a:ahLst/>
              <a:cxnLst/>
              <a:rect l="l" t="t" r="r" b="b"/>
              <a:pathLst>
                <a:path w="142875" h="26035">
                  <a:moveTo>
                    <a:pt x="0" y="25908"/>
                  </a:moveTo>
                  <a:lnTo>
                    <a:pt x="142371" y="25908"/>
                  </a:lnTo>
                  <a:lnTo>
                    <a:pt x="142371" y="0"/>
                  </a:lnTo>
                  <a:lnTo>
                    <a:pt x="0" y="0"/>
                  </a:lnTo>
                  <a:lnTo>
                    <a:pt x="0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095DE702-CFA1-1D41-B6AA-DB76A39FA030}"/>
                </a:ext>
              </a:extLst>
            </p:cNvPr>
            <p:cNvSpPr/>
            <p:nvPr/>
          </p:nvSpPr>
          <p:spPr>
            <a:xfrm>
              <a:off x="7928609" y="3143161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A6E6193D-CD73-9A4D-9618-56687AF5A2D0}"/>
                </a:ext>
              </a:extLst>
            </p:cNvPr>
            <p:cNvSpPr/>
            <p:nvPr/>
          </p:nvSpPr>
          <p:spPr>
            <a:xfrm>
              <a:off x="8314181" y="3143161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7BAAD7D7-68FF-F149-9FAD-425DD972B6DE}"/>
                </a:ext>
              </a:extLst>
            </p:cNvPr>
            <p:cNvSpPr/>
            <p:nvPr/>
          </p:nvSpPr>
          <p:spPr>
            <a:xfrm>
              <a:off x="8070981" y="3120941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9437ADE7-E1BE-DD49-B876-E6EA830B6268}"/>
                </a:ext>
              </a:extLst>
            </p:cNvPr>
            <p:cNvSpPr/>
            <p:nvPr/>
          </p:nvSpPr>
          <p:spPr>
            <a:xfrm>
              <a:off x="8070981" y="3120941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25D697CC-38A1-6848-83C5-3736904E4379}"/>
                </a:ext>
              </a:extLst>
            </p:cNvPr>
            <p:cNvSpPr txBox="1"/>
            <p:nvPr/>
          </p:nvSpPr>
          <p:spPr>
            <a:xfrm>
              <a:off x="6513707" y="3915142"/>
              <a:ext cx="2104391" cy="4366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605155" algn="l"/>
                  <a:tab pos="880110" algn="l"/>
                  <a:tab pos="1155065" algn="l"/>
                  <a:tab pos="1456055" algn="l"/>
                  <a:tab pos="1731010" algn="l"/>
                  <a:tab pos="2005964" algn="l"/>
                </a:tabLst>
              </a:pPr>
              <a:r>
                <a:rPr sz="1400" dirty="0">
                  <a:cs typeface="Arial"/>
                </a:rPr>
                <a:t>-10</a:t>
              </a:r>
              <a:r>
                <a:rPr sz="1400" dirty="0">
                  <a:cs typeface="Times New Roman"/>
                </a:rPr>
                <a:t>  </a:t>
              </a:r>
              <a:r>
                <a:rPr sz="1400" spc="-135" dirty="0">
                  <a:cs typeface="Times New Roman"/>
                </a:rPr>
                <a:t> 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8</a:t>
              </a:r>
              <a:r>
                <a:rPr sz="1400" dirty="0">
                  <a:cs typeface="Times New Roman"/>
                </a:rPr>
                <a:t>	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6</a:t>
              </a:r>
              <a:r>
                <a:rPr sz="1400" dirty="0">
                  <a:cs typeface="Times New Roman"/>
                </a:rPr>
                <a:t>	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4</a:t>
              </a:r>
              <a:r>
                <a:rPr sz="1400" dirty="0">
                  <a:cs typeface="Times New Roman"/>
                </a:rPr>
                <a:t>	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2</a:t>
              </a:r>
              <a:r>
                <a:rPr sz="1400" dirty="0">
                  <a:cs typeface="Times New Roman"/>
                </a:rPr>
                <a:t>	</a:t>
              </a:r>
              <a:r>
                <a:rPr sz="1400" dirty="0">
                  <a:cs typeface="Arial"/>
                </a:rPr>
                <a:t>0</a:t>
              </a:r>
              <a:r>
                <a:rPr sz="1400" dirty="0">
                  <a:cs typeface="Times New Roman"/>
                </a:rPr>
                <a:t>	</a:t>
              </a:r>
              <a:r>
                <a:rPr sz="1400" dirty="0">
                  <a:cs typeface="Arial"/>
                </a:rPr>
                <a:t>2</a:t>
              </a:r>
              <a:r>
                <a:rPr sz="1400" dirty="0">
                  <a:cs typeface="Times New Roman"/>
                </a:rPr>
                <a:t>	</a:t>
              </a:r>
              <a:r>
                <a:rPr sz="1400" dirty="0">
                  <a:cs typeface="Arial"/>
                </a:rPr>
                <a:t>4</a:t>
              </a:r>
              <a:endParaRPr sz="1400">
                <a:cs typeface="Arial"/>
              </a:endParaRPr>
            </a:p>
            <a:p>
              <a:pPr marL="995680">
                <a:lnSpc>
                  <a:spcPct val="100000"/>
                </a:lnSpc>
                <a:spcBef>
                  <a:spcPts val="45"/>
                </a:spcBef>
              </a:pPr>
              <a:r>
                <a:rPr sz="1400" b="1" spc="-5" dirty="0">
                  <a:cs typeface="Arial"/>
                </a:rPr>
                <a:t>Dif</a:t>
              </a:r>
              <a:r>
                <a:rPr sz="1400" b="1" spc="-10" dirty="0">
                  <a:cs typeface="Arial"/>
                </a:rPr>
                <a:t>f</a:t>
              </a:r>
              <a:r>
                <a:rPr sz="1400" b="1" dirty="0">
                  <a:cs typeface="Arial"/>
                </a:rPr>
                <a:t>e</a:t>
              </a:r>
              <a:r>
                <a:rPr sz="1400" b="1" spc="-5" dirty="0">
                  <a:cs typeface="Arial"/>
                </a:rPr>
                <a:t>r</a:t>
              </a:r>
              <a:r>
                <a:rPr sz="1400" b="1" dirty="0">
                  <a:cs typeface="Arial"/>
                </a:rPr>
                <a:t>e</a:t>
              </a:r>
              <a:r>
                <a:rPr sz="1400" b="1" spc="-10" dirty="0">
                  <a:cs typeface="Arial"/>
                </a:rPr>
                <a:t>nc</a:t>
              </a:r>
              <a:r>
                <a:rPr sz="1400" b="1" dirty="0">
                  <a:cs typeface="Arial"/>
                </a:rPr>
                <a:t>e</a:t>
              </a:r>
              <a:r>
                <a:rPr sz="1400" b="1" spc="15" dirty="0">
                  <a:cs typeface="Times New Roman"/>
                </a:rPr>
                <a:t> </a:t>
              </a:r>
              <a:r>
                <a:rPr sz="1400" b="1" dirty="0">
                  <a:cs typeface="Arial"/>
                </a:rPr>
                <a:t>(</a:t>
              </a:r>
              <a:r>
                <a:rPr sz="1400" b="1" spc="-15" dirty="0">
                  <a:cs typeface="Arial"/>
                </a:rPr>
                <a:t>%</a:t>
              </a:r>
              <a:r>
                <a:rPr sz="1400" b="1" dirty="0">
                  <a:cs typeface="Arial"/>
                </a:rPr>
                <a:t>)</a:t>
              </a:r>
              <a:endParaRPr sz="1400">
                <a:cs typeface="Arial"/>
              </a:endParaRPr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EC944CA1-FADB-6C47-BAE3-6A619A7D4193}"/>
                </a:ext>
              </a:extLst>
            </p:cNvPr>
            <p:cNvSpPr txBox="1"/>
            <p:nvPr/>
          </p:nvSpPr>
          <p:spPr>
            <a:xfrm>
              <a:off x="8782566" y="3915141"/>
              <a:ext cx="70421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87655" algn="l"/>
                  <a:tab pos="520065" algn="l"/>
                </a:tabLst>
              </a:pPr>
              <a:r>
                <a:rPr sz="1200" dirty="0">
                  <a:cs typeface="Arial"/>
                </a:rPr>
                <a:t>6</a:t>
              </a:r>
              <a:r>
                <a:rPr sz="1200" dirty="0">
                  <a:cs typeface="Times New Roman"/>
                </a:rPr>
                <a:t>	</a:t>
              </a:r>
              <a:r>
                <a:rPr sz="1200" dirty="0">
                  <a:cs typeface="Arial"/>
                </a:rPr>
                <a:t>8</a:t>
              </a:r>
              <a:r>
                <a:rPr sz="1200" dirty="0">
                  <a:cs typeface="Times New Roman"/>
                </a:rPr>
                <a:t>	</a:t>
              </a:r>
              <a:r>
                <a:rPr sz="1200" dirty="0">
                  <a:cs typeface="Arial"/>
                </a:rPr>
                <a:t>10</a:t>
              </a:r>
              <a:endParaRPr sz="1200">
                <a:cs typeface="Arial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4AC8E07A-3978-7A48-A83A-61BF04FB2429}"/>
                </a:ext>
              </a:extLst>
            </p:cNvPr>
            <p:cNvSpPr txBox="1"/>
            <p:nvPr/>
          </p:nvSpPr>
          <p:spPr>
            <a:xfrm>
              <a:off x="7602480" y="3214705"/>
              <a:ext cx="90360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641985" algn="l"/>
                </a:tabLst>
              </a:pPr>
              <a:r>
                <a:rPr lang="fr-FR" sz="1600" b="1" spc="-7" dirty="0">
                  <a:cs typeface="Arial"/>
                </a:rPr>
                <a:t>–0</a:t>
              </a:r>
              <a:r>
                <a:rPr lang="fr-FR" sz="1600" b="1" dirty="0">
                  <a:cs typeface="Arial"/>
                </a:rPr>
                <a:t>.6</a:t>
              </a:r>
              <a:r>
                <a:rPr sz="1600" b="1" baseline="1984" dirty="0">
                  <a:cs typeface="Times New Roman"/>
                </a:rPr>
                <a:t>	</a:t>
              </a:r>
              <a:r>
                <a:rPr sz="1600" b="1" spc="-5" dirty="0">
                  <a:cs typeface="Arial"/>
                </a:rPr>
                <a:t>2</a:t>
              </a:r>
              <a:r>
                <a:rPr sz="1600" b="1" dirty="0">
                  <a:cs typeface="Arial"/>
                </a:rPr>
                <a:t>.2</a:t>
              </a: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0DAAA490-485B-824A-B0E2-2B439A71E628}"/>
                </a:ext>
              </a:extLst>
            </p:cNvPr>
            <p:cNvSpPr txBox="1"/>
            <p:nvPr/>
          </p:nvSpPr>
          <p:spPr>
            <a:xfrm>
              <a:off x="8026652" y="2884629"/>
              <a:ext cx="27432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cs typeface="Arial"/>
                </a:rPr>
                <a:t>0</a:t>
              </a:r>
              <a:r>
                <a:rPr sz="1600" b="1" dirty="0">
                  <a:cs typeface="Arial"/>
                </a:rPr>
                <a:t>.8</a:t>
              </a:r>
              <a:endParaRPr sz="1600" b="1">
                <a:cs typeface="Arial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FE50DC07-EF2A-F242-82EB-A7409CA864D2}"/>
                </a:ext>
              </a:extLst>
            </p:cNvPr>
            <p:cNvSpPr/>
            <p:nvPr/>
          </p:nvSpPr>
          <p:spPr>
            <a:xfrm>
              <a:off x="8496300" y="3209428"/>
              <a:ext cx="879360" cy="685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14FFB01C-9225-834A-A69E-24D204ABF80D}"/>
                </a:ext>
              </a:extLst>
            </p:cNvPr>
            <p:cNvSpPr txBox="1"/>
            <p:nvPr/>
          </p:nvSpPr>
          <p:spPr>
            <a:xfrm>
              <a:off x="8613781" y="3354907"/>
              <a:ext cx="56959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spc="-5" dirty="0">
                  <a:cs typeface="Arial"/>
                </a:rPr>
                <a:t>4</a:t>
              </a:r>
              <a:r>
                <a:rPr sz="1400" dirty="0">
                  <a:cs typeface="Arial"/>
                </a:rPr>
                <a:t>%</a:t>
              </a:r>
              <a:r>
                <a:rPr sz="1400" spc="30" dirty="0">
                  <a:cs typeface="Times New Roman"/>
                </a:rPr>
                <a:t> </a:t>
              </a:r>
              <a:r>
                <a:rPr sz="1400" spc="-10" dirty="0">
                  <a:cs typeface="Arial"/>
                </a:rPr>
                <a:t>N</a:t>
              </a:r>
              <a:r>
                <a:rPr sz="1400" dirty="0">
                  <a:cs typeface="Arial"/>
                </a:rPr>
                <a:t>I</a:t>
              </a:r>
              <a:endParaRPr sz="1400"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-10" dirty="0">
                  <a:cs typeface="Arial"/>
                </a:rPr>
                <a:t>m</a:t>
              </a:r>
              <a:r>
                <a:rPr sz="1400" spc="-5" dirty="0">
                  <a:cs typeface="Arial"/>
                </a:rPr>
                <a:t>argin</a:t>
              </a:r>
              <a:endParaRPr sz="1400">
                <a:cs typeface="Arial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01CC290A-1586-A34F-B3C0-AB05BD718787}"/>
                </a:ext>
              </a:extLst>
            </p:cNvPr>
            <p:cNvSpPr/>
            <p:nvPr/>
          </p:nvSpPr>
          <p:spPr>
            <a:xfrm>
              <a:off x="8562593" y="2524415"/>
              <a:ext cx="0" cy="1334770"/>
            </a:xfrm>
            <a:custGeom>
              <a:avLst/>
              <a:gdLst/>
              <a:ahLst/>
              <a:cxnLst/>
              <a:rect l="l" t="t" r="r" b="b"/>
              <a:pathLst>
                <a:path h="1334770">
                  <a:moveTo>
                    <a:pt x="0" y="0"/>
                  </a:moveTo>
                  <a:lnTo>
                    <a:pt x="0" y="1334261"/>
                  </a:lnTo>
                </a:path>
              </a:pathLst>
            </a:custGeom>
            <a:ln w="19811">
              <a:solidFill>
                <a:srgbClr val="002E5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CE1B344A-AE8C-E74B-B546-42C29A9A41F3}"/>
                </a:ext>
              </a:extLst>
            </p:cNvPr>
            <p:cNvSpPr txBox="1"/>
            <p:nvPr/>
          </p:nvSpPr>
          <p:spPr>
            <a:xfrm>
              <a:off x="9585209" y="2528988"/>
              <a:ext cx="2377417" cy="92653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81915">
                <a:lnSpc>
                  <a:spcPct val="100000"/>
                </a:lnSpc>
              </a:pP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Primary</a:t>
              </a:r>
              <a:r>
                <a:rPr sz="1400" b="1" spc="30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endpoint</a:t>
              </a:r>
              <a:endParaRPr sz="1400" dirty="0">
                <a:solidFill>
                  <a:srgbClr val="0070C0"/>
                </a:solidFill>
                <a:cs typeface="Arial"/>
              </a:endParaRPr>
            </a:p>
            <a:p>
              <a:pPr marL="81915">
                <a:lnSpc>
                  <a:spcPct val="100000"/>
                </a:lnSpc>
              </a:pP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(≥</a:t>
              </a:r>
              <a:r>
                <a:rPr lang="fr-FR" sz="1400" b="1" spc="-10" dirty="0">
                  <a:solidFill>
                    <a:srgbClr val="0070C0"/>
                  </a:solidFill>
                  <a:cs typeface="Arial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50</a:t>
              </a:r>
              <a:r>
                <a:rPr sz="1400" b="1" spc="15" dirty="0">
                  <a:solidFill>
                    <a:srgbClr val="0070C0"/>
                  </a:solidFill>
                  <a:cs typeface="Arial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c/mL):</a:t>
              </a:r>
              <a:endParaRPr sz="1400" dirty="0">
                <a:solidFill>
                  <a:srgbClr val="0070C0"/>
                </a:solidFill>
                <a:cs typeface="Arial"/>
              </a:endParaRPr>
            </a:p>
            <a:p>
              <a:pPr marL="81915">
                <a:lnSpc>
                  <a:spcPct val="100000"/>
                </a:lnSpc>
                <a:spcBef>
                  <a:spcPts val="505"/>
                </a:spcBef>
              </a:pP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Q8W</a:t>
              </a:r>
              <a:r>
                <a:rPr sz="1400" b="1" spc="4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is</a:t>
              </a:r>
              <a:r>
                <a:rPr sz="1400" b="1" spc="40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noninferior</a:t>
              </a:r>
              <a:r>
                <a:rPr sz="1400" b="1" spc="7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to</a:t>
              </a:r>
              <a:r>
                <a:rPr sz="1400" b="1" spc="4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Q4W</a:t>
              </a:r>
              <a:endParaRPr sz="1400" dirty="0">
                <a:solidFill>
                  <a:srgbClr val="0070C0"/>
                </a:solidFill>
                <a:cs typeface="Arial"/>
              </a:endParaRPr>
            </a:p>
            <a:p>
              <a:pPr marL="81915">
                <a:lnSpc>
                  <a:spcPct val="100000"/>
                </a:lnSpc>
              </a:pP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(W</a:t>
              </a: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ee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k</a:t>
              </a:r>
              <a:r>
                <a:rPr sz="1400" b="1" spc="5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48)</a:t>
              </a:r>
              <a:endParaRPr sz="1400" dirty="0">
                <a:solidFill>
                  <a:srgbClr val="0070C0"/>
                </a:solidFill>
                <a:cs typeface="Arial"/>
              </a:endParaRPr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070DE7CA-09BD-5B46-A9CE-2A37E32113E5}"/>
              </a:ext>
            </a:extLst>
          </p:cNvPr>
          <p:cNvSpPr txBox="1"/>
          <p:nvPr/>
        </p:nvSpPr>
        <p:spPr>
          <a:xfrm>
            <a:off x="5880225" y="1824138"/>
            <a:ext cx="4646931" cy="24622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 algn="ctr">
              <a:lnSpc>
                <a:spcPct val="100000"/>
              </a:lnSpc>
            </a:pPr>
            <a:r>
              <a:rPr sz="1600" b="1" spc="-45" dirty="0">
                <a:solidFill>
                  <a:srgbClr val="FFFFFF"/>
                </a:solidFill>
                <a:cs typeface="Arial"/>
              </a:rPr>
              <a:t>A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d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j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u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ste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d</a:t>
            </a:r>
            <a:r>
              <a:rPr sz="1600" b="1" spc="3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T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r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eatme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n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t</a:t>
            </a:r>
            <a:r>
              <a:rPr sz="1600" b="1" spc="1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D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iffer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e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n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c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e</a:t>
            </a:r>
            <a:r>
              <a:rPr sz="1600" b="1" spc="-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a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t</a:t>
            </a:r>
            <a:r>
              <a:rPr sz="1600" b="1" spc="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W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ee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k</a:t>
            </a:r>
            <a:r>
              <a:rPr sz="1600" b="1" spc="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4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8</a:t>
            </a:r>
            <a:r>
              <a:rPr sz="1600" b="1" spc="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(95%</a:t>
            </a:r>
            <a:r>
              <a:rPr sz="1600" b="1" spc="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Arial"/>
              </a:rPr>
              <a:t>C</a:t>
            </a:r>
            <a:r>
              <a:rPr sz="1600" b="1" dirty="0">
                <a:solidFill>
                  <a:srgbClr val="FFFFFF"/>
                </a:solidFill>
                <a:cs typeface="Arial"/>
              </a:rPr>
              <a:t>I)*</a:t>
            </a:r>
            <a:endParaRPr sz="1600" dirty="0">
              <a:cs typeface="Arial"/>
            </a:endParaRPr>
          </a:p>
        </p:txBody>
      </p:sp>
      <p:sp>
        <p:nvSpPr>
          <p:cNvPr id="79" name="object 80">
            <a:extLst>
              <a:ext uri="{FF2B5EF4-FFF2-40B4-BE49-F238E27FC236}">
                <a16:creationId xmlns:a16="http://schemas.microsoft.com/office/drawing/2014/main" id="{B1E66E7D-9851-A147-A64C-D75590940262}"/>
              </a:ext>
            </a:extLst>
          </p:cNvPr>
          <p:cNvSpPr/>
          <p:nvPr/>
        </p:nvSpPr>
        <p:spPr>
          <a:xfrm>
            <a:off x="1694688" y="5399441"/>
            <a:ext cx="462280" cy="60960"/>
          </a:xfrm>
          <a:custGeom>
            <a:avLst/>
            <a:gdLst/>
            <a:ahLst/>
            <a:cxnLst/>
            <a:rect l="l" t="t" r="r" b="b"/>
            <a:pathLst>
              <a:path w="462280" h="60960">
                <a:moveTo>
                  <a:pt x="461771" y="0"/>
                </a:moveTo>
                <a:lnTo>
                  <a:pt x="0" y="0"/>
                </a:lnTo>
                <a:lnTo>
                  <a:pt x="0" y="60959"/>
                </a:lnTo>
                <a:lnTo>
                  <a:pt x="461771" y="60959"/>
                </a:lnTo>
                <a:lnTo>
                  <a:pt x="461771" y="0"/>
                </a:lnTo>
                <a:close/>
              </a:path>
            </a:pathLst>
          </a:custGeom>
          <a:solidFill>
            <a:srgbClr val="00A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1">
            <a:extLst>
              <a:ext uri="{FF2B5EF4-FFF2-40B4-BE49-F238E27FC236}">
                <a16:creationId xmlns:a16="http://schemas.microsoft.com/office/drawing/2014/main" id="{BA7F14A1-D7D3-4B4E-B4A9-AA037EC1D5F6}"/>
              </a:ext>
            </a:extLst>
          </p:cNvPr>
          <p:cNvSpPr/>
          <p:nvPr/>
        </p:nvSpPr>
        <p:spPr>
          <a:xfrm>
            <a:off x="3203447" y="2119795"/>
            <a:ext cx="462280" cy="3340735"/>
          </a:xfrm>
          <a:custGeom>
            <a:avLst/>
            <a:gdLst/>
            <a:ahLst/>
            <a:cxnLst/>
            <a:rect l="l" t="t" r="r" b="b"/>
            <a:pathLst>
              <a:path w="462279" h="3340735">
                <a:moveTo>
                  <a:pt x="461771" y="0"/>
                </a:moveTo>
                <a:lnTo>
                  <a:pt x="0" y="0"/>
                </a:lnTo>
                <a:lnTo>
                  <a:pt x="0" y="3340607"/>
                </a:lnTo>
                <a:lnTo>
                  <a:pt x="461771" y="3340607"/>
                </a:lnTo>
                <a:lnTo>
                  <a:pt x="461771" y="0"/>
                </a:lnTo>
                <a:close/>
              </a:path>
            </a:pathLst>
          </a:custGeom>
          <a:solidFill>
            <a:srgbClr val="00A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2">
            <a:extLst>
              <a:ext uri="{FF2B5EF4-FFF2-40B4-BE49-F238E27FC236}">
                <a16:creationId xmlns:a16="http://schemas.microsoft.com/office/drawing/2014/main" id="{A0BA9FB3-91E2-8644-9529-995AD3E2ABE5}"/>
              </a:ext>
            </a:extLst>
          </p:cNvPr>
          <p:cNvSpPr/>
          <p:nvPr/>
        </p:nvSpPr>
        <p:spPr>
          <a:xfrm>
            <a:off x="4713732" y="5318669"/>
            <a:ext cx="462280" cy="142240"/>
          </a:xfrm>
          <a:custGeom>
            <a:avLst/>
            <a:gdLst/>
            <a:ahLst/>
            <a:cxnLst/>
            <a:rect l="l" t="t" r="r" b="b"/>
            <a:pathLst>
              <a:path w="462279" h="142239">
                <a:moveTo>
                  <a:pt x="461771" y="0"/>
                </a:moveTo>
                <a:lnTo>
                  <a:pt x="0" y="0"/>
                </a:lnTo>
                <a:lnTo>
                  <a:pt x="0" y="141731"/>
                </a:lnTo>
                <a:lnTo>
                  <a:pt x="461771" y="141731"/>
                </a:lnTo>
                <a:lnTo>
                  <a:pt x="461771" y="0"/>
                </a:lnTo>
                <a:close/>
              </a:path>
            </a:pathLst>
          </a:custGeom>
          <a:solidFill>
            <a:srgbClr val="00A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3">
            <a:extLst>
              <a:ext uri="{FF2B5EF4-FFF2-40B4-BE49-F238E27FC236}">
                <a16:creationId xmlns:a16="http://schemas.microsoft.com/office/drawing/2014/main" id="{17EEBBC2-FA04-D841-9B8B-6C3FB83E0DE0}"/>
              </a:ext>
            </a:extLst>
          </p:cNvPr>
          <p:cNvSpPr/>
          <p:nvPr/>
        </p:nvSpPr>
        <p:spPr>
          <a:xfrm>
            <a:off x="2281428" y="5425350"/>
            <a:ext cx="461771" cy="35051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4">
            <a:extLst>
              <a:ext uri="{FF2B5EF4-FFF2-40B4-BE49-F238E27FC236}">
                <a16:creationId xmlns:a16="http://schemas.microsoft.com/office/drawing/2014/main" id="{4C451277-1D36-D24C-951D-E8FF7068B1FD}"/>
              </a:ext>
            </a:extLst>
          </p:cNvPr>
          <p:cNvSpPr/>
          <p:nvPr/>
        </p:nvSpPr>
        <p:spPr>
          <a:xfrm>
            <a:off x="3790189" y="2148749"/>
            <a:ext cx="461771" cy="3311651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5">
            <a:extLst>
              <a:ext uri="{FF2B5EF4-FFF2-40B4-BE49-F238E27FC236}">
                <a16:creationId xmlns:a16="http://schemas.microsoft.com/office/drawing/2014/main" id="{008AEBE1-6E5C-514E-823B-F6DF44977478}"/>
              </a:ext>
            </a:extLst>
          </p:cNvPr>
          <p:cNvSpPr/>
          <p:nvPr/>
        </p:nvSpPr>
        <p:spPr>
          <a:xfrm>
            <a:off x="5300472" y="5265330"/>
            <a:ext cx="461771" cy="195071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6">
            <a:extLst>
              <a:ext uri="{FF2B5EF4-FFF2-40B4-BE49-F238E27FC236}">
                <a16:creationId xmlns:a16="http://schemas.microsoft.com/office/drawing/2014/main" id="{51AEE071-14D5-E946-A3D0-1DBE8B7D630F}"/>
              </a:ext>
            </a:extLst>
          </p:cNvPr>
          <p:cNvSpPr/>
          <p:nvPr/>
        </p:nvSpPr>
        <p:spPr>
          <a:xfrm>
            <a:off x="1463801" y="1917863"/>
            <a:ext cx="0" cy="3595370"/>
          </a:xfrm>
          <a:custGeom>
            <a:avLst/>
            <a:gdLst/>
            <a:ahLst/>
            <a:cxnLst/>
            <a:rect l="l" t="t" r="r" b="b"/>
            <a:pathLst>
              <a:path h="3595370">
                <a:moveTo>
                  <a:pt x="0" y="0"/>
                </a:moveTo>
                <a:lnTo>
                  <a:pt x="0" y="3595115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7">
            <a:extLst>
              <a:ext uri="{FF2B5EF4-FFF2-40B4-BE49-F238E27FC236}">
                <a16:creationId xmlns:a16="http://schemas.microsoft.com/office/drawing/2014/main" id="{529CE600-2CC2-9642-A5C5-328555E501E4}"/>
              </a:ext>
            </a:extLst>
          </p:cNvPr>
          <p:cNvSpPr/>
          <p:nvPr/>
        </p:nvSpPr>
        <p:spPr>
          <a:xfrm>
            <a:off x="1410461" y="5459639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667" y="0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8">
            <a:extLst>
              <a:ext uri="{FF2B5EF4-FFF2-40B4-BE49-F238E27FC236}">
                <a16:creationId xmlns:a16="http://schemas.microsoft.com/office/drawing/2014/main" id="{80739C2B-4B54-E84D-A066-3A24F2ABC703}"/>
              </a:ext>
            </a:extLst>
          </p:cNvPr>
          <p:cNvSpPr/>
          <p:nvPr/>
        </p:nvSpPr>
        <p:spPr>
          <a:xfrm>
            <a:off x="1410462" y="475250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9">
            <a:extLst>
              <a:ext uri="{FF2B5EF4-FFF2-40B4-BE49-F238E27FC236}">
                <a16:creationId xmlns:a16="http://schemas.microsoft.com/office/drawing/2014/main" id="{A2FC76D7-BE89-714A-BC87-1C18AD865A9E}"/>
              </a:ext>
            </a:extLst>
          </p:cNvPr>
          <p:cNvSpPr/>
          <p:nvPr/>
        </p:nvSpPr>
        <p:spPr>
          <a:xfrm>
            <a:off x="1410462" y="404384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0">
            <a:extLst>
              <a:ext uri="{FF2B5EF4-FFF2-40B4-BE49-F238E27FC236}">
                <a16:creationId xmlns:a16="http://schemas.microsoft.com/office/drawing/2014/main" id="{29636F79-6B93-A74D-B5F9-0B48A4D8BFC7}"/>
              </a:ext>
            </a:extLst>
          </p:cNvPr>
          <p:cNvSpPr/>
          <p:nvPr/>
        </p:nvSpPr>
        <p:spPr>
          <a:xfrm>
            <a:off x="1410462" y="333518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1">
            <a:extLst>
              <a:ext uri="{FF2B5EF4-FFF2-40B4-BE49-F238E27FC236}">
                <a16:creationId xmlns:a16="http://schemas.microsoft.com/office/drawing/2014/main" id="{7E139956-F1C3-1F47-BFCA-6CE9FEB7B538}"/>
              </a:ext>
            </a:extLst>
          </p:cNvPr>
          <p:cNvSpPr/>
          <p:nvPr/>
        </p:nvSpPr>
        <p:spPr>
          <a:xfrm>
            <a:off x="1410462" y="262652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2">
            <a:extLst>
              <a:ext uri="{FF2B5EF4-FFF2-40B4-BE49-F238E27FC236}">
                <a16:creationId xmlns:a16="http://schemas.microsoft.com/office/drawing/2014/main" id="{7ADEAC37-9D47-8541-A51C-395D8E86E153}"/>
              </a:ext>
            </a:extLst>
          </p:cNvPr>
          <p:cNvSpPr/>
          <p:nvPr/>
        </p:nvSpPr>
        <p:spPr>
          <a:xfrm>
            <a:off x="1410462" y="191786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3">
            <a:extLst>
              <a:ext uri="{FF2B5EF4-FFF2-40B4-BE49-F238E27FC236}">
                <a16:creationId xmlns:a16="http://schemas.microsoft.com/office/drawing/2014/main" id="{98259349-0AD9-1348-84AE-E6B7DD7D21F4}"/>
              </a:ext>
            </a:extLst>
          </p:cNvPr>
          <p:cNvSpPr/>
          <p:nvPr/>
        </p:nvSpPr>
        <p:spPr>
          <a:xfrm>
            <a:off x="2972561" y="545963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4">
            <a:extLst>
              <a:ext uri="{FF2B5EF4-FFF2-40B4-BE49-F238E27FC236}">
                <a16:creationId xmlns:a16="http://schemas.microsoft.com/office/drawing/2014/main" id="{BFBE7136-5F10-5544-AFA6-A31EC616E229}"/>
              </a:ext>
            </a:extLst>
          </p:cNvPr>
          <p:cNvSpPr/>
          <p:nvPr/>
        </p:nvSpPr>
        <p:spPr>
          <a:xfrm>
            <a:off x="4482845" y="545963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5">
            <a:extLst>
              <a:ext uri="{FF2B5EF4-FFF2-40B4-BE49-F238E27FC236}">
                <a16:creationId xmlns:a16="http://schemas.microsoft.com/office/drawing/2014/main" id="{80642527-CE0B-A44C-BDE9-6533E604A260}"/>
              </a:ext>
            </a:extLst>
          </p:cNvPr>
          <p:cNvSpPr/>
          <p:nvPr/>
        </p:nvSpPr>
        <p:spPr>
          <a:xfrm>
            <a:off x="5993129" y="545963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811">
            <a:solidFill>
              <a:srgbClr val="071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6">
            <a:extLst>
              <a:ext uri="{FF2B5EF4-FFF2-40B4-BE49-F238E27FC236}">
                <a16:creationId xmlns:a16="http://schemas.microsoft.com/office/drawing/2014/main" id="{5589EA73-42CD-944C-A3DB-FFD51FCB103C}"/>
              </a:ext>
            </a:extLst>
          </p:cNvPr>
          <p:cNvSpPr txBox="1"/>
          <p:nvPr/>
        </p:nvSpPr>
        <p:spPr>
          <a:xfrm>
            <a:off x="3204865" y="1868115"/>
            <a:ext cx="50837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Arial"/>
              </a:rPr>
              <a:t>94</a:t>
            </a:r>
            <a:r>
              <a:rPr sz="1600" b="1" dirty="0">
                <a:cs typeface="Arial"/>
              </a:rPr>
              <a:t>.3</a:t>
            </a:r>
            <a:endParaRPr sz="1600" b="1">
              <a:cs typeface="Arial"/>
            </a:endParaRPr>
          </a:p>
        </p:txBody>
      </p:sp>
      <p:sp>
        <p:nvSpPr>
          <p:cNvPr id="96" name="object 97">
            <a:extLst>
              <a:ext uri="{FF2B5EF4-FFF2-40B4-BE49-F238E27FC236}">
                <a16:creationId xmlns:a16="http://schemas.microsoft.com/office/drawing/2014/main" id="{9F8B47FF-A568-2D46-A075-22D6A45D50D7}"/>
              </a:ext>
            </a:extLst>
          </p:cNvPr>
          <p:cNvSpPr txBox="1"/>
          <p:nvPr/>
        </p:nvSpPr>
        <p:spPr>
          <a:xfrm>
            <a:off x="2406539" y="5173040"/>
            <a:ext cx="1703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cs typeface="Arial"/>
              </a:rPr>
              <a:t>1</a:t>
            </a:r>
            <a:endParaRPr sz="1600" b="1">
              <a:cs typeface="Arial"/>
            </a:endParaRPr>
          </a:p>
        </p:txBody>
      </p:sp>
      <p:sp>
        <p:nvSpPr>
          <p:cNvPr id="97" name="object 98">
            <a:extLst>
              <a:ext uri="{FF2B5EF4-FFF2-40B4-BE49-F238E27FC236}">
                <a16:creationId xmlns:a16="http://schemas.microsoft.com/office/drawing/2014/main" id="{D310CC62-2ABA-C44A-AA1B-4CF16486C654}"/>
              </a:ext>
            </a:extLst>
          </p:cNvPr>
          <p:cNvSpPr txBox="1"/>
          <p:nvPr/>
        </p:nvSpPr>
        <p:spPr>
          <a:xfrm>
            <a:off x="3791221" y="1896438"/>
            <a:ext cx="50837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Arial"/>
              </a:rPr>
              <a:t>93</a:t>
            </a:r>
            <a:r>
              <a:rPr sz="1600" b="1" dirty="0">
                <a:cs typeface="Arial"/>
              </a:rPr>
              <a:t>.5</a:t>
            </a:r>
            <a:endParaRPr sz="1600" b="1">
              <a:cs typeface="Arial"/>
            </a:endParaRPr>
          </a:p>
        </p:txBody>
      </p:sp>
      <p:sp>
        <p:nvSpPr>
          <p:cNvPr id="98" name="object 99">
            <a:extLst>
              <a:ext uri="{FF2B5EF4-FFF2-40B4-BE49-F238E27FC236}">
                <a16:creationId xmlns:a16="http://schemas.microsoft.com/office/drawing/2014/main" id="{62ADA52F-091B-174D-B603-106193CB56F0}"/>
              </a:ext>
            </a:extLst>
          </p:cNvPr>
          <p:cNvSpPr txBox="1"/>
          <p:nvPr/>
        </p:nvSpPr>
        <p:spPr>
          <a:xfrm>
            <a:off x="5351548" y="5013408"/>
            <a:ext cx="3726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Arial"/>
              </a:rPr>
              <a:t>5.5</a:t>
            </a:r>
            <a:endParaRPr sz="1600" b="1">
              <a:cs typeface="Arial"/>
            </a:endParaRPr>
          </a:p>
        </p:txBody>
      </p:sp>
      <p:sp>
        <p:nvSpPr>
          <p:cNvPr id="99" name="object 100">
            <a:extLst>
              <a:ext uri="{FF2B5EF4-FFF2-40B4-BE49-F238E27FC236}">
                <a16:creationId xmlns:a16="http://schemas.microsoft.com/office/drawing/2014/main" id="{A7279470-A581-0C41-BA9C-8667F2738AD7}"/>
              </a:ext>
            </a:extLst>
          </p:cNvPr>
          <p:cNvSpPr txBox="1"/>
          <p:nvPr/>
        </p:nvSpPr>
        <p:spPr>
          <a:xfrm>
            <a:off x="1199191" y="5361125"/>
            <a:ext cx="1250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cs typeface="Arial"/>
              </a:rPr>
              <a:t>0</a:t>
            </a:r>
            <a:endParaRPr sz="1400">
              <a:cs typeface="Arial"/>
            </a:endParaRPr>
          </a:p>
        </p:txBody>
      </p:sp>
      <p:sp>
        <p:nvSpPr>
          <p:cNvPr id="100" name="object 101">
            <a:extLst>
              <a:ext uri="{FF2B5EF4-FFF2-40B4-BE49-F238E27FC236}">
                <a16:creationId xmlns:a16="http://schemas.microsoft.com/office/drawing/2014/main" id="{E8B91E83-D794-0A46-B6AF-97DF4EAF4342}"/>
              </a:ext>
            </a:extLst>
          </p:cNvPr>
          <p:cNvSpPr txBox="1"/>
          <p:nvPr/>
        </p:nvSpPr>
        <p:spPr>
          <a:xfrm>
            <a:off x="1100428" y="4652716"/>
            <a:ext cx="223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cs typeface="Arial"/>
              </a:rPr>
              <a:t>20</a:t>
            </a:r>
            <a:endParaRPr sz="1400">
              <a:cs typeface="Arial"/>
            </a:endParaRPr>
          </a:p>
        </p:txBody>
      </p:sp>
      <p:sp>
        <p:nvSpPr>
          <p:cNvPr id="101" name="object 102">
            <a:extLst>
              <a:ext uri="{FF2B5EF4-FFF2-40B4-BE49-F238E27FC236}">
                <a16:creationId xmlns:a16="http://schemas.microsoft.com/office/drawing/2014/main" id="{EA9150BB-EC1F-1D4D-BC52-2B598029940C}"/>
              </a:ext>
            </a:extLst>
          </p:cNvPr>
          <p:cNvSpPr txBox="1"/>
          <p:nvPr/>
        </p:nvSpPr>
        <p:spPr>
          <a:xfrm>
            <a:off x="1100428" y="3944055"/>
            <a:ext cx="223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cs typeface="Arial"/>
              </a:rPr>
              <a:t>40</a:t>
            </a:r>
            <a:endParaRPr sz="1400">
              <a:cs typeface="Arial"/>
            </a:endParaRPr>
          </a:p>
        </p:txBody>
      </p:sp>
      <p:sp>
        <p:nvSpPr>
          <p:cNvPr id="102" name="object 103">
            <a:extLst>
              <a:ext uri="{FF2B5EF4-FFF2-40B4-BE49-F238E27FC236}">
                <a16:creationId xmlns:a16="http://schemas.microsoft.com/office/drawing/2014/main" id="{13D747A8-9B85-7146-AF6D-77FA9D7902F6}"/>
              </a:ext>
            </a:extLst>
          </p:cNvPr>
          <p:cNvSpPr txBox="1"/>
          <p:nvPr/>
        </p:nvSpPr>
        <p:spPr>
          <a:xfrm>
            <a:off x="1100428" y="3235776"/>
            <a:ext cx="223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cs typeface="Arial"/>
              </a:rPr>
              <a:t>60</a:t>
            </a:r>
            <a:endParaRPr sz="1400">
              <a:cs typeface="Arial"/>
            </a:endParaRPr>
          </a:p>
        </p:txBody>
      </p:sp>
      <p:sp>
        <p:nvSpPr>
          <p:cNvPr id="103" name="object 104">
            <a:extLst>
              <a:ext uri="{FF2B5EF4-FFF2-40B4-BE49-F238E27FC236}">
                <a16:creationId xmlns:a16="http://schemas.microsoft.com/office/drawing/2014/main" id="{3E1206FA-31EF-714D-BC60-E8C3F0D1BFB3}"/>
              </a:ext>
            </a:extLst>
          </p:cNvPr>
          <p:cNvSpPr txBox="1"/>
          <p:nvPr/>
        </p:nvSpPr>
        <p:spPr>
          <a:xfrm>
            <a:off x="1100428" y="2527377"/>
            <a:ext cx="223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cs typeface="Arial"/>
              </a:rPr>
              <a:t>80</a:t>
            </a:r>
            <a:endParaRPr sz="1400">
              <a:cs typeface="Arial"/>
            </a:endParaRPr>
          </a:p>
        </p:txBody>
      </p:sp>
      <p:sp>
        <p:nvSpPr>
          <p:cNvPr id="104" name="object 105">
            <a:extLst>
              <a:ext uri="{FF2B5EF4-FFF2-40B4-BE49-F238E27FC236}">
                <a16:creationId xmlns:a16="http://schemas.microsoft.com/office/drawing/2014/main" id="{56F4BDE2-363A-B647-8342-7BD36C69791A}"/>
              </a:ext>
            </a:extLst>
          </p:cNvPr>
          <p:cNvSpPr txBox="1"/>
          <p:nvPr/>
        </p:nvSpPr>
        <p:spPr>
          <a:xfrm>
            <a:off x="1001369" y="1818716"/>
            <a:ext cx="3225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cs typeface="Arial"/>
              </a:rPr>
              <a:t>100</a:t>
            </a:r>
            <a:endParaRPr sz="1400">
              <a:cs typeface="Arial"/>
            </a:endParaRPr>
          </a:p>
        </p:txBody>
      </p:sp>
      <p:sp>
        <p:nvSpPr>
          <p:cNvPr id="105" name="object 106">
            <a:extLst>
              <a:ext uri="{FF2B5EF4-FFF2-40B4-BE49-F238E27FC236}">
                <a16:creationId xmlns:a16="http://schemas.microsoft.com/office/drawing/2014/main" id="{1E84D5E9-426F-DB4F-A50F-A030EA2613DE}"/>
              </a:ext>
            </a:extLst>
          </p:cNvPr>
          <p:cNvSpPr txBox="1"/>
          <p:nvPr/>
        </p:nvSpPr>
        <p:spPr>
          <a:xfrm>
            <a:off x="1579245" y="5537911"/>
            <a:ext cx="1278891" cy="61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6379">
              <a:lnSpc>
                <a:spcPts val="1620"/>
              </a:lnSpc>
            </a:pPr>
            <a:r>
              <a:rPr sz="1400" b="1" spc="-25" dirty="0">
                <a:cs typeface="Arial"/>
              </a:rPr>
              <a:t>V</a:t>
            </a:r>
            <a:r>
              <a:rPr sz="1400" b="1" dirty="0">
                <a:cs typeface="Arial"/>
              </a:rPr>
              <a:t>ir</a:t>
            </a:r>
            <a:r>
              <a:rPr sz="1400" b="1" spc="-10" dirty="0">
                <a:cs typeface="Arial"/>
              </a:rPr>
              <a:t>o</a:t>
            </a:r>
            <a:r>
              <a:rPr sz="1400" b="1" dirty="0">
                <a:cs typeface="Arial"/>
              </a:rPr>
              <a:t>l</a:t>
            </a:r>
            <a:r>
              <a:rPr sz="1400" b="1" spc="-10" dirty="0">
                <a:cs typeface="Arial"/>
              </a:rPr>
              <a:t>og</a:t>
            </a:r>
            <a:r>
              <a:rPr sz="1400" b="1" dirty="0">
                <a:cs typeface="Arial"/>
              </a:rPr>
              <a:t>ic</a:t>
            </a:r>
            <a:r>
              <a:rPr sz="1400" b="1" dirty="0">
                <a:cs typeface="Times New Roman"/>
              </a:rPr>
              <a:t> </a:t>
            </a:r>
            <a:r>
              <a:rPr sz="1400" b="1" spc="-10" dirty="0">
                <a:cs typeface="Arial"/>
              </a:rPr>
              <a:t>Non</a:t>
            </a:r>
            <a:r>
              <a:rPr sz="1400" b="1" dirty="0">
                <a:cs typeface="Arial"/>
              </a:rPr>
              <a:t>-</a:t>
            </a:r>
            <a:r>
              <a:rPr sz="1400" b="1" spc="-10" dirty="0">
                <a:cs typeface="Arial"/>
              </a:rPr>
              <a:t>R</a:t>
            </a:r>
            <a:r>
              <a:rPr sz="1400" b="1" spc="-5" dirty="0">
                <a:cs typeface="Arial"/>
              </a:rPr>
              <a:t>es</a:t>
            </a:r>
            <a:r>
              <a:rPr sz="1400" b="1" spc="-10" dirty="0">
                <a:cs typeface="Arial"/>
              </a:rPr>
              <a:t>pon</a:t>
            </a:r>
            <a:r>
              <a:rPr sz="1400" b="1" spc="-5" dirty="0">
                <a:cs typeface="Arial"/>
              </a:rPr>
              <a:t>se</a:t>
            </a:r>
            <a:endParaRPr sz="1400" dirty="0">
              <a:cs typeface="Arial"/>
            </a:endParaRPr>
          </a:p>
          <a:p>
            <a:pPr marL="200025">
              <a:lnSpc>
                <a:spcPts val="1565"/>
              </a:lnSpc>
            </a:pPr>
            <a:r>
              <a:rPr sz="1400" b="1" dirty="0">
                <a:cs typeface="Arial"/>
              </a:rPr>
              <a:t>(≥</a:t>
            </a:r>
            <a:r>
              <a:rPr lang="fr-FR" sz="1400" b="1" dirty="0">
                <a:cs typeface="Arial"/>
              </a:rPr>
              <a:t> </a:t>
            </a:r>
            <a:r>
              <a:rPr sz="1400" b="1" dirty="0">
                <a:cs typeface="Arial"/>
              </a:rPr>
              <a:t>50</a:t>
            </a:r>
            <a:r>
              <a:rPr sz="1400" b="1" spc="-10" dirty="0">
                <a:cs typeface="Arial"/>
              </a:rPr>
              <a:t> </a:t>
            </a:r>
            <a:r>
              <a:rPr sz="1400" b="1" dirty="0">
                <a:cs typeface="Arial"/>
              </a:rPr>
              <a:t>c/m</a:t>
            </a:r>
            <a:r>
              <a:rPr sz="1400" b="1" spc="-10" dirty="0">
                <a:cs typeface="Arial"/>
              </a:rPr>
              <a:t>L</a:t>
            </a:r>
            <a:r>
              <a:rPr sz="1400" b="1" dirty="0">
                <a:cs typeface="Arial"/>
              </a:rPr>
              <a:t>)</a:t>
            </a:r>
            <a:endParaRPr sz="1400" dirty="0">
              <a:cs typeface="Arial"/>
            </a:endParaRPr>
          </a:p>
        </p:txBody>
      </p:sp>
      <p:sp>
        <p:nvSpPr>
          <p:cNvPr id="106" name="object 107">
            <a:extLst>
              <a:ext uri="{FF2B5EF4-FFF2-40B4-BE49-F238E27FC236}">
                <a16:creationId xmlns:a16="http://schemas.microsoft.com/office/drawing/2014/main" id="{3DABAD6F-064D-6040-A7AD-EE55449DEDA4}"/>
              </a:ext>
            </a:extLst>
          </p:cNvPr>
          <p:cNvSpPr txBox="1"/>
          <p:nvPr/>
        </p:nvSpPr>
        <p:spPr>
          <a:xfrm>
            <a:off x="3335529" y="5533339"/>
            <a:ext cx="7861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cs typeface="Arial"/>
              </a:rPr>
              <a:t>V</a:t>
            </a:r>
            <a:r>
              <a:rPr sz="1400" b="1" spc="-10" dirty="0">
                <a:cs typeface="Arial"/>
              </a:rPr>
              <a:t>i</a:t>
            </a:r>
            <a:r>
              <a:rPr sz="1400" b="1" dirty="0">
                <a:cs typeface="Arial"/>
              </a:rPr>
              <a:t>r</a:t>
            </a:r>
            <a:r>
              <a:rPr sz="1400" b="1" spc="-10" dirty="0">
                <a:cs typeface="Arial"/>
              </a:rPr>
              <a:t>ol</a:t>
            </a:r>
            <a:r>
              <a:rPr sz="1400" b="1" dirty="0">
                <a:cs typeface="Arial"/>
              </a:rPr>
              <a:t>o</a:t>
            </a:r>
            <a:r>
              <a:rPr sz="1400" b="1" spc="-10" dirty="0">
                <a:cs typeface="Arial"/>
              </a:rPr>
              <a:t>gi</a:t>
            </a:r>
            <a:r>
              <a:rPr sz="1400" b="1" dirty="0">
                <a:cs typeface="Arial"/>
              </a:rPr>
              <a:t>c</a:t>
            </a:r>
            <a:endParaRPr sz="1400" dirty="0">
              <a:cs typeface="Arial"/>
            </a:endParaRPr>
          </a:p>
        </p:txBody>
      </p:sp>
      <p:sp>
        <p:nvSpPr>
          <p:cNvPr id="108" name="object 109">
            <a:extLst>
              <a:ext uri="{FF2B5EF4-FFF2-40B4-BE49-F238E27FC236}">
                <a16:creationId xmlns:a16="http://schemas.microsoft.com/office/drawing/2014/main" id="{23A04368-B5CB-EB4E-B707-4B29875F0D6F}"/>
              </a:ext>
            </a:extLst>
          </p:cNvPr>
          <p:cNvSpPr txBox="1"/>
          <p:nvPr/>
        </p:nvSpPr>
        <p:spPr>
          <a:xfrm>
            <a:off x="4702315" y="5533339"/>
            <a:ext cx="10725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cs typeface="Arial"/>
              </a:rPr>
              <a:t>N</a:t>
            </a:r>
            <a:r>
              <a:rPr sz="1400" b="1" dirty="0">
                <a:cs typeface="Arial"/>
              </a:rPr>
              <a:t>o</a:t>
            </a:r>
            <a:r>
              <a:rPr sz="1400" b="1" spc="35" dirty="0">
                <a:cs typeface="Times New Roman"/>
              </a:rPr>
              <a:t> </a:t>
            </a:r>
            <a:r>
              <a:rPr sz="1400" b="1" dirty="0">
                <a:cs typeface="Arial"/>
              </a:rPr>
              <a:t>V</a:t>
            </a:r>
            <a:r>
              <a:rPr sz="1400" b="1" spc="-10" dirty="0">
                <a:cs typeface="Arial"/>
              </a:rPr>
              <a:t>i</a:t>
            </a:r>
            <a:r>
              <a:rPr sz="1400" b="1" dirty="0">
                <a:cs typeface="Arial"/>
              </a:rPr>
              <a:t>r</a:t>
            </a:r>
            <a:r>
              <a:rPr sz="1400" b="1" spc="-10" dirty="0">
                <a:cs typeface="Arial"/>
              </a:rPr>
              <a:t>ol</a:t>
            </a:r>
            <a:r>
              <a:rPr sz="1400" b="1" dirty="0">
                <a:cs typeface="Arial"/>
              </a:rPr>
              <a:t>o</a:t>
            </a:r>
            <a:r>
              <a:rPr sz="1400" b="1" spc="-10" dirty="0">
                <a:cs typeface="Arial"/>
              </a:rPr>
              <a:t>gi</a:t>
            </a:r>
            <a:r>
              <a:rPr sz="1400" b="1" dirty="0">
                <a:cs typeface="Arial"/>
              </a:rPr>
              <a:t>c</a:t>
            </a:r>
            <a:endParaRPr sz="1400">
              <a:cs typeface="Arial"/>
            </a:endParaRPr>
          </a:p>
        </p:txBody>
      </p:sp>
      <p:sp>
        <p:nvSpPr>
          <p:cNvPr id="109" name="object 110">
            <a:extLst>
              <a:ext uri="{FF2B5EF4-FFF2-40B4-BE49-F238E27FC236}">
                <a16:creationId xmlns:a16="http://schemas.microsoft.com/office/drawing/2014/main" id="{A28092E8-49B2-D84B-841C-754376EC4DC3}"/>
              </a:ext>
            </a:extLst>
          </p:cNvPr>
          <p:cNvSpPr txBox="1"/>
          <p:nvPr/>
        </p:nvSpPr>
        <p:spPr>
          <a:xfrm>
            <a:off x="715033" y="2246283"/>
            <a:ext cx="246221" cy="2536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cs typeface="Arial"/>
              </a:rPr>
              <a:t>Pr</a:t>
            </a:r>
            <a:r>
              <a:rPr sz="1600" b="1" spc="-10" dirty="0">
                <a:cs typeface="Arial"/>
              </a:rPr>
              <a:t>opo</a:t>
            </a:r>
            <a:r>
              <a:rPr sz="1600" b="1" dirty="0">
                <a:cs typeface="Arial"/>
              </a:rPr>
              <a:t>rti</a:t>
            </a:r>
            <a:r>
              <a:rPr sz="1600" b="1" spc="-10" dirty="0">
                <a:cs typeface="Arial"/>
              </a:rPr>
              <a:t>o</a:t>
            </a:r>
            <a:r>
              <a:rPr sz="1600" b="1" dirty="0">
                <a:cs typeface="Arial"/>
              </a:rPr>
              <a:t>n</a:t>
            </a:r>
            <a:r>
              <a:rPr sz="1600" b="1" spc="25" dirty="0">
                <a:cs typeface="Times New Roman"/>
              </a:rPr>
              <a:t> </a:t>
            </a:r>
            <a:r>
              <a:rPr sz="1600" b="1" spc="-10" dirty="0">
                <a:cs typeface="Arial"/>
              </a:rPr>
              <a:t>o</a:t>
            </a:r>
            <a:r>
              <a:rPr sz="1600" b="1" dirty="0">
                <a:cs typeface="Arial"/>
              </a:rPr>
              <a:t>f</a:t>
            </a:r>
            <a:r>
              <a:rPr sz="1600" b="1" spc="30" dirty="0">
                <a:cs typeface="Times New Roman"/>
              </a:rPr>
              <a:t> </a:t>
            </a:r>
            <a:r>
              <a:rPr sz="1600" b="1" dirty="0">
                <a:cs typeface="Arial"/>
              </a:rPr>
              <a:t>Parti</a:t>
            </a:r>
            <a:r>
              <a:rPr sz="1600" b="1" spc="-5" dirty="0">
                <a:cs typeface="Arial"/>
              </a:rPr>
              <a:t>c</a:t>
            </a:r>
            <a:r>
              <a:rPr sz="1600" b="1" dirty="0">
                <a:cs typeface="Arial"/>
              </a:rPr>
              <a:t>i</a:t>
            </a:r>
            <a:r>
              <a:rPr sz="1600" b="1" spc="-10" dirty="0">
                <a:cs typeface="Arial"/>
              </a:rPr>
              <a:t>p</a:t>
            </a:r>
            <a:r>
              <a:rPr sz="1600" b="1" spc="-5" dirty="0">
                <a:cs typeface="Arial"/>
              </a:rPr>
              <a:t>a</a:t>
            </a:r>
            <a:r>
              <a:rPr sz="1600" b="1" spc="-10" dirty="0">
                <a:cs typeface="Arial"/>
              </a:rPr>
              <a:t>n</a:t>
            </a:r>
            <a:r>
              <a:rPr sz="1600" b="1" dirty="0">
                <a:cs typeface="Arial"/>
              </a:rPr>
              <a:t>ts</a:t>
            </a:r>
            <a:r>
              <a:rPr sz="1600" b="1" spc="5" dirty="0">
                <a:cs typeface="Times New Roman"/>
              </a:rPr>
              <a:t> </a:t>
            </a:r>
            <a:r>
              <a:rPr sz="1600" b="1" dirty="0">
                <a:cs typeface="Arial"/>
              </a:rPr>
              <a:t>(</a:t>
            </a:r>
            <a:r>
              <a:rPr sz="1600" b="1" spc="-65" dirty="0">
                <a:cs typeface="Arial"/>
              </a:rPr>
              <a:t>%</a:t>
            </a:r>
            <a:r>
              <a:rPr sz="1600" b="1" dirty="0">
                <a:cs typeface="Arial"/>
              </a:rPr>
              <a:t>)</a:t>
            </a:r>
            <a:endParaRPr sz="1600" dirty="0">
              <a:cs typeface="Arial"/>
            </a:endParaRPr>
          </a:p>
        </p:txBody>
      </p:sp>
      <p:sp>
        <p:nvSpPr>
          <p:cNvPr id="110" name="object 111">
            <a:extLst>
              <a:ext uri="{FF2B5EF4-FFF2-40B4-BE49-F238E27FC236}">
                <a16:creationId xmlns:a16="http://schemas.microsoft.com/office/drawing/2014/main" id="{04E9D1A7-08C2-7544-9397-3F637D5A471D}"/>
              </a:ext>
            </a:extLst>
          </p:cNvPr>
          <p:cNvSpPr txBox="1"/>
          <p:nvPr/>
        </p:nvSpPr>
        <p:spPr>
          <a:xfrm>
            <a:off x="1847217" y="2101542"/>
            <a:ext cx="10185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cs typeface="Arial"/>
              </a:rPr>
              <a:t>Q8W</a:t>
            </a:r>
            <a:r>
              <a:rPr sz="1400" b="1" spc="25" dirty="0">
                <a:cs typeface="Times New Roman"/>
              </a:rPr>
              <a:t> </a:t>
            </a:r>
            <a:r>
              <a:rPr sz="1400" b="1" spc="-10" dirty="0">
                <a:cs typeface="Arial"/>
              </a:rPr>
              <a:t>C</a:t>
            </a:r>
            <a:r>
              <a:rPr sz="1400" b="1" dirty="0">
                <a:cs typeface="Arial"/>
              </a:rPr>
              <a:t>AB</a:t>
            </a:r>
            <a:r>
              <a:rPr sz="1400" b="1" spc="25" dirty="0">
                <a:cs typeface="Times New Roman"/>
              </a:rPr>
              <a:t> </a:t>
            </a:r>
            <a:r>
              <a:rPr sz="1400" b="1" dirty="0">
                <a:cs typeface="Arial"/>
              </a:rPr>
              <a:t>+</a:t>
            </a:r>
            <a:endParaRPr sz="1400">
              <a:cs typeface="Arial"/>
            </a:endParaRPr>
          </a:p>
        </p:txBody>
      </p:sp>
      <p:sp>
        <p:nvSpPr>
          <p:cNvPr id="111" name="object 112">
            <a:extLst>
              <a:ext uri="{FF2B5EF4-FFF2-40B4-BE49-F238E27FC236}">
                <a16:creationId xmlns:a16="http://schemas.microsoft.com/office/drawing/2014/main" id="{14994E6F-AB3B-BC41-8DD6-19016B762A9B}"/>
              </a:ext>
            </a:extLst>
          </p:cNvPr>
          <p:cNvSpPr txBox="1"/>
          <p:nvPr/>
        </p:nvSpPr>
        <p:spPr>
          <a:xfrm>
            <a:off x="1847217" y="2306139"/>
            <a:ext cx="6788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cs typeface="Arial"/>
              </a:rPr>
              <a:t>R</a:t>
            </a:r>
            <a:r>
              <a:rPr sz="1400" b="1" dirty="0">
                <a:cs typeface="Arial"/>
              </a:rPr>
              <a:t>PV</a:t>
            </a:r>
            <a:r>
              <a:rPr sz="1400" b="1" spc="30" dirty="0">
                <a:cs typeface="Times New Roman"/>
              </a:rPr>
              <a:t> </a:t>
            </a:r>
            <a:r>
              <a:rPr sz="1400" b="1" dirty="0">
                <a:cs typeface="Arial"/>
              </a:rPr>
              <a:t>LA</a:t>
            </a:r>
            <a:endParaRPr sz="1400">
              <a:cs typeface="Arial"/>
            </a:endParaRPr>
          </a:p>
        </p:txBody>
      </p:sp>
      <p:sp>
        <p:nvSpPr>
          <p:cNvPr id="112" name="object 113">
            <a:extLst>
              <a:ext uri="{FF2B5EF4-FFF2-40B4-BE49-F238E27FC236}">
                <a16:creationId xmlns:a16="http://schemas.microsoft.com/office/drawing/2014/main" id="{E0D9FAD2-DF96-5948-9EEC-9CD6C0050B22}"/>
              </a:ext>
            </a:extLst>
          </p:cNvPr>
          <p:cNvSpPr/>
          <p:nvPr/>
        </p:nvSpPr>
        <p:spPr>
          <a:xfrm>
            <a:off x="1729740" y="2738539"/>
            <a:ext cx="89915" cy="89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4">
            <a:extLst>
              <a:ext uri="{FF2B5EF4-FFF2-40B4-BE49-F238E27FC236}">
                <a16:creationId xmlns:a16="http://schemas.microsoft.com/office/drawing/2014/main" id="{2FE10380-2DCB-F849-93F2-AE416C825C67}"/>
              </a:ext>
            </a:extLst>
          </p:cNvPr>
          <p:cNvSpPr txBox="1"/>
          <p:nvPr/>
        </p:nvSpPr>
        <p:spPr>
          <a:xfrm>
            <a:off x="1847217" y="2684091"/>
            <a:ext cx="1018540" cy="41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10"/>
              </a:lnSpc>
            </a:pPr>
            <a:r>
              <a:rPr sz="1400" b="1" dirty="0">
                <a:cs typeface="Arial"/>
              </a:rPr>
              <a:t>Q4W</a:t>
            </a:r>
            <a:r>
              <a:rPr sz="1400" b="1" spc="25" dirty="0">
                <a:cs typeface="Times New Roman"/>
              </a:rPr>
              <a:t> </a:t>
            </a:r>
            <a:r>
              <a:rPr sz="1400" b="1" spc="-10" dirty="0">
                <a:cs typeface="Arial"/>
              </a:rPr>
              <a:t>C</a:t>
            </a:r>
            <a:r>
              <a:rPr sz="1400" b="1" dirty="0">
                <a:cs typeface="Arial"/>
              </a:rPr>
              <a:t>AB</a:t>
            </a:r>
            <a:r>
              <a:rPr sz="1400" b="1" spc="25" dirty="0">
                <a:cs typeface="Times New Roman"/>
              </a:rPr>
              <a:t> </a:t>
            </a:r>
            <a:r>
              <a:rPr sz="1400" b="1" dirty="0">
                <a:cs typeface="Arial"/>
              </a:rPr>
              <a:t>+</a:t>
            </a:r>
            <a:r>
              <a:rPr sz="1400" b="1" dirty="0">
                <a:cs typeface="Times New Roman"/>
              </a:rPr>
              <a:t> </a:t>
            </a:r>
            <a:r>
              <a:rPr sz="1400" b="1" spc="-10" dirty="0">
                <a:cs typeface="Arial"/>
              </a:rPr>
              <a:t>R</a:t>
            </a:r>
            <a:r>
              <a:rPr sz="1400" b="1" dirty="0">
                <a:cs typeface="Arial"/>
              </a:rPr>
              <a:t>PV</a:t>
            </a:r>
            <a:r>
              <a:rPr sz="1400" b="1" spc="30" dirty="0">
                <a:cs typeface="Times New Roman"/>
              </a:rPr>
              <a:t> </a:t>
            </a:r>
            <a:r>
              <a:rPr sz="1400" b="1" dirty="0">
                <a:cs typeface="Arial"/>
              </a:rPr>
              <a:t>LA</a:t>
            </a:r>
            <a:endParaRPr sz="1400">
              <a:cs typeface="Arial"/>
            </a:endParaRPr>
          </a:p>
        </p:txBody>
      </p:sp>
      <p:sp>
        <p:nvSpPr>
          <p:cNvPr id="114" name="object 115">
            <a:extLst>
              <a:ext uri="{FF2B5EF4-FFF2-40B4-BE49-F238E27FC236}">
                <a16:creationId xmlns:a16="http://schemas.microsoft.com/office/drawing/2014/main" id="{6DA6CAFC-ECD6-004A-A95C-65EF4ABE3053}"/>
              </a:ext>
            </a:extLst>
          </p:cNvPr>
          <p:cNvSpPr txBox="1"/>
          <p:nvPr/>
        </p:nvSpPr>
        <p:spPr>
          <a:xfrm>
            <a:off x="1763667" y="5148402"/>
            <a:ext cx="37350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Arial"/>
              </a:rPr>
              <a:t>1</a:t>
            </a:r>
            <a:r>
              <a:rPr sz="1600" b="1" dirty="0">
                <a:cs typeface="Arial"/>
              </a:rPr>
              <a:t>.7</a:t>
            </a:r>
          </a:p>
        </p:txBody>
      </p:sp>
      <p:sp>
        <p:nvSpPr>
          <p:cNvPr id="115" name="object 116">
            <a:extLst>
              <a:ext uri="{FF2B5EF4-FFF2-40B4-BE49-F238E27FC236}">
                <a16:creationId xmlns:a16="http://schemas.microsoft.com/office/drawing/2014/main" id="{B8496333-B256-A646-B3DD-45707A03C4C5}"/>
              </a:ext>
            </a:extLst>
          </p:cNvPr>
          <p:cNvSpPr txBox="1"/>
          <p:nvPr/>
        </p:nvSpPr>
        <p:spPr>
          <a:xfrm>
            <a:off x="4747166" y="5059129"/>
            <a:ext cx="37350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cs typeface="Arial"/>
              </a:rPr>
              <a:t>4</a:t>
            </a:r>
            <a:r>
              <a:rPr sz="1600" b="1" dirty="0">
                <a:cs typeface="Arial"/>
              </a:rPr>
              <a:t>.0</a:t>
            </a:r>
            <a:endParaRPr sz="1600" b="1">
              <a:cs typeface="Arial"/>
            </a:endParaRPr>
          </a:p>
        </p:txBody>
      </p:sp>
      <p:sp>
        <p:nvSpPr>
          <p:cNvPr id="116" name="object 117">
            <a:extLst>
              <a:ext uri="{FF2B5EF4-FFF2-40B4-BE49-F238E27FC236}">
                <a16:creationId xmlns:a16="http://schemas.microsoft.com/office/drawing/2014/main" id="{A30EBB87-5216-C24E-A9DB-407366805D77}"/>
              </a:ext>
            </a:extLst>
          </p:cNvPr>
          <p:cNvSpPr/>
          <p:nvPr/>
        </p:nvSpPr>
        <p:spPr>
          <a:xfrm>
            <a:off x="1655065" y="2156369"/>
            <a:ext cx="170815" cy="158750"/>
          </a:xfrm>
          <a:custGeom>
            <a:avLst/>
            <a:gdLst/>
            <a:ahLst/>
            <a:cxnLst/>
            <a:rect l="l" t="t" r="r" b="b"/>
            <a:pathLst>
              <a:path w="170814" h="158750">
                <a:moveTo>
                  <a:pt x="0" y="158495"/>
                </a:moveTo>
                <a:lnTo>
                  <a:pt x="170687" y="158495"/>
                </a:lnTo>
                <a:lnTo>
                  <a:pt x="170687" y="0"/>
                </a:lnTo>
                <a:lnTo>
                  <a:pt x="0" y="0"/>
                </a:lnTo>
                <a:lnTo>
                  <a:pt x="0" y="158495"/>
                </a:lnTo>
                <a:close/>
              </a:path>
            </a:pathLst>
          </a:custGeom>
          <a:solidFill>
            <a:srgbClr val="00A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8">
            <a:extLst>
              <a:ext uri="{FF2B5EF4-FFF2-40B4-BE49-F238E27FC236}">
                <a16:creationId xmlns:a16="http://schemas.microsoft.com/office/drawing/2014/main" id="{7ADB0A29-BFB5-9345-89D3-0B7D2AED9CF4}"/>
              </a:ext>
            </a:extLst>
          </p:cNvPr>
          <p:cNvSpPr/>
          <p:nvPr/>
        </p:nvSpPr>
        <p:spPr>
          <a:xfrm>
            <a:off x="1655064" y="2680627"/>
            <a:ext cx="170687" cy="158495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15FBC67-5E82-4DAF-B649-999178C897FF}"/>
              </a:ext>
            </a:extLst>
          </p:cNvPr>
          <p:cNvGrpSpPr/>
          <p:nvPr/>
        </p:nvGrpSpPr>
        <p:grpSpPr>
          <a:xfrm>
            <a:off x="6477387" y="4288445"/>
            <a:ext cx="5688815" cy="2447673"/>
            <a:chOff x="6477387" y="4288445"/>
            <a:chExt cx="5688815" cy="2447673"/>
          </a:xfrm>
        </p:grpSpPr>
        <p:sp>
          <p:nvSpPr>
            <p:cNvPr id="47" name="object 48">
              <a:extLst>
                <a:ext uri="{FF2B5EF4-FFF2-40B4-BE49-F238E27FC236}">
                  <a16:creationId xmlns:a16="http://schemas.microsoft.com/office/drawing/2014/main" id="{1D59E4A2-498C-9042-8D8A-D6A16BF7DA4B}"/>
                </a:ext>
              </a:extLst>
            </p:cNvPr>
            <p:cNvSpPr txBox="1"/>
            <p:nvPr/>
          </p:nvSpPr>
          <p:spPr>
            <a:xfrm>
              <a:off x="9591306" y="4662587"/>
              <a:ext cx="2382012" cy="92653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81915" marR="276860">
                <a:lnSpc>
                  <a:spcPct val="100000"/>
                </a:lnSpc>
              </a:pP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Ke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y</a:t>
              </a:r>
              <a:r>
                <a:rPr sz="1400" b="1" spc="4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seconda</a:t>
              </a:r>
              <a:r>
                <a:rPr sz="1400" b="1" spc="0" dirty="0">
                  <a:solidFill>
                    <a:srgbClr val="0070C0"/>
                  </a:solidFill>
                  <a:cs typeface="Arial"/>
                </a:rPr>
                <a:t>r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y</a:t>
              </a:r>
              <a:r>
                <a:rPr sz="1400" b="1" spc="6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endpoint</a:t>
              </a:r>
              <a:r>
                <a:rPr sz="1400" b="1" spc="-10" dirty="0">
                  <a:solidFill>
                    <a:srgbClr val="0070C0"/>
                  </a:solidFill>
                  <a:cs typeface="Times New Roman"/>
                </a:rPr>
                <a:t> </a:t>
              </a:r>
              <a:br>
                <a:rPr lang="fr-FR" sz="1400" b="1" spc="-10" dirty="0">
                  <a:solidFill>
                    <a:srgbClr val="0070C0"/>
                  </a:solidFill>
                  <a:cs typeface="Times New Roman"/>
                </a:rPr>
              </a:b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(&lt;</a:t>
              </a:r>
              <a:r>
                <a:rPr lang="fr-FR" sz="1400" b="1" spc="-10" dirty="0">
                  <a:solidFill>
                    <a:srgbClr val="0070C0"/>
                  </a:solidFill>
                  <a:cs typeface="Arial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50</a:t>
              </a:r>
              <a:r>
                <a:rPr sz="1400" b="1" spc="5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c/mL):</a:t>
              </a:r>
              <a:endParaRPr sz="1400" dirty="0">
                <a:solidFill>
                  <a:srgbClr val="0070C0"/>
                </a:solidFill>
                <a:cs typeface="Arial"/>
              </a:endParaRPr>
            </a:p>
            <a:p>
              <a:pPr marL="81915" marR="90170">
                <a:lnSpc>
                  <a:spcPct val="100000"/>
                </a:lnSpc>
                <a:spcBef>
                  <a:spcPts val="505"/>
                </a:spcBef>
              </a:pP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Q8W</a:t>
              </a:r>
              <a:r>
                <a:rPr sz="1400" b="1" spc="4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is</a:t>
              </a:r>
              <a:r>
                <a:rPr sz="1400" b="1" spc="40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noninferior</a:t>
              </a:r>
              <a:r>
                <a:rPr sz="1400" b="1" spc="7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to</a:t>
              </a:r>
              <a:r>
                <a:rPr sz="1400" b="1" spc="4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Q4W</a:t>
              </a:r>
              <a:r>
                <a:rPr sz="1400" b="1" spc="-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0" dirty="0">
                  <a:solidFill>
                    <a:srgbClr val="0070C0"/>
                  </a:solidFill>
                  <a:cs typeface="Arial"/>
                </a:rPr>
                <a:t>(Week</a:t>
              </a:r>
              <a:r>
                <a:rPr sz="1400" b="1" spc="55" dirty="0">
                  <a:solidFill>
                    <a:srgbClr val="0070C0"/>
                  </a:solidFill>
                  <a:cs typeface="Times New Roman"/>
                </a:rPr>
                <a:t> </a:t>
              </a:r>
              <a:r>
                <a:rPr sz="1400" b="1" spc="-15" dirty="0">
                  <a:solidFill>
                    <a:srgbClr val="0070C0"/>
                  </a:solidFill>
                  <a:cs typeface="Arial"/>
                </a:rPr>
                <a:t>48)</a:t>
              </a:r>
              <a:endParaRPr sz="1400" dirty="0">
                <a:solidFill>
                  <a:srgbClr val="0070C0"/>
                </a:solidFill>
                <a:cs typeface="Arial"/>
              </a:endParaRPr>
            </a:p>
          </p:txBody>
        </p:sp>
        <p:sp>
          <p:nvSpPr>
            <p:cNvPr id="48" name="object 49">
              <a:extLst>
                <a:ext uri="{FF2B5EF4-FFF2-40B4-BE49-F238E27FC236}">
                  <a16:creationId xmlns:a16="http://schemas.microsoft.com/office/drawing/2014/main" id="{64C4B1C2-C02C-B548-8D6D-B980E19C2193}"/>
                </a:ext>
              </a:extLst>
            </p:cNvPr>
            <p:cNvSpPr/>
            <p:nvPr/>
          </p:nvSpPr>
          <p:spPr>
            <a:xfrm>
              <a:off x="7974329" y="4615342"/>
              <a:ext cx="0" cy="655320"/>
            </a:xfrm>
            <a:custGeom>
              <a:avLst/>
              <a:gdLst/>
              <a:ahLst/>
              <a:cxnLst/>
              <a:rect l="l" t="t" r="r" b="b"/>
              <a:pathLst>
                <a:path h="655320">
                  <a:moveTo>
                    <a:pt x="0" y="0"/>
                  </a:moveTo>
                  <a:lnTo>
                    <a:pt x="0" y="6553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0">
              <a:extLst>
                <a:ext uri="{FF2B5EF4-FFF2-40B4-BE49-F238E27FC236}">
                  <a16:creationId xmlns:a16="http://schemas.microsoft.com/office/drawing/2014/main" id="{3E71F2C2-0B81-A345-9B57-C1B81A7B8AEE}"/>
                </a:ext>
              </a:extLst>
            </p:cNvPr>
            <p:cNvSpPr/>
            <p:nvPr/>
          </p:nvSpPr>
          <p:spPr>
            <a:xfrm>
              <a:off x="7974329" y="5328575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0"/>
                  </a:moveTo>
                  <a:lnTo>
                    <a:pt x="0" y="70103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1">
              <a:extLst>
                <a:ext uri="{FF2B5EF4-FFF2-40B4-BE49-F238E27FC236}">
                  <a16:creationId xmlns:a16="http://schemas.microsoft.com/office/drawing/2014/main" id="{9A1005E1-228D-7445-B67F-3A8096F939D0}"/>
                </a:ext>
              </a:extLst>
            </p:cNvPr>
            <p:cNvSpPr/>
            <p:nvPr/>
          </p:nvSpPr>
          <p:spPr>
            <a:xfrm>
              <a:off x="6599682" y="5983895"/>
              <a:ext cx="2750820" cy="0"/>
            </a:xfrm>
            <a:custGeom>
              <a:avLst/>
              <a:gdLst/>
              <a:ahLst/>
              <a:cxnLst/>
              <a:rect l="l" t="t" r="r" b="b"/>
              <a:pathLst>
                <a:path w="2750820">
                  <a:moveTo>
                    <a:pt x="0" y="0"/>
                  </a:moveTo>
                  <a:lnTo>
                    <a:pt x="2750819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2">
              <a:extLst>
                <a:ext uri="{FF2B5EF4-FFF2-40B4-BE49-F238E27FC236}">
                  <a16:creationId xmlns:a16="http://schemas.microsoft.com/office/drawing/2014/main" id="{E2A2D58D-0B00-B04C-A3A2-728558396A78}"/>
                </a:ext>
              </a:extLst>
            </p:cNvPr>
            <p:cNvSpPr/>
            <p:nvPr/>
          </p:nvSpPr>
          <p:spPr>
            <a:xfrm>
              <a:off x="6599681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3">
              <a:extLst>
                <a:ext uri="{FF2B5EF4-FFF2-40B4-BE49-F238E27FC236}">
                  <a16:creationId xmlns:a16="http://schemas.microsoft.com/office/drawing/2014/main" id="{B4746DB5-6625-444C-B2FD-28CAE5932CA7}"/>
                </a:ext>
              </a:extLst>
            </p:cNvPr>
            <p:cNvSpPr/>
            <p:nvPr/>
          </p:nvSpPr>
          <p:spPr>
            <a:xfrm>
              <a:off x="6874003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4">
              <a:extLst>
                <a:ext uri="{FF2B5EF4-FFF2-40B4-BE49-F238E27FC236}">
                  <a16:creationId xmlns:a16="http://schemas.microsoft.com/office/drawing/2014/main" id="{F2632952-5B0D-624E-ABF5-62327FF9037B}"/>
                </a:ext>
              </a:extLst>
            </p:cNvPr>
            <p:cNvSpPr/>
            <p:nvPr/>
          </p:nvSpPr>
          <p:spPr>
            <a:xfrm>
              <a:off x="7149845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5">
              <a:extLst>
                <a:ext uri="{FF2B5EF4-FFF2-40B4-BE49-F238E27FC236}">
                  <a16:creationId xmlns:a16="http://schemas.microsoft.com/office/drawing/2014/main" id="{06BF6C91-CAFC-D644-8B86-45DF87D9365A}"/>
                </a:ext>
              </a:extLst>
            </p:cNvPr>
            <p:cNvSpPr/>
            <p:nvPr/>
          </p:nvSpPr>
          <p:spPr>
            <a:xfrm>
              <a:off x="7424167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6">
              <a:extLst>
                <a:ext uri="{FF2B5EF4-FFF2-40B4-BE49-F238E27FC236}">
                  <a16:creationId xmlns:a16="http://schemas.microsoft.com/office/drawing/2014/main" id="{7BF9496D-4F0B-A34B-A9D4-7BA77EDBCF38}"/>
                </a:ext>
              </a:extLst>
            </p:cNvPr>
            <p:cNvSpPr/>
            <p:nvPr/>
          </p:nvSpPr>
          <p:spPr>
            <a:xfrm>
              <a:off x="7700009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7">
              <a:extLst>
                <a:ext uri="{FF2B5EF4-FFF2-40B4-BE49-F238E27FC236}">
                  <a16:creationId xmlns:a16="http://schemas.microsoft.com/office/drawing/2014/main" id="{BA6121AA-504C-0144-A895-7EDB507CEF31}"/>
                </a:ext>
              </a:extLst>
            </p:cNvPr>
            <p:cNvSpPr/>
            <p:nvPr/>
          </p:nvSpPr>
          <p:spPr>
            <a:xfrm>
              <a:off x="8250173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8">
              <a:extLst>
                <a:ext uri="{FF2B5EF4-FFF2-40B4-BE49-F238E27FC236}">
                  <a16:creationId xmlns:a16="http://schemas.microsoft.com/office/drawing/2014/main" id="{3FFBEFB1-F869-C646-9AFC-B27379FBA875}"/>
                </a:ext>
              </a:extLst>
            </p:cNvPr>
            <p:cNvSpPr/>
            <p:nvPr/>
          </p:nvSpPr>
          <p:spPr>
            <a:xfrm>
              <a:off x="8524493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9">
              <a:extLst>
                <a:ext uri="{FF2B5EF4-FFF2-40B4-BE49-F238E27FC236}">
                  <a16:creationId xmlns:a16="http://schemas.microsoft.com/office/drawing/2014/main" id="{448FDAD1-C980-164E-8266-F81A8F6BA04F}"/>
                </a:ext>
              </a:extLst>
            </p:cNvPr>
            <p:cNvSpPr/>
            <p:nvPr/>
          </p:nvSpPr>
          <p:spPr>
            <a:xfrm>
              <a:off x="8800339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0">
              <a:extLst>
                <a:ext uri="{FF2B5EF4-FFF2-40B4-BE49-F238E27FC236}">
                  <a16:creationId xmlns:a16="http://schemas.microsoft.com/office/drawing/2014/main" id="{DE447C1C-C5E0-0845-A234-0145D35FA622}"/>
                </a:ext>
              </a:extLst>
            </p:cNvPr>
            <p:cNvSpPr/>
            <p:nvPr/>
          </p:nvSpPr>
          <p:spPr>
            <a:xfrm>
              <a:off x="9074657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1">
              <a:extLst>
                <a:ext uri="{FF2B5EF4-FFF2-40B4-BE49-F238E27FC236}">
                  <a16:creationId xmlns:a16="http://schemas.microsoft.com/office/drawing/2014/main" id="{EF4E0B24-1256-134E-A462-511E9B5BD4D2}"/>
                </a:ext>
              </a:extLst>
            </p:cNvPr>
            <p:cNvSpPr/>
            <p:nvPr/>
          </p:nvSpPr>
          <p:spPr>
            <a:xfrm>
              <a:off x="9350503" y="598389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2">
              <a:extLst>
                <a:ext uri="{FF2B5EF4-FFF2-40B4-BE49-F238E27FC236}">
                  <a16:creationId xmlns:a16="http://schemas.microsoft.com/office/drawing/2014/main" id="{89D3200B-C3B4-F148-915B-AFFFAF32825A}"/>
                </a:ext>
              </a:extLst>
            </p:cNvPr>
            <p:cNvSpPr/>
            <p:nvPr/>
          </p:nvSpPr>
          <p:spPr>
            <a:xfrm>
              <a:off x="8136635" y="5270665"/>
              <a:ext cx="346711" cy="58419"/>
            </a:xfrm>
            <a:custGeom>
              <a:avLst/>
              <a:gdLst/>
              <a:ahLst/>
              <a:cxnLst/>
              <a:rect l="l" t="t" r="r" b="b"/>
              <a:pathLst>
                <a:path w="346709" h="58420">
                  <a:moveTo>
                    <a:pt x="0" y="57911"/>
                  </a:moveTo>
                  <a:lnTo>
                    <a:pt x="346709" y="57911"/>
                  </a:lnTo>
                  <a:lnTo>
                    <a:pt x="346709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3">
              <a:extLst>
                <a:ext uri="{FF2B5EF4-FFF2-40B4-BE49-F238E27FC236}">
                  <a16:creationId xmlns:a16="http://schemas.microsoft.com/office/drawing/2014/main" id="{5A3A4CB4-8FB7-AC4C-AEF1-1B24CE0EC9BF}"/>
                </a:ext>
              </a:extLst>
            </p:cNvPr>
            <p:cNvSpPr/>
            <p:nvPr/>
          </p:nvSpPr>
          <p:spPr>
            <a:xfrm>
              <a:off x="7686294" y="5270665"/>
              <a:ext cx="348615" cy="58419"/>
            </a:xfrm>
            <a:custGeom>
              <a:avLst/>
              <a:gdLst/>
              <a:ahLst/>
              <a:cxnLst/>
              <a:rect l="l" t="t" r="r" b="b"/>
              <a:pathLst>
                <a:path w="348615" h="58420">
                  <a:moveTo>
                    <a:pt x="0" y="57911"/>
                  </a:moveTo>
                  <a:lnTo>
                    <a:pt x="348233" y="57911"/>
                  </a:lnTo>
                  <a:lnTo>
                    <a:pt x="348233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4">
              <a:extLst>
                <a:ext uri="{FF2B5EF4-FFF2-40B4-BE49-F238E27FC236}">
                  <a16:creationId xmlns:a16="http://schemas.microsoft.com/office/drawing/2014/main" id="{2976144F-6F16-6F42-B985-45ACDB47E919}"/>
                </a:ext>
              </a:extLst>
            </p:cNvPr>
            <p:cNvSpPr/>
            <p:nvPr/>
          </p:nvSpPr>
          <p:spPr>
            <a:xfrm>
              <a:off x="8136635" y="5299619"/>
              <a:ext cx="346711" cy="0"/>
            </a:xfrm>
            <a:custGeom>
              <a:avLst/>
              <a:gdLst/>
              <a:ahLst/>
              <a:cxnLst/>
              <a:rect l="l" t="t" r="r" b="b"/>
              <a:pathLst>
                <a:path w="346709">
                  <a:moveTo>
                    <a:pt x="0" y="0"/>
                  </a:moveTo>
                  <a:lnTo>
                    <a:pt x="346709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5">
              <a:extLst>
                <a:ext uri="{FF2B5EF4-FFF2-40B4-BE49-F238E27FC236}">
                  <a16:creationId xmlns:a16="http://schemas.microsoft.com/office/drawing/2014/main" id="{18CBE317-FEF9-6546-A2F0-919278784568}"/>
                </a:ext>
              </a:extLst>
            </p:cNvPr>
            <p:cNvSpPr/>
            <p:nvPr/>
          </p:nvSpPr>
          <p:spPr>
            <a:xfrm>
              <a:off x="7686294" y="5299619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5">
                  <a:moveTo>
                    <a:pt x="0" y="0"/>
                  </a:moveTo>
                  <a:lnTo>
                    <a:pt x="348233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6">
              <a:extLst>
                <a:ext uri="{FF2B5EF4-FFF2-40B4-BE49-F238E27FC236}">
                  <a16:creationId xmlns:a16="http://schemas.microsoft.com/office/drawing/2014/main" id="{CF464843-B9E5-004A-8835-F9CE4033AF9B}"/>
                </a:ext>
              </a:extLst>
            </p:cNvPr>
            <p:cNvSpPr/>
            <p:nvPr/>
          </p:nvSpPr>
          <p:spPr>
            <a:xfrm>
              <a:off x="7686293" y="5270665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7">
              <a:extLst>
                <a:ext uri="{FF2B5EF4-FFF2-40B4-BE49-F238E27FC236}">
                  <a16:creationId xmlns:a16="http://schemas.microsoft.com/office/drawing/2014/main" id="{56847A5C-ABDD-7440-9D10-299A7A3C7202}"/>
                </a:ext>
              </a:extLst>
            </p:cNvPr>
            <p:cNvSpPr/>
            <p:nvPr/>
          </p:nvSpPr>
          <p:spPr>
            <a:xfrm>
              <a:off x="8483345" y="5270665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8">
              <a:extLst>
                <a:ext uri="{FF2B5EF4-FFF2-40B4-BE49-F238E27FC236}">
                  <a16:creationId xmlns:a16="http://schemas.microsoft.com/office/drawing/2014/main" id="{395CF992-6F32-E140-95D2-A5CF6C350AE9}"/>
                </a:ext>
              </a:extLst>
            </p:cNvPr>
            <p:cNvSpPr/>
            <p:nvPr/>
          </p:nvSpPr>
          <p:spPr>
            <a:xfrm>
              <a:off x="8034529" y="5247936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9">
              <a:extLst>
                <a:ext uri="{FF2B5EF4-FFF2-40B4-BE49-F238E27FC236}">
                  <a16:creationId xmlns:a16="http://schemas.microsoft.com/office/drawing/2014/main" id="{65E772EF-891C-2A44-9ACF-D98DBA5DB02A}"/>
                </a:ext>
              </a:extLst>
            </p:cNvPr>
            <p:cNvSpPr/>
            <p:nvPr/>
          </p:nvSpPr>
          <p:spPr>
            <a:xfrm>
              <a:off x="8034529" y="5247936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102107"/>
                  </a:moveTo>
                  <a:lnTo>
                    <a:pt x="102107" y="102107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0">
              <a:extLst>
                <a:ext uri="{FF2B5EF4-FFF2-40B4-BE49-F238E27FC236}">
                  <a16:creationId xmlns:a16="http://schemas.microsoft.com/office/drawing/2014/main" id="{BB42EE83-C0D3-E341-942D-AA3F6C14232C}"/>
                </a:ext>
              </a:extLst>
            </p:cNvPr>
            <p:cNvSpPr/>
            <p:nvPr/>
          </p:nvSpPr>
          <p:spPr>
            <a:xfrm>
              <a:off x="6596634" y="4551335"/>
              <a:ext cx="1271" cy="1463040"/>
            </a:xfrm>
            <a:custGeom>
              <a:avLst/>
              <a:gdLst/>
              <a:ahLst/>
              <a:cxnLst/>
              <a:rect l="l" t="t" r="r" b="b"/>
              <a:pathLst>
                <a:path w="1270" h="1463039">
                  <a:moveTo>
                    <a:pt x="1005" y="0"/>
                  </a:moveTo>
                  <a:lnTo>
                    <a:pt x="0" y="1462790"/>
                  </a:lnTo>
                </a:path>
              </a:pathLst>
            </a:custGeom>
            <a:ln w="19811">
              <a:solidFill>
                <a:schemeClr val="tx1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1">
              <a:extLst>
                <a:ext uri="{FF2B5EF4-FFF2-40B4-BE49-F238E27FC236}">
                  <a16:creationId xmlns:a16="http://schemas.microsoft.com/office/drawing/2014/main" id="{A24CE147-D338-DB4D-A145-25B04F1AD7B8}"/>
                </a:ext>
              </a:extLst>
            </p:cNvPr>
            <p:cNvSpPr/>
            <p:nvPr/>
          </p:nvSpPr>
          <p:spPr>
            <a:xfrm>
              <a:off x="7973567" y="4288445"/>
              <a:ext cx="1391920" cy="530860"/>
            </a:xfrm>
            <a:custGeom>
              <a:avLst/>
              <a:gdLst/>
              <a:ahLst/>
              <a:cxnLst/>
              <a:rect l="l" t="t" r="r" b="b"/>
              <a:pathLst>
                <a:path w="1391920" h="530860">
                  <a:moveTo>
                    <a:pt x="1126235" y="0"/>
                  </a:moveTo>
                  <a:lnTo>
                    <a:pt x="1126235" y="132587"/>
                  </a:lnTo>
                  <a:lnTo>
                    <a:pt x="0" y="132587"/>
                  </a:lnTo>
                  <a:lnTo>
                    <a:pt x="0" y="397763"/>
                  </a:lnTo>
                  <a:lnTo>
                    <a:pt x="1126235" y="397763"/>
                  </a:lnTo>
                  <a:lnTo>
                    <a:pt x="1126235" y="530351"/>
                  </a:lnTo>
                  <a:lnTo>
                    <a:pt x="1391411" y="265175"/>
                  </a:lnTo>
                  <a:lnTo>
                    <a:pt x="1126235" y="0"/>
                  </a:lnTo>
                  <a:close/>
                </a:path>
              </a:pathLst>
            </a:custGeom>
            <a:solidFill>
              <a:srgbClr val="00A6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2">
              <a:extLst>
                <a:ext uri="{FF2B5EF4-FFF2-40B4-BE49-F238E27FC236}">
                  <a16:creationId xmlns:a16="http://schemas.microsoft.com/office/drawing/2014/main" id="{3509B21F-A00B-3340-A11A-77A52EB517A4}"/>
                </a:ext>
              </a:extLst>
            </p:cNvPr>
            <p:cNvSpPr/>
            <p:nvPr/>
          </p:nvSpPr>
          <p:spPr>
            <a:xfrm>
              <a:off x="6592825" y="4288447"/>
              <a:ext cx="1380743" cy="530351"/>
            </a:xfrm>
            <a:prstGeom prst="leftArrow">
              <a:avLst/>
            </a:pr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4">
              <a:extLst>
                <a:ext uri="{FF2B5EF4-FFF2-40B4-BE49-F238E27FC236}">
                  <a16:creationId xmlns:a16="http://schemas.microsoft.com/office/drawing/2014/main" id="{FDB7DB01-9553-D748-B5FF-4E18BD320B3B}"/>
                </a:ext>
              </a:extLst>
            </p:cNvPr>
            <p:cNvSpPr txBox="1"/>
            <p:nvPr/>
          </p:nvSpPr>
          <p:spPr>
            <a:xfrm>
              <a:off x="6477387" y="5557088"/>
              <a:ext cx="1553845" cy="7476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9865">
                <a:lnSpc>
                  <a:spcPct val="100000"/>
                </a:lnSpc>
              </a:pPr>
              <a:r>
                <a:rPr sz="1400" spc="-5" dirty="0">
                  <a:cs typeface="Arial"/>
                </a:rPr>
                <a:t>–10</a:t>
              </a:r>
              <a:r>
                <a:rPr sz="1400" dirty="0">
                  <a:cs typeface="Arial"/>
                </a:rPr>
                <a:t>%</a:t>
              </a:r>
              <a:r>
                <a:rPr sz="1400" spc="20" dirty="0">
                  <a:cs typeface="Times New Roman"/>
                </a:rPr>
                <a:t> </a:t>
              </a:r>
              <a:r>
                <a:rPr sz="1400" spc="-10" dirty="0">
                  <a:cs typeface="Arial"/>
                </a:rPr>
                <a:t>N</a:t>
              </a:r>
              <a:r>
                <a:rPr sz="1400" dirty="0">
                  <a:cs typeface="Arial"/>
                </a:rPr>
                <a:t>I</a:t>
              </a:r>
            </a:p>
            <a:p>
              <a:pPr marL="189865">
                <a:lnSpc>
                  <a:spcPct val="100000"/>
                </a:lnSpc>
              </a:pPr>
              <a:r>
                <a:rPr sz="1400" spc="-10" dirty="0">
                  <a:cs typeface="Arial"/>
                </a:rPr>
                <a:t>m</a:t>
              </a:r>
              <a:r>
                <a:rPr sz="1400" spc="-5" dirty="0">
                  <a:cs typeface="Arial"/>
                </a:rPr>
                <a:t>argin</a:t>
              </a:r>
              <a:endParaRPr sz="1400" dirty="0"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  <a:tabLst>
                  <a:tab pos="605155" algn="l"/>
                  <a:tab pos="880110" algn="l"/>
                  <a:tab pos="1155065" algn="l"/>
                  <a:tab pos="1455420" algn="l"/>
                </a:tabLst>
              </a:pPr>
              <a:r>
                <a:rPr sz="1400" dirty="0">
                  <a:cs typeface="Arial"/>
                </a:rPr>
                <a:t>-10</a:t>
              </a:r>
              <a:r>
                <a:rPr sz="1400" dirty="0">
                  <a:cs typeface="Times New Roman"/>
                </a:rPr>
                <a:t>  </a:t>
              </a:r>
              <a:r>
                <a:rPr sz="1400" spc="-135" dirty="0">
                  <a:cs typeface="Times New Roman"/>
                </a:rPr>
                <a:t> 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8</a:t>
              </a:r>
              <a:r>
                <a:rPr sz="1400" dirty="0">
                  <a:cs typeface="Times New Roman"/>
                </a:rPr>
                <a:t>	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6</a:t>
              </a:r>
              <a:r>
                <a:rPr sz="1400" dirty="0">
                  <a:cs typeface="Times New Roman"/>
                </a:rPr>
                <a:t>	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4</a:t>
              </a:r>
              <a:r>
                <a:rPr sz="1400" dirty="0">
                  <a:cs typeface="Times New Roman"/>
                </a:rPr>
                <a:t>	</a:t>
              </a:r>
              <a:r>
                <a:rPr sz="1400" spc="-5" dirty="0">
                  <a:cs typeface="Arial"/>
                </a:rPr>
                <a:t>-</a:t>
              </a:r>
              <a:r>
                <a:rPr sz="1400" dirty="0">
                  <a:cs typeface="Arial"/>
                </a:rPr>
                <a:t>2</a:t>
              </a:r>
              <a:r>
                <a:rPr sz="1400" dirty="0">
                  <a:cs typeface="Times New Roman"/>
                </a:rPr>
                <a:t>	</a:t>
              </a:r>
              <a:r>
                <a:rPr sz="1400" dirty="0">
                  <a:cs typeface="Arial"/>
                </a:rPr>
                <a:t>0</a:t>
              </a:r>
            </a:p>
          </p:txBody>
        </p:sp>
        <p:sp>
          <p:nvSpPr>
            <p:cNvPr id="74" name="object 75">
              <a:extLst>
                <a:ext uri="{FF2B5EF4-FFF2-40B4-BE49-F238E27FC236}">
                  <a16:creationId xmlns:a16="http://schemas.microsoft.com/office/drawing/2014/main" id="{CF7EA5BB-0E74-6147-B1B2-2650B5C0CB6B}"/>
                </a:ext>
              </a:extLst>
            </p:cNvPr>
            <p:cNvSpPr txBox="1"/>
            <p:nvPr/>
          </p:nvSpPr>
          <p:spPr>
            <a:xfrm>
              <a:off x="8195816" y="6079802"/>
              <a:ext cx="125476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87655" algn="l"/>
                  <a:tab pos="562610" algn="l"/>
                  <a:tab pos="837565" algn="l"/>
                  <a:tab pos="1070610" algn="l"/>
                </a:tabLst>
              </a:pPr>
              <a:r>
                <a:rPr sz="1200" dirty="0">
                  <a:cs typeface="Arial"/>
                </a:rPr>
                <a:t>2</a:t>
              </a:r>
              <a:r>
                <a:rPr sz="1200" dirty="0">
                  <a:cs typeface="Times New Roman"/>
                </a:rPr>
                <a:t>	</a:t>
              </a:r>
              <a:r>
                <a:rPr sz="1200" dirty="0">
                  <a:cs typeface="Arial"/>
                </a:rPr>
                <a:t>4</a:t>
              </a:r>
              <a:r>
                <a:rPr sz="1200" dirty="0">
                  <a:cs typeface="Times New Roman"/>
                </a:rPr>
                <a:t>	</a:t>
              </a:r>
              <a:r>
                <a:rPr sz="1200" dirty="0">
                  <a:cs typeface="Arial"/>
                </a:rPr>
                <a:t>6</a:t>
              </a:r>
              <a:r>
                <a:rPr sz="1200" dirty="0">
                  <a:cs typeface="Times New Roman"/>
                </a:rPr>
                <a:t>	</a:t>
              </a:r>
              <a:r>
                <a:rPr sz="1200" dirty="0">
                  <a:cs typeface="Arial"/>
                </a:rPr>
                <a:t>8</a:t>
              </a:r>
              <a:r>
                <a:rPr sz="1200" dirty="0">
                  <a:cs typeface="Times New Roman"/>
                </a:rPr>
                <a:t>	</a:t>
              </a:r>
              <a:r>
                <a:rPr sz="1200" dirty="0">
                  <a:cs typeface="Arial"/>
                </a:rPr>
                <a:t>10</a:t>
              </a:r>
              <a:endParaRPr sz="1200">
                <a:cs typeface="Arial"/>
              </a:endParaRPr>
            </a:p>
          </p:txBody>
        </p:sp>
        <p:sp>
          <p:nvSpPr>
            <p:cNvPr id="75" name="object 76">
              <a:extLst>
                <a:ext uri="{FF2B5EF4-FFF2-40B4-BE49-F238E27FC236}">
                  <a16:creationId xmlns:a16="http://schemas.microsoft.com/office/drawing/2014/main" id="{F27F8765-19BF-9544-ACEB-AEA43B7B442C}"/>
                </a:ext>
              </a:extLst>
            </p:cNvPr>
            <p:cNvSpPr txBox="1"/>
            <p:nvPr/>
          </p:nvSpPr>
          <p:spPr>
            <a:xfrm>
              <a:off x="7243311" y="5234860"/>
              <a:ext cx="58700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cs typeface="Arial"/>
                </a:rPr>
                <a:t>–2</a:t>
              </a:r>
              <a:r>
                <a:rPr sz="1600" b="1" dirty="0">
                  <a:cs typeface="Arial"/>
                </a:rPr>
                <a:t>.1</a:t>
              </a:r>
            </a:p>
          </p:txBody>
        </p:sp>
        <p:sp>
          <p:nvSpPr>
            <p:cNvPr id="76" name="object 77">
              <a:extLst>
                <a:ext uri="{FF2B5EF4-FFF2-40B4-BE49-F238E27FC236}">
                  <a16:creationId xmlns:a16="http://schemas.microsoft.com/office/drawing/2014/main" id="{42B6C25B-FAAD-A847-85C6-EC1F1C756671}"/>
                </a:ext>
              </a:extLst>
            </p:cNvPr>
            <p:cNvSpPr txBox="1"/>
            <p:nvPr/>
          </p:nvSpPr>
          <p:spPr>
            <a:xfrm>
              <a:off x="8522976" y="5203258"/>
              <a:ext cx="27432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cs typeface="Arial"/>
                </a:rPr>
                <a:t>3</a:t>
              </a:r>
              <a:r>
                <a:rPr sz="1600" b="1" dirty="0">
                  <a:cs typeface="Arial"/>
                </a:rPr>
                <a:t>.7</a:t>
              </a:r>
              <a:endParaRPr sz="1600" b="1">
                <a:cs typeface="Arial"/>
              </a:endParaRPr>
            </a:p>
          </p:txBody>
        </p:sp>
        <p:sp>
          <p:nvSpPr>
            <p:cNvPr id="77" name="object 78">
              <a:extLst>
                <a:ext uri="{FF2B5EF4-FFF2-40B4-BE49-F238E27FC236}">
                  <a16:creationId xmlns:a16="http://schemas.microsoft.com/office/drawing/2014/main" id="{43C3BF2B-12A0-8743-9C69-E06E4CE7038A}"/>
                </a:ext>
              </a:extLst>
            </p:cNvPr>
            <p:cNvSpPr txBox="1"/>
            <p:nvPr/>
          </p:nvSpPr>
          <p:spPr>
            <a:xfrm>
              <a:off x="7991351" y="5028019"/>
              <a:ext cx="27432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cs typeface="Arial"/>
                </a:rPr>
                <a:t>0</a:t>
              </a:r>
              <a:r>
                <a:rPr sz="1600" b="1" dirty="0">
                  <a:cs typeface="Arial"/>
                </a:rPr>
                <a:t>.8</a:t>
              </a:r>
            </a:p>
          </p:txBody>
        </p:sp>
        <p:sp>
          <p:nvSpPr>
            <p:cNvPr id="78" name="object 79">
              <a:extLst>
                <a:ext uri="{FF2B5EF4-FFF2-40B4-BE49-F238E27FC236}">
                  <a16:creationId xmlns:a16="http://schemas.microsoft.com/office/drawing/2014/main" id="{8B0EB149-919C-F14E-B5B3-565C947B28B1}"/>
                </a:ext>
              </a:extLst>
            </p:cNvPr>
            <p:cNvSpPr txBox="1"/>
            <p:nvPr/>
          </p:nvSpPr>
          <p:spPr>
            <a:xfrm>
              <a:off x="7164709" y="4454354"/>
              <a:ext cx="1624331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204595" algn="l"/>
                </a:tabLst>
              </a:pPr>
              <a:r>
                <a:rPr sz="1400" b="1" dirty="0">
                  <a:cs typeface="Arial"/>
                </a:rPr>
                <a:t>Q4W</a:t>
              </a:r>
              <a:r>
                <a:rPr sz="1400" b="1" dirty="0">
                  <a:solidFill>
                    <a:schemeClr val="bg1"/>
                  </a:solidFill>
                  <a:cs typeface="Times New Roman"/>
                </a:rPr>
                <a:t>	</a:t>
              </a:r>
              <a:r>
                <a:rPr sz="2100" b="1" spc="-7" baseline="3968" dirty="0">
                  <a:solidFill>
                    <a:schemeClr val="bg1"/>
                  </a:solidFill>
                  <a:cs typeface="Arial"/>
                </a:rPr>
                <a:t>Q8W</a:t>
              </a:r>
              <a:endParaRPr sz="2100" baseline="3968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20" name="Text Box 3">
              <a:extLst>
                <a:ext uri="{FF2B5EF4-FFF2-40B4-BE49-F238E27FC236}">
                  <a16:creationId xmlns:a16="http://schemas.microsoft.com/office/drawing/2014/main" id="{EF0C7FFC-39D4-4244-AA1F-21249098A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7086" y="6428341"/>
              <a:ext cx="30891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i="1" dirty="0">
                  <a:solidFill>
                    <a:srgbClr val="0070C0"/>
                  </a:solidFill>
                  <a:cs typeface="Arial" charset="0"/>
                </a:rPr>
                <a:t>Overton ET, CROI 2020, Abs. 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2200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ATLAS-2M </a:t>
            </a:r>
            <a:r>
              <a:rPr lang="fr-FR" dirty="0" err="1"/>
              <a:t>study</a:t>
            </a:r>
            <a:r>
              <a:rPr lang="fr-FR" dirty="0"/>
              <a:t>: CAB LA + RPV LA IM </a:t>
            </a:r>
            <a:br>
              <a:rPr lang="fr-FR" dirty="0"/>
            </a:br>
            <a:r>
              <a:rPr lang="fr-FR" dirty="0"/>
              <a:t>in maintenance </a:t>
            </a:r>
            <a:r>
              <a:rPr lang="mr-IN" dirty="0"/>
              <a:t>–</a:t>
            </a:r>
            <a:r>
              <a:rPr lang="fr-FR" dirty="0"/>
              <a:t> Q4W vs Q8W 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910CAC6-4F88-014F-B773-9831D12EFE14}"/>
              </a:ext>
            </a:extLst>
          </p:cNvPr>
          <p:cNvSpPr txBox="1"/>
          <p:nvPr/>
        </p:nvSpPr>
        <p:spPr>
          <a:xfrm>
            <a:off x="679856" y="4065490"/>
            <a:ext cx="11171411" cy="2157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indent="-263525">
              <a:lnSpc>
                <a:spcPct val="100000"/>
              </a:lnSpc>
              <a:buClr>
                <a:schemeClr val="tx2"/>
              </a:buClr>
              <a:buFont typeface="Arial"/>
              <a:buChar char="•"/>
              <a:tabLst>
                <a:tab pos="276860" algn="l"/>
              </a:tabLst>
            </a:pPr>
            <a:r>
              <a:rPr sz="2000" b="1" spc="-10" dirty="0">
                <a:cs typeface="Arial"/>
              </a:rPr>
              <a:t>Post</a:t>
            </a:r>
            <a:r>
              <a:rPr sz="2000" b="1" spc="4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ho</a:t>
            </a:r>
            <a:r>
              <a:rPr sz="2000" b="1" spc="-10" dirty="0">
                <a:cs typeface="Arial"/>
              </a:rPr>
              <a:t>c</a:t>
            </a:r>
            <a:r>
              <a:rPr sz="2000" b="1" spc="45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base</a:t>
            </a:r>
            <a:r>
              <a:rPr sz="2000" b="1" dirty="0">
                <a:cs typeface="Arial"/>
              </a:rPr>
              <a:t>l</a:t>
            </a:r>
            <a:r>
              <a:rPr sz="2000" b="1" spc="-5" dirty="0">
                <a:cs typeface="Arial"/>
              </a:rPr>
              <a:t>i</a:t>
            </a:r>
            <a:r>
              <a:rPr sz="2000" b="1" spc="-15" dirty="0">
                <a:cs typeface="Arial"/>
              </a:rPr>
              <a:t>n</a:t>
            </a:r>
            <a:r>
              <a:rPr sz="2000" b="1" spc="-10" dirty="0">
                <a:cs typeface="Arial"/>
              </a:rPr>
              <a:t>e</a:t>
            </a:r>
            <a:r>
              <a:rPr sz="2000" b="1" spc="3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PBMC</a:t>
            </a:r>
            <a:r>
              <a:rPr sz="2000" b="1" spc="3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HI</a:t>
            </a:r>
            <a:r>
              <a:rPr sz="2000" b="1" spc="-95" dirty="0">
                <a:cs typeface="Arial"/>
              </a:rPr>
              <a:t>V</a:t>
            </a:r>
            <a:r>
              <a:rPr sz="2000" b="1" spc="-15" dirty="0">
                <a:cs typeface="Arial"/>
              </a:rPr>
              <a:t>-</a:t>
            </a:r>
            <a:r>
              <a:rPr sz="2000" b="1" spc="-10" dirty="0">
                <a:cs typeface="Arial"/>
              </a:rPr>
              <a:t>1</a:t>
            </a:r>
            <a:r>
              <a:rPr sz="2000" b="1" spc="50" dirty="0">
                <a:cs typeface="Times New Roman"/>
              </a:rPr>
              <a:t> </a:t>
            </a:r>
            <a:r>
              <a:rPr sz="2000" b="1" spc="-20" dirty="0">
                <a:cs typeface="Arial"/>
              </a:rPr>
              <a:t>DN</a:t>
            </a:r>
            <a:r>
              <a:rPr sz="2000" b="1" spc="-15" dirty="0">
                <a:cs typeface="Arial"/>
              </a:rPr>
              <a:t>A</a:t>
            </a:r>
            <a:r>
              <a:rPr sz="2000" b="1" spc="-45" dirty="0">
                <a:cs typeface="Times New Roman"/>
              </a:rPr>
              <a:t> </a:t>
            </a:r>
            <a:r>
              <a:rPr sz="2000" b="1" spc="-10" dirty="0">
                <a:cs typeface="Arial"/>
              </a:rPr>
              <a:t>r</a:t>
            </a:r>
            <a:r>
              <a:rPr sz="2000" b="1" spc="-15" dirty="0">
                <a:cs typeface="Arial"/>
              </a:rPr>
              <a:t>e</a:t>
            </a:r>
            <a:r>
              <a:rPr sz="2000" b="1" spc="-10" dirty="0">
                <a:cs typeface="Arial"/>
              </a:rPr>
              <a:t>s</a:t>
            </a:r>
            <a:r>
              <a:rPr sz="2000" b="1" spc="-15" dirty="0">
                <a:cs typeface="Arial"/>
              </a:rPr>
              <a:t>ult</a:t>
            </a:r>
            <a:r>
              <a:rPr sz="2000" b="1" spc="-10" dirty="0">
                <a:cs typeface="Arial"/>
              </a:rPr>
              <a:t>s</a:t>
            </a:r>
            <a:r>
              <a:rPr sz="2000" b="1" spc="50" dirty="0">
                <a:cs typeface="Times New Roman"/>
              </a:rPr>
              <a:t> </a:t>
            </a:r>
            <a:r>
              <a:rPr sz="2000" b="1" spc="-10" dirty="0">
                <a:cs typeface="Arial"/>
              </a:rPr>
              <a:t>for</a:t>
            </a:r>
            <a:r>
              <a:rPr sz="2000" b="1" spc="45" dirty="0">
                <a:cs typeface="Times New Roman"/>
              </a:rPr>
              <a:t> </a:t>
            </a:r>
            <a:r>
              <a:rPr sz="2000" b="1" spc="-25" dirty="0">
                <a:cs typeface="Arial"/>
              </a:rPr>
              <a:t>Q</a:t>
            </a:r>
            <a:r>
              <a:rPr sz="2000" b="1" spc="-15" dirty="0">
                <a:cs typeface="Arial"/>
              </a:rPr>
              <a:t>8</a:t>
            </a:r>
            <a:r>
              <a:rPr sz="2000" b="1" spc="-20" dirty="0">
                <a:cs typeface="Arial"/>
              </a:rPr>
              <a:t>W</a:t>
            </a:r>
            <a:r>
              <a:rPr sz="2000" b="1" spc="65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ar</a:t>
            </a:r>
            <a:r>
              <a:rPr sz="2000" b="1" spc="-10" dirty="0">
                <a:cs typeface="Arial"/>
              </a:rPr>
              <a:t>m:</a:t>
            </a:r>
            <a:endParaRPr sz="2000" b="1" dirty="0">
              <a:cs typeface="Arial"/>
            </a:endParaRPr>
          </a:p>
          <a:p>
            <a:pPr marL="561975" lvl="1" indent="-28575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>
                <a:tab pos="551180" algn="l"/>
              </a:tabLst>
            </a:pPr>
            <a:r>
              <a:rPr spc="-5" dirty="0">
                <a:cs typeface="Arial"/>
              </a:rPr>
              <a:t>5</a:t>
            </a:r>
            <a:r>
              <a:rPr dirty="0">
                <a:cs typeface="Arial"/>
              </a:rPr>
              <a:t>/8</a:t>
            </a:r>
            <a:r>
              <a:rPr spc="20" dirty="0">
                <a:cs typeface="Times New Roman"/>
              </a:rPr>
              <a:t> </a:t>
            </a:r>
            <a:r>
              <a:rPr spc="-10" dirty="0">
                <a:cs typeface="Arial"/>
              </a:rPr>
              <a:t>C</a:t>
            </a:r>
            <a:r>
              <a:rPr dirty="0">
                <a:cs typeface="Arial"/>
              </a:rPr>
              <a:t>V</a:t>
            </a:r>
            <a:r>
              <a:rPr spc="-10" dirty="0">
                <a:cs typeface="Arial"/>
              </a:rPr>
              <a:t>F</a:t>
            </a:r>
            <a:r>
              <a:rPr dirty="0">
                <a:cs typeface="Arial"/>
              </a:rPr>
              <a:t>s</a:t>
            </a:r>
            <a:r>
              <a:rPr spc="35" dirty="0">
                <a:cs typeface="Times New Roman"/>
              </a:rPr>
              <a:t> </a:t>
            </a:r>
            <a:r>
              <a:rPr spc="-5" dirty="0">
                <a:cs typeface="Arial"/>
              </a:rPr>
              <a:t>ha</a:t>
            </a:r>
            <a:r>
              <a:rPr dirty="0">
                <a:cs typeface="Arial"/>
              </a:rPr>
              <a:t>d</a:t>
            </a:r>
            <a:r>
              <a:rPr spc="20" dirty="0">
                <a:cs typeface="Times New Roman"/>
              </a:rPr>
              <a:t> </a:t>
            </a:r>
            <a:r>
              <a:rPr spc="-5" dirty="0">
                <a:cs typeface="Arial"/>
              </a:rPr>
              <a:t>pre</a:t>
            </a:r>
            <a:r>
              <a:rPr dirty="0">
                <a:cs typeface="Arial"/>
              </a:rPr>
              <a:t>-</a:t>
            </a:r>
            <a:r>
              <a:rPr spc="-5" dirty="0">
                <a:cs typeface="Arial"/>
              </a:rPr>
              <a:t>e</a:t>
            </a:r>
            <a:r>
              <a:rPr spc="-20" dirty="0">
                <a:cs typeface="Arial"/>
              </a:rPr>
              <a:t>x</a:t>
            </a:r>
            <a:r>
              <a:rPr spc="-5" dirty="0">
                <a:cs typeface="Arial"/>
              </a:rPr>
              <a:t>i</a:t>
            </a:r>
            <a:r>
              <a:rPr dirty="0">
                <a:cs typeface="Arial"/>
              </a:rPr>
              <a:t>st</a:t>
            </a:r>
            <a:r>
              <a:rPr spc="-5" dirty="0">
                <a:cs typeface="Arial"/>
              </a:rPr>
              <a:t>in</a:t>
            </a:r>
            <a:r>
              <a:rPr dirty="0">
                <a:cs typeface="Arial"/>
              </a:rPr>
              <a:t>g</a:t>
            </a:r>
            <a:r>
              <a:rPr spc="-5" dirty="0">
                <a:cs typeface="Times New Roman"/>
              </a:rPr>
              <a:t> </a:t>
            </a:r>
            <a:r>
              <a:rPr spc="-10" dirty="0">
                <a:cs typeface="Arial"/>
              </a:rPr>
              <a:t>m</a:t>
            </a:r>
            <a:r>
              <a:rPr spc="-5" dirty="0">
                <a:cs typeface="Arial"/>
              </a:rPr>
              <a:t>ajo</a:t>
            </a:r>
            <a:r>
              <a:rPr dirty="0">
                <a:cs typeface="Arial"/>
              </a:rPr>
              <a:t>r</a:t>
            </a:r>
            <a:r>
              <a:rPr spc="20" dirty="0">
                <a:cs typeface="Times New Roman"/>
              </a:rPr>
              <a:t> </a:t>
            </a:r>
            <a:r>
              <a:rPr spc="-10" dirty="0">
                <a:cs typeface="Arial"/>
              </a:rPr>
              <a:t>R</a:t>
            </a:r>
            <a:r>
              <a:rPr dirty="0">
                <a:cs typeface="Arial"/>
              </a:rPr>
              <a:t>PV</a:t>
            </a:r>
            <a:r>
              <a:rPr spc="40" dirty="0">
                <a:cs typeface="Times New Roman"/>
              </a:rPr>
              <a:t> </a:t>
            </a:r>
            <a:r>
              <a:rPr spc="-10" dirty="0">
                <a:cs typeface="Arial"/>
              </a:rPr>
              <a:t>R</a:t>
            </a:r>
            <a:r>
              <a:rPr dirty="0">
                <a:cs typeface="Arial"/>
              </a:rPr>
              <a:t>A</a:t>
            </a:r>
            <a:r>
              <a:rPr spc="-10" dirty="0">
                <a:cs typeface="Arial"/>
              </a:rPr>
              <a:t>M</a:t>
            </a:r>
            <a:r>
              <a:rPr dirty="0">
                <a:cs typeface="Arial"/>
              </a:rPr>
              <a:t>s</a:t>
            </a:r>
            <a:r>
              <a:rPr spc="35" dirty="0">
                <a:cs typeface="Times New Roman"/>
              </a:rPr>
              <a:t> </a:t>
            </a:r>
            <a:r>
              <a:rPr dirty="0">
                <a:cs typeface="Arial"/>
              </a:rPr>
              <a:t>(E138A,</a:t>
            </a:r>
            <a:r>
              <a:rPr spc="-15" dirty="0">
                <a:cs typeface="Times New Roman"/>
              </a:rPr>
              <a:t> </a:t>
            </a:r>
            <a:r>
              <a:rPr spc="-15" dirty="0">
                <a:cs typeface="Arial"/>
              </a:rPr>
              <a:t>Y</a:t>
            </a:r>
            <a:r>
              <a:rPr spc="-5" dirty="0">
                <a:cs typeface="Arial"/>
              </a:rPr>
              <a:t>188L</a:t>
            </a:r>
            <a:r>
              <a:rPr dirty="0">
                <a:cs typeface="Arial"/>
              </a:rPr>
              <a:t>,</a:t>
            </a:r>
            <a:r>
              <a:rPr spc="10" dirty="0">
                <a:cs typeface="Times New Roman"/>
              </a:rPr>
              <a:t> </a:t>
            </a:r>
            <a:r>
              <a:rPr spc="-15" dirty="0">
                <a:cs typeface="Arial"/>
              </a:rPr>
              <a:t>Y</a:t>
            </a:r>
            <a:r>
              <a:rPr spc="-5" dirty="0">
                <a:cs typeface="Arial"/>
              </a:rPr>
              <a:t>181</a:t>
            </a:r>
            <a:r>
              <a:rPr spc="-15" dirty="0">
                <a:cs typeface="Arial"/>
              </a:rPr>
              <a:t>Y</a:t>
            </a:r>
            <a:r>
              <a:rPr dirty="0">
                <a:cs typeface="Arial"/>
              </a:rPr>
              <a:t>/</a:t>
            </a:r>
            <a:r>
              <a:rPr spc="-10" dirty="0">
                <a:cs typeface="Arial"/>
              </a:rPr>
              <a:t>C</a:t>
            </a:r>
            <a:r>
              <a:rPr dirty="0">
                <a:cs typeface="Arial"/>
              </a:rPr>
              <a:t>,</a:t>
            </a:r>
            <a:r>
              <a:rPr spc="35" dirty="0">
                <a:cs typeface="Times New Roman"/>
              </a:rPr>
              <a:t> </a:t>
            </a:r>
            <a:r>
              <a:rPr spc="-10" dirty="0">
                <a:cs typeface="Arial"/>
              </a:rPr>
              <a:t>H</a:t>
            </a:r>
            <a:r>
              <a:rPr spc="-5" dirty="0">
                <a:cs typeface="Arial"/>
              </a:rPr>
              <a:t>221</a:t>
            </a:r>
            <a:r>
              <a:rPr spc="-10" dirty="0">
                <a:cs typeface="Arial"/>
              </a:rPr>
              <a:t>H</a:t>
            </a:r>
            <a:r>
              <a:rPr dirty="0">
                <a:cs typeface="Arial"/>
              </a:rPr>
              <a:t>/</a:t>
            </a:r>
            <a:r>
              <a:rPr spc="-195" dirty="0">
                <a:cs typeface="Arial"/>
              </a:rPr>
              <a:t>Y</a:t>
            </a:r>
            <a:r>
              <a:rPr dirty="0">
                <a:cs typeface="Arial"/>
              </a:rPr>
              <a:t>,</a:t>
            </a:r>
            <a:r>
              <a:rPr spc="45" dirty="0">
                <a:cs typeface="Times New Roman"/>
              </a:rPr>
              <a:t> </a:t>
            </a:r>
            <a:r>
              <a:rPr dirty="0">
                <a:cs typeface="Arial"/>
              </a:rPr>
              <a:t>E138E/A,</a:t>
            </a:r>
            <a:r>
              <a:rPr spc="-20" dirty="0">
                <a:cs typeface="Times New Roman"/>
              </a:rPr>
              <a:t> </a:t>
            </a:r>
            <a:r>
              <a:rPr spc="-15" dirty="0">
                <a:cs typeface="Arial"/>
              </a:rPr>
              <a:t>Y</a:t>
            </a:r>
            <a:r>
              <a:rPr spc="-5" dirty="0">
                <a:cs typeface="Arial"/>
              </a:rPr>
              <a:t>188</a:t>
            </a:r>
            <a:r>
              <a:rPr spc="-15" dirty="0">
                <a:cs typeface="Arial"/>
              </a:rPr>
              <a:t>Y</a:t>
            </a:r>
            <a:r>
              <a:rPr dirty="0">
                <a:cs typeface="Arial"/>
              </a:rPr>
              <a:t>/</a:t>
            </a:r>
            <a:r>
              <a:rPr spc="-10" dirty="0">
                <a:cs typeface="Arial"/>
              </a:rPr>
              <a:t>F</a:t>
            </a:r>
            <a:r>
              <a:rPr dirty="0">
                <a:cs typeface="Arial"/>
              </a:rPr>
              <a:t>/</a:t>
            </a:r>
            <a:r>
              <a:rPr spc="-10" dirty="0">
                <a:cs typeface="Arial"/>
              </a:rPr>
              <a:t>H</a:t>
            </a:r>
            <a:r>
              <a:rPr dirty="0">
                <a:cs typeface="Arial"/>
              </a:rPr>
              <a:t>/</a:t>
            </a:r>
            <a:r>
              <a:rPr spc="-5" dirty="0">
                <a:cs typeface="Arial"/>
              </a:rPr>
              <a:t>L)</a:t>
            </a:r>
            <a:endParaRPr dirty="0">
              <a:cs typeface="Arial"/>
            </a:endParaRPr>
          </a:p>
          <a:p>
            <a:pPr marL="561975" lvl="1" indent="-28575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>
                <a:tab pos="551180" algn="l"/>
              </a:tabLst>
            </a:pPr>
            <a:r>
              <a:rPr spc="-5" dirty="0">
                <a:cs typeface="Arial"/>
              </a:rPr>
              <a:t>1</a:t>
            </a:r>
            <a:r>
              <a:rPr dirty="0">
                <a:cs typeface="Arial"/>
              </a:rPr>
              <a:t>/8</a:t>
            </a:r>
            <a:r>
              <a:rPr spc="20" dirty="0">
                <a:cs typeface="Times New Roman"/>
              </a:rPr>
              <a:t> </a:t>
            </a:r>
            <a:r>
              <a:rPr spc="-10" dirty="0">
                <a:cs typeface="Arial"/>
              </a:rPr>
              <a:t>C</a:t>
            </a:r>
            <a:r>
              <a:rPr dirty="0">
                <a:cs typeface="Arial"/>
              </a:rPr>
              <a:t>V</a:t>
            </a:r>
            <a:r>
              <a:rPr spc="-10" dirty="0">
                <a:cs typeface="Arial"/>
              </a:rPr>
              <a:t>F</a:t>
            </a:r>
            <a:r>
              <a:rPr dirty="0">
                <a:cs typeface="Arial"/>
              </a:rPr>
              <a:t>s</a:t>
            </a:r>
            <a:r>
              <a:rPr spc="35" dirty="0">
                <a:cs typeface="Times New Roman"/>
              </a:rPr>
              <a:t> </a:t>
            </a:r>
            <a:r>
              <a:rPr spc="-5" dirty="0">
                <a:cs typeface="Arial"/>
              </a:rPr>
              <a:t>ha</a:t>
            </a:r>
            <a:r>
              <a:rPr dirty="0">
                <a:cs typeface="Arial"/>
              </a:rPr>
              <a:t>d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Arial"/>
              </a:rPr>
              <a:t>a</a:t>
            </a:r>
            <a:r>
              <a:rPr spc="30" dirty="0">
                <a:cs typeface="Times New Roman"/>
              </a:rPr>
              <a:t> </a:t>
            </a:r>
            <a:r>
              <a:rPr spc="-5" dirty="0">
                <a:cs typeface="Arial"/>
              </a:rPr>
              <a:t>pre</a:t>
            </a:r>
            <a:r>
              <a:rPr dirty="0">
                <a:cs typeface="Arial"/>
              </a:rPr>
              <a:t>-</a:t>
            </a:r>
            <a:r>
              <a:rPr spc="-5" dirty="0">
                <a:cs typeface="Arial"/>
              </a:rPr>
              <a:t>e</a:t>
            </a:r>
            <a:r>
              <a:rPr spc="-20" dirty="0">
                <a:cs typeface="Arial"/>
              </a:rPr>
              <a:t>x</a:t>
            </a:r>
            <a:r>
              <a:rPr spc="-5" dirty="0">
                <a:cs typeface="Arial"/>
              </a:rPr>
              <a:t>i</a:t>
            </a:r>
            <a:r>
              <a:rPr dirty="0">
                <a:cs typeface="Arial"/>
              </a:rPr>
              <a:t>st</a:t>
            </a:r>
            <a:r>
              <a:rPr spc="-5" dirty="0">
                <a:cs typeface="Arial"/>
              </a:rPr>
              <a:t>in</a:t>
            </a:r>
            <a:r>
              <a:rPr dirty="0">
                <a:cs typeface="Arial"/>
              </a:rPr>
              <a:t>g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Arial"/>
              </a:rPr>
              <a:t>m</a:t>
            </a:r>
            <a:r>
              <a:rPr spc="-5" dirty="0">
                <a:cs typeface="Arial"/>
              </a:rPr>
              <a:t>ajo</a:t>
            </a:r>
            <a:r>
              <a:rPr dirty="0">
                <a:cs typeface="Arial"/>
              </a:rPr>
              <a:t>r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Arial"/>
              </a:rPr>
              <a:t>IN</a:t>
            </a:r>
            <a:r>
              <a:rPr spc="25" dirty="0">
                <a:cs typeface="Times New Roman"/>
              </a:rPr>
              <a:t> </a:t>
            </a:r>
            <a:r>
              <a:rPr spc="-10" dirty="0">
                <a:cs typeface="Arial"/>
              </a:rPr>
              <a:t>R</a:t>
            </a:r>
            <a:r>
              <a:rPr dirty="0">
                <a:cs typeface="Arial"/>
              </a:rPr>
              <a:t>AM</a:t>
            </a:r>
            <a:r>
              <a:rPr spc="35" dirty="0">
                <a:cs typeface="Times New Roman"/>
              </a:rPr>
              <a:t> </a:t>
            </a:r>
            <a:r>
              <a:rPr dirty="0">
                <a:cs typeface="Arial"/>
              </a:rPr>
              <a:t>(G140G</a:t>
            </a:r>
            <a:r>
              <a:rPr spc="-10" dirty="0">
                <a:cs typeface="Arial"/>
              </a:rPr>
              <a:t>/R</a:t>
            </a:r>
            <a:r>
              <a:rPr dirty="0">
                <a:cs typeface="Arial"/>
              </a:rPr>
              <a:t>)</a:t>
            </a:r>
          </a:p>
          <a:p>
            <a:pPr marL="561975" lvl="1" indent="-28575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>
                <a:tab pos="551180" algn="l"/>
              </a:tabLst>
            </a:pPr>
            <a:r>
              <a:rPr spc="-5" dirty="0">
                <a:cs typeface="Arial"/>
              </a:rPr>
              <a:t>5</a:t>
            </a:r>
            <a:r>
              <a:rPr dirty="0">
                <a:cs typeface="Arial"/>
              </a:rPr>
              <a:t>/8</a:t>
            </a:r>
            <a:r>
              <a:rPr spc="20" dirty="0">
                <a:cs typeface="Times New Roman"/>
              </a:rPr>
              <a:t> </a:t>
            </a:r>
            <a:r>
              <a:rPr spc="-10" dirty="0">
                <a:cs typeface="Arial"/>
              </a:rPr>
              <a:t>C</a:t>
            </a:r>
            <a:r>
              <a:rPr dirty="0">
                <a:cs typeface="Arial"/>
              </a:rPr>
              <a:t>V</a:t>
            </a:r>
            <a:r>
              <a:rPr spc="-10" dirty="0">
                <a:cs typeface="Arial"/>
              </a:rPr>
              <a:t>F</a:t>
            </a:r>
            <a:r>
              <a:rPr dirty="0">
                <a:cs typeface="Arial"/>
              </a:rPr>
              <a:t>s</a:t>
            </a:r>
            <a:r>
              <a:rPr spc="35" dirty="0">
                <a:cs typeface="Times New Roman"/>
              </a:rPr>
              <a:t> </a:t>
            </a:r>
            <a:r>
              <a:rPr spc="-5" dirty="0">
                <a:cs typeface="Arial"/>
              </a:rPr>
              <a:t>ha</a:t>
            </a:r>
            <a:r>
              <a:rPr dirty="0">
                <a:cs typeface="Arial"/>
              </a:rPr>
              <a:t>d</a:t>
            </a:r>
            <a:r>
              <a:rPr spc="20" dirty="0">
                <a:cs typeface="Times New Roman"/>
              </a:rPr>
              <a:t> </a:t>
            </a:r>
            <a:r>
              <a:rPr spc="-5" dirty="0">
                <a:cs typeface="Arial"/>
              </a:rPr>
              <a:t>L74</a:t>
            </a:r>
            <a:r>
              <a:rPr dirty="0">
                <a:cs typeface="Arial"/>
              </a:rPr>
              <a:t>I</a:t>
            </a:r>
            <a:r>
              <a:rPr spc="10" dirty="0">
                <a:cs typeface="Times New Roman"/>
              </a:rPr>
              <a:t> </a:t>
            </a:r>
            <a:r>
              <a:rPr spc="-5" dirty="0">
                <a:cs typeface="Arial"/>
              </a:rPr>
              <a:t>pol</a:t>
            </a:r>
            <a:r>
              <a:rPr spc="-20" dirty="0">
                <a:cs typeface="Arial"/>
              </a:rPr>
              <a:t>y</a:t>
            </a:r>
            <a:r>
              <a:rPr spc="-10" dirty="0">
                <a:cs typeface="Arial"/>
              </a:rPr>
              <a:t>m</a:t>
            </a:r>
            <a:r>
              <a:rPr spc="-5" dirty="0">
                <a:cs typeface="Arial"/>
              </a:rPr>
              <a:t>orphi</a:t>
            </a:r>
            <a:r>
              <a:rPr dirty="0">
                <a:cs typeface="Arial"/>
              </a:rPr>
              <a:t>sm</a:t>
            </a:r>
            <a:r>
              <a:rPr dirty="0">
                <a:cs typeface="Times New Roman"/>
              </a:rPr>
              <a:t> </a:t>
            </a:r>
            <a:r>
              <a:rPr dirty="0">
                <a:cs typeface="Arial"/>
              </a:rPr>
              <a:t>(3</a:t>
            </a:r>
            <a:r>
              <a:rPr spc="30" dirty="0">
                <a:cs typeface="Times New Roman"/>
              </a:rPr>
              <a:t> </a:t>
            </a:r>
            <a:r>
              <a:rPr dirty="0">
                <a:cs typeface="Arial"/>
              </a:rPr>
              <a:t>s</a:t>
            </a:r>
            <a:r>
              <a:rPr spc="-5" dirty="0">
                <a:cs typeface="Arial"/>
              </a:rPr>
              <a:t>ub</a:t>
            </a:r>
            <a:r>
              <a:rPr dirty="0">
                <a:cs typeface="Arial"/>
              </a:rPr>
              <a:t>t</a:t>
            </a:r>
            <a:r>
              <a:rPr spc="-20" dirty="0">
                <a:cs typeface="Arial"/>
              </a:rPr>
              <a:t>y</a:t>
            </a:r>
            <a:r>
              <a:rPr spc="-5" dirty="0">
                <a:cs typeface="Arial"/>
              </a:rPr>
              <a:t>p</a:t>
            </a:r>
            <a:r>
              <a:rPr dirty="0">
                <a:cs typeface="Arial"/>
              </a:rPr>
              <a:t>e</a:t>
            </a:r>
            <a:r>
              <a:rPr spc="5" dirty="0">
                <a:cs typeface="Times New Roman"/>
              </a:rPr>
              <a:t> </a:t>
            </a:r>
            <a:r>
              <a:rPr dirty="0">
                <a:cs typeface="Arial"/>
              </a:rPr>
              <a:t>A</a:t>
            </a:r>
            <a:r>
              <a:rPr spc="40" dirty="0">
                <a:cs typeface="Times New Roman"/>
              </a:rPr>
              <a:t> </a:t>
            </a:r>
            <a:r>
              <a:rPr spc="-5" dirty="0">
                <a:cs typeface="Arial"/>
              </a:rPr>
              <a:t>o</a:t>
            </a:r>
            <a:r>
              <a:rPr dirty="0">
                <a:cs typeface="Arial"/>
              </a:rPr>
              <a:t>r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Arial"/>
              </a:rPr>
              <a:t>A1,</a:t>
            </a:r>
            <a:r>
              <a:rPr spc="25" dirty="0">
                <a:cs typeface="Times New Roman"/>
              </a:rPr>
              <a:t> </a:t>
            </a:r>
            <a:r>
              <a:rPr dirty="0">
                <a:cs typeface="Arial"/>
              </a:rPr>
              <a:t>1</a:t>
            </a:r>
            <a:r>
              <a:rPr spc="30" dirty="0">
                <a:cs typeface="Times New Roman"/>
              </a:rPr>
              <a:t> </a:t>
            </a:r>
            <a:r>
              <a:rPr dirty="0">
                <a:cs typeface="Arial"/>
              </a:rPr>
              <a:t>s</a:t>
            </a:r>
            <a:r>
              <a:rPr spc="-5" dirty="0">
                <a:cs typeface="Arial"/>
              </a:rPr>
              <a:t>ub</a:t>
            </a:r>
            <a:r>
              <a:rPr dirty="0">
                <a:cs typeface="Arial"/>
              </a:rPr>
              <a:t>t</a:t>
            </a:r>
            <a:r>
              <a:rPr spc="-20" dirty="0">
                <a:cs typeface="Arial"/>
              </a:rPr>
              <a:t>y</a:t>
            </a:r>
            <a:r>
              <a:rPr spc="-5" dirty="0">
                <a:cs typeface="Arial"/>
              </a:rPr>
              <a:t>p</a:t>
            </a:r>
            <a:r>
              <a:rPr dirty="0">
                <a:cs typeface="Arial"/>
              </a:rPr>
              <a:t>e</a:t>
            </a:r>
            <a:r>
              <a:rPr spc="20" dirty="0">
                <a:cs typeface="Times New Roman"/>
              </a:rPr>
              <a:t> </a:t>
            </a:r>
            <a:r>
              <a:rPr spc="-10" dirty="0">
                <a:cs typeface="Arial"/>
              </a:rPr>
              <a:t>C</a:t>
            </a:r>
            <a:r>
              <a:rPr dirty="0">
                <a:cs typeface="Arial"/>
              </a:rPr>
              <a:t>,</a:t>
            </a:r>
            <a:r>
              <a:rPr spc="35" dirty="0">
                <a:cs typeface="Times New Roman"/>
              </a:rPr>
              <a:t> </a:t>
            </a:r>
            <a:r>
              <a:rPr dirty="0">
                <a:cs typeface="Arial"/>
              </a:rPr>
              <a:t>1</a:t>
            </a:r>
            <a:r>
              <a:rPr spc="30" dirty="0">
                <a:cs typeface="Times New Roman"/>
              </a:rPr>
              <a:t> </a:t>
            </a:r>
            <a:r>
              <a:rPr dirty="0">
                <a:cs typeface="Arial"/>
              </a:rPr>
              <a:t>c</a:t>
            </a:r>
            <a:r>
              <a:rPr spc="-5" dirty="0">
                <a:cs typeface="Arial"/>
              </a:rPr>
              <a:t>o</a:t>
            </a:r>
            <a:r>
              <a:rPr spc="-10" dirty="0">
                <a:cs typeface="Arial"/>
              </a:rPr>
              <a:t>m</a:t>
            </a:r>
            <a:r>
              <a:rPr spc="-5" dirty="0">
                <a:cs typeface="Arial"/>
              </a:rPr>
              <a:t>ple</a:t>
            </a:r>
            <a:r>
              <a:rPr dirty="0">
                <a:cs typeface="Arial"/>
              </a:rPr>
              <a:t>x</a:t>
            </a:r>
            <a:r>
              <a:rPr dirty="0">
                <a:cs typeface="Times New Roman"/>
              </a:rPr>
              <a:t> </a:t>
            </a:r>
            <a:r>
              <a:rPr dirty="0">
                <a:cs typeface="Arial"/>
              </a:rPr>
              <a:t>s</a:t>
            </a:r>
            <a:r>
              <a:rPr spc="-5" dirty="0">
                <a:cs typeface="Arial"/>
              </a:rPr>
              <a:t>ub</a:t>
            </a:r>
            <a:r>
              <a:rPr dirty="0">
                <a:cs typeface="Arial"/>
              </a:rPr>
              <a:t>t</a:t>
            </a:r>
            <a:r>
              <a:rPr spc="-20" dirty="0">
                <a:cs typeface="Arial"/>
              </a:rPr>
              <a:t>y</a:t>
            </a:r>
            <a:r>
              <a:rPr spc="-5" dirty="0">
                <a:cs typeface="Arial"/>
              </a:rPr>
              <a:t>pe)</a:t>
            </a:r>
            <a:endParaRPr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22"/>
              </a:spcBef>
              <a:buClr>
                <a:schemeClr val="tx2"/>
              </a:buClr>
              <a:buFont typeface="Arial"/>
              <a:buChar char="•"/>
            </a:pPr>
            <a:endParaRPr dirty="0"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chemeClr val="tx2"/>
              </a:buClr>
              <a:buFont typeface="Arial"/>
              <a:buChar char="•"/>
              <a:tabLst>
                <a:tab pos="299720" algn="l"/>
              </a:tabLst>
            </a:pPr>
            <a:r>
              <a:rPr sz="2000" b="1" spc="-15" dirty="0">
                <a:cs typeface="Arial"/>
              </a:rPr>
              <a:t>9/1</a:t>
            </a:r>
            <a:r>
              <a:rPr sz="2000" b="1" spc="-10" dirty="0">
                <a:cs typeface="Arial"/>
              </a:rPr>
              <a:t>0</a:t>
            </a:r>
            <a:r>
              <a:rPr sz="2000" b="1" spc="50" dirty="0">
                <a:cs typeface="Times New Roman"/>
              </a:rPr>
              <a:t> </a:t>
            </a:r>
            <a:r>
              <a:rPr sz="2000" b="1" spc="-20" dirty="0">
                <a:cs typeface="Arial"/>
              </a:rPr>
              <a:t>CVF</a:t>
            </a:r>
            <a:r>
              <a:rPr sz="2000" b="1" spc="-10" dirty="0">
                <a:cs typeface="Arial"/>
              </a:rPr>
              <a:t>s</a:t>
            </a:r>
            <a:r>
              <a:rPr sz="2000" b="1" spc="45" dirty="0">
                <a:cs typeface="Times New Roman"/>
              </a:rPr>
              <a:t> </a:t>
            </a:r>
            <a:r>
              <a:rPr sz="2000" b="1" spc="-10" dirty="0">
                <a:cs typeface="Arial"/>
              </a:rPr>
              <a:t>r</a:t>
            </a:r>
            <a:r>
              <a:rPr sz="2000" b="1" spc="-15" dirty="0">
                <a:cs typeface="Arial"/>
              </a:rPr>
              <a:t>e-</a:t>
            </a:r>
            <a:r>
              <a:rPr sz="2000" b="1" spc="-10" dirty="0">
                <a:cs typeface="Arial"/>
              </a:rPr>
              <a:t>s</a:t>
            </a:r>
            <a:r>
              <a:rPr sz="2000" b="1" spc="-15" dirty="0">
                <a:cs typeface="Arial"/>
              </a:rPr>
              <a:t>upp</a:t>
            </a:r>
            <a:r>
              <a:rPr sz="2000" b="1" spc="-20" dirty="0">
                <a:cs typeface="Arial"/>
              </a:rPr>
              <a:t>r</a:t>
            </a:r>
            <a:r>
              <a:rPr sz="2000" b="1" spc="-15" dirty="0">
                <a:cs typeface="Arial"/>
              </a:rPr>
              <a:t>es</a:t>
            </a:r>
            <a:r>
              <a:rPr sz="2000" b="1" spc="-5" dirty="0">
                <a:cs typeface="Arial"/>
              </a:rPr>
              <a:t>s</a:t>
            </a:r>
            <a:r>
              <a:rPr sz="2000" b="1" spc="-15" dirty="0">
                <a:cs typeface="Arial"/>
              </a:rPr>
              <a:t>e</a:t>
            </a:r>
            <a:r>
              <a:rPr sz="2000" b="1" spc="-10" dirty="0">
                <a:cs typeface="Arial"/>
              </a:rPr>
              <a:t>d</a:t>
            </a:r>
            <a:r>
              <a:rPr sz="2000" b="1" spc="5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o</a:t>
            </a:r>
            <a:r>
              <a:rPr sz="2000" b="1" spc="-10" dirty="0">
                <a:cs typeface="Arial"/>
              </a:rPr>
              <a:t>n</a:t>
            </a:r>
            <a:r>
              <a:rPr sz="2000" b="1" spc="50" dirty="0">
                <a:cs typeface="Times New Roman"/>
              </a:rPr>
              <a:t> </a:t>
            </a:r>
            <a:r>
              <a:rPr sz="2000" b="1" spc="-10" dirty="0">
                <a:cs typeface="Arial"/>
              </a:rPr>
              <a:t>ful</a:t>
            </a:r>
            <a:r>
              <a:rPr sz="2000" b="1" dirty="0">
                <a:cs typeface="Arial"/>
              </a:rPr>
              <a:t>l</a:t>
            </a:r>
            <a:r>
              <a:rPr sz="2000" b="1" spc="-10" dirty="0">
                <a:cs typeface="Arial"/>
              </a:rPr>
              <a:t>y</a:t>
            </a:r>
            <a:r>
              <a:rPr sz="2000" b="1" spc="3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act</a:t>
            </a:r>
            <a:r>
              <a:rPr sz="2000" b="1" dirty="0">
                <a:cs typeface="Arial"/>
              </a:rPr>
              <a:t>i</a:t>
            </a:r>
            <a:r>
              <a:rPr sz="2000" b="1" spc="-10" dirty="0">
                <a:cs typeface="Arial"/>
              </a:rPr>
              <a:t>ve</a:t>
            </a:r>
            <a:r>
              <a:rPr sz="2000" b="1" spc="3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ora</a:t>
            </a:r>
            <a:r>
              <a:rPr sz="2000" b="1" spc="-5" dirty="0">
                <a:cs typeface="Arial"/>
              </a:rPr>
              <a:t>l</a:t>
            </a:r>
            <a:r>
              <a:rPr sz="2000" b="1" spc="40" dirty="0">
                <a:cs typeface="Times New Roman"/>
              </a:rPr>
              <a:t> </a:t>
            </a:r>
            <a:r>
              <a:rPr sz="2000" b="1" spc="-20" dirty="0">
                <a:cs typeface="Arial"/>
              </a:rPr>
              <a:t>HA</a:t>
            </a:r>
            <a:r>
              <a:rPr sz="2000" b="1" spc="-10" dirty="0">
                <a:cs typeface="Arial"/>
              </a:rPr>
              <a:t>A</a:t>
            </a:r>
            <a:r>
              <a:rPr sz="2000" b="1" spc="-45" dirty="0">
                <a:cs typeface="Arial"/>
              </a:rPr>
              <a:t>R</a:t>
            </a:r>
            <a:r>
              <a:rPr sz="2000" b="1" spc="-10" dirty="0">
                <a:cs typeface="Arial"/>
              </a:rPr>
              <a:t>T</a:t>
            </a:r>
            <a:r>
              <a:rPr sz="2000" b="1" dirty="0">
                <a:cs typeface="Times New Roman"/>
              </a:rPr>
              <a:t> </a:t>
            </a:r>
            <a:r>
              <a:rPr sz="2000" b="1" spc="-10" dirty="0">
                <a:cs typeface="Arial"/>
              </a:rPr>
              <a:t>(</a:t>
            </a:r>
            <a:r>
              <a:rPr sz="2000" b="1" spc="-15" dirty="0">
                <a:cs typeface="Arial"/>
              </a:rPr>
              <a:t>1</a:t>
            </a:r>
            <a:r>
              <a:rPr sz="2000" b="1" spc="-10" dirty="0">
                <a:cs typeface="Arial"/>
              </a:rPr>
              <a:t>/10</a:t>
            </a:r>
            <a:r>
              <a:rPr sz="2000" b="1" spc="6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no</a:t>
            </a:r>
            <a:r>
              <a:rPr sz="2000" b="1" spc="0" dirty="0">
                <a:cs typeface="Arial"/>
              </a:rPr>
              <a:t>n</a:t>
            </a:r>
            <a:r>
              <a:rPr sz="2000" b="1" spc="-15" dirty="0">
                <a:cs typeface="Arial"/>
              </a:rPr>
              <a:t>-</a:t>
            </a:r>
            <a:r>
              <a:rPr sz="2000" b="1" spc="-10" dirty="0">
                <a:cs typeface="Arial"/>
              </a:rPr>
              <a:t>c</a:t>
            </a:r>
            <a:r>
              <a:rPr sz="2000" b="1" spc="-15" dirty="0">
                <a:cs typeface="Arial"/>
              </a:rPr>
              <a:t>ompl</a:t>
            </a:r>
            <a:r>
              <a:rPr sz="2000" b="1" dirty="0">
                <a:cs typeface="Arial"/>
              </a:rPr>
              <a:t>i</a:t>
            </a:r>
            <a:r>
              <a:rPr sz="2000" b="1" spc="-15" dirty="0">
                <a:cs typeface="Arial"/>
              </a:rPr>
              <a:t>anc</a:t>
            </a:r>
            <a:r>
              <a:rPr sz="2000" b="1" spc="-10" dirty="0">
                <a:cs typeface="Arial"/>
              </a:rPr>
              <a:t>e</a:t>
            </a:r>
            <a:r>
              <a:rPr sz="2000" b="1" spc="35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o</a:t>
            </a:r>
            <a:r>
              <a:rPr sz="2000" b="1" spc="-10" dirty="0">
                <a:cs typeface="Arial"/>
              </a:rPr>
              <a:t>n</a:t>
            </a:r>
            <a:r>
              <a:rPr sz="2000" b="1" spc="40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P</a:t>
            </a:r>
            <a:r>
              <a:rPr sz="2000" b="1" dirty="0">
                <a:cs typeface="Arial"/>
              </a:rPr>
              <a:t>I</a:t>
            </a:r>
            <a:r>
              <a:rPr sz="2000" b="1" spc="-15" dirty="0">
                <a:cs typeface="Arial"/>
              </a:rPr>
              <a:t>-base</a:t>
            </a:r>
            <a:r>
              <a:rPr sz="2000" b="1" spc="-10" dirty="0">
                <a:cs typeface="Arial"/>
              </a:rPr>
              <a:t>d</a:t>
            </a:r>
            <a:r>
              <a:rPr sz="2000" b="1" spc="-25" dirty="0">
                <a:cs typeface="Times New Roman"/>
              </a:rPr>
              <a:t> </a:t>
            </a:r>
            <a:r>
              <a:rPr sz="2000" b="1" spc="-15" dirty="0">
                <a:cs typeface="Arial"/>
              </a:rPr>
              <a:t>A</a:t>
            </a:r>
            <a:r>
              <a:rPr sz="2000" b="1" spc="-40" dirty="0">
                <a:cs typeface="Arial"/>
              </a:rPr>
              <a:t>R</a:t>
            </a:r>
            <a:r>
              <a:rPr sz="2000" b="1" spc="-10" dirty="0">
                <a:cs typeface="Arial"/>
              </a:rPr>
              <a:t>T)</a:t>
            </a:r>
            <a:endParaRPr sz="2000" b="1" dirty="0">
              <a:cs typeface="Arial"/>
            </a:endParaRPr>
          </a:p>
          <a:p>
            <a:pPr marL="561975" lvl="1" indent="-28575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87500"/>
              <a:buFont typeface="Arial" panose="020B0604020202020204" pitchFamily="34" charset="0"/>
              <a:buChar char="‒"/>
              <a:tabLst>
                <a:tab pos="551180" algn="l"/>
              </a:tabLst>
            </a:pPr>
            <a:r>
              <a:rPr spc="-15" dirty="0">
                <a:cs typeface="Arial"/>
              </a:rPr>
              <a:t>A</a:t>
            </a:r>
            <a:r>
              <a:rPr dirty="0">
                <a:cs typeface="Arial"/>
              </a:rPr>
              <a:t>l</a:t>
            </a:r>
            <a:r>
              <a:rPr spc="-5" dirty="0">
                <a:cs typeface="Arial"/>
              </a:rPr>
              <a:t>l</a:t>
            </a:r>
            <a:r>
              <a:rPr spc="20" dirty="0">
                <a:cs typeface="Times New Roman"/>
              </a:rPr>
              <a:t> </a:t>
            </a:r>
            <a:r>
              <a:rPr spc="-20" dirty="0">
                <a:cs typeface="Arial"/>
              </a:rPr>
              <a:t>CVF</a:t>
            </a:r>
            <a:r>
              <a:rPr spc="-10" dirty="0">
                <a:cs typeface="Arial"/>
              </a:rPr>
              <a:t>s</a:t>
            </a:r>
            <a:r>
              <a:rPr spc="45" dirty="0">
                <a:cs typeface="Times New Roman"/>
              </a:rPr>
              <a:t> </a:t>
            </a:r>
            <a:r>
              <a:rPr spc="-10" dirty="0">
                <a:cs typeface="Arial"/>
              </a:rPr>
              <a:t>retained</a:t>
            </a:r>
            <a:r>
              <a:rPr spc="50" dirty="0">
                <a:cs typeface="Times New Roman"/>
              </a:rPr>
              <a:t> </a:t>
            </a:r>
            <a:r>
              <a:rPr spc="-15" dirty="0">
                <a:cs typeface="Arial"/>
              </a:rPr>
              <a:t>phenot</a:t>
            </a:r>
            <a:r>
              <a:rPr spc="-25" dirty="0">
                <a:cs typeface="Arial"/>
              </a:rPr>
              <a:t>y</a:t>
            </a:r>
            <a:r>
              <a:rPr spc="-15" dirty="0">
                <a:cs typeface="Arial"/>
              </a:rPr>
              <a:t>p</a:t>
            </a:r>
            <a:r>
              <a:rPr spc="-10" dirty="0">
                <a:cs typeface="Arial"/>
              </a:rPr>
              <a:t>ic</a:t>
            </a:r>
            <a:r>
              <a:rPr spc="55" dirty="0">
                <a:cs typeface="Times New Roman"/>
              </a:rPr>
              <a:t> </a:t>
            </a:r>
            <a:r>
              <a:rPr spc="-10" dirty="0">
                <a:cs typeface="Arial"/>
              </a:rPr>
              <a:t>s</a:t>
            </a:r>
            <a:r>
              <a:rPr spc="-15" dirty="0">
                <a:cs typeface="Arial"/>
              </a:rPr>
              <a:t>en</a:t>
            </a:r>
            <a:r>
              <a:rPr spc="-5" dirty="0">
                <a:cs typeface="Arial"/>
              </a:rPr>
              <a:t>sitivity</a:t>
            </a:r>
            <a:r>
              <a:rPr spc="25" dirty="0">
                <a:cs typeface="Times New Roman"/>
              </a:rPr>
              <a:t> </a:t>
            </a:r>
            <a:r>
              <a:rPr spc="-10" dirty="0">
                <a:cs typeface="Arial"/>
              </a:rPr>
              <a:t>to</a:t>
            </a:r>
            <a:r>
              <a:rPr spc="50" dirty="0">
                <a:cs typeface="Times New Roman"/>
              </a:rPr>
              <a:t> </a:t>
            </a:r>
            <a:r>
              <a:rPr spc="-15" dirty="0">
                <a:cs typeface="Arial"/>
              </a:rPr>
              <a:t>do</a:t>
            </a:r>
            <a:r>
              <a:rPr spc="-5" dirty="0">
                <a:cs typeface="Arial"/>
              </a:rPr>
              <a:t>l</a:t>
            </a:r>
            <a:r>
              <a:rPr spc="-15" dirty="0">
                <a:cs typeface="Arial"/>
              </a:rPr>
              <a:t>utegra</a:t>
            </a:r>
            <a:r>
              <a:rPr spc="-10" dirty="0">
                <a:cs typeface="Arial"/>
              </a:rPr>
              <a:t>vir</a:t>
            </a:r>
            <a:endParaRPr dirty="0">
              <a:cs typeface="Arial"/>
            </a:endParaRP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180E4792-3356-EC49-AF7E-3BB51D0C9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63199"/>
              </p:ext>
            </p:extLst>
          </p:nvPr>
        </p:nvGraphicFramePr>
        <p:xfrm>
          <a:off x="656996" y="2028952"/>
          <a:ext cx="11144238" cy="16036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7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2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0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4770">
                <a:tc>
                  <a:txBody>
                    <a:bodyPr/>
                    <a:lstStyle/>
                    <a:p>
                      <a:endParaRPr sz="16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/>
                        <a:t>N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275" marR="274320" indent="-13970">
                        <a:lnSpc>
                          <a:spcPct val="100000"/>
                        </a:lnSpc>
                      </a:pPr>
                      <a:r>
                        <a:rPr sz="1600" spc="-5" dirty="0"/>
                        <a:t>CVFs </a:t>
                      </a:r>
                      <a:br>
                        <a:rPr lang="fr-FR" sz="1600" spc="-5" dirty="0"/>
                      </a:br>
                      <a:r>
                        <a:rPr lang="fr-FR" sz="1600" spc="-5" dirty="0"/>
                        <a:t>N</a:t>
                      </a:r>
                      <a:r>
                        <a:rPr sz="1600" spc="50" dirty="0"/>
                        <a:t> </a:t>
                      </a:r>
                      <a:r>
                        <a:rPr sz="1600" dirty="0"/>
                        <a:t>(</a:t>
                      </a:r>
                      <a:r>
                        <a:rPr sz="1600" spc="-20" dirty="0"/>
                        <a:t>%</a:t>
                      </a:r>
                      <a:r>
                        <a:rPr sz="1600" dirty="0"/>
                        <a:t>)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54635" indent="76200">
                        <a:lnSpc>
                          <a:spcPct val="100000"/>
                        </a:lnSpc>
                      </a:pPr>
                      <a:r>
                        <a:rPr sz="1600" spc="-5" dirty="0"/>
                        <a:t>CVF</a:t>
                      </a:r>
                      <a:r>
                        <a:rPr sz="1600" dirty="0"/>
                        <a:t>s</a:t>
                      </a:r>
                      <a:r>
                        <a:rPr sz="1600" spc="50" dirty="0"/>
                        <a:t> </a:t>
                      </a:r>
                      <a:r>
                        <a:rPr sz="1600" spc="35" dirty="0"/>
                        <a:t>w</a:t>
                      </a:r>
                      <a:r>
                        <a:rPr sz="1600" spc="-10" dirty="0"/>
                        <a:t>i</a:t>
                      </a:r>
                      <a:r>
                        <a:rPr sz="1600" dirty="0"/>
                        <a:t>th </a:t>
                      </a:r>
                      <a:r>
                        <a:rPr sz="1600" spc="-5" dirty="0"/>
                        <a:t>RP</a:t>
                      </a:r>
                      <a:r>
                        <a:rPr sz="1600" dirty="0"/>
                        <a:t>V</a:t>
                      </a:r>
                      <a:r>
                        <a:rPr sz="1600" spc="50" dirty="0"/>
                        <a:t> </a:t>
                      </a:r>
                      <a:r>
                        <a:rPr sz="1600" spc="-5" dirty="0"/>
                        <a:t>R</a:t>
                      </a:r>
                      <a:r>
                        <a:rPr sz="1600" spc="-60" dirty="0"/>
                        <a:t>A</a:t>
                      </a:r>
                      <a:r>
                        <a:rPr sz="1600" dirty="0"/>
                        <a:t>Ms*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/>
                        <a:t>RP</a:t>
                      </a:r>
                      <a:r>
                        <a:rPr sz="1600" dirty="0"/>
                        <a:t>V</a:t>
                      </a:r>
                      <a:r>
                        <a:rPr sz="1600" spc="50" dirty="0"/>
                        <a:t> </a:t>
                      </a:r>
                      <a:r>
                        <a:rPr sz="1600" spc="-5" dirty="0"/>
                        <a:t>R</a:t>
                      </a:r>
                      <a:r>
                        <a:rPr sz="1600" spc="-60" dirty="0"/>
                        <a:t>A</a:t>
                      </a:r>
                      <a:r>
                        <a:rPr sz="1600" dirty="0"/>
                        <a:t>Ms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/>
                        <a:t>O</a:t>
                      </a:r>
                      <a:r>
                        <a:rPr sz="1600" spc="5" dirty="0"/>
                        <a:t>b</a:t>
                      </a:r>
                      <a:r>
                        <a:rPr sz="1600" spc="-5" dirty="0"/>
                        <a:t>s</a:t>
                      </a:r>
                      <a:r>
                        <a:rPr sz="1600" spc="-10" dirty="0"/>
                        <a:t>e</a:t>
                      </a:r>
                      <a:r>
                        <a:rPr sz="1600" spc="-5" dirty="0"/>
                        <a:t>r</a:t>
                      </a:r>
                      <a:r>
                        <a:rPr sz="1600" spc="-50" dirty="0"/>
                        <a:t>v</a:t>
                      </a:r>
                      <a:r>
                        <a:rPr sz="1600" spc="-5" dirty="0"/>
                        <a:t>e</a:t>
                      </a:r>
                      <a:r>
                        <a:rPr sz="1600" dirty="0"/>
                        <a:t>d</a:t>
                      </a:r>
                      <a:r>
                        <a:rPr sz="1600" spc="85" dirty="0"/>
                        <a:t> </a:t>
                      </a:r>
                      <a:r>
                        <a:rPr sz="1600" spc="-5" dirty="0"/>
                        <a:t>a</a:t>
                      </a:r>
                      <a:r>
                        <a:rPr sz="1600" dirty="0"/>
                        <a:t>t</a:t>
                      </a:r>
                      <a:r>
                        <a:rPr sz="1600" spc="50" dirty="0"/>
                        <a:t> </a:t>
                      </a:r>
                      <a:r>
                        <a:rPr sz="1600" dirty="0"/>
                        <a:t>Failure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107314" indent="-335280">
                        <a:lnSpc>
                          <a:spcPct val="100000"/>
                        </a:lnSpc>
                      </a:pPr>
                      <a:r>
                        <a:rPr sz="1600" spc="-5" dirty="0"/>
                        <a:t>CVF</a:t>
                      </a:r>
                      <a:r>
                        <a:rPr sz="1600" dirty="0"/>
                        <a:t>s</a:t>
                      </a:r>
                      <a:r>
                        <a:rPr sz="1600" spc="50" dirty="0"/>
                        <a:t> </a:t>
                      </a:r>
                      <a:r>
                        <a:rPr sz="1600" spc="35" dirty="0"/>
                        <a:t>w</a:t>
                      </a:r>
                      <a:r>
                        <a:rPr sz="1600" spc="-10" dirty="0"/>
                        <a:t>i</a:t>
                      </a:r>
                      <a:r>
                        <a:rPr sz="1600" dirty="0"/>
                        <a:t>th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IN </a:t>
                      </a:r>
                      <a:r>
                        <a:rPr sz="1600" spc="-5" dirty="0"/>
                        <a:t>R</a:t>
                      </a:r>
                      <a:r>
                        <a:rPr sz="1600" spc="-60" dirty="0"/>
                        <a:t>A</a:t>
                      </a:r>
                      <a:r>
                        <a:rPr sz="1600" dirty="0"/>
                        <a:t>Ms*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dirty="0"/>
                        <a:t>IN</a:t>
                      </a:r>
                      <a:r>
                        <a:rPr sz="1600" spc="45" dirty="0"/>
                        <a:t> </a:t>
                      </a:r>
                      <a:r>
                        <a:rPr sz="1600" spc="-5" dirty="0"/>
                        <a:t>R</a:t>
                      </a:r>
                      <a:r>
                        <a:rPr sz="1600" spc="-55" dirty="0"/>
                        <a:t>A</a:t>
                      </a:r>
                      <a:r>
                        <a:rPr sz="1600" dirty="0"/>
                        <a:t>Ms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/>
                        <a:t>Obs</a:t>
                      </a:r>
                      <a:r>
                        <a:rPr sz="1600" spc="-10" dirty="0"/>
                        <a:t>e</a:t>
                      </a:r>
                      <a:r>
                        <a:rPr sz="1600" spc="-5" dirty="0"/>
                        <a:t>r</a:t>
                      </a:r>
                      <a:r>
                        <a:rPr sz="1600" spc="-50" dirty="0"/>
                        <a:t>v</a:t>
                      </a:r>
                      <a:r>
                        <a:rPr sz="1600" spc="-5" dirty="0"/>
                        <a:t>e</a:t>
                      </a:r>
                      <a:r>
                        <a:rPr sz="1600" dirty="0"/>
                        <a:t>d</a:t>
                      </a:r>
                      <a:r>
                        <a:rPr sz="1600" spc="85" dirty="0"/>
                        <a:t> </a:t>
                      </a:r>
                      <a:r>
                        <a:rPr sz="1600" spc="-5" dirty="0"/>
                        <a:t>a</a:t>
                      </a:r>
                      <a:r>
                        <a:rPr sz="1600" dirty="0"/>
                        <a:t>t</a:t>
                      </a:r>
                      <a:r>
                        <a:rPr sz="1600" spc="50" dirty="0"/>
                        <a:t> </a:t>
                      </a:r>
                      <a:r>
                        <a:rPr sz="1600" dirty="0"/>
                        <a:t>Failure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2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/>
                        <a:t>Q</a:t>
                      </a:r>
                      <a:r>
                        <a:rPr sz="1600" spc="-5" dirty="0"/>
                        <a:t>8W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spc="-5" dirty="0"/>
                        <a:t>522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600" dirty="0"/>
                        <a:t>8</a:t>
                      </a:r>
                      <a:r>
                        <a:rPr sz="1600" spc="40" dirty="0"/>
                        <a:t> </a:t>
                      </a:r>
                      <a:r>
                        <a:rPr sz="1600" spc="-5" dirty="0"/>
                        <a:t>(1.5)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1600" spc="-5" dirty="0"/>
                        <a:t>6/8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600" dirty="0"/>
                        <a:t>K1</a:t>
                      </a:r>
                      <a:r>
                        <a:rPr sz="1600" spc="-10" dirty="0"/>
                        <a:t>0</a:t>
                      </a:r>
                      <a:r>
                        <a:rPr sz="1600" spc="-5" dirty="0"/>
                        <a:t>1E</a:t>
                      </a:r>
                      <a:r>
                        <a:rPr sz="1600" dirty="0"/>
                        <a:t>,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E1</a:t>
                      </a:r>
                      <a:r>
                        <a:rPr sz="1600" spc="-10" dirty="0"/>
                        <a:t>3</a:t>
                      </a:r>
                      <a:r>
                        <a:rPr sz="1600" spc="-5" dirty="0"/>
                        <a:t>8E/K</a:t>
                      </a:r>
                      <a:r>
                        <a:rPr sz="1600" dirty="0"/>
                        <a:t>,</a:t>
                      </a:r>
                      <a:r>
                        <a:rPr sz="1600" spc="15" dirty="0"/>
                        <a:t> </a:t>
                      </a:r>
                      <a:r>
                        <a:rPr sz="1600" dirty="0"/>
                        <a:t>E1</a:t>
                      </a:r>
                      <a:r>
                        <a:rPr sz="1600" spc="-10" dirty="0"/>
                        <a:t>3</a:t>
                      </a:r>
                      <a:r>
                        <a:rPr sz="1600" spc="-5" dirty="0"/>
                        <a:t>8A</a:t>
                      </a:r>
                      <a:r>
                        <a:rPr sz="1600" dirty="0"/>
                        <a:t>,</a:t>
                      </a:r>
                      <a:r>
                        <a:rPr sz="1600" spc="-15" dirty="0"/>
                        <a:t> Y</a:t>
                      </a:r>
                      <a:r>
                        <a:rPr sz="1600" spc="-5" dirty="0"/>
                        <a:t>18</a:t>
                      </a:r>
                      <a:r>
                        <a:rPr sz="1600" spc="-10" dirty="0"/>
                        <a:t>8</a:t>
                      </a:r>
                      <a:r>
                        <a:rPr sz="1600" dirty="0"/>
                        <a:t>L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/>
                        <a:t>5/8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</a:pPr>
                      <a:r>
                        <a:rPr sz="1600" dirty="0"/>
                        <a:t>Q1</a:t>
                      </a:r>
                      <a:r>
                        <a:rPr sz="1600" spc="-10" dirty="0"/>
                        <a:t>4</a:t>
                      </a:r>
                      <a:r>
                        <a:rPr sz="1600" spc="-5" dirty="0"/>
                        <a:t>8</a:t>
                      </a:r>
                      <a:r>
                        <a:rPr sz="1600" spc="-10" dirty="0"/>
                        <a:t>R</a:t>
                      </a:r>
                      <a:r>
                        <a:rPr sz="1600" spc="5" dirty="0"/>
                        <a:t>,</a:t>
                      </a:r>
                      <a:r>
                        <a:rPr sz="1600" baseline="24691" dirty="0"/>
                        <a:t>†</a:t>
                      </a:r>
                      <a:r>
                        <a:rPr sz="1600" spc="172" baseline="24691" dirty="0"/>
                        <a:t> </a:t>
                      </a:r>
                      <a:r>
                        <a:rPr sz="1600" spc="-10" dirty="0"/>
                        <a:t>N</a:t>
                      </a:r>
                      <a:r>
                        <a:rPr sz="1600" spc="-5" dirty="0"/>
                        <a:t>15</a:t>
                      </a:r>
                      <a:r>
                        <a:rPr sz="1600" spc="-10" dirty="0"/>
                        <a:t>5H</a:t>
                      </a:r>
                      <a:r>
                        <a:rPr sz="1600" baseline="24691" dirty="0"/>
                        <a:t>†</a:t>
                      </a:r>
                      <a:endParaRPr sz="1600" baseline="2469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/>
                        <a:t>Q</a:t>
                      </a:r>
                      <a:r>
                        <a:rPr sz="1600" spc="-5" dirty="0"/>
                        <a:t>4W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dirty="0"/>
                        <a:t>523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600" dirty="0"/>
                        <a:t>2</a:t>
                      </a:r>
                      <a:r>
                        <a:rPr sz="1600" spc="40" dirty="0"/>
                        <a:t> </a:t>
                      </a:r>
                      <a:r>
                        <a:rPr sz="1600" dirty="0"/>
                        <a:t>(0.4)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/>
                        <a:t>1/2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1690">
                        <a:lnSpc>
                          <a:spcPct val="100000"/>
                        </a:lnSpc>
                      </a:pPr>
                      <a:r>
                        <a:rPr sz="1600" dirty="0"/>
                        <a:t>K101E,</a:t>
                      </a:r>
                      <a:r>
                        <a:rPr sz="1600" spc="20" dirty="0"/>
                        <a:t> </a:t>
                      </a:r>
                      <a:r>
                        <a:rPr sz="1600" spc="-10" dirty="0"/>
                        <a:t>M</a:t>
                      </a:r>
                      <a:r>
                        <a:rPr sz="1600" spc="-5" dirty="0"/>
                        <a:t>230L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/>
                        <a:t>2/2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600" dirty="0"/>
                        <a:t>E138E/K,</a:t>
                      </a:r>
                      <a:r>
                        <a:rPr sz="1600" spc="15" dirty="0"/>
                        <a:t> </a:t>
                      </a:r>
                      <a:r>
                        <a:rPr sz="1600" dirty="0"/>
                        <a:t>Q148</a:t>
                      </a:r>
                      <a:r>
                        <a:rPr sz="1600" spc="-10" dirty="0"/>
                        <a:t>R</a:t>
                      </a:r>
                      <a:r>
                        <a:rPr sz="1600" dirty="0"/>
                        <a:t>,</a:t>
                      </a:r>
                      <a:r>
                        <a:rPr sz="1600" spc="10" dirty="0"/>
                        <a:t> </a:t>
                      </a:r>
                      <a:r>
                        <a:rPr sz="1600" spc="-10" dirty="0"/>
                        <a:t>N</a:t>
                      </a:r>
                      <a:r>
                        <a:rPr sz="1600" spc="-5" dirty="0"/>
                        <a:t>155</a:t>
                      </a:r>
                      <a:r>
                        <a:rPr sz="1600" spc="-10" dirty="0"/>
                        <a:t>N</a:t>
                      </a:r>
                      <a:r>
                        <a:rPr sz="1600" dirty="0"/>
                        <a:t>/H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F4DB104-4C7F-BB41-99A4-0060F69EAA75}"/>
              </a:ext>
            </a:extLst>
          </p:cNvPr>
          <p:cNvSpPr/>
          <p:nvPr/>
        </p:nvSpPr>
        <p:spPr>
          <a:xfrm>
            <a:off x="3871666" y="1463714"/>
            <a:ext cx="4493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US" sz="2000" b="1"/>
              <a:t>Sum</a:t>
            </a:r>
            <a:r>
              <a:rPr lang="en-US" sz="2000" b="1" spc="5"/>
              <a:t>m</a:t>
            </a:r>
            <a:r>
              <a:rPr lang="en-US" sz="2000" b="1" spc="-5"/>
              <a:t>ar</a:t>
            </a:r>
            <a:r>
              <a:rPr lang="en-US" sz="2000" b="1"/>
              <a:t>y</a:t>
            </a:r>
            <a:r>
              <a:rPr lang="en-US" sz="2000" b="1" spc="-90">
                <a:cs typeface="Times New Roman"/>
              </a:rPr>
              <a:t> </a:t>
            </a:r>
            <a:r>
              <a:rPr lang="en-US" sz="2000" b="1"/>
              <a:t>of</a:t>
            </a:r>
            <a:r>
              <a:rPr lang="en-US" sz="2000" b="1" spc="-70">
                <a:cs typeface="Times New Roman"/>
              </a:rPr>
              <a:t> </a:t>
            </a:r>
            <a:r>
              <a:rPr lang="en-US" sz="2000" b="1"/>
              <a:t>Confirmed</a:t>
            </a:r>
            <a:r>
              <a:rPr lang="en-US" sz="2000" b="1" spc="-105">
                <a:cs typeface="Times New Roman"/>
              </a:rPr>
              <a:t> </a:t>
            </a:r>
            <a:r>
              <a:rPr lang="en-US" sz="2000" b="1"/>
              <a:t>Virologic</a:t>
            </a:r>
            <a:r>
              <a:rPr lang="en-US" sz="2000" b="1" spc="-110">
                <a:cs typeface="Times New Roman"/>
              </a:rPr>
              <a:t> </a:t>
            </a:r>
            <a:r>
              <a:rPr lang="en-US" sz="2000" b="1"/>
              <a:t>Fail</a:t>
            </a:r>
            <a:r>
              <a:rPr lang="en-US" sz="2000" b="1" spc="5"/>
              <a:t>u</a:t>
            </a:r>
            <a:r>
              <a:rPr lang="en-US" sz="2000" b="1"/>
              <a:t>res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AA9E3E3-D507-40ED-9611-978960FD2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086" y="6428341"/>
            <a:ext cx="3089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70C0"/>
                </a:solidFill>
                <a:cs typeface="Arial" charset="0"/>
              </a:rPr>
              <a:t>Overton ET, CROI 2020, Abs. 34</a:t>
            </a:r>
          </a:p>
        </p:txBody>
      </p:sp>
    </p:spTree>
    <p:extLst>
      <p:ext uri="{BB962C8B-B14F-4D97-AF65-F5344CB8AC3E}">
        <p14:creationId xmlns:p14="http://schemas.microsoft.com/office/powerpoint/2010/main" val="40577855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ATLAS-2M </a:t>
            </a:r>
            <a:r>
              <a:rPr lang="fr-FR" dirty="0" err="1"/>
              <a:t>study</a:t>
            </a:r>
            <a:r>
              <a:rPr lang="fr-FR" dirty="0"/>
              <a:t>: CAB LA + RPV LA IM </a:t>
            </a:r>
            <a:br>
              <a:rPr lang="fr-FR" dirty="0"/>
            </a:br>
            <a:r>
              <a:rPr lang="fr-FR" dirty="0"/>
              <a:t>in maintenance </a:t>
            </a:r>
            <a:r>
              <a:rPr lang="mr-IN" dirty="0"/>
              <a:t>–</a:t>
            </a:r>
            <a:r>
              <a:rPr lang="fr-FR" dirty="0"/>
              <a:t> Q4W vs Q8W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823A36E-37F1-42E3-A94F-AF4633826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086" y="6428341"/>
            <a:ext cx="3089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70C0"/>
                </a:solidFill>
                <a:cs typeface="Arial" charset="0"/>
              </a:rPr>
              <a:t>Overton ET, CROI 2020, Abs. 34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04259" y="1232769"/>
            <a:ext cx="3983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Adverse events excluding IRIS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3CE56B3-BD04-1742-A10C-AAFA773F68E0}"/>
              </a:ext>
            </a:extLst>
          </p:cNvPr>
          <p:cNvSpPr txBox="1"/>
          <p:nvPr/>
        </p:nvSpPr>
        <p:spPr>
          <a:xfrm>
            <a:off x="527056" y="4383017"/>
            <a:ext cx="11256683" cy="2251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marR="5080" indent="-285750">
              <a:lnSpc>
                <a:spcPct val="104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A</a:t>
            </a:r>
            <a:r>
              <a:rPr sz="2000" spc="5" dirty="0">
                <a:cs typeface="Arial"/>
              </a:rPr>
              <a:t>E</a:t>
            </a:r>
            <a:r>
              <a:rPr sz="2000" dirty="0">
                <a:cs typeface="Arial"/>
              </a:rPr>
              <a:t>s</a:t>
            </a:r>
            <a:r>
              <a:rPr sz="2000" spc="40" dirty="0">
                <a:cs typeface="Times New Roman"/>
              </a:rPr>
              <a:t> </a:t>
            </a:r>
            <a:r>
              <a:rPr sz="2000" spc="-20" dirty="0">
                <a:cs typeface="Arial"/>
              </a:rPr>
              <a:t>w</a:t>
            </a:r>
            <a:r>
              <a:rPr sz="2000" spc="-5" dirty="0">
                <a:cs typeface="Arial"/>
              </a:rPr>
              <a:t>er</a:t>
            </a:r>
            <a:r>
              <a:rPr sz="2000" dirty="0">
                <a:cs typeface="Arial"/>
              </a:rPr>
              <a:t>e</a:t>
            </a:r>
            <a:r>
              <a:rPr sz="2000" spc="60" dirty="0">
                <a:cs typeface="Times New Roman"/>
              </a:rPr>
              <a:t> </a:t>
            </a:r>
            <a:r>
              <a:rPr sz="2000" dirty="0">
                <a:cs typeface="Arial"/>
              </a:rPr>
              <a:t>simi</a:t>
            </a:r>
            <a:r>
              <a:rPr sz="2000" spc="5" dirty="0">
                <a:cs typeface="Arial"/>
              </a:rPr>
              <a:t>l</a:t>
            </a:r>
            <a:r>
              <a:rPr sz="2000" spc="-5" dirty="0">
                <a:cs typeface="Arial"/>
              </a:rPr>
              <a:t>a</a:t>
            </a:r>
            <a:r>
              <a:rPr sz="2000" dirty="0">
                <a:cs typeface="Arial"/>
              </a:rPr>
              <a:t>r</a:t>
            </a:r>
            <a:r>
              <a:rPr sz="2000" spc="15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bet</a:t>
            </a:r>
            <a:r>
              <a:rPr sz="2000" spc="-25" dirty="0">
                <a:cs typeface="Arial"/>
              </a:rPr>
              <a:t>w</a:t>
            </a:r>
            <a:r>
              <a:rPr sz="2000" spc="-5" dirty="0">
                <a:cs typeface="Arial"/>
              </a:rPr>
              <a:t>ee</a:t>
            </a:r>
            <a:r>
              <a:rPr sz="2000" dirty="0">
                <a:cs typeface="Arial"/>
              </a:rPr>
              <a:t>n</a:t>
            </a:r>
            <a:r>
              <a:rPr sz="2000" spc="75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th</a:t>
            </a:r>
            <a:r>
              <a:rPr sz="2000" dirty="0">
                <a:cs typeface="Arial"/>
              </a:rPr>
              <a:t>e</a:t>
            </a:r>
            <a:r>
              <a:rPr sz="2000" spc="5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Q8</a:t>
            </a:r>
            <a:r>
              <a:rPr sz="2000" dirty="0">
                <a:cs typeface="Arial"/>
              </a:rPr>
              <a:t>W</a:t>
            </a:r>
            <a:r>
              <a:rPr sz="2000" spc="5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an</a:t>
            </a:r>
            <a:r>
              <a:rPr sz="2000" dirty="0">
                <a:cs typeface="Arial"/>
              </a:rPr>
              <a:t>d</a:t>
            </a:r>
            <a:r>
              <a:rPr sz="2000" spc="55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Q4</a:t>
            </a:r>
            <a:r>
              <a:rPr sz="2000" dirty="0">
                <a:cs typeface="Arial"/>
              </a:rPr>
              <a:t>W</a:t>
            </a:r>
            <a:r>
              <a:rPr sz="2000" spc="4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dos</a:t>
            </a:r>
            <a:r>
              <a:rPr sz="2000" spc="5" dirty="0">
                <a:cs typeface="Arial"/>
              </a:rPr>
              <a:t>i</a:t>
            </a:r>
            <a:r>
              <a:rPr sz="2000" spc="-5" dirty="0">
                <a:cs typeface="Arial"/>
              </a:rPr>
              <a:t>n</a:t>
            </a:r>
            <a:r>
              <a:rPr sz="2000" dirty="0">
                <a:cs typeface="Arial"/>
              </a:rPr>
              <a:t>g</a:t>
            </a:r>
            <a:r>
              <a:rPr sz="2000" spc="5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ar</a:t>
            </a:r>
            <a:r>
              <a:rPr sz="2000" spc="-10" dirty="0">
                <a:cs typeface="Arial"/>
              </a:rPr>
              <a:t>m</a:t>
            </a:r>
            <a:r>
              <a:rPr sz="2000" dirty="0">
                <a:cs typeface="Arial"/>
              </a:rPr>
              <a:t>s</a:t>
            </a:r>
            <a:endParaRPr lang="fr-FR" sz="2000" dirty="0">
              <a:cs typeface="Arial"/>
            </a:endParaRPr>
          </a:p>
          <a:p>
            <a:pPr marL="347980" marR="5080" indent="-285750">
              <a:lnSpc>
                <a:spcPct val="104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sz="2000" spc="-5" dirty="0">
                <a:cs typeface="Arial"/>
              </a:rPr>
              <a:t>O</a:t>
            </a:r>
            <a:r>
              <a:rPr sz="2000" dirty="0">
                <a:cs typeface="Arial"/>
              </a:rPr>
              <a:t>veral</a:t>
            </a:r>
            <a:r>
              <a:rPr sz="2000" spc="5" dirty="0">
                <a:cs typeface="Arial"/>
              </a:rPr>
              <a:t>l</a:t>
            </a:r>
            <a:r>
              <a:rPr sz="2000" dirty="0">
                <a:cs typeface="Arial"/>
              </a:rPr>
              <a:t>,</a:t>
            </a:r>
            <a:r>
              <a:rPr sz="2000" spc="35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96</a:t>
            </a:r>
            <a:r>
              <a:rPr sz="2000" dirty="0">
                <a:cs typeface="Arial"/>
              </a:rPr>
              <a:t>%</a:t>
            </a:r>
            <a:r>
              <a:rPr sz="2000" spc="45" dirty="0">
                <a:cs typeface="Times New Roman"/>
              </a:rPr>
              <a:t> </a:t>
            </a:r>
            <a:r>
              <a:rPr sz="2000" dirty="0">
                <a:cs typeface="Arial"/>
              </a:rPr>
              <a:t>of</a:t>
            </a:r>
            <a:r>
              <a:rPr sz="2000" spc="45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dru</a:t>
            </a:r>
            <a:r>
              <a:rPr sz="2000" dirty="0">
                <a:cs typeface="Arial"/>
              </a:rPr>
              <a:t>g</a:t>
            </a:r>
            <a:r>
              <a:rPr sz="2000" spc="-5" dirty="0">
                <a:cs typeface="Arial"/>
              </a:rPr>
              <a:t>-</a:t>
            </a:r>
            <a:r>
              <a:rPr sz="2000" dirty="0">
                <a:cs typeface="Arial"/>
              </a:rPr>
              <a:t>related</a:t>
            </a:r>
            <a:r>
              <a:rPr sz="2000" spc="60" dirty="0">
                <a:cs typeface="Times New Roman"/>
              </a:rPr>
              <a:t> </a:t>
            </a:r>
            <a:r>
              <a:rPr sz="2000" dirty="0">
                <a:cs typeface="Arial"/>
              </a:rPr>
              <a:t>AEs</a:t>
            </a:r>
            <a:r>
              <a:rPr sz="2000" spc="40" dirty="0">
                <a:cs typeface="Times New Roman"/>
              </a:rPr>
              <a:t> </a:t>
            </a:r>
            <a:r>
              <a:rPr sz="2000" spc="-20" dirty="0">
                <a:cs typeface="Arial"/>
              </a:rPr>
              <a:t>w</a:t>
            </a:r>
            <a:r>
              <a:rPr sz="2000" spc="-5" dirty="0">
                <a:cs typeface="Arial"/>
              </a:rPr>
              <a:t>er</a:t>
            </a:r>
            <a:r>
              <a:rPr sz="2000" dirty="0">
                <a:cs typeface="Arial"/>
              </a:rPr>
              <a:t>e</a:t>
            </a:r>
            <a:r>
              <a:rPr sz="2000" spc="60" dirty="0">
                <a:cs typeface="Times New Roman"/>
              </a:rPr>
              <a:t> </a:t>
            </a:r>
            <a:r>
              <a:rPr sz="2000" dirty="0">
                <a:cs typeface="Arial"/>
              </a:rPr>
              <a:t>G</a:t>
            </a:r>
            <a:r>
              <a:rPr sz="2000" spc="-10" dirty="0">
                <a:cs typeface="Arial"/>
              </a:rPr>
              <a:t>r</a:t>
            </a:r>
            <a:r>
              <a:rPr sz="2000" spc="-5" dirty="0">
                <a:cs typeface="Arial"/>
              </a:rPr>
              <a:t>ad</a:t>
            </a:r>
            <a:r>
              <a:rPr sz="2000" dirty="0">
                <a:cs typeface="Arial"/>
              </a:rPr>
              <a:t>e</a:t>
            </a:r>
            <a:r>
              <a:rPr sz="2000" spc="55" dirty="0">
                <a:cs typeface="Times New Roman"/>
              </a:rPr>
              <a:t> </a:t>
            </a:r>
            <a:r>
              <a:rPr sz="2000" dirty="0">
                <a:cs typeface="Arial"/>
              </a:rPr>
              <a:t>1–</a:t>
            </a:r>
            <a:r>
              <a:rPr lang="fr-FR" sz="2000" dirty="0">
                <a:cs typeface="Arial"/>
              </a:rPr>
              <a:t>2</a:t>
            </a:r>
          </a:p>
          <a:p>
            <a:pPr marL="347980" marR="5080" indent="-285750">
              <a:lnSpc>
                <a:spcPct val="104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Dru</a:t>
            </a:r>
            <a:r>
              <a:rPr sz="2000" spc="-5" dirty="0">
                <a:cs typeface="Arial"/>
              </a:rPr>
              <a:t>g-</a:t>
            </a:r>
            <a:r>
              <a:rPr sz="2000" dirty="0">
                <a:cs typeface="Arial"/>
              </a:rPr>
              <a:t>related</a:t>
            </a:r>
            <a:r>
              <a:rPr sz="2000" spc="40" dirty="0">
                <a:cs typeface="Times New Roman"/>
              </a:rPr>
              <a:t> </a:t>
            </a:r>
            <a:r>
              <a:rPr sz="2000" dirty="0">
                <a:cs typeface="Arial"/>
              </a:rPr>
              <a:t>A</a:t>
            </a:r>
            <a:r>
              <a:rPr sz="2000" spc="5" dirty="0">
                <a:cs typeface="Arial"/>
              </a:rPr>
              <a:t>E</a:t>
            </a:r>
            <a:r>
              <a:rPr sz="2000" dirty="0">
                <a:cs typeface="Arial"/>
              </a:rPr>
              <a:t>s</a:t>
            </a:r>
            <a:r>
              <a:rPr sz="2000" spc="40" dirty="0">
                <a:cs typeface="Times New Roman"/>
              </a:rPr>
              <a:t> </a:t>
            </a:r>
            <a:r>
              <a:rPr sz="2000" dirty="0">
                <a:cs typeface="Arial"/>
              </a:rPr>
              <a:t>l</a:t>
            </a:r>
            <a:r>
              <a:rPr sz="2000" spc="-5" dirty="0">
                <a:cs typeface="Arial"/>
              </a:rPr>
              <a:t>e</a:t>
            </a:r>
            <a:r>
              <a:rPr sz="2000" dirty="0">
                <a:cs typeface="Arial"/>
              </a:rPr>
              <a:t>d</a:t>
            </a:r>
            <a:r>
              <a:rPr sz="2000" spc="45" dirty="0">
                <a:cs typeface="Times New Roman"/>
              </a:rPr>
              <a:t> </a:t>
            </a:r>
            <a:r>
              <a:rPr sz="2000" spc="-10" dirty="0">
                <a:cs typeface="Arial"/>
              </a:rPr>
              <a:t>t</a:t>
            </a:r>
            <a:r>
              <a:rPr sz="2000" dirty="0">
                <a:cs typeface="Arial"/>
              </a:rPr>
              <a:t>o</a:t>
            </a:r>
            <a:r>
              <a:rPr sz="2000" spc="65" dirty="0">
                <a:cs typeface="Times New Roman"/>
              </a:rPr>
              <a:t> </a:t>
            </a:r>
            <a:r>
              <a:rPr sz="2000" spc="-20" dirty="0">
                <a:cs typeface="Arial"/>
              </a:rPr>
              <a:t>w</a:t>
            </a:r>
            <a:r>
              <a:rPr sz="2000" dirty="0">
                <a:cs typeface="Arial"/>
              </a:rPr>
              <a:t>i</a:t>
            </a:r>
            <a:r>
              <a:rPr sz="2000" spc="-5" dirty="0">
                <a:cs typeface="Arial"/>
              </a:rPr>
              <a:t>thdra</a:t>
            </a:r>
            <a:r>
              <a:rPr sz="2000" spc="-25" dirty="0">
                <a:cs typeface="Arial"/>
              </a:rPr>
              <a:t>w</a:t>
            </a:r>
            <a:r>
              <a:rPr sz="2000" spc="-5" dirty="0">
                <a:cs typeface="Arial"/>
              </a:rPr>
              <a:t>a</a:t>
            </a:r>
            <a:r>
              <a:rPr sz="2000" dirty="0">
                <a:cs typeface="Arial"/>
              </a:rPr>
              <a:t>l</a:t>
            </a:r>
            <a:r>
              <a:rPr sz="2000" spc="70" dirty="0">
                <a:cs typeface="Times New Roman"/>
              </a:rPr>
              <a:t> </a:t>
            </a:r>
            <a:r>
              <a:rPr sz="2000" dirty="0">
                <a:cs typeface="Arial"/>
              </a:rPr>
              <a:t>in</a:t>
            </a:r>
            <a:r>
              <a:rPr sz="2000" spc="40" dirty="0">
                <a:cs typeface="Times New Roman"/>
              </a:rPr>
              <a:t> </a:t>
            </a:r>
            <a:r>
              <a:rPr sz="2000" dirty="0">
                <a:cs typeface="Arial"/>
              </a:rPr>
              <a:t>5</a:t>
            </a:r>
            <a:r>
              <a:rPr sz="2000" spc="5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par</a:t>
            </a:r>
            <a:r>
              <a:rPr sz="2000" spc="-10" dirty="0">
                <a:cs typeface="Arial"/>
              </a:rPr>
              <a:t>t</a:t>
            </a:r>
            <a:r>
              <a:rPr sz="2000" dirty="0">
                <a:cs typeface="Arial"/>
              </a:rPr>
              <a:t>ici</a:t>
            </a:r>
            <a:r>
              <a:rPr sz="2000" spc="-5" dirty="0">
                <a:cs typeface="Arial"/>
              </a:rPr>
              <a:t>pant</a:t>
            </a:r>
            <a:r>
              <a:rPr sz="2000" dirty="0">
                <a:cs typeface="Arial"/>
              </a:rPr>
              <a:t>s</a:t>
            </a:r>
            <a:r>
              <a:rPr sz="2000" spc="40" dirty="0">
                <a:cs typeface="Times New Roman"/>
              </a:rPr>
              <a:t> </a:t>
            </a:r>
            <a:r>
              <a:rPr sz="2000" dirty="0">
                <a:cs typeface="Arial"/>
              </a:rPr>
              <a:t>in</a:t>
            </a:r>
            <a:r>
              <a:rPr sz="2000" spc="4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th</a:t>
            </a:r>
            <a:r>
              <a:rPr sz="2000" dirty="0">
                <a:cs typeface="Arial"/>
              </a:rPr>
              <a:t>e</a:t>
            </a:r>
            <a:r>
              <a:rPr sz="2000" spc="65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Q8</a:t>
            </a:r>
            <a:r>
              <a:rPr sz="2000" dirty="0">
                <a:cs typeface="Arial"/>
              </a:rPr>
              <a:t>W</a:t>
            </a:r>
            <a:r>
              <a:rPr sz="2000" spc="4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ar</a:t>
            </a:r>
            <a:r>
              <a:rPr sz="2000" dirty="0">
                <a:cs typeface="Arial"/>
              </a:rPr>
              <a:t>m</a:t>
            </a:r>
            <a:r>
              <a:rPr sz="2000" spc="45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an</a:t>
            </a:r>
            <a:r>
              <a:rPr sz="2000" dirty="0">
                <a:cs typeface="Arial"/>
              </a:rPr>
              <a:t>d</a:t>
            </a:r>
            <a:r>
              <a:rPr sz="2000" spc="55" dirty="0">
                <a:cs typeface="Times New Roman"/>
              </a:rPr>
              <a:t> </a:t>
            </a:r>
            <a:r>
              <a:rPr sz="2000" dirty="0">
                <a:cs typeface="Arial"/>
              </a:rPr>
              <a:t>8</a:t>
            </a:r>
            <a:r>
              <a:rPr sz="2000" spc="50" dirty="0">
                <a:cs typeface="Times New Roman"/>
              </a:rPr>
              <a:t> </a:t>
            </a:r>
            <a:r>
              <a:rPr sz="2000" dirty="0">
                <a:cs typeface="Arial"/>
              </a:rPr>
              <a:t>in</a:t>
            </a:r>
            <a:r>
              <a:rPr sz="2000" spc="4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th</a:t>
            </a:r>
            <a:r>
              <a:rPr sz="2000" dirty="0">
                <a:cs typeface="Arial"/>
              </a:rPr>
              <a:t>e</a:t>
            </a:r>
            <a:r>
              <a:rPr sz="2000" spc="5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Q4</a:t>
            </a:r>
            <a:r>
              <a:rPr sz="2000" dirty="0">
                <a:cs typeface="Arial"/>
              </a:rPr>
              <a:t>W</a:t>
            </a:r>
            <a:r>
              <a:rPr sz="2000" spc="50" dirty="0">
                <a:cs typeface="Times New Roman"/>
              </a:rPr>
              <a:t> </a:t>
            </a:r>
            <a:r>
              <a:rPr sz="2000" spc="-5" dirty="0">
                <a:cs typeface="Arial"/>
              </a:rPr>
              <a:t>arm</a:t>
            </a:r>
            <a:endParaRPr lang="fr-FR" sz="2000" spc="-5" dirty="0">
              <a:cs typeface="Arial"/>
            </a:endParaRPr>
          </a:p>
          <a:p>
            <a:pPr marL="347980" marR="5080" indent="-285750">
              <a:lnSpc>
                <a:spcPct val="104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ISRs were mostly Grade 1–2 (98%) with a median duration of 3 days</a:t>
            </a:r>
          </a:p>
          <a:p>
            <a:pPr marL="347980" marR="5080" indent="-285750">
              <a:lnSpc>
                <a:spcPct val="104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cs typeface="Arial"/>
              </a:rPr>
              <a:t>98% of participants preferred Q8W dosing of CAB + RPV LA treatment over oral therapy, and Q8W dosing was preferred by 94% of participants with prior Q4W experience</a:t>
            </a:r>
          </a:p>
          <a:p>
            <a:pPr marL="347980" marR="5080" indent="-285750">
              <a:lnSpc>
                <a:spcPct val="104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sz="2000" dirty="0">
              <a:cs typeface="Arial"/>
            </a:endParaRP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7E7166C9-0491-C746-9248-24CBD1AB9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26308"/>
              </p:ext>
            </p:extLst>
          </p:nvPr>
        </p:nvGraphicFramePr>
        <p:xfrm>
          <a:off x="1486450" y="1778261"/>
          <a:ext cx="9063002" cy="23406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0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771">
                <a:tc>
                  <a:txBody>
                    <a:bodyPr/>
                    <a:lstStyle/>
                    <a:p>
                      <a:endParaRPr sz="17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+mn-lt"/>
                        </a:rPr>
                        <a:t>Q</a:t>
                      </a:r>
                      <a:r>
                        <a:rPr sz="1600" spc="-5" dirty="0">
                          <a:latin typeface="+mn-lt"/>
                        </a:rPr>
                        <a:t>8</a:t>
                      </a:r>
                      <a:r>
                        <a:rPr sz="1600" dirty="0">
                          <a:latin typeface="+mn-lt"/>
                        </a:rPr>
                        <a:t>W</a:t>
                      </a:r>
                      <a:r>
                        <a:rPr sz="1600" spc="6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(</a:t>
                      </a:r>
                      <a:r>
                        <a:rPr lang="fr-FR" sz="1600" spc="-10" dirty="0">
                          <a:latin typeface="+mn-lt"/>
                        </a:rPr>
                        <a:t>N </a:t>
                      </a:r>
                      <a:r>
                        <a:rPr sz="1600" dirty="0">
                          <a:latin typeface="+mn-lt"/>
                        </a:rPr>
                        <a:t>=</a:t>
                      </a:r>
                      <a:r>
                        <a:rPr lang="fr-FR" sz="160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522)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latin typeface="+mn-lt"/>
                        </a:rPr>
                        <a:t>N</a:t>
                      </a:r>
                      <a:r>
                        <a:rPr sz="1600" spc="5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(</a:t>
                      </a:r>
                      <a:r>
                        <a:rPr sz="1600" spc="-45" dirty="0">
                          <a:latin typeface="+mn-lt"/>
                        </a:rPr>
                        <a:t>%</a:t>
                      </a:r>
                      <a:r>
                        <a:rPr sz="1600" dirty="0">
                          <a:latin typeface="+mn-lt"/>
                        </a:rPr>
                        <a:t>)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+mn-lt"/>
                        </a:rPr>
                        <a:t>Q</a:t>
                      </a:r>
                      <a:r>
                        <a:rPr sz="1600" spc="-5" dirty="0">
                          <a:latin typeface="+mn-lt"/>
                        </a:rPr>
                        <a:t>4</a:t>
                      </a:r>
                      <a:r>
                        <a:rPr sz="1600" dirty="0">
                          <a:latin typeface="+mn-lt"/>
                        </a:rPr>
                        <a:t>W</a:t>
                      </a:r>
                      <a:r>
                        <a:rPr sz="1600" spc="6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(</a:t>
                      </a:r>
                      <a:r>
                        <a:rPr lang="fr-FR" sz="1600" spc="-10" dirty="0">
                          <a:latin typeface="+mn-lt"/>
                        </a:rPr>
                        <a:t>N </a:t>
                      </a:r>
                      <a:r>
                        <a:rPr sz="1600" dirty="0">
                          <a:latin typeface="+mn-lt"/>
                        </a:rPr>
                        <a:t>=</a:t>
                      </a:r>
                      <a:r>
                        <a:rPr lang="fr-FR" sz="160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523)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fr-FR" sz="1600" dirty="0">
                          <a:latin typeface="+mn-lt"/>
                        </a:rPr>
                        <a:t>N</a:t>
                      </a:r>
                      <a:r>
                        <a:rPr sz="1600" spc="5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(</a:t>
                      </a:r>
                      <a:r>
                        <a:rPr sz="1600" spc="-45" dirty="0">
                          <a:latin typeface="+mn-lt"/>
                        </a:rPr>
                        <a:t>%</a:t>
                      </a:r>
                      <a:r>
                        <a:rPr sz="1600" dirty="0">
                          <a:latin typeface="+mn-lt"/>
                        </a:rPr>
                        <a:t>)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</a:rPr>
                        <a:t>Dru</a:t>
                      </a:r>
                      <a:r>
                        <a:rPr sz="1600" b="1" dirty="0">
                          <a:latin typeface="+mn-lt"/>
                        </a:rPr>
                        <a:t>g</a:t>
                      </a:r>
                      <a:r>
                        <a:rPr sz="1600" b="1" spc="-5" dirty="0">
                          <a:latin typeface="+mn-lt"/>
                        </a:rPr>
                        <a:t>-</a:t>
                      </a:r>
                      <a:r>
                        <a:rPr sz="1600" b="1" dirty="0">
                          <a:latin typeface="+mn-lt"/>
                        </a:rPr>
                        <a:t>related</a:t>
                      </a:r>
                      <a:r>
                        <a:rPr sz="1600" b="1" spc="-15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AEs</a:t>
                      </a:r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(21)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(24)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</a:rPr>
                        <a:t>Dru</a:t>
                      </a:r>
                      <a:r>
                        <a:rPr sz="1600" b="1" dirty="0">
                          <a:latin typeface="+mn-lt"/>
                        </a:rPr>
                        <a:t>g</a:t>
                      </a:r>
                      <a:r>
                        <a:rPr sz="1600" b="1" spc="-5" dirty="0">
                          <a:latin typeface="+mn-lt"/>
                        </a:rPr>
                        <a:t>-</a:t>
                      </a:r>
                      <a:r>
                        <a:rPr sz="1600" b="1" dirty="0">
                          <a:latin typeface="+mn-lt"/>
                        </a:rPr>
                        <a:t>related</a:t>
                      </a:r>
                      <a:r>
                        <a:rPr sz="1600" b="1" spc="20" dirty="0">
                          <a:latin typeface="+mn-lt"/>
                        </a:rPr>
                        <a:t> </a:t>
                      </a:r>
                      <a:r>
                        <a:rPr sz="1600" b="1" spc="-10" dirty="0">
                          <a:latin typeface="+mn-lt"/>
                        </a:rPr>
                        <a:t>G</a:t>
                      </a:r>
                      <a:r>
                        <a:rPr sz="1600" b="1" dirty="0">
                          <a:latin typeface="+mn-lt"/>
                        </a:rPr>
                        <a:t>rade</a:t>
                      </a:r>
                      <a:r>
                        <a:rPr sz="1600" b="1" spc="15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≥3</a:t>
                      </a:r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(&lt;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1)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(&lt;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1)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</a:rPr>
                        <a:t>AEs</a:t>
                      </a:r>
                      <a:r>
                        <a:rPr sz="1600" b="1" spc="35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l</a:t>
                      </a:r>
                      <a:r>
                        <a:rPr sz="1600" b="1" spc="-5" dirty="0">
                          <a:latin typeface="+mn-lt"/>
                        </a:rPr>
                        <a:t>eadin</a:t>
                      </a:r>
                      <a:r>
                        <a:rPr sz="1600" b="1" dirty="0">
                          <a:latin typeface="+mn-lt"/>
                        </a:rPr>
                        <a:t>g</a:t>
                      </a:r>
                      <a:r>
                        <a:rPr sz="1600" b="1" spc="30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to</a:t>
                      </a:r>
                      <a:r>
                        <a:rPr sz="1600" b="1" spc="50" dirty="0">
                          <a:latin typeface="+mn-lt"/>
                        </a:rPr>
                        <a:t> </a:t>
                      </a:r>
                      <a:r>
                        <a:rPr sz="1600" b="1" spc="-15" dirty="0">
                          <a:latin typeface="+mn-lt"/>
                        </a:rPr>
                        <a:t>w</a:t>
                      </a:r>
                      <a:r>
                        <a:rPr sz="1600" b="1" dirty="0">
                          <a:latin typeface="+mn-lt"/>
                        </a:rPr>
                        <a:t>ithd</a:t>
                      </a:r>
                      <a:r>
                        <a:rPr sz="1600" b="1" spc="-10" dirty="0">
                          <a:latin typeface="+mn-lt"/>
                        </a:rPr>
                        <a:t>r</a:t>
                      </a:r>
                      <a:r>
                        <a:rPr sz="1600" b="1" spc="-5" dirty="0">
                          <a:latin typeface="+mn-lt"/>
                        </a:rPr>
                        <a:t>a</a:t>
                      </a:r>
                      <a:r>
                        <a:rPr sz="1600" b="1" spc="-15" dirty="0">
                          <a:latin typeface="+mn-lt"/>
                        </a:rPr>
                        <a:t>w</a:t>
                      </a:r>
                      <a:r>
                        <a:rPr sz="1600" b="1" spc="-5" dirty="0">
                          <a:latin typeface="+mn-lt"/>
                        </a:rPr>
                        <a:t>al</a:t>
                      </a:r>
                      <a:endParaRPr sz="1600" b="1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+mn-lt"/>
                        </a:rPr>
                        <a:t>(2)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+mn-lt"/>
                        </a:rPr>
                        <a:t>2)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</a:rPr>
                        <a:t>Dru</a:t>
                      </a:r>
                      <a:r>
                        <a:rPr sz="1600" b="1" dirty="0">
                          <a:latin typeface="+mn-lt"/>
                        </a:rPr>
                        <a:t>g</a:t>
                      </a:r>
                      <a:r>
                        <a:rPr sz="1600" b="1" spc="-5" dirty="0">
                          <a:latin typeface="+mn-lt"/>
                        </a:rPr>
                        <a:t>-</a:t>
                      </a:r>
                      <a:r>
                        <a:rPr sz="1600" b="1" dirty="0">
                          <a:latin typeface="+mn-lt"/>
                        </a:rPr>
                        <a:t>related</a:t>
                      </a:r>
                      <a:r>
                        <a:rPr sz="1600" b="1" spc="-15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AEs</a:t>
                      </a:r>
                      <a:r>
                        <a:rPr sz="1600" b="1" spc="35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l</a:t>
                      </a:r>
                      <a:r>
                        <a:rPr sz="1600" b="1" spc="-5" dirty="0">
                          <a:latin typeface="+mn-lt"/>
                        </a:rPr>
                        <a:t>ead</a:t>
                      </a:r>
                      <a:r>
                        <a:rPr sz="1600" b="1" spc="5" dirty="0">
                          <a:latin typeface="+mn-lt"/>
                        </a:rPr>
                        <a:t>i</a:t>
                      </a:r>
                      <a:r>
                        <a:rPr sz="1600" b="1" spc="-5" dirty="0">
                          <a:latin typeface="+mn-lt"/>
                        </a:rPr>
                        <a:t>n</a:t>
                      </a:r>
                      <a:r>
                        <a:rPr sz="1600" b="1" dirty="0">
                          <a:latin typeface="+mn-lt"/>
                        </a:rPr>
                        <a:t>g</a:t>
                      </a:r>
                      <a:r>
                        <a:rPr sz="1600" b="1" spc="30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to</a:t>
                      </a:r>
                      <a:r>
                        <a:rPr sz="1600" b="1" spc="50" dirty="0">
                          <a:latin typeface="+mn-lt"/>
                        </a:rPr>
                        <a:t> </a:t>
                      </a:r>
                      <a:r>
                        <a:rPr sz="1600" b="1" spc="-15" dirty="0">
                          <a:latin typeface="+mn-lt"/>
                        </a:rPr>
                        <a:t>w</a:t>
                      </a:r>
                      <a:r>
                        <a:rPr sz="1600" b="1" dirty="0">
                          <a:latin typeface="+mn-lt"/>
                        </a:rPr>
                        <a:t>ithdra</a:t>
                      </a:r>
                      <a:r>
                        <a:rPr sz="1600" b="1" spc="-20" dirty="0">
                          <a:latin typeface="+mn-lt"/>
                        </a:rPr>
                        <a:t>w</a:t>
                      </a:r>
                      <a:r>
                        <a:rPr sz="1600" b="1" spc="-5" dirty="0">
                          <a:latin typeface="+mn-lt"/>
                        </a:rPr>
                        <a:t>al</a:t>
                      </a:r>
                      <a:endParaRPr sz="1600" b="1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(&lt;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1)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(2)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8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</a:rPr>
                        <a:t>Dru</a:t>
                      </a:r>
                      <a:r>
                        <a:rPr sz="1600" b="1" spc="-10" dirty="0">
                          <a:latin typeface="+mn-lt"/>
                        </a:rPr>
                        <a:t>g</a:t>
                      </a:r>
                      <a:r>
                        <a:rPr sz="1600" b="1" spc="-5" dirty="0">
                          <a:latin typeface="+mn-lt"/>
                        </a:rPr>
                        <a:t>-</a:t>
                      </a:r>
                      <a:r>
                        <a:rPr sz="1600" b="1" dirty="0">
                          <a:latin typeface="+mn-lt"/>
                        </a:rPr>
                        <a:t>r</a:t>
                      </a:r>
                      <a:r>
                        <a:rPr sz="1600" b="1" spc="-5" dirty="0">
                          <a:latin typeface="+mn-lt"/>
                        </a:rPr>
                        <a:t>e</a:t>
                      </a:r>
                      <a:r>
                        <a:rPr sz="1600" b="1" dirty="0">
                          <a:latin typeface="+mn-lt"/>
                        </a:rPr>
                        <a:t>l</a:t>
                      </a:r>
                      <a:r>
                        <a:rPr sz="1600" b="1" spc="-5" dirty="0">
                          <a:latin typeface="+mn-lt"/>
                        </a:rPr>
                        <a:t>ate</a:t>
                      </a:r>
                      <a:r>
                        <a:rPr sz="1600" b="1" dirty="0">
                          <a:latin typeface="+mn-lt"/>
                        </a:rPr>
                        <a:t>d</a:t>
                      </a:r>
                      <a:r>
                        <a:rPr sz="1600" b="1" spc="60" dirty="0">
                          <a:latin typeface="+mn-lt"/>
                        </a:rPr>
                        <a:t> </a:t>
                      </a:r>
                      <a:r>
                        <a:rPr sz="1600" b="1" dirty="0">
                          <a:latin typeface="+mn-lt"/>
                        </a:rPr>
                        <a:t>SAE</a:t>
                      </a:r>
                      <a:r>
                        <a:rPr sz="1600" b="1" spc="5" dirty="0">
                          <a:latin typeface="+mn-lt"/>
                        </a:rPr>
                        <a:t>s</a:t>
                      </a:r>
                      <a:r>
                        <a:rPr sz="1600" b="1" dirty="0">
                          <a:latin typeface="+mn-lt"/>
                        </a:rPr>
                        <a:t>*</a:t>
                      </a:r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&lt;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1)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sz="1600" spc="4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&lt;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</a:rPr>
                        <a:t>1)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7908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C0B086F-F898-43F8-97DF-BE29A9E3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CAB and RPV concentrations following </a:t>
            </a:r>
            <a:br>
              <a:rPr lang="en-US" dirty="0"/>
            </a:br>
            <a:r>
              <a:rPr lang="en-US" dirty="0"/>
              <a:t>Long-Acting discontinuation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71500" y="1613427"/>
            <a:ext cx="11052810" cy="857250"/>
          </a:xfrm>
        </p:spPr>
        <p:txBody>
          <a:bodyPr/>
          <a:lstStyle/>
          <a:p>
            <a:r>
              <a:rPr lang="en-US" sz="2000" dirty="0"/>
              <a:t>Subjects who received CAB LA + RPV LA Q4W (N = 33) or Q8W (N = 5) and withdrew for any reason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D5F7F27-3CD1-4279-AB18-59845EA03494}"/>
              </a:ext>
            </a:extLst>
          </p:cNvPr>
          <p:cNvGrpSpPr/>
          <p:nvPr/>
        </p:nvGrpSpPr>
        <p:grpSpPr>
          <a:xfrm>
            <a:off x="912956" y="2120302"/>
            <a:ext cx="11049253" cy="4648200"/>
            <a:chOff x="912956" y="2120302"/>
            <a:chExt cx="11049253" cy="4648200"/>
          </a:xfrm>
        </p:grpSpPr>
        <p:graphicFrame>
          <p:nvGraphicFramePr>
            <p:cNvPr id="6" name="Content Placeholder 8">
              <a:extLst>
                <a:ext uri="{FF2B5EF4-FFF2-40B4-BE49-F238E27FC236}">
                  <a16:creationId xmlns:a16="http://schemas.microsoft.com/office/drawing/2014/main" id="{7C261FC2-A7B5-4DA7-969C-7439ADEE71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8656263"/>
                </p:ext>
              </p:extLst>
            </p:nvPr>
          </p:nvGraphicFramePr>
          <p:xfrm>
            <a:off x="912956" y="2120302"/>
            <a:ext cx="8731250" cy="464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1B8520-3F2E-4251-A3F4-76473B553254}"/>
                </a:ext>
              </a:extLst>
            </p:cNvPr>
            <p:cNvSpPr/>
            <p:nvPr/>
          </p:nvSpPr>
          <p:spPr>
            <a:xfrm>
              <a:off x="4122882" y="5704097"/>
              <a:ext cx="447675" cy="26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entury Gothic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5369EF-9F0D-4B65-A25D-83AEC6B674FC}"/>
                </a:ext>
              </a:extLst>
            </p:cNvPr>
            <p:cNvSpPr/>
            <p:nvPr/>
          </p:nvSpPr>
          <p:spPr>
            <a:xfrm>
              <a:off x="3666476" y="5842572"/>
              <a:ext cx="452437" cy="1282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entury Gothic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1B3E15-AD07-4DE9-9F48-6F499B724BAD}"/>
                </a:ext>
              </a:extLst>
            </p:cNvPr>
            <p:cNvSpPr/>
            <p:nvPr/>
          </p:nvSpPr>
          <p:spPr>
            <a:xfrm>
              <a:off x="3666476" y="5703736"/>
              <a:ext cx="452437" cy="1389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entury Gothic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E839E-C1A2-4C96-9611-6DD012D6B5F0}"/>
                </a:ext>
              </a:extLst>
            </p:cNvPr>
            <p:cNvSpPr/>
            <p:nvPr/>
          </p:nvSpPr>
          <p:spPr>
            <a:xfrm>
              <a:off x="5248102" y="5330083"/>
              <a:ext cx="447675" cy="6407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entury Gothic"/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6D69DA-AB63-433B-A970-9F03612CEF21}"/>
                </a:ext>
              </a:extLst>
            </p:cNvPr>
            <p:cNvSpPr/>
            <p:nvPr/>
          </p:nvSpPr>
          <p:spPr>
            <a:xfrm>
              <a:off x="5248102" y="4263283"/>
              <a:ext cx="447675" cy="10674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entury Gothic"/>
                </a:rPr>
                <a:t>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403147-3DC1-41BB-A94F-2F2D6F5912F6}"/>
                </a:ext>
              </a:extLst>
            </p:cNvPr>
            <p:cNvSpPr/>
            <p:nvPr/>
          </p:nvSpPr>
          <p:spPr>
            <a:xfrm>
              <a:off x="5695777" y="5482483"/>
              <a:ext cx="447675" cy="4883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entury Gothic"/>
                </a:rPr>
                <a:t>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D1F481-EC52-4E92-958A-DB14CD129986}"/>
                </a:ext>
              </a:extLst>
            </p:cNvPr>
            <p:cNvSpPr/>
            <p:nvPr/>
          </p:nvSpPr>
          <p:spPr>
            <a:xfrm>
              <a:off x="6824966" y="4621423"/>
              <a:ext cx="447675" cy="1349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entury Gothic"/>
                </a:rPr>
                <a:t>14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253C07-AE10-4FD7-A9DA-E8A30AEB98E0}"/>
                </a:ext>
              </a:extLst>
            </p:cNvPr>
            <p:cNvSpPr/>
            <p:nvPr/>
          </p:nvSpPr>
          <p:spPr>
            <a:xfrm>
              <a:off x="6824966" y="3569862"/>
              <a:ext cx="447675" cy="1051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entury Gothic"/>
                </a:rPr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177F90-BE24-495B-BB78-B25F116F8585}"/>
                </a:ext>
              </a:extLst>
            </p:cNvPr>
            <p:cNvSpPr/>
            <p:nvPr/>
          </p:nvSpPr>
          <p:spPr>
            <a:xfrm>
              <a:off x="7280261" y="4994803"/>
              <a:ext cx="447675" cy="9759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entury Gothic"/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8C8DD4-D617-401E-997C-8B8F5AE2CAFC}"/>
                </a:ext>
              </a:extLst>
            </p:cNvPr>
            <p:cNvSpPr/>
            <p:nvPr/>
          </p:nvSpPr>
          <p:spPr>
            <a:xfrm>
              <a:off x="8401830" y="4385203"/>
              <a:ext cx="454787" cy="15855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entury Gothic"/>
                </a:rPr>
                <a:t>17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3BC8B0-FCF9-47F9-A366-B9FC67D96217}"/>
                </a:ext>
              </a:extLst>
            </p:cNvPr>
            <p:cNvSpPr/>
            <p:nvPr/>
          </p:nvSpPr>
          <p:spPr>
            <a:xfrm>
              <a:off x="8857125" y="4725722"/>
              <a:ext cx="447675" cy="12426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entury Gothic"/>
                </a:rPr>
                <a:t>12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7B8C5B1-5E64-4215-BA3F-308C1F908F21}"/>
                </a:ext>
              </a:extLst>
            </p:cNvPr>
            <p:cNvGrpSpPr/>
            <p:nvPr/>
          </p:nvGrpSpPr>
          <p:grpSpPr>
            <a:xfrm>
              <a:off x="9746113" y="3272709"/>
              <a:ext cx="2216096" cy="1596112"/>
              <a:chOff x="9746113" y="3272709"/>
              <a:chExt cx="2216096" cy="159611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CA2D5DD-487A-4BC1-9A47-AA51BBAA6239}"/>
                  </a:ext>
                </a:extLst>
              </p:cNvPr>
              <p:cNvSpPr/>
              <p:nvPr/>
            </p:nvSpPr>
            <p:spPr>
              <a:xfrm>
                <a:off x="9755290" y="3979667"/>
                <a:ext cx="360000" cy="1825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600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65A71B-702A-4305-9CEE-F62E00EA1EB4}"/>
                  </a:ext>
                </a:extLst>
              </p:cNvPr>
              <p:cNvSpPr/>
              <p:nvPr/>
            </p:nvSpPr>
            <p:spPr>
              <a:xfrm>
                <a:off x="10115934" y="3916877"/>
                <a:ext cx="184627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121917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</a:rPr>
                  <a:t>CAB LLOQ - PA-IC90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831203F-DD74-4FA2-9BC8-E85E6AB7E4B2}"/>
                  </a:ext>
                </a:extLst>
              </p:cNvPr>
              <p:cNvSpPr/>
              <p:nvPr/>
            </p:nvSpPr>
            <p:spPr>
              <a:xfrm>
                <a:off x="9755290" y="4305671"/>
                <a:ext cx="360000" cy="18252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600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5D9E36-3306-49E9-88D9-69EC835290FE}"/>
                  </a:ext>
                </a:extLst>
              </p:cNvPr>
              <p:cNvSpPr/>
              <p:nvPr/>
            </p:nvSpPr>
            <p:spPr>
              <a:xfrm>
                <a:off x="10147288" y="4238961"/>
                <a:ext cx="1814920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121917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</a:rPr>
                  <a:t>RPV LLOQ - PA-IC90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A21E838-0D4C-4951-8E71-B69CBEB05776}"/>
                  </a:ext>
                </a:extLst>
              </p:cNvPr>
              <p:cNvSpPr/>
              <p:nvPr/>
            </p:nvSpPr>
            <p:spPr>
              <a:xfrm>
                <a:off x="9746113" y="4631674"/>
                <a:ext cx="360000" cy="18252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600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5E44836-8195-4243-8330-79F00488E742}"/>
                  </a:ext>
                </a:extLst>
              </p:cNvPr>
              <p:cNvSpPr/>
              <p:nvPr/>
            </p:nvSpPr>
            <p:spPr>
              <a:xfrm>
                <a:off x="10087237" y="4561044"/>
                <a:ext cx="1389830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121917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</a:rPr>
                  <a:t>CAB &lt; LLOQ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0A2C17B-3614-4AB2-8AE0-09B305AA8D3A}"/>
                  </a:ext>
                </a:extLst>
              </p:cNvPr>
              <p:cNvSpPr/>
              <p:nvPr/>
            </p:nvSpPr>
            <p:spPr>
              <a:xfrm>
                <a:off x="9755934" y="3327659"/>
                <a:ext cx="360000" cy="1825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600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794CAA9-FD0F-4993-83D5-851F2EEDB5E4}"/>
                  </a:ext>
                </a:extLst>
              </p:cNvPr>
              <p:cNvSpPr/>
              <p:nvPr/>
            </p:nvSpPr>
            <p:spPr>
              <a:xfrm>
                <a:off x="10115934" y="3272709"/>
                <a:ext cx="1389830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121917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</a:rPr>
                  <a:t>CAB &gt; PA-IC90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752116-C012-4A4F-9963-348FD4A560AA}"/>
                  </a:ext>
                </a:extLst>
              </p:cNvPr>
              <p:cNvSpPr/>
              <p:nvPr/>
            </p:nvSpPr>
            <p:spPr>
              <a:xfrm>
                <a:off x="10115934" y="3594793"/>
                <a:ext cx="1389830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121917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</a:rPr>
                  <a:t>RPV &gt; PA-IC90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1C1FE5-5701-412E-A7D8-27748A9E3175}"/>
                  </a:ext>
                </a:extLst>
              </p:cNvPr>
              <p:cNvSpPr/>
              <p:nvPr/>
            </p:nvSpPr>
            <p:spPr>
              <a:xfrm>
                <a:off x="9755934" y="3653663"/>
                <a:ext cx="360000" cy="1825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0" rIns="91440" bIns="0" rtlCol="0" anchor="ctr"/>
              <a:lstStyle/>
              <a:p>
                <a:pPr algn="ctr" defTabSz="1219170">
                  <a:lnSpc>
                    <a:spcPct val="85000"/>
                  </a:lnSpc>
                  <a:defRPr/>
                </a:pPr>
                <a:endParaRPr lang="en-US" sz="1600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0016460" y="6462146"/>
            <a:ext cx="2139946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lnSpc>
                <a:spcPct val="80000"/>
              </a:lnSpc>
              <a:spcBef>
                <a:spcPts val="400"/>
              </a:spcBef>
              <a:defRPr/>
            </a:pPr>
            <a:r>
              <a:rPr lang="en-US" sz="1400" i="1" dirty="0">
                <a:solidFill>
                  <a:srgbClr val="0070C0"/>
                </a:solidFill>
                <a:latin typeface="+mj-lt"/>
              </a:rPr>
              <a:t>Ford S, CROI 2020. Abs 466</a:t>
            </a:r>
          </a:p>
        </p:txBody>
      </p:sp>
    </p:spTree>
    <p:extLst>
      <p:ext uri="{BB962C8B-B14F-4D97-AF65-F5344CB8AC3E}">
        <p14:creationId xmlns:p14="http://schemas.microsoft.com/office/powerpoint/2010/main" val="2766025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/>
              <a:t>This presentation is made in complete editorial freedom </a:t>
            </a:r>
          </a:p>
          <a:p>
            <a:endParaRPr lang="en-US" sz="2800"/>
          </a:p>
          <a:p>
            <a:r>
              <a:rPr lang="en-US" sz="2800"/>
              <a:t>Thanks to ViiV Healthcare and Janssen Laboratories </a:t>
            </a:r>
            <a:br>
              <a:rPr lang="en-US" sz="2800"/>
            </a:br>
            <a:r>
              <a:rPr lang="en-US" sz="2800"/>
              <a:t>for their institutional support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580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>
            <a:extLst>
              <a:ext uri="{FF2B5EF4-FFF2-40B4-BE49-F238E27FC236}">
                <a16:creationId xmlns:a16="http://schemas.microsoft.com/office/drawing/2014/main" id="{E6FA4D72-4E1F-4039-97A1-B35487D91B7E}"/>
              </a:ext>
            </a:extLst>
          </p:cNvPr>
          <p:cNvGrpSpPr/>
          <p:nvPr/>
        </p:nvGrpSpPr>
        <p:grpSpPr>
          <a:xfrm>
            <a:off x="530180" y="1862271"/>
            <a:ext cx="11227855" cy="3747962"/>
            <a:chOff x="530180" y="1862271"/>
            <a:chExt cx="11227855" cy="37479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5DD10B6-301D-4EB7-8F8C-04B10784E65A}"/>
                </a:ext>
              </a:extLst>
            </p:cNvPr>
            <p:cNvSpPr/>
            <p:nvPr/>
          </p:nvSpPr>
          <p:spPr>
            <a:xfrm>
              <a:off x="3846283" y="4976365"/>
              <a:ext cx="2775495" cy="6338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D268F84-BB19-420A-A74B-E04DED17FF52}"/>
                </a:ext>
              </a:extLst>
            </p:cNvPr>
            <p:cNvCxnSpPr>
              <a:cxnSpLocks/>
            </p:cNvCxnSpPr>
            <p:nvPr/>
          </p:nvCxnSpPr>
          <p:spPr>
            <a:xfrm>
              <a:off x="3951645" y="3894144"/>
              <a:ext cx="0" cy="2730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9303E31-59ED-40E5-B98E-A6A7E1B9E9D6}"/>
                </a:ext>
              </a:extLst>
            </p:cNvPr>
            <p:cNvSpPr/>
            <p:nvPr/>
          </p:nvSpPr>
          <p:spPr>
            <a:xfrm>
              <a:off x="530180" y="1862271"/>
              <a:ext cx="3100275" cy="1854072"/>
            </a:xfrm>
            <a:prstGeom prst="roundRect">
              <a:avLst>
                <a:gd name="adj" fmla="val 857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Inclusion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CD4 &gt; 350 </a:t>
              </a:r>
              <a:r>
                <a:rPr lang="en-US" sz="1400" dirty="0" err="1">
                  <a:solidFill>
                    <a:schemeClr val="tx1"/>
                  </a:solidFill>
                </a:rPr>
                <a:t>cel</a:t>
              </a:r>
              <a:r>
                <a:rPr lang="en-US" sz="1400" dirty="0">
                  <a:solidFill>
                    <a:schemeClr val="tx1"/>
                  </a:solidFill>
                </a:rPr>
                <a:t>/µL and VL &lt; 50 c/mL for 12 months (1 blip allowed)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Stable ART for 3 months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FTC or 3TC in past/present treatment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INSTI naive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03824B19-9E80-4925-8392-48BF505AC2ED}"/>
                </a:ext>
              </a:extLst>
            </p:cNvPr>
            <p:cNvSpPr/>
            <p:nvPr/>
          </p:nvSpPr>
          <p:spPr>
            <a:xfrm>
              <a:off x="530180" y="4098932"/>
              <a:ext cx="3100275" cy="1428751"/>
            </a:xfrm>
            <a:prstGeom prst="roundRect">
              <a:avLst>
                <a:gd name="adj" fmla="val 8575"/>
              </a:avLst>
            </a:prstGeom>
            <a:solidFill>
              <a:srgbClr val="FF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Exclusion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M184V/I or K65R in baseline </a:t>
              </a:r>
              <a:r>
                <a:rPr lang="en-US" sz="1400" dirty="0" err="1">
                  <a:solidFill>
                    <a:schemeClr val="tx1"/>
                  </a:solidFill>
                </a:rPr>
                <a:t>proviral</a:t>
              </a:r>
              <a:r>
                <a:rPr lang="en-US" sz="1400" dirty="0">
                  <a:solidFill>
                    <a:schemeClr val="tx1"/>
                  </a:solidFill>
                </a:rPr>
                <a:t> DNA Sanger genotype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tx1"/>
                  </a:solidFill>
                </a:rPr>
                <a:t>HBAgS</a:t>
              </a:r>
              <a:r>
                <a:rPr lang="en-US" sz="1400" dirty="0">
                  <a:solidFill>
                    <a:schemeClr val="tx1"/>
                  </a:solidFill>
                </a:rPr>
                <a:t>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Pregnant/women wishing to conceive</a:t>
              </a:r>
            </a:p>
          </p:txBody>
        </p:sp>
        <p:sp>
          <p:nvSpPr>
            <p:cNvPr id="9" name="Flèche : pentagone 8">
              <a:extLst>
                <a:ext uri="{FF2B5EF4-FFF2-40B4-BE49-F238E27FC236}">
                  <a16:creationId xmlns:a16="http://schemas.microsoft.com/office/drawing/2014/main" id="{D51D5F63-9375-4F55-A344-6A494AD12198}"/>
                </a:ext>
              </a:extLst>
            </p:cNvPr>
            <p:cNvSpPr/>
            <p:nvPr/>
          </p:nvSpPr>
          <p:spPr>
            <a:xfrm>
              <a:off x="4937879" y="2097221"/>
              <a:ext cx="6743700" cy="482600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Group WITH historical M184V/I o K65R (N = 21)</a:t>
              </a:r>
            </a:p>
          </p:txBody>
        </p:sp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917AEC7E-E9C2-4D05-8E10-7712EB244DF0}"/>
                </a:ext>
              </a:extLst>
            </p:cNvPr>
            <p:cNvSpPr/>
            <p:nvPr/>
          </p:nvSpPr>
          <p:spPr>
            <a:xfrm>
              <a:off x="4937879" y="2778712"/>
              <a:ext cx="6743700" cy="482600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Group WITHOUT historical M184V/I o K65R (N = 20)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41D4735-4E17-4B6C-B017-4947F2F0297B}"/>
                </a:ext>
              </a:extLst>
            </p:cNvPr>
            <p:cNvCxnSpPr>
              <a:cxnSpLocks/>
            </p:cNvCxnSpPr>
            <p:nvPr/>
          </p:nvCxnSpPr>
          <p:spPr>
            <a:xfrm>
              <a:off x="3951646" y="3812386"/>
              <a:ext cx="767715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C03E5CD-D426-4C93-8919-8DF74DAC968C}"/>
                </a:ext>
              </a:extLst>
            </p:cNvPr>
            <p:cNvSpPr/>
            <p:nvPr/>
          </p:nvSpPr>
          <p:spPr>
            <a:xfrm>
              <a:off x="3855603" y="371634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D8AC885-C8D4-4702-A5AB-6A54BBB3328C}"/>
                </a:ext>
              </a:extLst>
            </p:cNvPr>
            <p:cNvSpPr/>
            <p:nvPr/>
          </p:nvSpPr>
          <p:spPr>
            <a:xfrm>
              <a:off x="4244734" y="371634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E939B0C-B177-46DC-BADD-48A7D53AA1AB}"/>
                </a:ext>
              </a:extLst>
            </p:cNvPr>
            <p:cNvSpPr/>
            <p:nvPr/>
          </p:nvSpPr>
          <p:spPr>
            <a:xfrm>
              <a:off x="6986310" y="371634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F166A86-0319-426A-8A75-3A6E33D40D87}"/>
                </a:ext>
              </a:extLst>
            </p:cNvPr>
            <p:cNvSpPr/>
            <p:nvPr/>
          </p:nvSpPr>
          <p:spPr>
            <a:xfrm>
              <a:off x="9029426" y="371634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4EA2040-B5F5-4DFC-A796-75A8FDAA3CE1}"/>
                </a:ext>
              </a:extLst>
            </p:cNvPr>
            <p:cNvSpPr/>
            <p:nvPr/>
          </p:nvSpPr>
          <p:spPr>
            <a:xfrm>
              <a:off x="11144963" y="3716345"/>
              <a:ext cx="192087" cy="192087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11BE33B-6401-4DC2-80BA-C77274886873}"/>
                </a:ext>
              </a:extLst>
            </p:cNvPr>
            <p:cNvSpPr/>
            <p:nvPr/>
          </p:nvSpPr>
          <p:spPr>
            <a:xfrm>
              <a:off x="10306681" y="371634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EF85D4-5BFB-456A-B72F-E0DE5FF53248}"/>
                </a:ext>
              </a:extLst>
            </p:cNvPr>
            <p:cNvSpPr/>
            <p:nvPr/>
          </p:nvSpPr>
          <p:spPr>
            <a:xfrm>
              <a:off x="7987334" y="371634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88F1B28-18EB-4A94-BD9E-FF2423C4AAE6}"/>
                </a:ext>
              </a:extLst>
            </p:cNvPr>
            <p:cNvSpPr/>
            <p:nvPr/>
          </p:nvSpPr>
          <p:spPr>
            <a:xfrm>
              <a:off x="6306171" y="371634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A32DAD9-F5A9-4A68-B9DD-E33DB498D37C}"/>
                </a:ext>
              </a:extLst>
            </p:cNvPr>
            <p:cNvSpPr/>
            <p:nvPr/>
          </p:nvSpPr>
          <p:spPr>
            <a:xfrm>
              <a:off x="5625898" y="371634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1147429-CC80-4905-8842-FA52C64D3300}"/>
                </a:ext>
              </a:extLst>
            </p:cNvPr>
            <p:cNvSpPr/>
            <p:nvPr/>
          </p:nvSpPr>
          <p:spPr>
            <a:xfrm>
              <a:off x="5011534" y="3716345"/>
              <a:ext cx="192087" cy="1920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1463E0-E74E-4648-9546-8E431D076851}"/>
                </a:ext>
              </a:extLst>
            </p:cNvPr>
            <p:cNvSpPr/>
            <p:nvPr/>
          </p:nvSpPr>
          <p:spPr>
            <a:xfrm>
              <a:off x="4774718" y="3357670"/>
              <a:ext cx="665717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567179-C750-441F-9344-048C917A85C9}"/>
                </a:ext>
              </a:extLst>
            </p:cNvPr>
            <p:cNvSpPr/>
            <p:nvPr/>
          </p:nvSpPr>
          <p:spPr>
            <a:xfrm>
              <a:off x="5389082" y="3364575"/>
              <a:ext cx="665717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8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ED472E-7850-486E-BB78-056A2465E689}"/>
                </a:ext>
              </a:extLst>
            </p:cNvPr>
            <p:cNvSpPr/>
            <p:nvPr/>
          </p:nvSpPr>
          <p:spPr>
            <a:xfrm>
              <a:off x="6027751" y="3364575"/>
              <a:ext cx="748923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12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7D9983-9377-4E70-B716-C103DB1FA89E}"/>
                </a:ext>
              </a:extLst>
            </p:cNvPr>
            <p:cNvSpPr/>
            <p:nvPr/>
          </p:nvSpPr>
          <p:spPr>
            <a:xfrm>
              <a:off x="7708915" y="3357670"/>
              <a:ext cx="748923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36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0266BC-C60F-45FC-A95D-464E415B9A61}"/>
                </a:ext>
              </a:extLst>
            </p:cNvPr>
            <p:cNvSpPr/>
            <p:nvPr/>
          </p:nvSpPr>
          <p:spPr>
            <a:xfrm>
              <a:off x="9491956" y="3357670"/>
              <a:ext cx="1821532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200" b="1" dirty="0"/>
                <a:t>Week 64, 80, 96, 112, 128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499409-E90C-4353-B6BC-0BC10E3C3F2E}"/>
                </a:ext>
              </a:extLst>
            </p:cNvPr>
            <p:cNvSpPr/>
            <p:nvPr/>
          </p:nvSpPr>
          <p:spPr>
            <a:xfrm>
              <a:off x="8660437" y="4114045"/>
              <a:ext cx="930062" cy="246221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Week 48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06B48F-37D0-4438-B483-994A42217B73}"/>
                </a:ext>
              </a:extLst>
            </p:cNvPr>
            <p:cNvSpPr/>
            <p:nvPr/>
          </p:nvSpPr>
          <p:spPr>
            <a:xfrm>
              <a:off x="10723978" y="4114045"/>
              <a:ext cx="1034057" cy="246221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Week 144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16C7BA-9F1E-4337-8DBC-E12447F18594}"/>
                </a:ext>
              </a:extLst>
            </p:cNvPr>
            <p:cNvSpPr/>
            <p:nvPr/>
          </p:nvSpPr>
          <p:spPr>
            <a:xfrm>
              <a:off x="6617322" y="4114045"/>
              <a:ext cx="930062" cy="246221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Week 24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FD60D8-7358-4A3B-8C30-1D9731CF662B}"/>
                </a:ext>
              </a:extLst>
            </p:cNvPr>
            <p:cNvSpPr/>
            <p:nvPr/>
          </p:nvSpPr>
          <p:spPr>
            <a:xfrm>
              <a:off x="3846284" y="4114044"/>
              <a:ext cx="3147692" cy="135421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r>
                <a:rPr lang="en-US" sz="1600" b="1"/>
                <a:t>Screening</a:t>
              </a:r>
            </a:p>
            <a:p>
              <a:endParaRPr lang="en-US" sz="1200"/>
            </a:p>
            <a:p>
              <a:r>
                <a:rPr lang="en-US" sz="1200"/>
                <a:t>Peripheral blood proviral DNA Sanger genotype</a:t>
              </a:r>
            </a:p>
            <a:p>
              <a:endParaRPr lang="en-US" sz="1200"/>
            </a:p>
            <a:p>
              <a:endParaRPr lang="en-US" sz="1200"/>
            </a:p>
            <a:p>
              <a:r>
                <a:rPr lang="en-US" sz="1200" b="1"/>
                <a:t>Proviral DNA PBMC next-geneation</a:t>
              </a:r>
              <a:br>
                <a:rPr lang="en-US" sz="1200" b="1"/>
              </a:br>
              <a:r>
                <a:rPr lang="en-US" sz="1200" b="1"/>
                <a:t>sequencing (NGS) {retrospective analysis]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5FF44B-FDB3-4C37-8950-DDD5C19B7456}"/>
                </a:ext>
              </a:extLst>
            </p:cNvPr>
            <p:cNvSpPr/>
            <p:nvPr/>
          </p:nvSpPr>
          <p:spPr>
            <a:xfrm>
              <a:off x="3863724" y="2327963"/>
              <a:ext cx="954107" cy="677108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fr-FR" sz="1600" b="1" dirty="0"/>
                <a:t>Day 1</a:t>
              </a:r>
              <a:br>
                <a:rPr lang="fr-FR" sz="1600" b="1" dirty="0"/>
              </a:br>
              <a:r>
                <a:rPr lang="fr-FR" sz="1400" b="1" dirty="0">
                  <a:solidFill>
                    <a:srgbClr val="FF0000"/>
                  </a:solidFill>
                </a:rPr>
                <a:t>Switch to</a:t>
              </a:r>
              <a:br>
                <a:rPr lang="fr-FR" sz="1400" b="1" dirty="0">
                  <a:solidFill>
                    <a:srgbClr val="FF0000"/>
                  </a:solidFill>
                </a:rPr>
              </a:br>
              <a:r>
                <a:rPr lang="fr-FR" sz="1400" b="1" dirty="0">
                  <a:solidFill>
                    <a:srgbClr val="FF0000"/>
                  </a:solidFill>
                </a:rPr>
                <a:t>DTG + 3TC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B5321D3-4555-43ED-81D6-BFF1CA3280B8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4338996" y="3005071"/>
              <a:ext cx="1781" cy="71127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59895B4-B1D4-4E7C-9DC3-5CC54C322181}"/>
                </a:ext>
              </a:extLst>
            </p:cNvPr>
            <p:cNvCxnSpPr>
              <a:cxnSpLocks/>
              <a:stCxn id="22" idx="2"/>
              <a:endCxn id="21" idx="0"/>
            </p:cNvCxnSpPr>
            <p:nvPr/>
          </p:nvCxnSpPr>
          <p:spPr>
            <a:xfrm>
              <a:off x="5107577" y="3542336"/>
              <a:ext cx="1" cy="1740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1EE6221D-AF6D-430B-B8E6-31BD4DB16995}"/>
                </a:ext>
              </a:extLst>
            </p:cNvPr>
            <p:cNvCxnSpPr>
              <a:cxnSpLocks/>
              <a:stCxn id="23" idx="2"/>
              <a:endCxn id="20" idx="0"/>
            </p:cNvCxnSpPr>
            <p:nvPr/>
          </p:nvCxnSpPr>
          <p:spPr>
            <a:xfrm>
              <a:off x="5721941" y="3549241"/>
              <a:ext cx="1" cy="1671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A4EE3C6-2784-462A-91D8-552C40D91CEB}"/>
                </a:ext>
              </a:extLst>
            </p:cNvPr>
            <p:cNvCxnSpPr>
              <a:cxnSpLocks/>
              <a:stCxn id="24" idx="2"/>
              <a:endCxn id="19" idx="0"/>
            </p:cNvCxnSpPr>
            <p:nvPr/>
          </p:nvCxnSpPr>
          <p:spPr>
            <a:xfrm>
              <a:off x="6402213" y="3549241"/>
              <a:ext cx="2" cy="1671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A09FD41-8ACA-466A-B23C-D14C1511FD6F}"/>
                </a:ext>
              </a:extLst>
            </p:cNvPr>
            <p:cNvCxnSpPr>
              <a:cxnSpLocks/>
              <a:stCxn id="14" idx="4"/>
              <a:endCxn id="29" idx="0"/>
            </p:cNvCxnSpPr>
            <p:nvPr/>
          </p:nvCxnSpPr>
          <p:spPr>
            <a:xfrm flipH="1">
              <a:off x="7082353" y="3908432"/>
              <a:ext cx="1" cy="2056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B1E2C1C-34B8-4DEC-992B-1760176121C4}"/>
                </a:ext>
              </a:extLst>
            </p:cNvPr>
            <p:cNvCxnSpPr>
              <a:cxnSpLocks/>
              <a:stCxn id="15" idx="4"/>
              <a:endCxn id="27" idx="0"/>
            </p:cNvCxnSpPr>
            <p:nvPr/>
          </p:nvCxnSpPr>
          <p:spPr>
            <a:xfrm flipH="1">
              <a:off x="9125468" y="3908432"/>
              <a:ext cx="2" cy="2056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12BEA1E-8EB7-4736-8712-31B978A4C283}"/>
                </a:ext>
              </a:extLst>
            </p:cNvPr>
            <p:cNvCxnSpPr>
              <a:cxnSpLocks/>
              <a:stCxn id="25" idx="2"/>
              <a:endCxn id="18" idx="0"/>
            </p:cNvCxnSpPr>
            <p:nvPr/>
          </p:nvCxnSpPr>
          <p:spPr>
            <a:xfrm>
              <a:off x="8083377" y="3542336"/>
              <a:ext cx="1" cy="1740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8BF6D6B-2661-4068-A243-6290F3BB8786}"/>
                </a:ext>
              </a:extLst>
            </p:cNvPr>
            <p:cNvCxnSpPr>
              <a:cxnSpLocks/>
              <a:stCxn id="26" idx="2"/>
              <a:endCxn id="17" idx="0"/>
            </p:cNvCxnSpPr>
            <p:nvPr/>
          </p:nvCxnSpPr>
          <p:spPr>
            <a:xfrm>
              <a:off x="10402722" y="3542336"/>
              <a:ext cx="3" cy="1740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1A9B869-61A0-407D-A833-8C4F8CA9E366}"/>
                </a:ext>
              </a:extLst>
            </p:cNvPr>
            <p:cNvCxnSpPr>
              <a:cxnSpLocks/>
              <a:stCxn id="16" idx="4"/>
              <a:endCxn id="28" idx="0"/>
            </p:cNvCxnSpPr>
            <p:nvPr/>
          </p:nvCxnSpPr>
          <p:spPr>
            <a:xfrm>
              <a:off x="11241007" y="3908432"/>
              <a:ext cx="0" cy="2056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8ACDB7C8-956F-49F1-B4EC-4A6C5FBD4195}"/>
                </a:ext>
              </a:extLst>
            </p:cNvPr>
            <p:cNvSpPr/>
            <p:nvPr/>
          </p:nvSpPr>
          <p:spPr>
            <a:xfrm>
              <a:off x="8295123" y="4693112"/>
              <a:ext cx="2945883" cy="917121"/>
            </a:xfrm>
            <a:prstGeom prst="roundRect">
              <a:avLst>
                <a:gd name="adj" fmla="val 857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>
                  <a:solidFill>
                    <a:schemeClr val="tx1"/>
                  </a:solidFill>
                </a:rPr>
                <a:t>Primary endpoint at week 48: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Proportion of participants with HIV-1 RNA &lt;50 c/mL (ITT-E FDA Snapshot)</a:t>
              </a:r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650BDEB2-D182-451A-A13D-3B0D7FA09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7448" y="3339175"/>
              <a:ext cx="1031027" cy="1031026"/>
            </a:xfrm>
            <a:prstGeom prst="rect">
              <a:avLst/>
            </a:prstGeom>
          </p:spPr>
        </p:pic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0F96A420-BEF2-4391-9169-1AF0FC4F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ART-PRO: DTG + 3TC in patients </a:t>
            </a:r>
            <a:br>
              <a:rPr lang="fr-FR" sz="3200" dirty="0"/>
            </a:br>
            <a:r>
              <a:rPr lang="fr-FR" sz="3200" dirty="0"/>
              <a:t>w/</a:t>
            </a:r>
            <a:r>
              <a:rPr lang="fr-FR" sz="3200" dirty="0" err="1"/>
              <a:t>wo</a:t>
            </a:r>
            <a:r>
              <a:rPr lang="fr-FR" sz="3200" dirty="0"/>
              <a:t> </a:t>
            </a:r>
            <a:r>
              <a:rPr lang="fr-FR" sz="3200" dirty="0" err="1"/>
              <a:t>historical</a:t>
            </a:r>
            <a:r>
              <a:rPr lang="fr-FR" sz="3200" dirty="0"/>
              <a:t> M184V </a:t>
            </a:r>
            <a:endParaRPr lang="fr-FR" dirty="0"/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FEA8159F-093C-49D8-8D08-8B7A7692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501" y="6426166"/>
            <a:ext cx="3446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De Miguel R, CROI 2020, Abs. 485</a:t>
            </a:r>
          </a:p>
        </p:txBody>
      </p:sp>
    </p:spTree>
    <p:extLst>
      <p:ext uri="{BB962C8B-B14F-4D97-AF65-F5344CB8AC3E}">
        <p14:creationId xmlns:p14="http://schemas.microsoft.com/office/powerpoint/2010/main" val="23004054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15455"/>
              </p:ext>
            </p:extLst>
          </p:nvPr>
        </p:nvGraphicFramePr>
        <p:xfrm>
          <a:off x="746759" y="1765304"/>
          <a:ext cx="10484034" cy="4351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783">
                <a:tc>
                  <a:txBody>
                    <a:bodyPr/>
                    <a:lstStyle/>
                    <a:p>
                      <a:endParaRPr lang="en-US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Historical M184V/I</a:t>
                      </a:r>
                    </a:p>
                    <a:p>
                      <a:pPr algn="ctr"/>
                      <a:r>
                        <a:rPr lang="en-US" sz="1800" b="1" baseline="0" noProof="0">
                          <a:solidFill>
                            <a:schemeClr val="tx1"/>
                          </a:solidFill>
                        </a:rPr>
                        <a:t>(N = 21)</a:t>
                      </a:r>
                      <a:endParaRPr lang="en-US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No historical M184V/I</a:t>
                      </a:r>
                    </a:p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(N = 20)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CD4/mm</a:t>
                      </a:r>
                      <a:r>
                        <a:rPr lang="en-US" sz="1800" b="1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 nadir/current, median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160 / 705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259 / 647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Duration of suppressed HIV RNA, median years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9.8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Baseline</a:t>
                      </a: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</a:rPr>
                        <a:t> ART including 3TC or FTC, %</a:t>
                      </a:r>
                      <a:endParaRPr lang="en-US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42.9 (N = 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95 (N = 19)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M184V in proviral DNA Sanger genotype,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9,5 (N = 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628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M184V/I detected by NGS in</a:t>
                      </a:r>
                      <a:r>
                        <a:rPr lang="en-US" sz="1800" b="1" baseline="0" noProof="0">
                          <a:solidFill>
                            <a:schemeClr val="tx1"/>
                          </a:solidFill>
                        </a:rPr>
                        <a:t> proviral DNA, %</a:t>
                      </a:r>
                    </a:p>
                    <a:p>
                      <a:pPr lvl="1"/>
                      <a:r>
                        <a:rPr lang="en-US" sz="1800" b="1" baseline="0" noProof="0">
                          <a:solidFill>
                            <a:schemeClr val="tx1"/>
                          </a:solidFill>
                        </a:rPr>
                        <a:t>&gt; 1%</a:t>
                      </a:r>
                    </a:p>
                    <a:p>
                      <a:pPr lvl="1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&gt; 5%</a:t>
                      </a:r>
                    </a:p>
                    <a:p>
                      <a:pPr lvl="1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&gt; 20%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95.2</a:t>
                      </a:r>
                    </a:p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66.7</a:t>
                      </a:r>
                      <a:br>
                        <a:rPr lang="en-US" sz="1800" b="1" noProof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35</a:t>
                      </a:r>
                      <a:br>
                        <a:rPr lang="en-US" sz="18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15</a:t>
                      </a:r>
                      <a:br>
                        <a:rPr lang="en-US" sz="18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C3EA9034-294F-44A2-8E05-77C46D8E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ART-PRO: DTG + 3TC in patients </a:t>
            </a:r>
            <a:br>
              <a:rPr lang="fr-FR" sz="3200" dirty="0"/>
            </a:br>
            <a:r>
              <a:rPr lang="fr-FR" sz="3200" dirty="0"/>
              <a:t>w/</a:t>
            </a:r>
            <a:r>
              <a:rPr lang="fr-FR" sz="3200" dirty="0" err="1"/>
              <a:t>wo</a:t>
            </a:r>
            <a:r>
              <a:rPr lang="fr-FR" sz="3200" dirty="0"/>
              <a:t> </a:t>
            </a:r>
            <a:r>
              <a:rPr lang="fr-FR" sz="3200" dirty="0" err="1"/>
              <a:t>historical</a:t>
            </a:r>
            <a:r>
              <a:rPr lang="fr-FR" sz="3200" dirty="0"/>
              <a:t> M184V </a:t>
            </a:r>
            <a:endParaRPr lang="fr-FR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D69D9C7-BF01-4675-A502-D90DA9D1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501" y="6426166"/>
            <a:ext cx="3446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De Miguel R, CROI 2020, Abs. 485</a:t>
            </a:r>
          </a:p>
        </p:txBody>
      </p:sp>
    </p:spTree>
    <p:extLst>
      <p:ext uri="{BB962C8B-B14F-4D97-AF65-F5344CB8AC3E}">
        <p14:creationId xmlns:p14="http://schemas.microsoft.com/office/powerpoint/2010/main" val="41806054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9E10D73-72CB-4A0C-95BE-FA39CAE8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ART-PRO: DTG + 3TC in patients </a:t>
            </a:r>
            <a:br>
              <a:rPr lang="fr-FR" sz="3200" dirty="0"/>
            </a:br>
            <a:r>
              <a:rPr lang="fr-FR" sz="3200" dirty="0"/>
              <a:t>w/</a:t>
            </a:r>
            <a:r>
              <a:rPr lang="fr-FR" sz="3200" dirty="0" err="1"/>
              <a:t>without</a:t>
            </a:r>
            <a:r>
              <a:rPr lang="fr-FR" sz="3200" dirty="0"/>
              <a:t> </a:t>
            </a:r>
            <a:r>
              <a:rPr lang="fr-FR" sz="3200" dirty="0" err="1"/>
              <a:t>historical</a:t>
            </a:r>
            <a:r>
              <a:rPr lang="fr-FR" sz="3200" dirty="0"/>
              <a:t> M184V 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56328" y="1314306"/>
            <a:ext cx="7229475" cy="438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>
                <a:latin typeface="Calibri"/>
                <a:cs typeface="Calibri"/>
              </a:rPr>
              <a:t>HIV RNA &lt; 50 c/mL at W96 (ITT-E, analyse Snapshot)</a:t>
            </a:r>
          </a:p>
          <a:p>
            <a:pPr algn="ctr" eaLnBrk="1" hangingPunct="1"/>
            <a:endParaRPr lang="en-US" sz="2000" b="1">
              <a:latin typeface="Calibri"/>
              <a:cs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4B593C-3173-4740-B578-95DC9B10A30E}"/>
              </a:ext>
            </a:extLst>
          </p:cNvPr>
          <p:cNvGrpSpPr/>
          <p:nvPr/>
        </p:nvGrpSpPr>
        <p:grpSpPr>
          <a:xfrm>
            <a:off x="359021" y="1701069"/>
            <a:ext cx="10106014" cy="4664422"/>
            <a:chOff x="999100" y="1655349"/>
            <a:chExt cx="10106014" cy="4664422"/>
          </a:xfrm>
        </p:grpSpPr>
        <p:sp>
          <p:nvSpPr>
            <p:cNvPr id="6" name="ZoneTexte 5"/>
            <p:cNvSpPr txBox="1"/>
            <p:nvPr/>
          </p:nvSpPr>
          <p:spPr>
            <a:xfrm>
              <a:off x="999100" y="5611885"/>
              <a:ext cx="3191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NO VIROLOGIC FAILURE</a:t>
              </a:r>
            </a:p>
            <a:p>
              <a:pPr algn="ctr"/>
              <a:r>
                <a:rPr lang="en-US" sz="2000" b="1" dirty="0"/>
                <a:t>12 participants with 14 blips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ECD621A-4A2A-44F0-8180-45461298CEEA}"/>
                </a:ext>
              </a:extLst>
            </p:cNvPr>
            <p:cNvGrpSpPr/>
            <p:nvPr/>
          </p:nvGrpSpPr>
          <p:grpSpPr>
            <a:xfrm>
              <a:off x="2806262" y="1655349"/>
              <a:ext cx="8298852" cy="3547301"/>
              <a:chOff x="1" y="1652954"/>
              <a:chExt cx="7011430" cy="3547301"/>
            </a:xfrm>
          </p:grpSpPr>
          <p:graphicFrame>
            <p:nvGraphicFramePr>
              <p:cNvPr id="10" name="Graphique 9">
                <a:extLst>
                  <a:ext uri="{FF2B5EF4-FFF2-40B4-BE49-F238E27FC236}">
                    <a16:creationId xmlns:a16="http://schemas.microsoft.com/office/drawing/2014/main" id="{A13071F6-833F-4DA2-ABDC-3F2E477A254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91044917"/>
                  </p:ext>
                </p:extLst>
              </p:nvPr>
            </p:nvGraphicFramePr>
            <p:xfrm>
              <a:off x="1" y="1914893"/>
              <a:ext cx="7011430" cy="328536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69A4681-413E-463C-BECD-C350A73E2E87}"/>
                  </a:ext>
                </a:extLst>
              </p:cNvPr>
              <p:cNvSpPr txBox="1"/>
              <p:nvPr/>
            </p:nvSpPr>
            <p:spPr>
              <a:xfrm>
                <a:off x="3431085" y="4416453"/>
                <a:ext cx="45938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18 *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BAEDC46-FA70-4FB3-B825-AF90D82E5E05}"/>
                  </a:ext>
                </a:extLst>
              </p:cNvPr>
              <p:cNvSpPr txBox="1"/>
              <p:nvPr/>
            </p:nvSpPr>
            <p:spPr>
              <a:xfrm>
                <a:off x="5649532" y="4389143"/>
                <a:ext cx="3317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19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255F426-B947-479F-9D25-A518915D51C3}"/>
                  </a:ext>
                </a:extLst>
              </p:cNvPr>
              <p:cNvSpPr txBox="1"/>
              <p:nvPr/>
            </p:nvSpPr>
            <p:spPr>
              <a:xfrm>
                <a:off x="46894" y="1652954"/>
                <a:ext cx="303017" cy="34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%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B224AEB-21AE-450B-9464-C5C041279B21}"/>
                  </a:ext>
                </a:extLst>
              </p:cNvPr>
              <p:cNvSpPr txBox="1"/>
              <p:nvPr/>
            </p:nvSpPr>
            <p:spPr>
              <a:xfrm>
                <a:off x="1368474" y="4402798"/>
                <a:ext cx="3317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37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41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F978942-880B-45A4-ABD9-B9C0308BB6F8}"/>
                  </a:ext>
                </a:extLst>
              </p:cNvPr>
              <p:cNvSpPr txBox="1"/>
              <p:nvPr/>
            </p:nvSpPr>
            <p:spPr>
              <a:xfrm>
                <a:off x="1309861" y="1911165"/>
                <a:ext cx="504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90.2 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7C6DAC3-33FB-4AD1-A4FE-81A90654089A}"/>
                  </a:ext>
                </a:extLst>
              </p:cNvPr>
              <p:cNvSpPr txBox="1"/>
              <p:nvPr/>
            </p:nvSpPr>
            <p:spPr>
              <a:xfrm>
                <a:off x="3486743" y="2136038"/>
                <a:ext cx="504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85.7 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CB4CDF1-ACB7-4A9D-82E6-DD17EAEC0A17}"/>
                  </a:ext>
                </a:extLst>
              </p:cNvPr>
              <p:cNvSpPr txBox="1"/>
              <p:nvPr/>
            </p:nvSpPr>
            <p:spPr>
              <a:xfrm>
                <a:off x="5627240" y="1768207"/>
                <a:ext cx="353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95 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634983" y="3526218"/>
                <a:ext cx="1671011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2 protocol violations</a:t>
                </a:r>
              </a:p>
              <a:p>
                <a:pPr algn="ctr"/>
                <a:r>
                  <a:rPr lang="en-US" sz="1400" b="1"/>
                  <a:t>1 discontinuation for AE</a:t>
                </a: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8641627" y="3429000"/>
              <a:ext cx="18233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 consent withdrawal</a:t>
              </a: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757817" y="5084121"/>
              <a:ext cx="17769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/>
                <a:t>Total population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88003" y="5084122"/>
              <a:ext cx="1911513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Group </a:t>
              </a:r>
              <a:r>
                <a:rPr lang="en-US" sz="2000" b="1" dirty="0"/>
                <a:t>with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historical R to 3TC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750382" y="5084122"/>
              <a:ext cx="1911513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Group </a:t>
              </a:r>
              <a:r>
                <a:rPr lang="en-US" sz="2000" b="1" dirty="0"/>
                <a:t>without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historical R to 3TC</a:t>
              </a:r>
            </a:p>
          </p:txBody>
        </p:sp>
      </p:grpSp>
      <p:sp>
        <p:nvSpPr>
          <p:cNvPr id="35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501" y="6426166"/>
            <a:ext cx="3446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De Miguel R, CROI 2020, Abs. 485</a:t>
            </a:r>
          </a:p>
        </p:txBody>
      </p:sp>
    </p:spTree>
    <p:extLst>
      <p:ext uri="{BB962C8B-B14F-4D97-AF65-F5344CB8AC3E}">
        <p14:creationId xmlns:p14="http://schemas.microsoft.com/office/powerpoint/2010/main" val="38201761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3" y="253123"/>
            <a:ext cx="12133261" cy="1143000"/>
          </a:xfrm>
        </p:spPr>
        <p:txBody>
          <a:bodyPr>
            <a:normAutofit/>
          </a:bodyPr>
          <a:lstStyle/>
          <a:p>
            <a:r>
              <a:rPr lang="en-US" sz="3200"/>
              <a:t>DTG-2DR as maintenance therapy </a:t>
            </a:r>
            <a:r>
              <a:rPr lang="en-US" sz="3000"/>
              <a:t>virologic failure and resistance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532290" y="1258024"/>
            <a:ext cx="8229600" cy="1706563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/>
              <a:t>Retrospective multicenter cohort, France</a:t>
            </a:r>
            <a:r>
              <a:rPr lang="en-US" sz="1900" b="1"/>
              <a:t>, 2014-2018</a:t>
            </a:r>
            <a:endParaRPr lang="en-US" sz="1900" b="1" dirty="0"/>
          </a:p>
          <a:p>
            <a:r>
              <a:rPr lang="en-US" sz="1900" b="1" dirty="0" err="1"/>
              <a:t>Virologically</a:t>
            </a:r>
            <a:r>
              <a:rPr lang="en-US" sz="1900" b="1" dirty="0"/>
              <a:t> suppressed patients switched to 	</a:t>
            </a:r>
          </a:p>
          <a:p>
            <a:pPr lvl="1"/>
            <a:r>
              <a:rPr lang="en-US" sz="1700" dirty="0"/>
              <a:t>DTG + RPV, N = 799</a:t>
            </a:r>
          </a:p>
          <a:p>
            <a:pPr lvl="1"/>
            <a:r>
              <a:rPr lang="en-US" sz="1700" dirty="0"/>
              <a:t>DTG + XTC, N = 575</a:t>
            </a:r>
          </a:p>
          <a:p>
            <a:pPr lvl="1"/>
            <a:r>
              <a:rPr lang="en-US" sz="1700" dirty="0"/>
              <a:t>Virologic failure: 2 x HIV RNA &lt; 50 c/mL or 1 x HIV RNA &gt; 400 c/mL</a:t>
            </a:r>
          </a:p>
          <a:p>
            <a:pPr lvl="1"/>
            <a:r>
              <a:rPr lang="en-US" sz="1700" dirty="0"/>
              <a:t>Median follow-up: 570 days</a:t>
            </a:r>
          </a:p>
          <a:p>
            <a:endParaRPr lang="en-US" sz="20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657" y="6428961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Deschanvres</a:t>
            </a:r>
            <a:r>
              <a:rPr lang="en-GB" sz="1400" i="1" dirty="0">
                <a:solidFill>
                  <a:srgbClr val="0070C0"/>
                </a:solidFill>
              </a:rPr>
              <a:t> C, CROI 2020, Abs. 490</a:t>
            </a:r>
          </a:p>
        </p:txBody>
      </p:sp>
      <p:grpSp>
        <p:nvGrpSpPr>
          <p:cNvPr id="5" name="Groupe 3">
            <a:extLst>
              <a:ext uri="{FF2B5EF4-FFF2-40B4-BE49-F238E27FC236}">
                <a16:creationId xmlns:a16="http://schemas.microsoft.com/office/drawing/2014/main" id="{23B6E222-30BC-1E40-BBCD-D5FF1C147D6A}"/>
              </a:ext>
            </a:extLst>
          </p:cNvPr>
          <p:cNvGrpSpPr/>
          <p:nvPr/>
        </p:nvGrpSpPr>
        <p:grpSpPr>
          <a:xfrm>
            <a:off x="1308800" y="3086661"/>
            <a:ext cx="4733720" cy="3400050"/>
            <a:chOff x="143926" y="1888643"/>
            <a:chExt cx="6508720" cy="358052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1847429-8888-43C2-AC51-75C844B1B9A1}"/>
                </a:ext>
              </a:extLst>
            </p:cNvPr>
            <p:cNvSpPr txBox="1"/>
            <p:nvPr/>
          </p:nvSpPr>
          <p:spPr>
            <a:xfrm>
              <a:off x="251164" y="4236090"/>
              <a:ext cx="361152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84F98E2-7839-46AF-87BE-9D735F6F5EE4}"/>
                </a:ext>
              </a:extLst>
            </p:cNvPr>
            <p:cNvSpPr txBox="1"/>
            <p:nvPr/>
          </p:nvSpPr>
          <p:spPr>
            <a:xfrm>
              <a:off x="251167" y="3712228"/>
              <a:ext cx="361152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5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A006591-A19C-4E37-8543-423C6264AC32}"/>
                </a:ext>
              </a:extLst>
            </p:cNvPr>
            <p:cNvSpPr txBox="1"/>
            <p:nvPr/>
          </p:nvSpPr>
          <p:spPr>
            <a:xfrm>
              <a:off x="143926" y="3188365"/>
              <a:ext cx="468394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44CBAD6-DB8E-43EA-9921-E59F1062B680}"/>
                </a:ext>
              </a:extLst>
            </p:cNvPr>
            <p:cNvSpPr txBox="1"/>
            <p:nvPr/>
          </p:nvSpPr>
          <p:spPr>
            <a:xfrm>
              <a:off x="143926" y="2664502"/>
              <a:ext cx="468394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15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1065C65-6675-4857-B13D-1520EECF210F}"/>
                </a:ext>
              </a:extLst>
            </p:cNvPr>
            <p:cNvSpPr txBox="1"/>
            <p:nvPr/>
          </p:nvSpPr>
          <p:spPr>
            <a:xfrm>
              <a:off x="143926" y="2140640"/>
              <a:ext cx="468394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C9D721C-C608-4B1D-9BED-E230180BE741}"/>
                </a:ext>
              </a:extLst>
            </p:cNvPr>
            <p:cNvSpPr txBox="1"/>
            <p:nvPr/>
          </p:nvSpPr>
          <p:spPr>
            <a:xfrm>
              <a:off x="762855" y="4496207"/>
              <a:ext cx="361152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E3CA54E-D669-4996-A6D1-CF3959E071CC}"/>
                </a:ext>
              </a:extLst>
            </p:cNvPr>
            <p:cNvSpPr txBox="1"/>
            <p:nvPr/>
          </p:nvSpPr>
          <p:spPr>
            <a:xfrm>
              <a:off x="1160698" y="4496207"/>
              <a:ext cx="468394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4A7F0C7-3C6D-47C3-90DF-FB905F379CFA}"/>
                </a:ext>
              </a:extLst>
            </p:cNvPr>
            <p:cNvSpPr txBox="1"/>
            <p:nvPr/>
          </p:nvSpPr>
          <p:spPr>
            <a:xfrm>
              <a:off x="1558540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92FFEFF-0B64-4DC2-872A-3A433F19BB09}"/>
                </a:ext>
              </a:extLst>
            </p:cNvPr>
            <p:cNvSpPr txBox="1"/>
            <p:nvPr/>
          </p:nvSpPr>
          <p:spPr>
            <a:xfrm>
              <a:off x="2004470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270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7EF11EA-28A5-4F5F-BA13-5570E02F6C3F}"/>
                </a:ext>
              </a:extLst>
            </p:cNvPr>
            <p:cNvSpPr txBox="1"/>
            <p:nvPr/>
          </p:nvSpPr>
          <p:spPr>
            <a:xfrm>
              <a:off x="2450403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621C0FB-94E0-4806-89D5-111029494897}"/>
                </a:ext>
              </a:extLst>
            </p:cNvPr>
            <p:cNvSpPr txBox="1"/>
            <p:nvPr/>
          </p:nvSpPr>
          <p:spPr>
            <a:xfrm>
              <a:off x="2896334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450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D1BC646-1974-4EFA-9B90-15BECAE3BD2D}"/>
                </a:ext>
              </a:extLst>
            </p:cNvPr>
            <p:cNvSpPr txBox="1"/>
            <p:nvPr/>
          </p:nvSpPr>
          <p:spPr>
            <a:xfrm>
              <a:off x="3342267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540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EB25CB9-E97C-450B-9A4C-549CE15CDBD8}"/>
                </a:ext>
              </a:extLst>
            </p:cNvPr>
            <p:cNvSpPr txBox="1"/>
            <p:nvPr/>
          </p:nvSpPr>
          <p:spPr>
            <a:xfrm>
              <a:off x="3788197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630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67EA640-1F13-45A3-8A8B-2B804AA931EE}"/>
                </a:ext>
              </a:extLst>
            </p:cNvPr>
            <p:cNvSpPr txBox="1"/>
            <p:nvPr/>
          </p:nvSpPr>
          <p:spPr>
            <a:xfrm>
              <a:off x="4234128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FEDDB19-264C-4CBA-8B1A-81E846E735D0}"/>
                </a:ext>
              </a:extLst>
            </p:cNvPr>
            <p:cNvSpPr txBox="1"/>
            <p:nvPr/>
          </p:nvSpPr>
          <p:spPr>
            <a:xfrm>
              <a:off x="4680060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810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BF7D2C0-041D-47FC-BA3F-81AA0DA77B3A}"/>
                </a:ext>
              </a:extLst>
            </p:cNvPr>
            <p:cNvSpPr txBox="1"/>
            <p:nvPr/>
          </p:nvSpPr>
          <p:spPr>
            <a:xfrm>
              <a:off x="5073077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1918446-3EA9-4848-A5C6-9A7F096A2A11}"/>
                </a:ext>
              </a:extLst>
            </p:cNvPr>
            <p:cNvSpPr txBox="1"/>
            <p:nvPr/>
          </p:nvSpPr>
          <p:spPr>
            <a:xfrm>
              <a:off x="5571924" y="4496207"/>
              <a:ext cx="575636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990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14B25B2-D0C6-4377-9756-AB7E665645A2}"/>
                </a:ext>
              </a:extLst>
            </p:cNvPr>
            <p:cNvSpPr txBox="1"/>
            <p:nvPr/>
          </p:nvSpPr>
          <p:spPr>
            <a:xfrm>
              <a:off x="5969767" y="4496207"/>
              <a:ext cx="682879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1080</a:t>
              </a: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D348DC7-2400-48F2-97F4-04E126E05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315" y="3805623"/>
              <a:ext cx="5658505" cy="555084"/>
            </a:xfrm>
            <a:custGeom>
              <a:avLst/>
              <a:gdLst>
                <a:gd name="T0" fmla="*/ 4098 w 4098"/>
                <a:gd name="T1" fmla="*/ 0 h 621"/>
                <a:gd name="T2" fmla="*/ 3905 w 4098"/>
                <a:gd name="T3" fmla="*/ 0 h 621"/>
                <a:gd name="T4" fmla="*/ 3905 w 4098"/>
                <a:gd name="T5" fmla="*/ 86 h 621"/>
                <a:gd name="T6" fmla="*/ 2693 w 4098"/>
                <a:gd name="T7" fmla="*/ 86 h 621"/>
                <a:gd name="T8" fmla="*/ 2693 w 4098"/>
                <a:gd name="T9" fmla="*/ 124 h 621"/>
                <a:gd name="T10" fmla="*/ 2139 w 4098"/>
                <a:gd name="T11" fmla="*/ 124 h 621"/>
                <a:gd name="T12" fmla="*/ 2139 w 4098"/>
                <a:gd name="T13" fmla="*/ 151 h 621"/>
                <a:gd name="T14" fmla="*/ 2076 w 4098"/>
                <a:gd name="T15" fmla="*/ 151 h 621"/>
                <a:gd name="T16" fmla="*/ 2076 w 4098"/>
                <a:gd name="T17" fmla="*/ 181 h 621"/>
                <a:gd name="T18" fmla="*/ 1906 w 4098"/>
                <a:gd name="T19" fmla="*/ 181 h 621"/>
                <a:gd name="T20" fmla="*/ 1906 w 4098"/>
                <a:gd name="T21" fmla="*/ 212 h 621"/>
                <a:gd name="T22" fmla="*/ 1842 w 4098"/>
                <a:gd name="T23" fmla="*/ 212 h 621"/>
                <a:gd name="T24" fmla="*/ 1842 w 4098"/>
                <a:gd name="T25" fmla="*/ 259 h 621"/>
                <a:gd name="T26" fmla="*/ 1670 w 4098"/>
                <a:gd name="T27" fmla="*/ 259 h 621"/>
                <a:gd name="T28" fmla="*/ 1670 w 4098"/>
                <a:gd name="T29" fmla="*/ 279 h 621"/>
                <a:gd name="T30" fmla="*/ 1519 w 4098"/>
                <a:gd name="T31" fmla="*/ 279 h 621"/>
                <a:gd name="T32" fmla="*/ 1519 w 4098"/>
                <a:gd name="T33" fmla="*/ 297 h 621"/>
                <a:gd name="T34" fmla="*/ 1071 w 4098"/>
                <a:gd name="T35" fmla="*/ 297 h 621"/>
                <a:gd name="T36" fmla="*/ 1071 w 4098"/>
                <a:gd name="T37" fmla="*/ 306 h 621"/>
                <a:gd name="T38" fmla="*/ 992 w 4098"/>
                <a:gd name="T39" fmla="*/ 306 h 621"/>
                <a:gd name="T40" fmla="*/ 992 w 4098"/>
                <a:gd name="T41" fmla="*/ 326 h 621"/>
                <a:gd name="T42" fmla="*/ 952 w 4098"/>
                <a:gd name="T43" fmla="*/ 326 h 621"/>
                <a:gd name="T44" fmla="*/ 952 w 4098"/>
                <a:gd name="T45" fmla="*/ 341 h 621"/>
                <a:gd name="T46" fmla="*/ 899 w 4098"/>
                <a:gd name="T47" fmla="*/ 341 h 621"/>
                <a:gd name="T48" fmla="*/ 899 w 4098"/>
                <a:gd name="T49" fmla="*/ 363 h 621"/>
                <a:gd name="T50" fmla="*/ 852 w 4098"/>
                <a:gd name="T51" fmla="*/ 363 h 621"/>
                <a:gd name="T52" fmla="*/ 852 w 4098"/>
                <a:gd name="T53" fmla="*/ 385 h 621"/>
                <a:gd name="T54" fmla="*/ 786 w 4098"/>
                <a:gd name="T55" fmla="*/ 385 h 621"/>
                <a:gd name="T56" fmla="*/ 786 w 4098"/>
                <a:gd name="T57" fmla="*/ 403 h 621"/>
                <a:gd name="T58" fmla="*/ 603 w 4098"/>
                <a:gd name="T59" fmla="*/ 403 h 621"/>
                <a:gd name="T60" fmla="*/ 603 w 4098"/>
                <a:gd name="T61" fmla="*/ 418 h 621"/>
                <a:gd name="T62" fmla="*/ 458 w 4098"/>
                <a:gd name="T63" fmla="*/ 418 h 621"/>
                <a:gd name="T64" fmla="*/ 458 w 4098"/>
                <a:gd name="T65" fmla="*/ 435 h 621"/>
                <a:gd name="T66" fmla="*/ 377 w 4098"/>
                <a:gd name="T67" fmla="*/ 435 h 621"/>
                <a:gd name="T68" fmla="*/ 377 w 4098"/>
                <a:gd name="T69" fmla="*/ 470 h 621"/>
                <a:gd name="T70" fmla="*/ 327 w 4098"/>
                <a:gd name="T71" fmla="*/ 470 h 621"/>
                <a:gd name="T72" fmla="*/ 327 w 4098"/>
                <a:gd name="T73" fmla="*/ 510 h 621"/>
                <a:gd name="T74" fmla="*/ 282 w 4098"/>
                <a:gd name="T75" fmla="*/ 510 h 621"/>
                <a:gd name="T76" fmla="*/ 282 w 4098"/>
                <a:gd name="T77" fmla="*/ 526 h 621"/>
                <a:gd name="T78" fmla="*/ 189 w 4098"/>
                <a:gd name="T79" fmla="*/ 526 h 621"/>
                <a:gd name="T80" fmla="*/ 189 w 4098"/>
                <a:gd name="T81" fmla="*/ 546 h 621"/>
                <a:gd name="T82" fmla="*/ 164 w 4098"/>
                <a:gd name="T83" fmla="*/ 546 h 621"/>
                <a:gd name="T84" fmla="*/ 164 w 4098"/>
                <a:gd name="T85" fmla="*/ 562 h 621"/>
                <a:gd name="T86" fmla="*/ 136 w 4098"/>
                <a:gd name="T87" fmla="*/ 562 h 621"/>
                <a:gd name="T88" fmla="*/ 136 w 4098"/>
                <a:gd name="T89" fmla="*/ 586 h 621"/>
                <a:gd name="T90" fmla="*/ 75 w 4098"/>
                <a:gd name="T91" fmla="*/ 586 h 621"/>
                <a:gd name="T92" fmla="*/ 75 w 4098"/>
                <a:gd name="T93" fmla="*/ 621 h 621"/>
                <a:gd name="T94" fmla="*/ 0 w 4098"/>
                <a:gd name="T95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98" h="621">
                  <a:moveTo>
                    <a:pt x="4098" y="0"/>
                  </a:moveTo>
                  <a:lnTo>
                    <a:pt x="3905" y="0"/>
                  </a:lnTo>
                  <a:lnTo>
                    <a:pt x="3905" y="86"/>
                  </a:lnTo>
                  <a:lnTo>
                    <a:pt x="2693" y="86"/>
                  </a:lnTo>
                  <a:lnTo>
                    <a:pt x="2693" y="124"/>
                  </a:lnTo>
                  <a:lnTo>
                    <a:pt x="2139" y="124"/>
                  </a:lnTo>
                  <a:lnTo>
                    <a:pt x="2139" y="151"/>
                  </a:lnTo>
                  <a:lnTo>
                    <a:pt x="2076" y="151"/>
                  </a:lnTo>
                  <a:lnTo>
                    <a:pt x="2076" y="181"/>
                  </a:lnTo>
                  <a:lnTo>
                    <a:pt x="1906" y="181"/>
                  </a:lnTo>
                  <a:lnTo>
                    <a:pt x="1906" y="212"/>
                  </a:lnTo>
                  <a:lnTo>
                    <a:pt x="1842" y="212"/>
                  </a:lnTo>
                  <a:lnTo>
                    <a:pt x="1842" y="259"/>
                  </a:lnTo>
                  <a:lnTo>
                    <a:pt x="1670" y="259"/>
                  </a:lnTo>
                  <a:lnTo>
                    <a:pt x="1670" y="279"/>
                  </a:lnTo>
                  <a:lnTo>
                    <a:pt x="1519" y="279"/>
                  </a:lnTo>
                  <a:lnTo>
                    <a:pt x="1519" y="297"/>
                  </a:lnTo>
                  <a:lnTo>
                    <a:pt x="1071" y="297"/>
                  </a:lnTo>
                  <a:lnTo>
                    <a:pt x="1071" y="306"/>
                  </a:lnTo>
                  <a:lnTo>
                    <a:pt x="992" y="306"/>
                  </a:lnTo>
                  <a:lnTo>
                    <a:pt x="992" y="326"/>
                  </a:lnTo>
                  <a:lnTo>
                    <a:pt x="952" y="326"/>
                  </a:lnTo>
                  <a:lnTo>
                    <a:pt x="952" y="341"/>
                  </a:lnTo>
                  <a:lnTo>
                    <a:pt x="899" y="341"/>
                  </a:lnTo>
                  <a:lnTo>
                    <a:pt x="899" y="363"/>
                  </a:lnTo>
                  <a:lnTo>
                    <a:pt x="852" y="363"/>
                  </a:lnTo>
                  <a:lnTo>
                    <a:pt x="852" y="385"/>
                  </a:lnTo>
                  <a:lnTo>
                    <a:pt x="786" y="385"/>
                  </a:lnTo>
                  <a:lnTo>
                    <a:pt x="786" y="403"/>
                  </a:lnTo>
                  <a:lnTo>
                    <a:pt x="603" y="403"/>
                  </a:lnTo>
                  <a:lnTo>
                    <a:pt x="603" y="418"/>
                  </a:lnTo>
                  <a:lnTo>
                    <a:pt x="458" y="418"/>
                  </a:lnTo>
                  <a:lnTo>
                    <a:pt x="458" y="435"/>
                  </a:lnTo>
                  <a:lnTo>
                    <a:pt x="377" y="435"/>
                  </a:lnTo>
                  <a:lnTo>
                    <a:pt x="377" y="470"/>
                  </a:lnTo>
                  <a:lnTo>
                    <a:pt x="327" y="470"/>
                  </a:lnTo>
                  <a:lnTo>
                    <a:pt x="327" y="510"/>
                  </a:lnTo>
                  <a:lnTo>
                    <a:pt x="282" y="510"/>
                  </a:lnTo>
                  <a:lnTo>
                    <a:pt x="282" y="526"/>
                  </a:lnTo>
                  <a:lnTo>
                    <a:pt x="189" y="526"/>
                  </a:lnTo>
                  <a:lnTo>
                    <a:pt x="189" y="546"/>
                  </a:lnTo>
                  <a:lnTo>
                    <a:pt x="164" y="546"/>
                  </a:lnTo>
                  <a:lnTo>
                    <a:pt x="164" y="562"/>
                  </a:lnTo>
                  <a:lnTo>
                    <a:pt x="136" y="562"/>
                  </a:lnTo>
                  <a:lnTo>
                    <a:pt x="136" y="586"/>
                  </a:lnTo>
                  <a:lnTo>
                    <a:pt x="75" y="586"/>
                  </a:lnTo>
                  <a:lnTo>
                    <a:pt x="75" y="621"/>
                  </a:lnTo>
                  <a:lnTo>
                    <a:pt x="0" y="621"/>
                  </a:lnTo>
                </a:path>
              </a:pathLst>
            </a:custGeom>
            <a:noFill/>
            <a:ln w="28575" cap="rnd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D44637B-C743-43E3-8D67-5345D1E3D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12" y="3557131"/>
              <a:ext cx="5666790" cy="802682"/>
            </a:xfrm>
            <a:custGeom>
              <a:avLst/>
              <a:gdLst>
                <a:gd name="T0" fmla="*/ 4104 w 4104"/>
                <a:gd name="T1" fmla="*/ 0 h 898"/>
                <a:gd name="T2" fmla="*/ 3913 w 4104"/>
                <a:gd name="T3" fmla="*/ 0 h 898"/>
                <a:gd name="T4" fmla="*/ 3913 w 4104"/>
                <a:gd name="T5" fmla="*/ 167 h 898"/>
                <a:gd name="T6" fmla="*/ 2698 w 4104"/>
                <a:gd name="T7" fmla="*/ 167 h 898"/>
                <a:gd name="T8" fmla="*/ 2698 w 4104"/>
                <a:gd name="T9" fmla="*/ 218 h 898"/>
                <a:gd name="T10" fmla="*/ 2151 w 4104"/>
                <a:gd name="T11" fmla="*/ 218 h 898"/>
                <a:gd name="T12" fmla="*/ 2151 w 4104"/>
                <a:gd name="T13" fmla="*/ 256 h 898"/>
                <a:gd name="T14" fmla="*/ 2086 w 4104"/>
                <a:gd name="T15" fmla="*/ 256 h 898"/>
                <a:gd name="T16" fmla="*/ 2086 w 4104"/>
                <a:gd name="T17" fmla="*/ 288 h 898"/>
                <a:gd name="T18" fmla="*/ 1923 w 4104"/>
                <a:gd name="T19" fmla="*/ 288 h 898"/>
                <a:gd name="T20" fmla="*/ 1923 w 4104"/>
                <a:gd name="T21" fmla="*/ 319 h 898"/>
                <a:gd name="T22" fmla="*/ 1849 w 4104"/>
                <a:gd name="T23" fmla="*/ 319 h 898"/>
                <a:gd name="T24" fmla="*/ 1849 w 4104"/>
                <a:gd name="T25" fmla="*/ 391 h 898"/>
                <a:gd name="T26" fmla="*/ 1663 w 4104"/>
                <a:gd name="T27" fmla="*/ 391 h 898"/>
                <a:gd name="T28" fmla="*/ 1663 w 4104"/>
                <a:gd name="T29" fmla="*/ 416 h 898"/>
                <a:gd name="T30" fmla="*/ 1578 w 4104"/>
                <a:gd name="T31" fmla="*/ 416 h 898"/>
                <a:gd name="T32" fmla="*/ 1578 w 4104"/>
                <a:gd name="T33" fmla="*/ 444 h 898"/>
                <a:gd name="T34" fmla="*/ 1071 w 4104"/>
                <a:gd name="T35" fmla="*/ 444 h 898"/>
                <a:gd name="T36" fmla="*/ 1071 w 4104"/>
                <a:gd name="T37" fmla="*/ 468 h 898"/>
                <a:gd name="T38" fmla="*/ 972 w 4104"/>
                <a:gd name="T39" fmla="*/ 468 h 898"/>
                <a:gd name="T40" fmla="*/ 972 w 4104"/>
                <a:gd name="T41" fmla="*/ 485 h 898"/>
                <a:gd name="T42" fmla="*/ 947 w 4104"/>
                <a:gd name="T43" fmla="*/ 485 h 898"/>
                <a:gd name="T44" fmla="*/ 947 w 4104"/>
                <a:gd name="T45" fmla="*/ 506 h 898"/>
                <a:gd name="T46" fmla="*/ 905 w 4104"/>
                <a:gd name="T47" fmla="*/ 506 h 898"/>
                <a:gd name="T48" fmla="*/ 905 w 4104"/>
                <a:gd name="T49" fmla="*/ 528 h 898"/>
                <a:gd name="T50" fmla="*/ 847 w 4104"/>
                <a:gd name="T51" fmla="*/ 528 h 898"/>
                <a:gd name="T52" fmla="*/ 847 w 4104"/>
                <a:gd name="T53" fmla="*/ 550 h 898"/>
                <a:gd name="T54" fmla="*/ 796 w 4104"/>
                <a:gd name="T55" fmla="*/ 550 h 898"/>
                <a:gd name="T56" fmla="*/ 796 w 4104"/>
                <a:gd name="T57" fmla="*/ 580 h 898"/>
                <a:gd name="T58" fmla="*/ 612 w 4104"/>
                <a:gd name="T59" fmla="*/ 580 h 898"/>
                <a:gd name="T60" fmla="*/ 612 w 4104"/>
                <a:gd name="T61" fmla="*/ 595 h 898"/>
                <a:gd name="T62" fmla="*/ 459 w 4104"/>
                <a:gd name="T63" fmla="*/ 595 h 898"/>
                <a:gd name="T64" fmla="*/ 459 w 4104"/>
                <a:gd name="T65" fmla="*/ 612 h 898"/>
                <a:gd name="T66" fmla="*/ 380 w 4104"/>
                <a:gd name="T67" fmla="*/ 612 h 898"/>
                <a:gd name="T68" fmla="*/ 380 w 4104"/>
                <a:gd name="T69" fmla="*/ 668 h 898"/>
                <a:gd name="T70" fmla="*/ 337 w 4104"/>
                <a:gd name="T71" fmla="*/ 668 h 898"/>
                <a:gd name="T72" fmla="*/ 337 w 4104"/>
                <a:gd name="T73" fmla="*/ 723 h 898"/>
                <a:gd name="T74" fmla="*/ 290 w 4104"/>
                <a:gd name="T75" fmla="*/ 723 h 898"/>
                <a:gd name="T76" fmla="*/ 290 w 4104"/>
                <a:gd name="T77" fmla="*/ 748 h 898"/>
                <a:gd name="T78" fmla="*/ 181 w 4104"/>
                <a:gd name="T79" fmla="*/ 748 h 898"/>
                <a:gd name="T80" fmla="*/ 181 w 4104"/>
                <a:gd name="T81" fmla="*/ 788 h 898"/>
                <a:gd name="T82" fmla="*/ 163 w 4104"/>
                <a:gd name="T83" fmla="*/ 788 h 898"/>
                <a:gd name="T84" fmla="*/ 163 w 4104"/>
                <a:gd name="T85" fmla="*/ 817 h 898"/>
                <a:gd name="T86" fmla="*/ 126 w 4104"/>
                <a:gd name="T87" fmla="*/ 817 h 898"/>
                <a:gd name="T88" fmla="*/ 126 w 4104"/>
                <a:gd name="T89" fmla="*/ 869 h 898"/>
                <a:gd name="T90" fmla="*/ 89 w 4104"/>
                <a:gd name="T91" fmla="*/ 869 h 898"/>
                <a:gd name="T92" fmla="*/ 89 w 4104"/>
                <a:gd name="T93" fmla="*/ 898 h 898"/>
                <a:gd name="T94" fmla="*/ 0 w 4104"/>
                <a:gd name="T95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4" h="898">
                  <a:moveTo>
                    <a:pt x="4104" y="0"/>
                  </a:moveTo>
                  <a:lnTo>
                    <a:pt x="3913" y="0"/>
                  </a:lnTo>
                  <a:lnTo>
                    <a:pt x="3913" y="167"/>
                  </a:lnTo>
                  <a:lnTo>
                    <a:pt x="2698" y="167"/>
                  </a:lnTo>
                  <a:lnTo>
                    <a:pt x="2698" y="218"/>
                  </a:lnTo>
                  <a:lnTo>
                    <a:pt x="2151" y="218"/>
                  </a:lnTo>
                  <a:lnTo>
                    <a:pt x="2151" y="256"/>
                  </a:lnTo>
                  <a:lnTo>
                    <a:pt x="2086" y="256"/>
                  </a:lnTo>
                  <a:lnTo>
                    <a:pt x="2086" y="288"/>
                  </a:lnTo>
                  <a:lnTo>
                    <a:pt x="1923" y="288"/>
                  </a:lnTo>
                  <a:lnTo>
                    <a:pt x="1923" y="319"/>
                  </a:lnTo>
                  <a:lnTo>
                    <a:pt x="1849" y="319"/>
                  </a:lnTo>
                  <a:lnTo>
                    <a:pt x="1849" y="391"/>
                  </a:lnTo>
                  <a:lnTo>
                    <a:pt x="1663" y="391"/>
                  </a:lnTo>
                  <a:lnTo>
                    <a:pt x="1663" y="416"/>
                  </a:lnTo>
                  <a:lnTo>
                    <a:pt x="1578" y="416"/>
                  </a:lnTo>
                  <a:lnTo>
                    <a:pt x="1578" y="444"/>
                  </a:lnTo>
                  <a:lnTo>
                    <a:pt x="1071" y="444"/>
                  </a:lnTo>
                  <a:lnTo>
                    <a:pt x="1071" y="468"/>
                  </a:lnTo>
                  <a:lnTo>
                    <a:pt x="972" y="468"/>
                  </a:lnTo>
                  <a:lnTo>
                    <a:pt x="972" y="485"/>
                  </a:lnTo>
                  <a:lnTo>
                    <a:pt x="947" y="485"/>
                  </a:lnTo>
                  <a:lnTo>
                    <a:pt x="947" y="506"/>
                  </a:lnTo>
                  <a:lnTo>
                    <a:pt x="905" y="506"/>
                  </a:lnTo>
                  <a:lnTo>
                    <a:pt x="905" y="528"/>
                  </a:lnTo>
                  <a:lnTo>
                    <a:pt x="847" y="528"/>
                  </a:lnTo>
                  <a:lnTo>
                    <a:pt x="847" y="550"/>
                  </a:lnTo>
                  <a:lnTo>
                    <a:pt x="796" y="550"/>
                  </a:lnTo>
                  <a:lnTo>
                    <a:pt x="796" y="580"/>
                  </a:lnTo>
                  <a:lnTo>
                    <a:pt x="612" y="580"/>
                  </a:lnTo>
                  <a:lnTo>
                    <a:pt x="612" y="595"/>
                  </a:lnTo>
                  <a:lnTo>
                    <a:pt x="459" y="595"/>
                  </a:lnTo>
                  <a:lnTo>
                    <a:pt x="459" y="612"/>
                  </a:lnTo>
                  <a:lnTo>
                    <a:pt x="380" y="612"/>
                  </a:lnTo>
                  <a:lnTo>
                    <a:pt x="380" y="668"/>
                  </a:lnTo>
                  <a:lnTo>
                    <a:pt x="337" y="668"/>
                  </a:lnTo>
                  <a:lnTo>
                    <a:pt x="337" y="723"/>
                  </a:lnTo>
                  <a:lnTo>
                    <a:pt x="290" y="723"/>
                  </a:lnTo>
                  <a:lnTo>
                    <a:pt x="290" y="748"/>
                  </a:lnTo>
                  <a:lnTo>
                    <a:pt x="181" y="748"/>
                  </a:lnTo>
                  <a:lnTo>
                    <a:pt x="181" y="788"/>
                  </a:lnTo>
                  <a:lnTo>
                    <a:pt x="163" y="788"/>
                  </a:lnTo>
                  <a:lnTo>
                    <a:pt x="163" y="817"/>
                  </a:lnTo>
                  <a:lnTo>
                    <a:pt x="126" y="817"/>
                  </a:lnTo>
                  <a:lnTo>
                    <a:pt x="126" y="869"/>
                  </a:lnTo>
                  <a:lnTo>
                    <a:pt x="89" y="869"/>
                  </a:lnTo>
                  <a:lnTo>
                    <a:pt x="89" y="898"/>
                  </a:lnTo>
                  <a:lnTo>
                    <a:pt x="0" y="898"/>
                  </a:lnTo>
                </a:path>
              </a:pathLst>
            </a:custGeom>
            <a:noFill/>
            <a:ln w="28575" cap="rnd">
              <a:solidFill>
                <a:srgbClr val="00CC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94F9D5D5-5A8B-4EB9-9BAB-C5BCFCBE0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81" y="4044283"/>
              <a:ext cx="5648840" cy="315531"/>
            </a:xfrm>
            <a:custGeom>
              <a:avLst/>
              <a:gdLst>
                <a:gd name="T0" fmla="*/ 4091 w 4091"/>
                <a:gd name="T1" fmla="*/ 0 h 353"/>
                <a:gd name="T2" fmla="*/ 3901 w 4091"/>
                <a:gd name="T3" fmla="*/ 0 h 353"/>
                <a:gd name="T4" fmla="*/ 3901 w 4091"/>
                <a:gd name="T5" fmla="*/ 17 h 353"/>
                <a:gd name="T6" fmla="*/ 2686 w 4091"/>
                <a:gd name="T7" fmla="*/ 17 h 353"/>
                <a:gd name="T8" fmla="*/ 2686 w 4091"/>
                <a:gd name="T9" fmla="*/ 42 h 353"/>
                <a:gd name="T10" fmla="*/ 2126 w 4091"/>
                <a:gd name="T11" fmla="*/ 42 h 353"/>
                <a:gd name="T12" fmla="*/ 2126 w 4091"/>
                <a:gd name="T13" fmla="*/ 66 h 353"/>
                <a:gd name="T14" fmla="*/ 2063 w 4091"/>
                <a:gd name="T15" fmla="*/ 66 h 353"/>
                <a:gd name="T16" fmla="*/ 2063 w 4091"/>
                <a:gd name="T17" fmla="*/ 87 h 353"/>
                <a:gd name="T18" fmla="*/ 1904 w 4091"/>
                <a:gd name="T19" fmla="*/ 87 h 353"/>
                <a:gd name="T20" fmla="*/ 1904 w 4091"/>
                <a:gd name="T21" fmla="*/ 111 h 353"/>
                <a:gd name="T22" fmla="*/ 1842 w 4091"/>
                <a:gd name="T23" fmla="*/ 111 h 353"/>
                <a:gd name="T24" fmla="*/ 1842 w 4091"/>
                <a:gd name="T25" fmla="*/ 138 h 353"/>
                <a:gd name="T26" fmla="*/ 1654 w 4091"/>
                <a:gd name="T27" fmla="*/ 138 h 353"/>
                <a:gd name="T28" fmla="*/ 1654 w 4091"/>
                <a:gd name="T29" fmla="*/ 158 h 353"/>
                <a:gd name="T30" fmla="*/ 1567 w 4091"/>
                <a:gd name="T31" fmla="*/ 158 h 353"/>
                <a:gd name="T32" fmla="*/ 1567 w 4091"/>
                <a:gd name="T33" fmla="*/ 178 h 353"/>
                <a:gd name="T34" fmla="*/ 1051 w 4091"/>
                <a:gd name="T35" fmla="*/ 178 h 353"/>
                <a:gd name="T36" fmla="*/ 1051 w 4091"/>
                <a:gd name="T37" fmla="*/ 212 h 353"/>
                <a:gd name="T38" fmla="*/ 890 w 4091"/>
                <a:gd name="T39" fmla="*/ 212 h 353"/>
                <a:gd name="T40" fmla="*/ 890 w 4091"/>
                <a:gd name="T41" fmla="*/ 235 h 353"/>
                <a:gd name="T42" fmla="*/ 799 w 4091"/>
                <a:gd name="T43" fmla="*/ 235 h 353"/>
                <a:gd name="T44" fmla="*/ 799 w 4091"/>
                <a:gd name="T45" fmla="*/ 248 h 353"/>
                <a:gd name="T46" fmla="*/ 603 w 4091"/>
                <a:gd name="T47" fmla="*/ 248 h 353"/>
                <a:gd name="T48" fmla="*/ 603 w 4091"/>
                <a:gd name="T49" fmla="*/ 264 h 353"/>
                <a:gd name="T50" fmla="*/ 446 w 4091"/>
                <a:gd name="T51" fmla="*/ 264 h 353"/>
                <a:gd name="T52" fmla="*/ 446 w 4091"/>
                <a:gd name="T53" fmla="*/ 284 h 353"/>
                <a:gd name="T54" fmla="*/ 372 w 4091"/>
                <a:gd name="T55" fmla="*/ 284 h 353"/>
                <a:gd name="T56" fmla="*/ 372 w 4091"/>
                <a:gd name="T57" fmla="*/ 309 h 353"/>
                <a:gd name="T58" fmla="*/ 333 w 4091"/>
                <a:gd name="T59" fmla="*/ 309 h 353"/>
                <a:gd name="T60" fmla="*/ 333 w 4091"/>
                <a:gd name="T61" fmla="*/ 329 h 353"/>
                <a:gd name="T62" fmla="*/ 166 w 4091"/>
                <a:gd name="T63" fmla="*/ 329 h 353"/>
                <a:gd name="T64" fmla="*/ 166 w 4091"/>
                <a:gd name="T65" fmla="*/ 353 h 353"/>
                <a:gd name="T66" fmla="*/ 0 w 4091"/>
                <a:gd name="T6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91" h="353">
                  <a:moveTo>
                    <a:pt x="4091" y="0"/>
                  </a:moveTo>
                  <a:lnTo>
                    <a:pt x="3901" y="0"/>
                  </a:lnTo>
                  <a:lnTo>
                    <a:pt x="3901" y="17"/>
                  </a:lnTo>
                  <a:lnTo>
                    <a:pt x="2686" y="17"/>
                  </a:lnTo>
                  <a:lnTo>
                    <a:pt x="2686" y="42"/>
                  </a:lnTo>
                  <a:lnTo>
                    <a:pt x="2126" y="42"/>
                  </a:lnTo>
                  <a:lnTo>
                    <a:pt x="2126" y="66"/>
                  </a:lnTo>
                  <a:lnTo>
                    <a:pt x="2063" y="66"/>
                  </a:lnTo>
                  <a:lnTo>
                    <a:pt x="2063" y="87"/>
                  </a:lnTo>
                  <a:lnTo>
                    <a:pt x="1904" y="87"/>
                  </a:lnTo>
                  <a:lnTo>
                    <a:pt x="1904" y="111"/>
                  </a:lnTo>
                  <a:lnTo>
                    <a:pt x="1842" y="111"/>
                  </a:lnTo>
                  <a:lnTo>
                    <a:pt x="1842" y="138"/>
                  </a:lnTo>
                  <a:lnTo>
                    <a:pt x="1654" y="138"/>
                  </a:lnTo>
                  <a:lnTo>
                    <a:pt x="1654" y="158"/>
                  </a:lnTo>
                  <a:lnTo>
                    <a:pt x="1567" y="158"/>
                  </a:lnTo>
                  <a:lnTo>
                    <a:pt x="1567" y="178"/>
                  </a:lnTo>
                  <a:lnTo>
                    <a:pt x="1051" y="178"/>
                  </a:lnTo>
                  <a:lnTo>
                    <a:pt x="1051" y="212"/>
                  </a:lnTo>
                  <a:lnTo>
                    <a:pt x="890" y="212"/>
                  </a:lnTo>
                  <a:lnTo>
                    <a:pt x="890" y="235"/>
                  </a:lnTo>
                  <a:lnTo>
                    <a:pt x="799" y="235"/>
                  </a:lnTo>
                  <a:lnTo>
                    <a:pt x="799" y="248"/>
                  </a:lnTo>
                  <a:lnTo>
                    <a:pt x="603" y="248"/>
                  </a:lnTo>
                  <a:lnTo>
                    <a:pt x="603" y="264"/>
                  </a:lnTo>
                  <a:lnTo>
                    <a:pt x="446" y="264"/>
                  </a:lnTo>
                  <a:lnTo>
                    <a:pt x="446" y="284"/>
                  </a:lnTo>
                  <a:lnTo>
                    <a:pt x="372" y="284"/>
                  </a:lnTo>
                  <a:lnTo>
                    <a:pt x="372" y="309"/>
                  </a:lnTo>
                  <a:lnTo>
                    <a:pt x="333" y="309"/>
                  </a:lnTo>
                  <a:lnTo>
                    <a:pt x="333" y="329"/>
                  </a:lnTo>
                  <a:lnTo>
                    <a:pt x="166" y="329"/>
                  </a:lnTo>
                  <a:lnTo>
                    <a:pt x="166" y="353"/>
                  </a:lnTo>
                  <a:lnTo>
                    <a:pt x="0" y="353"/>
                  </a:lnTo>
                </a:path>
              </a:pathLst>
            </a:custGeom>
            <a:noFill/>
            <a:ln w="28575" cap="rnd">
              <a:solidFill>
                <a:srgbClr val="00CC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9F641E48-AB60-4C65-BAB2-388261F15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650" y="3893221"/>
              <a:ext cx="5669551" cy="469274"/>
            </a:xfrm>
            <a:custGeom>
              <a:avLst/>
              <a:gdLst>
                <a:gd name="T0" fmla="*/ 4106 w 4106"/>
                <a:gd name="T1" fmla="*/ 0 h 525"/>
                <a:gd name="T2" fmla="*/ 3452 w 4106"/>
                <a:gd name="T3" fmla="*/ 0 h 525"/>
                <a:gd name="T4" fmla="*/ 3452 w 4106"/>
                <a:gd name="T5" fmla="*/ 87 h 525"/>
                <a:gd name="T6" fmla="*/ 3251 w 4106"/>
                <a:gd name="T7" fmla="*/ 87 h 525"/>
                <a:gd name="T8" fmla="*/ 3251 w 4106"/>
                <a:gd name="T9" fmla="*/ 161 h 525"/>
                <a:gd name="T10" fmla="*/ 3062 w 4106"/>
                <a:gd name="T11" fmla="*/ 161 h 525"/>
                <a:gd name="T12" fmla="*/ 3062 w 4106"/>
                <a:gd name="T13" fmla="*/ 226 h 525"/>
                <a:gd name="T14" fmla="*/ 1519 w 4106"/>
                <a:gd name="T15" fmla="*/ 226 h 525"/>
                <a:gd name="T16" fmla="*/ 1519 w 4106"/>
                <a:gd name="T17" fmla="*/ 287 h 525"/>
                <a:gd name="T18" fmla="*/ 1452 w 4106"/>
                <a:gd name="T19" fmla="*/ 287 h 525"/>
                <a:gd name="T20" fmla="*/ 1452 w 4106"/>
                <a:gd name="T21" fmla="*/ 305 h 525"/>
                <a:gd name="T22" fmla="*/ 1231 w 4106"/>
                <a:gd name="T23" fmla="*/ 305 h 525"/>
                <a:gd name="T24" fmla="*/ 1231 w 4106"/>
                <a:gd name="T25" fmla="*/ 334 h 525"/>
                <a:gd name="T26" fmla="*/ 1065 w 4106"/>
                <a:gd name="T27" fmla="*/ 334 h 525"/>
                <a:gd name="T28" fmla="*/ 1065 w 4106"/>
                <a:gd name="T29" fmla="*/ 365 h 525"/>
                <a:gd name="T30" fmla="*/ 880 w 4106"/>
                <a:gd name="T31" fmla="*/ 365 h 525"/>
                <a:gd name="T32" fmla="*/ 880 w 4106"/>
                <a:gd name="T33" fmla="*/ 392 h 525"/>
                <a:gd name="T34" fmla="*/ 714 w 4106"/>
                <a:gd name="T35" fmla="*/ 392 h 525"/>
                <a:gd name="T36" fmla="*/ 714 w 4106"/>
                <a:gd name="T37" fmla="*/ 416 h 525"/>
                <a:gd name="T38" fmla="*/ 662 w 4106"/>
                <a:gd name="T39" fmla="*/ 416 h 525"/>
                <a:gd name="T40" fmla="*/ 662 w 4106"/>
                <a:gd name="T41" fmla="*/ 464 h 525"/>
                <a:gd name="T42" fmla="*/ 629 w 4106"/>
                <a:gd name="T43" fmla="*/ 464 h 525"/>
                <a:gd name="T44" fmla="*/ 629 w 4106"/>
                <a:gd name="T45" fmla="*/ 483 h 525"/>
                <a:gd name="T46" fmla="*/ 317 w 4106"/>
                <a:gd name="T47" fmla="*/ 483 h 525"/>
                <a:gd name="T48" fmla="*/ 317 w 4106"/>
                <a:gd name="T49" fmla="*/ 508 h 525"/>
                <a:gd name="T50" fmla="*/ 165 w 4106"/>
                <a:gd name="T51" fmla="*/ 508 h 525"/>
                <a:gd name="T52" fmla="*/ 165 w 4106"/>
                <a:gd name="T53" fmla="*/ 525 h 525"/>
                <a:gd name="T54" fmla="*/ 0 w 4106"/>
                <a:gd name="T55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06" h="525">
                  <a:moveTo>
                    <a:pt x="4106" y="0"/>
                  </a:moveTo>
                  <a:lnTo>
                    <a:pt x="3452" y="0"/>
                  </a:lnTo>
                  <a:lnTo>
                    <a:pt x="3452" y="87"/>
                  </a:lnTo>
                  <a:lnTo>
                    <a:pt x="3251" y="87"/>
                  </a:lnTo>
                  <a:lnTo>
                    <a:pt x="3251" y="161"/>
                  </a:lnTo>
                  <a:lnTo>
                    <a:pt x="3062" y="161"/>
                  </a:lnTo>
                  <a:lnTo>
                    <a:pt x="3062" y="226"/>
                  </a:lnTo>
                  <a:lnTo>
                    <a:pt x="1519" y="226"/>
                  </a:lnTo>
                  <a:lnTo>
                    <a:pt x="1519" y="287"/>
                  </a:lnTo>
                  <a:lnTo>
                    <a:pt x="1452" y="287"/>
                  </a:lnTo>
                  <a:lnTo>
                    <a:pt x="1452" y="305"/>
                  </a:lnTo>
                  <a:lnTo>
                    <a:pt x="1231" y="305"/>
                  </a:lnTo>
                  <a:lnTo>
                    <a:pt x="1231" y="334"/>
                  </a:lnTo>
                  <a:lnTo>
                    <a:pt x="1065" y="334"/>
                  </a:lnTo>
                  <a:lnTo>
                    <a:pt x="1065" y="365"/>
                  </a:lnTo>
                  <a:lnTo>
                    <a:pt x="880" y="365"/>
                  </a:lnTo>
                  <a:lnTo>
                    <a:pt x="880" y="392"/>
                  </a:lnTo>
                  <a:lnTo>
                    <a:pt x="714" y="392"/>
                  </a:lnTo>
                  <a:lnTo>
                    <a:pt x="714" y="416"/>
                  </a:lnTo>
                  <a:lnTo>
                    <a:pt x="662" y="416"/>
                  </a:lnTo>
                  <a:lnTo>
                    <a:pt x="662" y="464"/>
                  </a:lnTo>
                  <a:lnTo>
                    <a:pt x="629" y="464"/>
                  </a:lnTo>
                  <a:lnTo>
                    <a:pt x="629" y="483"/>
                  </a:lnTo>
                  <a:lnTo>
                    <a:pt x="317" y="483"/>
                  </a:lnTo>
                  <a:lnTo>
                    <a:pt x="317" y="508"/>
                  </a:lnTo>
                  <a:lnTo>
                    <a:pt x="165" y="508"/>
                  </a:lnTo>
                  <a:lnTo>
                    <a:pt x="165" y="525"/>
                  </a:lnTo>
                  <a:lnTo>
                    <a:pt x="0" y="525"/>
                  </a:lnTo>
                </a:path>
              </a:pathLst>
            </a:custGeom>
            <a:noFill/>
            <a:ln w="28575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62345952-EF4D-4710-9848-703DDBAD6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650" y="3893221"/>
              <a:ext cx="5669551" cy="469274"/>
            </a:xfrm>
            <a:custGeom>
              <a:avLst/>
              <a:gdLst>
                <a:gd name="T0" fmla="*/ 0 w 4106"/>
                <a:gd name="T1" fmla="*/ 525 h 525"/>
                <a:gd name="T2" fmla="*/ 165 w 4106"/>
                <a:gd name="T3" fmla="*/ 525 h 525"/>
                <a:gd name="T4" fmla="*/ 165 w 4106"/>
                <a:gd name="T5" fmla="*/ 525 h 525"/>
                <a:gd name="T6" fmla="*/ 165 w 4106"/>
                <a:gd name="T7" fmla="*/ 508 h 525"/>
                <a:gd name="T8" fmla="*/ 165 w 4106"/>
                <a:gd name="T9" fmla="*/ 508 h 525"/>
                <a:gd name="T10" fmla="*/ 317 w 4106"/>
                <a:gd name="T11" fmla="*/ 508 h 525"/>
                <a:gd name="T12" fmla="*/ 317 w 4106"/>
                <a:gd name="T13" fmla="*/ 508 h 525"/>
                <a:gd name="T14" fmla="*/ 317 w 4106"/>
                <a:gd name="T15" fmla="*/ 483 h 525"/>
                <a:gd name="T16" fmla="*/ 317 w 4106"/>
                <a:gd name="T17" fmla="*/ 483 h 525"/>
                <a:gd name="T18" fmla="*/ 629 w 4106"/>
                <a:gd name="T19" fmla="*/ 483 h 525"/>
                <a:gd name="T20" fmla="*/ 629 w 4106"/>
                <a:gd name="T21" fmla="*/ 483 h 525"/>
                <a:gd name="T22" fmla="*/ 629 w 4106"/>
                <a:gd name="T23" fmla="*/ 464 h 525"/>
                <a:gd name="T24" fmla="*/ 629 w 4106"/>
                <a:gd name="T25" fmla="*/ 464 h 525"/>
                <a:gd name="T26" fmla="*/ 662 w 4106"/>
                <a:gd name="T27" fmla="*/ 464 h 525"/>
                <a:gd name="T28" fmla="*/ 662 w 4106"/>
                <a:gd name="T29" fmla="*/ 464 h 525"/>
                <a:gd name="T30" fmla="*/ 662 w 4106"/>
                <a:gd name="T31" fmla="*/ 416 h 525"/>
                <a:gd name="T32" fmla="*/ 662 w 4106"/>
                <a:gd name="T33" fmla="*/ 416 h 525"/>
                <a:gd name="T34" fmla="*/ 714 w 4106"/>
                <a:gd name="T35" fmla="*/ 416 h 525"/>
                <a:gd name="T36" fmla="*/ 714 w 4106"/>
                <a:gd name="T37" fmla="*/ 416 h 525"/>
                <a:gd name="T38" fmla="*/ 714 w 4106"/>
                <a:gd name="T39" fmla="*/ 392 h 525"/>
                <a:gd name="T40" fmla="*/ 714 w 4106"/>
                <a:gd name="T41" fmla="*/ 392 h 525"/>
                <a:gd name="T42" fmla="*/ 880 w 4106"/>
                <a:gd name="T43" fmla="*/ 392 h 525"/>
                <a:gd name="T44" fmla="*/ 880 w 4106"/>
                <a:gd name="T45" fmla="*/ 392 h 525"/>
                <a:gd name="T46" fmla="*/ 880 w 4106"/>
                <a:gd name="T47" fmla="*/ 365 h 525"/>
                <a:gd name="T48" fmla="*/ 880 w 4106"/>
                <a:gd name="T49" fmla="*/ 365 h 525"/>
                <a:gd name="T50" fmla="*/ 1065 w 4106"/>
                <a:gd name="T51" fmla="*/ 365 h 525"/>
                <a:gd name="T52" fmla="*/ 1065 w 4106"/>
                <a:gd name="T53" fmla="*/ 365 h 525"/>
                <a:gd name="T54" fmla="*/ 1065 w 4106"/>
                <a:gd name="T55" fmla="*/ 334 h 525"/>
                <a:gd name="T56" fmla="*/ 1065 w 4106"/>
                <a:gd name="T57" fmla="*/ 334 h 525"/>
                <a:gd name="T58" fmla="*/ 1231 w 4106"/>
                <a:gd name="T59" fmla="*/ 334 h 525"/>
                <a:gd name="T60" fmla="*/ 1231 w 4106"/>
                <a:gd name="T61" fmla="*/ 334 h 525"/>
                <a:gd name="T62" fmla="*/ 1231 w 4106"/>
                <a:gd name="T63" fmla="*/ 305 h 525"/>
                <a:gd name="T64" fmla="*/ 1231 w 4106"/>
                <a:gd name="T65" fmla="*/ 305 h 525"/>
                <a:gd name="T66" fmla="*/ 1452 w 4106"/>
                <a:gd name="T67" fmla="*/ 305 h 525"/>
                <a:gd name="T68" fmla="*/ 1452 w 4106"/>
                <a:gd name="T69" fmla="*/ 305 h 525"/>
                <a:gd name="T70" fmla="*/ 1452 w 4106"/>
                <a:gd name="T71" fmla="*/ 287 h 525"/>
                <a:gd name="T72" fmla="*/ 1452 w 4106"/>
                <a:gd name="T73" fmla="*/ 287 h 525"/>
                <a:gd name="T74" fmla="*/ 1519 w 4106"/>
                <a:gd name="T75" fmla="*/ 287 h 525"/>
                <a:gd name="T76" fmla="*/ 1519 w 4106"/>
                <a:gd name="T77" fmla="*/ 287 h 525"/>
                <a:gd name="T78" fmla="*/ 1519 w 4106"/>
                <a:gd name="T79" fmla="*/ 226 h 525"/>
                <a:gd name="T80" fmla="*/ 1519 w 4106"/>
                <a:gd name="T81" fmla="*/ 226 h 525"/>
                <a:gd name="T82" fmla="*/ 3062 w 4106"/>
                <a:gd name="T83" fmla="*/ 226 h 525"/>
                <a:gd name="T84" fmla="*/ 3062 w 4106"/>
                <a:gd name="T85" fmla="*/ 226 h 525"/>
                <a:gd name="T86" fmla="*/ 3062 w 4106"/>
                <a:gd name="T87" fmla="*/ 161 h 525"/>
                <a:gd name="T88" fmla="*/ 3062 w 4106"/>
                <a:gd name="T89" fmla="*/ 161 h 525"/>
                <a:gd name="T90" fmla="*/ 3251 w 4106"/>
                <a:gd name="T91" fmla="*/ 161 h 525"/>
                <a:gd name="T92" fmla="*/ 3251 w 4106"/>
                <a:gd name="T93" fmla="*/ 161 h 525"/>
                <a:gd name="T94" fmla="*/ 3251 w 4106"/>
                <a:gd name="T95" fmla="*/ 87 h 525"/>
                <a:gd name="T96" fmla="*/ 3251 w 4106"/>
                <a:gd name="T97" fmla="*/ 87 h 525"/>
                <a:gd name="T98" fmla="*/ 3452 w 4106"/>
                <a:gd name="T99" fmla="*/ 87 h 525"/>
                <a:gd name="T100" fmla="*/ 3452 w 4106"/>
                <a:gd name="T101" fmla="*/ 87 h 525"/>
                <a:gd name="T102" fmla="*/ 3452 w 4106"/>
                <a:gd name="T103" fmla="*/ 0 h 525"/>
                <a:gd name="T104" fmla="*/ 3452 w 4106"/>
                <a:gd name="T105" fmla="*/ 0 h 525"/>
                <a:gd name="T106" fmla="*/ 3452 w 4106"/>
                <a:gd name="T107" fmla="*/ 0 h 525"/>
                <a:gd name="T108" fmla="*/ 4106 w 4106"/>
                <a:gd name="T10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06" h="525">
                  <a:moveTo>
                    <a:pt x="0" y="525"/>
                  </a:moveTo>
                  <a:lnTo>
                    <a:pt x="165" y="525"/>
                  </a:lnTo>
                  <a:moveTo>
                    <a:pt x="165" y="525"/>
                  </a:moveTo>
                  <a:lnTo>
                    <a:pt x="165" y="508"/>
                  </a:lnTo>
                  <a:moveTo>
                    <a:pt x="165" y="508"/>
                  </a:moveTo>
                  <a:lnTo>
                    <a:pt x="317" y="508"/>
                  </a:lnTo>
                  <a:moveTo>
                    <a:pt x="317" y="508"/>
                  </a:moveTo>
                  <a:lnTo>
                    <a:pt x="317" y="483"/>
                  </a:lnTo>
                  <a:moveTo>
                    <a:pt x="317" y="483"/>
                  </a:moveTo>
                  <a:lnTo>
                    <a:pt x="629" y="483"/>
                  </a:lnTo>
                  <a:moveTo>
                    <a:pt x="629" y="483"/>
                  </a:moveTo>
                  <a:lnTo>
                    <a:pt x="629" y="464"/>
                  </a:lnTo>
                  <a:moveTo>
                    <a:pt x="629" y="464"/>
                  </a:moveTo>
                  <a:lnTo>
                    <a:pt x="662" y="464"/>
                  </a:lnTo>
                  <a:moveTo>
                    <a:pt x="662" y="464"/>
                  </a:moveTo>
                  <a:lnTo>
                    <a:pt x="662" y="416"/>
                  </a:lnTo>
                  <a:moveTo>
                    <a:pt x="662" y="416"/>
                  </a:moveTo>
                  <a:lnTo>
                    <a:pt x="714" y="416"/>
                  </a:lnTo>
                  <a:moveTo>
                    <a:pt x="714" y="416"/>
                  </a:moveTo>
                  <a:lnTo>
                    <a:pt x="714" y="392"/>
                  </a:lnTo>
                  <a:moveTo>
                    <a:pt x="714" y="392"/>
                  </a:moveTo>
                  <a:lnTo>
                    <a:pt x="880" y="392"/>
                  </a:lnTo>
                  <a:moveTo>
                    <a:pt x="880" y="392"/>
                  </a:moveTo>
                  <a:lnTo>
                    <a:pt x="880" y="365"/>
                  </a:lnTo>
                  <a:moveTo>
                    <a:pt x="880" y="365"/>
                  </a:moveTo>
                  <a:lnTo>
                    <a:pt x="1065" y="365"/>
                  </a:lnTo>
                  <a:moveTo>
                    <a:pt x="1065" y="365"/>
                  </a:moveTo>
                  <a:lnTo>
                    <a:pt x="1065" y="334"/>
                  </a:lnTo>
                  <a:moveTo>
                    <a:pt x="1065" y="334"/>
                  </a:moveTo>
                  <a:lnTo>
                    <a:pt x="1231" y="334"/>
                  </a:lnTo>
                  <a:moveTo>
                    <a:pt x="1231" y="334"/>
                  </a:moveTo>
                  <a:lnTo>
                    <a:pt x="1231" y="305"/>
                  </a:lnTo>
                  <a:moveTo>
                    <a:pt x="1231" y="305"/>
                  </a:moveTo>
                  <a:lnTo>
                    <a:pt x="1452" y="305"/>
                  </a:lnTo>
                  <a:moveTo>
                    <a:pt x="1452" y="305"/>
                  </a:moveTo>
                  <a:lnTo>
                    <a:pt x="1452" y="287"/>
                  </a:lnTo>
                  <a:moveTo>
                    <a:pt x="1452" y="287"/>
                  </a:moveTo>
                  <a:lnTo>
                    <a:pt x="1519" y="287"/>
                  </a:lnTo>
                  <a:moveTo>
                    <a:pt x="1519" y="287"/>
                  </a:moveTo>
                  <a:lnTo>
                    <a:pt x="1519" y="226"/>
                  </a:lnTo>
                  <a:moveTo>
                    <a:pt x="1519" y="226"/>
                  </a:moveTo>
                  <a:lnTo>
                    <a:pt x="3062" y="226"/>
                  </a:lnTo>
                  <a:moveTo>
                    <a:pt x="3062" y="226"/>
                  </a:moveTo>
                  <a:lnTo>
                    <a:pt x="3062" y="161"/>
                  </a:lnTo>
                  <a:moveTo>
                    <a:pt x="3062" y="161"/>
                  </a:moveTo>
                  <a:lnTo>
                    <a:pt x="3251" y="161"/>
                  </a:lnTo>
                  <a:moveTo>
                    <a:pt x="3251" y="161"/>
                  </a:moveTo>
                  <a:lnTo>
                    <a:pt x="3251" y="87"/>
                  </a:lnTo>
                  <a:moveTo>
                    <a:pt x="3251" y="87"/>
                  </a:moveTo>
                  <a:lnTo>
                    <a:pt x="3452" y="87"/>
                  </a:lnTo>
                  <a:moveTo>
                    <a:pt x="3452" y="87"/>
                  </a:moveTo>
                  <a:lnTo>
                    <a:pt x="3452" y="0"/>
                  </a:lnTo>
                  <a:moveTo>
                    <a:pt x="3452" y="0"/>
                  </a:moveTo>
                  <a:lnTo>
                    <a:pt x="3452" y="0"/>
                  </a:lnTo>
                  <a:lnTo>
                    <a:pt x="4106" y="0"/>
                  </a:lnTo>
                </a:path>
              </a:pathLst>
            </a:custGeom>
            <a:noFill/>
            <a:ln w="28575" cap="rnd" cmpd="sng">
              <a:solidFill>
                <a:srgbClr val="FF4F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809D66FF-C892-4028-A08E-BE2E791D1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315" y="3612550"/>
              <a:ext cx="5665409" cy="747263"/>
            </a:xfrm>
            <a:custGeom>
              <a:avLst/>
              <a:gdLst>
                <a:gd name="T0" fmla="*/ 4103 w 4103"/>
                <a:gd name="T1" fmla="*/ 0 h 836"/>
                <a:gd name="T2" fmla="*/ 3447 w 4103"/>
                <a:gd name="T3" fmla="*/ 0 h 836"/>
                <a:gd name="T4" fmla="*/ 3447 w 4103"/>
                <a:gd name="T5" fmla="*/ 163 h 836"/>
                <a:gd name="T6" fmla="*/ 3234 w 4103"/>
                <a:gd name="T7" fmla="*/ 163 h 836"/>
                <a:gd name="T8" fmla="*/ 3234 w 4103"/>
                <a:gd name="T9" fmla="*/ 270 h 836"/>
                <a:gd name="T10" fmla="*/ 3058 w 4103"/>
                <a:gd name="T11" fmla="*/ 270 h 836"/>
                <a:gd name="T12" fmla="*/ 3058 w 4103"/>
                <a:gd name="T13" fmla="*/ 369 h 836"/>
                <a:gd name="T14" fmla="*/ 1519 w 4103"/>
                <a:gd name="T15" fmla="*/ 369 h 836"/>
                <a:gd name="T16" fmla="*/ 1519 w 4103"/>
                <a:gd name="T17" fmla="*/ 450 h 836"/>
                <a:gd name="T18" fmla="*/ 1442 w 4103"/>
                <a:gd name="T19" fmla="*/ 450 h 836"/>
                <a:gd name="T20" fmla="*/ 1442 w 4103"/>
                <a:gd name="T21" fmla="*/ 503 h 836"/>
                <a:gd name="T22" fmla="*/ 1070 w 4103"/>
                <a:gd name="T23" fmla="*/ 503 h 836"/>
                <a:gd name="T24" fmla="*/ 1070 w 4103"/>
                <a:gd name="T25" fmla="*/ 557 h 836"/>
                <a:gd name="T26" fmla="*/ 883 w 4103"/>
                <a:gd name="T27" fmla="*/ 557 h 836"/>
                <a:gd name="T28" fmla="*/ 883 w 4103"/>
                <a:gd name="T29" fmla="*/ 602 h 836"/>
                <a:gd name="T30" fmla="*/ 707 w 4103"/>
                <a:gd name="T31" fmla="*/ 602 h 836"/>
                <a:gd name="T32" fmla="*/ 707 w 4103"/>
                <a:gd name="T33" fmla="*/ 643 h 836"/>
                <a:gd name="T34" fmla="*/ 659 w 4103"/>
                <a:gd name="T35" fmla="*/ 643 h 836"/>
                <a:gd name="T36" fmla="*/ 659 w 4103"/>
                <a:gd name="T37" fmla="*/ 701 h 836"/>
                <a:gd name="T38" fmla="*/ 614 w 4103"/>
                <a:gd name="T39" fmla="*/ 701 h 836"/>
                <a:gd name="T40" fmla="*/ 614 w 4103"/>
                <a:gd name="T41" fmla="*/ 731 h 836"/>
                <a:gd name="T42" fmla="*/ 307 w 4103"/>
                <a:gd name="T43" fmla="*/ 731 h 836"/>
                <a:gd name="T44" fmla="*/ 307 w 4103"/>
                <a:gd name="T45" fmla="*/ 782 h 836"/>
                <a:gd name="T46" fmla="*/ 193 w 4103"/>
                <a:gd name="T47" fmla="*/ 782 h 836"/>
                <a:gd name="T48" fmla="*/ 193 w 4103"/>
                <a:gd name="T49" fmla="*/ 800 h 836"/>
                <a:gd name="T50" fmla="*/ 147 w 4103"/>
                <a:gd name="T51" fmla="*/ 800 h 836"/>
                <a:gd name="T52" fmla="*/ 147 w 4103"/>
                <a:gd name="T53" fmla="*/ 836 h 836"/>
                <a:gd name="T54" fmla="*/ 0 w 4103"/>
                <a:gd name="T55" fmla="*/ 83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03" h="836">
                  <a:moveTo>
                    <a:pt x="4103" y="0"/>
                  </a:moveTo>
                  <a:lnTo>
                    <a:pt x="3447" y="0"/>
                  </a:lnTo>
                  <a:lnTo>
                    <a:pt x="3447" y="163"/>
                  </a:lnTo>
                  <a:lnTo>
                    <a:pt x="3234" y="163"/>
                  </a:lnTo>
                  <a:lnTo>
                    <a:pt x="3234" y="270"/>
                  </a:lnTo>
                  <a:lnTo>
                    <a:pt x="3058" y="270"/>
                  </a:lnTo>
                  <a:lnTo>
                    <a:pt x="3058" y="369"/>
                  </a:lnTo>
                  <a:lnTo>
                    <a:pt x="1519" y="369"/>
                  </a:lnTo>
                  <a:lnTo>
                    <a:pt x="1519" y="450"/>
                  </a:lnTo>
                  <a:lnTo>
                    <a:pt x="1442" y="450"/>
                  </a:lnTo>
                  <a:lnTo>
                    <a:pt x="1442" y="503"/>
                  </a:lnTo>
                  <a:lnTo>
                    <a:pt x="1070" y="503"/>
                  </a:lnTo>
                  <a:lnTo>
                    <a:pt x="1070" y="557"/>
                  </a:lnTo>
                  <a:lnTo>
                    <a:pt x="883" y="557"/>
                  </a:lnTo>
                  <a:lnTo>
                    <a:pt x="883" y="602"/>
                  </a:lnTo>
                  <a:lnTo>
                    <a:pt x="707" y="602"/>
                  </a:lnTo>
                  <a:lnTo>
                    <a:pt x="707" y="643"/>
                  </a:lnTo>
                  <a:lnTo>
                    <a:pt x="659" y="643"/>
                  </a:lnTo>
                  <a:lnTo>
                    <a:pt x="659" y="701"/>
                  </a:lnTo>
                  <a:lnTo>
                    <a:pt x="614" y="701"/>
                  </a:lnTo>
                  <a:lnTo>
                    <a:pt x="614" y="731"/>
                  </a:lnTo>
                  <a:lnTo>
                    <a:pt x="307" y="731"/>
                  </a:lnTo>
                  <a:lnTo>
                    <a:pt x="307" y="782"/>
                  </a:lnTo>
                  <a:lnTo>
                    <a:pt x="193" y="782"/>
                  </a:lnTo>
                  <a:lnTo>
                    <a:pt x="193" y="800"/>
                  </a:lnTo>
                  <a:lnTo>
                    <a:pt x="147" y="800"/>
                  </a:lnTo>
                  <a:lnTo>
                    <a:pt x="147" y="836"/>
                  </a:lnTo>
                  <a:lnTo>
                    <a:pt x="0" y="836"/>
                  </a:lnTo>
                </a:path>
              </a:pathLst>
            </a:custGeom>
            <a:noFill/>
            <a:ln w="28575" cap="rnd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59">
              <a:extLst>
                <a:ext uri="{FF2B5EF4-FFF2-40B4-BE49-F238E27FC236}">
                  <a16:creationId xmlns:a16="http://schemas.microsoft.com/office/drawing/2014/main" id="{33108ED1-F240-44F4-8FC3-2477A34D4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3547" y="2635588"/>
              <a:ext cx="305157" cy="0"/>
            </a:xfrm>
            <a:prstGeom prst="line">
              <a:avLst/>
            </a:prstGeom>
            <a:noFill/>
            <a:ln w="31750" cap="rnd">
              <a:solidFill>
                <a:srgbClr val="FF4F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E490E219-C78F-4F11-AED5-5C115514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077" y="4163165"/>
              <a:ext cx="5664028" cy="196648"/>
            </a:xfrm>
            <a:custGeom>
              <a:avLst/>
              <a:gdLst>
                <a:gd name="T0" fmla="*/ 4102 w 4102"/>
                <a:gd name="T1" fmla="*/ 0 h 220"/>
                <a:gd name="T2" fmla="*/ 3440 w 4102"/>
                <a:gd name="T3" fmla="*/ 0 h 220"/>
                <a:gd name="T4" fmla="*/ 3440 w 4102"/>
                <a:gd name="T5" fmla="*/ 35 h 220"/>
                <a:gd name="T6" fmla="*/ 3227 w 4102"/>
                <a:gd name="T7" fmla="*/ 35 h 220"/>
                <a:gd name="T8" fmla="*/ 3227 w 4102"/>
                <a:gd name="T9" fmla="*/ 65 h 220"/>
                <a:gd name="T10" fmla="*/ 3058 w 4102"/>
                <a:gd name="T11" fmla="*/ 65 h 220"/>
                <a:gd name="T12" fmla="*/ 3058 w 4102"/>
                <a:gd name="T13" fmla="*/ 95 h 220"/>
                <a:gd name="T14" fmla="*/ 1517 w 4102"/>
                <a:gd name="T15" fmla="*/ 95 h 220"/>
                <a:gd name="T16" fmla="*/ 1517 w 4102"/>
                <a:gd name="T17" fmla="*/ 124 h 220"/>
                <a:gd name="T18" fmla="*/ 1452 w 4102"/>
                <a:gd name="T19" fmla="*/ 124 h 220"/>
                <a:gd name="T20" fmla="*/ 1452 w 4102"/>
                <a:gd name="T21" fmla="*/ 147 h 220"/>
                <a:gd name="T22" fmla="*/ 1198 w 4102"/>
                <a:gd name="T23" fmla="*/ 147 h 220"/>
                <a:gd name="T24" fmla="*/ 1198 w 4102"/>
                <a:gd name="T25" fmla="*/ 167 h 220"/>
                <a:gd name="T26" fmla="*/ 1058 w 4102"/>
                <a:gd name="T27" fmla="*/ 167 h 220"/>
                <a:gd name="T28" fmla="*/ 1058 w 4102"/>
                <a:gd name="T29" fmla="*/ 183 h 220"/>
                <a:gd name="T30" fmla="*/ 850 w 4102"/>
                <a:gd name="T31" fmla="*/ 183 h 220"/>
                <a:gd name="T32" fmla="*/ 850 w 4102"/>
                <a:gd name="T33" fmla="*/ 201 h 220"/>
                <a:gd name="T34" fmla="*/ 657 w 4102"/>
                <a:gd name="T35" fmla="*/ 201 h 220"/>
                <a:gd name="T36" fmla="*/ 657 w 4102"/>
                <a:gd name="T37" fmla="*/ 220 h 220"/>
                <a:gd name="T38" fmla="*/ 0 w 4102"/>
                <a:gd name="T3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2" h="220">
                  <a:moveTo>
                    <a:pt x="4102" y="0"/>
                  </a:moveTo>
                  <a:lnTo>
                    <a:pt x="3440" y="0"/>
                  </a:lnTo>
                  <a:lnTo>
                    <a:pt x="3440" y="35"/>
                  </a:lnTo>
                  <a:lnTo>
                    <a:pt x="3227" y="35"/>
                  </a:lnTo>
                  <a:lnTo>
                    <a:pt x="3227" y="65"/>
                  </a:lnTo>
                  <a:lnTo>
                    <a:pt x="3058" y="65"/>
                  </a:lnTo>
                  <a:lnTo>
                    <a:pt x="3058" y="95"/>
                  </a:lnTo>
                  <a:lnTo>
                    <a:pt x="1517" y="95"/>
                  </a:lnTo>
                  <a:lnTo>
                    <a:pt x="1517" y="124"/>
                  </a:lnTo>
                  <a:lnTo>
                    <a:pt x="1452" y="124"/>
                  </a:lnTo>
                  <a:lnTo>
                    <a:pt x="1452" y="147"/>
                  </a:lnTo>
                  <a:lnTo>
                    <a:pt x="1198" y="147"/>
                  </a:lnTo>
                  <a:lnTo>
                    <a:pt x="1198" y="167"/>
                  </a:lnTo>
                  <a:lnTo>
                    <a:pt x="1058" y="167"/>
                  </a:lnTo>
                  <a:lnTo>
                    <a:pt x="1058" y="183"/>
                  </a:lnTo>
                  <a:lnTo>
                    <a:pt x="850" y="183"/>
                  </a:lnTo>
                  <a:lnTo>
                    <a:pt x="850" y="201"/>
                  </a:lnTo>
                  <a:lnTo>
                    <a:pt x="657" y="201"/>
                  </a:lnTo>
                  <a:lnTo>
                    <a:pt x="657" y="220"/>
                  </a:lnTo>
                  <a:lnTo>
                    <a:pt x="0" y="220"/>
                  </a:lnTo>
                </a:path>
              </a:pathLst>
            </a:custGeom>
            <a:noFill/>
            <a:ln w="28575" cap="rnd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59">
              <a:extLst>
                <a:ext uri="{FF2B5EF4-FFF2-40B4-BE49-F238E27FC236}">
                  <a16:creationId xmlns:a16="http://schemas.microsoft.com/office/drawing/2014/main" id="{691D350F-610D-4F89-BAE5-A93404B17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739" y="2635588"/>
              <a:ext cx="305157" cy="0"/>
            </a:xfrm>
            <a:prstGeom prst="line">
              <a:avLst/>
            </a:prstGeom>
            <a:noFill/>
            <a:ln w="317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3" name="Groupe 108">
              <a:extLst>
                <a:ext uri="{FF2B5EF4-FFF2-40B4-BE49-F238E27FC236}">
                  <a16:creationId xmlns:a16="http://schemas.microsoft.com/office/drawing/2014/main" id="{BB9BE1D6-01B3-45EE-97B9-9B0D876667B9}"/>
                </a:ext>
              </a:extLst>
            </p:cNvPr>
            <p:cNvGrpSpPr/>
            <p:nvPr/>
          </p:nvGrpSpPr>
          <p:grpSpPr>
            <a:xfrm>
              <a:off x="579166" y="2190195"/>
              <a:ext cx="6021131" cy="2327277"/>
              <a:chOff x="9958388" y="303213"/>
              <a:chExt cx="9786938" cy="5843588"/>
            </a:xfrm>
          </p:grpSpPr>
          <p:sp>
            <p:nvSpPr>
              <p:cNvPr id="55" name="Freeform 65">
                <a:extLst>
                  <a:ext uri="{FF2B5EF4-FFF2-40B4-BE49-F238E27FC236}">
                    <a16:creationId xmlns:a16="http://schemas.microsoft.com/office/drawing/2014/main" id="{5E56BB82-00C6-45B2-BD68-C17C59008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2213" y="303213"/>
                <a:ext cx="9663113" cy="5715000"/>
              </a:xfrm>
              <a:custGeom>
                <a:avLst/>
                <a:gdLst>
                  <a:gd name="T0" fmla="*/ 6087 w 6087"/>
                  <a:gd name="T1" fmla="*/ 3600 h 3600"/>
                  <a:gd name="T2" fmla="*/ 0 w 6087"/>
                  <a:gd name="T3" fmla="*/ 3600 h 3600"/>
                  <a:gd name="T4" fmla="*/ 0 w 6087"/>
                  <a:gd name="T5" fmla="*/ 0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87" h="3600">
                    <a:moveTo>
                      <a:pt x="6087" y="3600"/>
                    </a:moveTo>
                    <a:lnTo>
                      <a:pt x="0" y="360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66">
                <a:extLst>
                  <a:ext uri="{FF2B5EF4-FFF2-40B4-BE49-F238E27FC236}">
                    <a16:creationId xmlns:a16="http://schemas.microsoft.com/office/drawing/2014/main" id="{539DBA46-129F-4EF5-B69E-654E8C238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8388" y="1830388"/>
                <a:ext cx="123825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67">
                <a:extLst>
                  <a:ext uri="{FF2B5EF4-FFF2-40B4-BE49-F238E27FC236}">
                    <a16:creationId xmlns:a16="http://schemas.microsoft.com/office/drawing/2014/main" id="{FF1430EE-0E6B-4EB4-AE53-7CD9CE9A2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8388" y="3141663"/>
                <a:ext cx="123825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68">
                <a:extLst>
                  <a:ext uri="{FF2B5EF4-FFF2-40B4-BE49-F238E27FC236}">
                    <a16:creationId xmlns:a16="http://schemas.microsoft.com/office/drawing/2014/main" id="{4EBA19AA-2413-435D-A6D4-284183122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8388" y="4457700"/>
                <a:ext cx="123825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69">
                <a:extLst>
                  <a:ext uri="{FF2B5EF4-FFF2-40B4-BE49-F238E27FC236}">
                    <a16:creationId xmlns:a16="http://schemas.microsoft.com/office/drawing/2014/main" id="{3F44319E-6747-4C9E-A0C5-FE0DF8F9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8388" y="5773738"/>
                <a:ext cx="123825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70">
                <a:extLst>
                  <a:ext uri="{FF2B5EF4-FFF2-40B4-BE49-F238E27FC236}">
                    <a16:creationId xmlns:a16="http://schemas.microsoft.com/office/drawing/2014/main" id="{84C32D37-D029-43E9-B300-5C6D5B69F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8388" y="514350"/>
                <a:ext cx="123825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71">
                <a:extLst>
                  <a:ext uri="{FF2B5EF4-FFF2-40B4-BE49-F238E27FC236}">
                    <a16:creationId xmlns:a16="http://schemas.microsoft.com/office/drawing/2014/main" id="{B64C6736-6F40-4592-810D-EB6CBFABE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1225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72">
                <a:extLst>
                  <a:ext uri="{FF2B5EF4-FFF2-40B4-BE49-F238E27FC236}">
                    <a16:creationId xmlns:a16="http://schemas.microsoft.com/office/drawing/2014/main" id="{34D41ED8-2D7A-4E3C-8AD7-693F0386D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05125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73">
                <a:extLst>
                  <a:ext uri="{FF2B5EF4-FFF2-40B4-BE49-F238E27FC236}">
                    <a16:creationId xmlns:a16="http://schemas.microsoft.com/office/drawing/2014/main" id="{FB3CE3F9-80AB-4067-B9D1-21D8A8795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7438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74">
                <a:extLst>
                  <a:ext uri="{FF2B5EF4-FFF2-40B4-BE49-F238E27FC236}">
                    <a16:creationId xmlns:a16="http://schemas.microsoft.com/office/drawing/2014/main" id="{AD080798-2AE1-47E7-BBB0-8CC9F8C5D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51338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75">
                <a:extLst>
                  <a:ext uri="{FF2B5EF4-FFF2-40B4-BE49-F238E27FC236}">
                    <a16:creationId xmlns:a16="http://schemas.microsoft.com/office/drawing/2014/main" id="{5C381E39-8B1B-4EAC-8F63-50918B7A4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70475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76">
                <a:extLst>
                  <a:ext uri="{FF2B5EF4-FFF2-40B4-BE49-F238E27FC236}">
                    <a16:creationId xmlns:a16="http://schemas.microsoft.com/office/drawing/2014/main" id="{C59EE92D-51A7-41BC-852A-0D819AAA2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94375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77">
                <a:extLst>
                  <a:ext uri="{FF2B5EF4-FFF2-40B4-BE49-F238E27FC236}">
                    <a16:creationId xmlns:a16="http://schemas.microsoft.com/office/drawing/2014/main" id="{42B49D3A-F8C4-44D8-8F89-6B8E87712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16688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78">
                <a:extLst>
                  <a:ext uri="{FF2B5EF4-FFF2-40B4-BE49-F238E27FC236}">
                    <a16:creationId xmlns:a16="http://schemas.microsoft.com/office/drawing/2014/main" id="{7266D1EC-A125-4F43-8D2A-43E8C46AC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42588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79">
                <a:extLst>
                  <a:ext uri="{FF2B5EF4-FFF2-40B4-BE49-F238E27FC236}">
                    <a16:creationId xmlns:a16="http://schemas.microsoft.com/office/drawing/2014/main" id="{C0777BFE-27BF-412E-83B2-B28168C0C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64900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80">
                <a:extLst>
                  <a:ext uri="{FF2B5EF4-FFF2-40B4-BE49-F238E27FC236}">
                    <a16:creationId xmlns:a16="http://schemas.microsoft.com/office/drawing/2014/main" id="{8FC835F0-4399-4272-8F33-A40A2315F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88800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81">
                <a:extLst>
                  <a:ext uri="{FF2B5EF4-FFF2-40B4-BE49-F238E27FC236}">
                    <a16:creationId xmlns:a16="http://schemas.microsoft.com/office/drawing/2014/main" id="{FE66402C-FE5E-4948-B034-64BF98EB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11113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82">
                <a:extLst>
                  <a:ext uri="{FF2B5EF4-FFF2-40B4-BE49-F238E27FC236}">
                    <a16:creationId xmlns:a16="http://schemas.microsoft.com/office/drawing/2014/main" id="{B0E58E0E-BDBC-441F-A888-01FB9C125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35013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83">
                <a:extLst>
                  <a:ext uri="{FF2B5EF4-FFF2-40B4-BE49-F238E27FC236}">
                    <a16:creationId xmlns:a16="http://schemas.microsoft.com/office/drawing/2014/main" id="{F011661A-067C-4F66-8829-5C8BAAA15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57325" y="601821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D955C9B-0FAA-4D1D-B0CB-49B771D8BF51}"/>
                </a:ext>
              </a:extLst>
            </p:cNvPr>
            <p:cNvSpPr txBox="1"/>
            <p:nvPr/>
          </p:nvSpPr>
          <p:spPr>
            <a:xfrm>
              <a:off x="3684728" y="4714238"/>
              <a:ext cx="747624" cy="324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/>
                <a:t>Days</a:t>
              </a:r>
              <a:endParaRPr lang="fr-FR" sz="1400" b="1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C0CD376-5FBB-4C71-B7D9-BF68B5BC5D1A}"/>
                </a:ext>
              </a:extLst>
            </p:cNvPr>
            <p:cNvSpPr txBox="1"/>
            <p:nvPr/>
          </p:nvSpPr>
          <p:spPr>
            <a:xfrm>
              <a:off x="2718058" y="3157270"/>
              <a:ext cx="2150590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Log </a:t>
              </a:r>
              <a:r>
                <a:rPr lang="fr-FR" sz="1200" dirty="0" err="1"/>
                <a:t>rank</a:t>
              </a:r>
              <a:r>
                <a:rPr lang="fr-FR" sz="1200" dirty="0"/>
                <a:t> test. p = 0.29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36D4DC0-9009-4B72-8263-10622E8BE0E0}"/>
                </a:ext>
              </a:extLst>
            </p:cNvPr>
            <p:cNvSpPr txBox="1"/>
            <p:nvPr/>
          </p:nvSpPr>
          <p:spPr>
            <a:xfrm>
              <a:off x="1367492" y="2481700"/>
              <a:ext cx="2105337" cy="324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DTG/RPV  (95%IC)       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CFFDAFD-7FC4-4B48-9A78-448076079391}"/>
                </a:ext>
              </a:extLst>
            </p:cNvPr>
            <p:cNvSpPr txBox="1"/>
            <p:nvPr/>
          </p:nvSpPr>
          <p:spPr>
            <a:xfrm>
              <a:off x="4234135" y="2481700"/>
              <a:ext cx="2020238" cy="324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DTG/XTC (95%IC)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124930B-D786-4592-9B21-F2B75BC630C1}"/>
                </a:ext>
              </a:extLst>
            </p:cNvPr>
            <p:cNvSpPr txBox="1"/>
            <p:nvPr/>
          </p:nvSpPr>
          <p:spPr>
            <a:xfrm>
              <a:off x="607177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799</a:t>
              </a:r>
            </a:p>
            <a:p>
              <a:pPr algn="ctr"/>
              <a:r>
                <a:rPr lang="fr-FR" sz="1200" dirty="0"/>
                <a:t>575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F4CFE42-9D8B-47E5-AF8E-EE118D4EAE3E}"/>
                </a:ext>
              </a:extLst>
            </p:cNvPr>
            <p:cNvSpPr txBox="1"/>
            <p:nvPr/>
          </p:nvSpPr>
          <p:spPr>
            <a:xfrm>
              <a:off x="1102223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759</a:t>
              </a:r>
            </a:p>
            <a:p>
              <a:pPr algn="ctr"/>
              <a:r>
                <a:rPr lang="fr-FR" sz="1200" dirty="0"/>
                <a:t>546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07D4A4B-8778-4C96-A364-F4BB2608D571}"/>
                </a:ext>
              </a:extLst>
            </p:cNvPr>
            <p:cNvSpPr txBox="1"/>
            <p:nvPr/>
          </p:nvSpPr>
          <p:spPr>
            <a:xfrm>
              <a:off x="1561997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709</a:t>
              </a:r>
            </a:p>
            <a:p>
              <a:pPr algn="ctr"/>
              <a:r>
                <a:rPr lang="fr-FR" sz="1200" dirty="0"/>
                <a:t>515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1B14B43-B74D-4879-BAB0-3157CF71302A}"/>
                </a:ext>
              </a:extLst>
            </p:cNvPr>
            <p:cNvSpPr txBox="1"/>
            <p:nvPr/>
          </p:nvSpPr>
          <p:spPr>
            <a:xfrm>
              <a:off x="2410992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574</a:t>
              </a:r>
            </a:p>
            <a:p>
              <a:pPr algn="ctr"/>
              <a:r>
                <a:rPr lang="fr-FR" sz="1200" dirty="0"/>
                <a:t>403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B8DA96C-5DE3-48B8-ACF3-AC3608C0A613}"/>
                </a:ext>
              </a:extLst>
            </p:cNvPr>
            <p:cNvSpPr txBox="1"/>
            <p:nvPr/>
          </p:nvSpPr>
          <p:spPr>
            <a:xfrm>
              <a:off x="2888402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506</a:t>
              </a:r>
            </a:p>
            <a:p>
              <a:pPr algn="ctr"/>
              <a:r>
                <a:rPr lang="fr-FR" sz="1200" dirty="0"/>
                <a:t>341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67BB49C-31D8-4CF4-8DF0-7493253817C7}"/>
                </a:ext>
              </a:extLst>
            </p:cNvPr>
            <p:cNvSpPr txBox="1"/>
            <p:nvPr/>
          </p:nvSpPr>
          <p:spPr>
            <a:xfrm>
              <a:off x="3348175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426</a:t>
              </a:r>
            </a:p>
            <a:p>
              <a:pPr algn="ctr"/>
              <a:r>
                <a:rPr lang="fr-FR" sz="1200" dirty="0"/>
                <a:t>300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ED424A4-E235-495E-8A6F-AD993C3D4B54}"/>
                </a:ext>
              </a:extLst>
            </p:cNvPr>
            <p:cNvSpPr txBox="1"/>
            <p:nvPr/>
          </p:nvSpPr>
          <p:spPr>
            <a:xfrm>
              <a:off x="4179532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320</a:t>
              </a:r>
            </a:p>
            <a:p>
              <a:pPr algn="ctr"/>
              <a:r>
                <a:rPr lang="fr-FR" sz="1200" dirty="0"/>
                <a:t>216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A0D20FE-1F99-4BBE-A059-CD6A97F357A0}"/>
                </a:ext>
              </a:extLst>
            </p:cNvPr>
            <p:cNvSpPr txBox="1"/>
            <p:nvPr/>
          </p:nvSpPr>
          <p:spPr>
            <a:xfrm>
              <a:off x="4692219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264</a:t>
              </a:r>
            </a:p>
            <a:p>
              <a:pPr algn="ctr"/>
              <a:r>
                <a:rPr lang="fr-FR" sz="1200" dirty="0"/>
                <a:t>195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AA6C6C2-695B-4CCE-A13B-B6A597BD3247}"/>
                </a:ext>
              </a:extLst>
            </p:cNvPr>
            <p:cNvSpPr txBox="1"/>
            <p:nvPr/>
          </p:nvSpPr>
          <p:spPr>
            <a:xfrm>
              <a:off x="5116716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217</a:t>
              </a:r>
            </a:p>
            <a:p>
              <a:pPr algn="ctr"/>
              <a:r>
                <a:rPr lang="fr-FR" sz="1200" dirty="0"/>
                <a:t>172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B76391EA-8B56-4707-8828-22E26CB52462}"/>
                </a:ext>
              </a:extLst>
            </p:cNvPr>
            <p:cNvSpPr txBox="1"/>
            <p:nvPr/>
          </p:nvSpPr>
          <p:spPr>
            <a:xfrm>
              <a:off x="5576490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171</a:t>
              </a:r>
            </a:p>
            <a:p>
              <a:pPr algn="ctr"/>
              <a:r>
                <a:rPr lang="fr-FR" sz="1200" dirty="0"/>
                <a:t>89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BD99E83-5450-4BC9-BEF1-D024EE6608F5}"/>
                </a:ext>
              </a:extLst>
            </p:cNvPr>
            <p:cNvSpPr txBox="1"/>
            <p:nvPr/>
          </p:nvSpPr>
          <p:spPr>
            <a:xfrm>
              <a:off x="6000987" y="4983000"/>
              <a:ext cx="575636" cy="48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125</a:t>
              </a:r>
            </a:p>
            <a:p>
              <a:pPr algn="ctr"/>
              <a:r>
                <a:rPr lang="fr-FR" sz="1200" dirty="0"/>
                <a:t>55</a:t>
              </a:r>
            </a:p>
          </p:txBody>
        </p:sp>
        <p:sp>
          <p:nvSpPr>
            <p:cNvPr id="49" name="Line 59">
              <a:extLst>
                <a:ext uri="{FF2B5EF4-FFF2-40B4-BE49-F238E27FC236}">
                  <a16:creationId xmlns:a16="http://schemas.microsoft.com/office/drawing/2014/main" id="{A0AA8BFE-18A3-41F1-9F01-69B8F6456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83" y="5322853"/>
              <a:ext cx="350838" cy="0"/>
            </a:xfrm>
            <a:prstGeom prst="line">
              <a:avLst/>
            </a:prstGeom>
            <a:noFill/>
            <a:ln w="31750" cap="rnd">
              <a:solidFill>
                <a:srgbClr val="FF4F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01CC1CDA-041F-4E78-820D-37B300F73769}"/>
                </a:ext>
              </a:extLst>
            </p:cNvPr>
            <p:cNvSpPr txBox="1"/>
            <p:nvPr/>
          </p:nvSpPr>
          <p:spPr>
            <a:xfrm>
              <a:off x="153181" y="4798147"/>
              <a:ext cx="979913" cy="29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N at </a:t>
              </a:r>
              <a:r>
                <a:rPr lang="fr-FR" sz="1200" b="1" dirty="0" err="1"/>
                <a:t>risk</a:t>
              </a:r>
              <a:endParaRPr lang="fr-FR" sz="1200" b="1" dirty="0"/>
            </a:p>
          </p:txBody>
        </p:sp>
        <p:sp>
          <p:nvSpPr>
            <p:cNvPr id="51" name="Line 59">
              <a:extLst>
                <a:ext uri="{FF2B5EF4-FFF2-40B4-BE49-F238E27FC236}">
                  <a16:creationId xmlns:a16="http://schemas.microsoft.com/office/drawing/2014/main" id="{30ADB346-51FC-49B4-9FD2-41A8D0D2C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83" y="5139645"/>
              <a:ext cx="360000" cy="0"/>
            </a:xfrm>
            <a:prstGeom prst="line">
              <a:avLst/>
            </a:prstGeom>
            <a:noFill/>
            <a:ln w="3175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95205" y="1888643"/>
              <a:ext cx="430374" cy="324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%</a:t>
              </a:r>
            </a:p>
          </p:txBody>
        </p:sp>
        <p:sp>
          <p:nvSpPr>
            <p:cNvPr id="53" name="Line 59">
              <a:extLst>
                <a:ext uri="{FF2B5EF4-FFF2-40B4-BE49-F238E27FC236}">
                  <a16:creationId xmlns:a16="http://schemas.microsoft.com/office/drawing/2014/main" id="{33108ED1-F240-44F4-8FC3-2477A34D4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9671" y="2635588"/>
              <a:ext cx="305157" cy="0"/>
            </a:xfrm>
            <a:prstGeom prst="line">
              <a:avLst/>
            </a:prstGeom>
            <a:noFill/>
            <a:ln w="31750" cap="rnd">
              <a:solidFill>
                <a:srgbClr val="FF4F4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4" name="Line 59">
              <a:extLst>
                <a:ext uri="{FF2B5EF4-FFF2-40B4-BE49-F238E27FC236}">
                  <a16:creationId xmlns:a16="http://schemas.microsoft.com/office/drawing/2014/main" id="{33108ED1-F240-44F4-8FC3-2477A34D4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3174" y="2637295"/>
              <a:ext cx="305157" cy="0"/>
            </a:xfrm>
            <a:prstGeom prst="line">
              <a:avLst/>
            </a:prstGeom>
            <a:noFill/>
            <a:ln w="31750" cap="rnd">
              <a:solidFill>
                <a:srgbClr val="0066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1878712" y="2924107"/>
            <a:ext cx="4101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Virologic</a:t>
            </a:r>
            <a:r>
              <a:rPr lang="fr-FR" sz="2000" b="1" dirty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sz="2000" b="1" dirty="0" err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failure</a:t>
            </a:r>
            <a:endParaRPr lang="fr-FR" sz="2000" b="1" dirty="0">
              <a:solidFill>
                <a:srgbClr val="FF66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" name="Espace réservé du contenu 3"/>
          <p:cNvSpPr txBox="1">
            <a:spLocks/>
          </p:cNvSpPr>
          <p:nvPr/>
        </p:nvSpPr>
        <p:spPr>
          <a:xfrm>
            <a:off x="7076981" y="2608302"/>
            <a:ext cx="4909095" cy="3142534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800" b="1" dirty="0"/>
              <a:t>Emergence of mutation </a:t>
            </a:r>
            <a:r>
              <a:rPr lang="fr-FR" sz="1800" b="1" dirty="0" err="1"/>
              <a:t>at</a:t>
            </a:r>
            <a:r>
              <a:rPr lang="fr-FR" sz="1800" b="1" dirty="0"/>
              <a:t> VF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DTG + RPV: 4/17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DTG + XTC: 0/6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Multivariate analysis: risk factors of VF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Age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AIDS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Nadir CD4 &lt; 200/mm</a:t>
            </a:r>
            <a:r>
              <a:rPr lang="fr-FR" sz="1600" baseline="30000" dirty="0"/>
              <a:t>3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Zénith HIV RNA &gt; 5 log</a:t>
            </a:r>
            <a:r>
              <a:rPr lang="fr-FR" sz="1600" baseline="-25000" dirty="0"/>
              <a:t>10</a:t>
            </a:r>
            <a:r>
              <a:rPr lang="fr-FR" sz="1600" dirty="0"/>
              <a:t> c/</a:t>
            </a:r>
            <a:r>
              <a:rPr lang="fr-FR" sz="1600" dirty="0" err="1"/>
              <a:t>mL</a:t>
            </a:r>
            <a:endParaRPr lang="fr-FR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Undetectable VL before switch &lt; 12 months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Prior VF on NRTI or NNRTI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ART initiated before 1996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600" dirty="0"/>
              <a:t>Risk factors of VF on DTG+RPV</a:t>
            </a:r>
          </a:p>
          <a:p>
            <a:pPr lvl="2">
              <a:spcBef>
                <a:spcPts val="0"/>
              </a:spcBef>
            </a:pPr>
            <a:r>
              <a:rPr lang="fr-FR" sz="1600" dirty="0"/>
              <a:t>Prior VF on NNRTI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fr-FR" sz="1600" dirty="0"/>
              <a:t>(HR = 2.82 ; 95%IC: 1.04 </a:t>
            </a:r>
            <a:r>
              <a:rPr lang="mr-IN" sz="1600" dirty="0"/>
              <a:t>–</a:t>
            </a:r>
            <a:r>
              <a:rPr lang="fr-FR" sz="1600" dirty="0"/>
              <a:t> 7.6)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Risk </a:t>
            </a:r>
            <a:r>
              <a:rPr lang="fr-FR" sz="1600" dirty="0" err="1"/>
              <a:t>factors</a:t>
            </a:r>
            <a:r>
              <a:rPr lang="fr-FR" sz="1600" dirty="0"/>
              <a:t> of VF on DTG + XTC: none</a:t>
            </a:r>
          </a:p>
        </p:txBody>
      </p:sp>
    </p:spTree>
    <p:extLst>
      <p:ext uri="{BB962C8B-B14F-4D97-AF65-F5344CB8AC3E}">
        <p14:creationId xmlns:p14="http://schemas.microsoft.com/office/powerpoint/2010/main" val="30162398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9F7DD634-45C5-8F45-A30B-BA44555D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847" y="6421345"/>
            <a:ext cx="33250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Chinula</a:t>
            </a:r>
            <a:r>
              <a:rPr lang="en-GB" sz="1400" i="1" dirty="0">
                <a:solidFill>
                  <a:srgbClr val="0070C0"/>
                </a:solidFill>
              </a:rPr>
              <a:t> L, CROI 2020, Abs. 130LB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IMPAACT2010 </a:t>
            </a:r>
            <a:r>
              <a:rPr lang="fr-FR" dirty="0" err="1"/>
              <a:t>Study</a:t>
            </a:r>
            <a:r>
              <a:rPr lang="fr-FR" dirty="0"/>
              <a:t> : DTG vs EFV &amp; TDF vs TAF</a:t>
            </a:r>
            <a:br>
              <a:rPr lang="fr-FR" dirty="0"/>
            </a:b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pregnancy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57448"/>
              </p:ext>
            </p:extLst>
          </p:nvPr>
        </p:nvGraphicFramePr>
        <p:xfrm>
          <a:off x="1086209" y="2056959"/>
          <a:ext cx="4615672" cy="37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0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DTG</a:t>
                      </a:r>
                      <a:r>
                        <a:rPr lang="en-US" sz="1800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+ FTC/TAF pregnancy and post-partum</a:t>
                      </a:r>
                    </a:p>
                  </a:txBody>
                  <a:tcPr anchor="ctr">
                    <a:solidFill>
                      <a:srgbClr val="193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02459"/>
              </p:ext>
            </p:extLst>
          </p:nvPr>
        </p:nvGraphicFramePr>
        <p:xfrm>
          <a:off x="1073764" y="2653485"/>
          <a:ext cx="4615672" cy="37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DTG + FTC/TDF 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pregnancy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 and post-partum</a:t>
                      </a:r>
                    </a:p>
                  </a:txBody>
                  <a:tcPr anchor="ctr">
                    <a:solidFill>
                      <a:srgbClr val="91D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09805"/>
              </p:ext>
            </p:extLst>
          </p:nvPr>
        </p:nvGraphicFramePr>
        <p:xfrm>
          <a:off x="1062284" y="3298051"/>
          <a:ext cx="4615672" cy="37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06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EFV/FTC/TDF </a:t>
                      </a:r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pregnancy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 and post-partum</a:t>
                      </a:r>
                    </a:p>
                  </a:txBody>
                  <a:tcPr anchor="ctr">
                    <a:solidFill>
                      <a:srgbClr val="F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41248" y="2264737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b="1" dirty="0"/>
              <a:t>N = 213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2699" y="2991810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b="1" dirty="0"/>
              <a:t>N = 213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0806" y="3514340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b="1" dirty="0"/>
              <a:t>N = 213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33823" y="378378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Inclusion at</a:t>
            </a:r>
          </a:p>
          <a:p>
            <a:pPr algn="ctr"/>
            <a:r>
              <a:rPr lang="en-US" sz="1200" b="1"/>
              <a:t>14-28 weeks</a:t>
            </a:r>
          </a:p>
          <a:p>
            <a:pPr algn="ctr"/>
            <a:r>
              <a:rPr lang="en-US" sz="1200" b="1"/>
              <a:t>of pregnancy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450158" y="4016391"/>
            <a:ext cx="712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Delivery</a:t>
            </a:r>
            <a:endParaRPr lang="fr-FR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154197" y="3932830"/>
            <a:ext cx="98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W50 </a:t>
            </a:r>
          </a:p>
          <a:p>
            <a:pPr algn="ctr"/>
            <a:r>
              <a:rPr lang="fr-FR" sz="1200" b="1" dirty="0"/>
              <a:t>post-partum</a:t>
            </a: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6297F83E-DB7D-4884-82E6-37E279E438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8899" y="4517637"/>
            <a:ext cx="4670537" cy="0"/>
          </a:xfrm>
          <a:prstGeom prst="line">
            <a:avLst/>
          </a:prstGeom>
          <a:noFill/>
          <a:ln w="19050" cap="rnd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32">
            <a:extLst>
              <a:ext uri="{FF2B5EF4-FFF2-40B4-BE49-F238E27FC236}">
                <a16:creationId xmlns:a16="http://schemas.microsoft.com/office/drawing/2014/main" id="{D5D3812D-0A29-4E77-B3EF-CCFA2D958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4614" y="4444295"/>
            <a:ext cx="0" cy="145732"/>
          </a:xfrm>
          <a:prstGeom prst="line">
            <a:avLst/>
          </a:prstGeom>
          <a:noFill/>
          <a:ln w="19050" cap="rnd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Line 32">
            <a:extLst>
              <a:ext uri="{FF2B5EF4-FFF2-40B4-BE49-F238E27FC236}">
                <a16:creationId xmlns:a16="http://schemas.microsoft.com/office/drawing/2014/main" id="{D5D3812D-0A29-4E77-B3EF-CCFA2D958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4921" y="4444295"/>
            <a:ext cx="0" cy="145732"/>
          </a:xfrm>
          <a:prstGeom prst="line">
            <a:avLst/>
          </a:prstGeom>
          <a:noFill/>
          <a:ln w="19050" cap="rnd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Line 32">
            <a:extLst>
              <a:ext uri="{FF2B5EF4-FFF2-40B4-BE49-F238E27FC236}">
                <a16:creationId xmlns:a16="http://schemas.microsoft.com/office/drawing/2014/main" id="{D5D3812D-0A29-4E77-B3EF-CCFA2D958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014" y="4444295"/>
            <a:ext cx="0" cy="145732"/>
          </a:xfrm>
          <a:prstGeom prst="line">
            <a:avLst/>
          </a:prstGeom>
          <a:noFill/>
          <a:ln w="19050" cap="rnd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558932" y="2902300"/>
            <a:ext cx="4906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66083C3-E1F7-974B-A782-784932926D9E}"/>
              </a:ext>
            </a:extLst>
          </p:cNvPr>
          <p:cNvSpPr txBox="1"/>
          <p:nvPr/>
        </p:nvSpPr>
        <p:spPr>
          <a:xfrm>
            <a:off x="263110" y="1407284"/>
            <a:ext cx="826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Phase III, </a:t>
            </a:r>
            <a:r>
              <a:rPr lang="en-US" sz="2000" dirty="0" err="1"/>
              <a:t>randomised</a:t>
            </a:r>
            <a:r>
              <a:rPr lang="en-US" sz="2000" dirty="0"/>
              <a:t>, open-label study, HIV+ pregnant women, ARV naïve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514420-706D-274E-AA6B-7724C358A445}"/>
              </a:ext>
            </a:extLst>
          </p:cNvPr>
          <p:cNvSpPr txBox="1"/>
          <p:nvPr/>
        </p:nvSpPr>
        <p:spPr>
          <a:xfrm>
            <a:off x="263110" y="4842465"/>
            <a:ext cx="57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Primary endpoint: </a:t>
            </a:r>
            <a:r>
              <a:rPr lang="en-US" dirty="0"/>
              <a:t>HIV RNA &lt; 200 c/mL at delivery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C0CC8852-E0B9-425C-8E48-97D76B424FCE}"/>
              </a:ext>
            </a:extLst>
          </p:cNvPr>
          <p:cNvCxnSpPr>
            <a:cxnSpLocks/>
            <a:stCxn id="20" idx="0"/>
            <a:endCxn id="11" idx="1"/>
          </p:cNvCxnSpPr>
          <p:nvPr/>
        </p:nvCxnSpPr>
        <p:spPr bwMode="auto">
          <a:xfrm rot="5400000" flipH="1" flipV="1">
            <a:off x="495575" y="2120066"/>
            <a:ext cx="467988" cy="71328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E52E6153-25B2-4115-B62F-EC8D4851732D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 rot="16200000" flipH="1">
            <a:off x="358291" y="2779812"/>
            <a:ext cx="718628" cy="68935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334120C8-3B69-44FA-81D2-B919D12E2513}"/>
              </a:ext>
            </a:extLst>
          </p:cNvPr>
          <p:cNvGrpSpPr/>
          <p:nvPr/>
        </p:nvGrpSpPr>
        <p:grpSpPr>
          <a:xfrm>
            <a:off x="6409855" y="2679964"/>
            <a:ext cx="5239900" cy="3576891"/>
            <a:chOff x="6409855" y="2679964"/>
            <a:chExt cx="5239900" cy="3576891"/>
          </a:xfrm>
        </p:grpSpPr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6831329" y="3668198"/>
              <a:ext cx="0" cy="2247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6774141" y="5915986"/>
              <a:ext cx="51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6774141" y="5451206"/>
              <a:ext cx="51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6774141" y="4998923"/>
              <a:ext cx="51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>
              <a:off x="6774141" y="4556424"/>
              <a:ext cx="51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6774141" y="4112035"/>
              <a:ext cx="51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>
              <a:off x="6774141" y="3672332"/>
              <a:ext cx="51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Rectangle 65"/>
            <p:cNvSpPr>
              <a:spLocks noChangeArrowheads="1"/>
            </p:cNvSpPr>
            <p:nvPr/>
          </p:nvSpPr>
          <p:spPr bwMode="auto">
            <a:xfrm>
              <a:off x="6599600" y="5826142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fr-FR" altLang="fr-FR" sz="1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Rectangle 66"/>
            <p:cNvSpPr>
              <a:spLocks noChangeArrowheads="1"/>
            </p:cNvSpPr>
            <p:nvPr/>
          </p:nvSpPr>
          <p:spPr bwMode="auto">
            <a:xfrm>
              <a:off x="6490988" y="5374835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>
                  <a:solidFill>
                    <a:schemeClr val="tx1"/>
                  </a:solidFill>
                  <a:latin typeface="+mn-lt"/>
                </a:rPr>
                <a:t>20</a:t>
              </a:r>
              <a:endParaRPr lang="fr-FR" altLang="fr-FR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Rectangle 67"/>
            <p:cNvSpPr>
              <a:spLocks noChangeArrowheads="1"/>
            </p:cNvSpPr>
            <p:nvPr/>
          </p:nvSpPr>
          <p:spPr bwMode="auto">
            <a:xfrm>
              <a:off x="6490988" y="4929318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>
                  <a:solidFill>
                    <a:schemeClr val="tx1"/>
                  </a:solidFill>
                  <a:latin typeface="+mn-lt"/>
                </a:rPr>
                <a:t>40</a:t>
              </a:r>
              <a:endParaRPr lang="fr-FR" altLang="fr-FR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6490988" y="4478880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n-lt"/>
                </a:rPr>
                <a:t>60</a:t>
              </a:r>
              <a:endParaRPr lang="fr-FR" altLang="fr-FR" sz="1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6490988" y="4033372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>
                  <a:solidFill>
                    <a:schemeClr val="tx1"/>
                  </a:solidFill>
                  <a:latin typeface="+mn-lt"/>
                </a:rPr>
                <a:t>80</a:t>
              </a:r>
              <a:endParaRPr lang="fr-FR" altLang="fr-FR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6409855" y="3564044"/>
              <a:ext cx="3119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n-lt"/>
                </a:rPr>
                <a:t>100</a:t>
              </a:r>
              <a:endParaRPr lang="fr-FR" altLang="fr-FR" sz="1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>
              <a:off x="8105439" y="3885079"/>
              <a:ext cx="712967" cy="2030907"/>
            </a:xfrm>
            <a:prstGeom prst="rect">
              <a:avLst/>
            </a:prstGeom>
            <a:solidFill>
              <a:srgbClr val="FF8F00"/>
            </a:solidFill>
            <a:ln>
              <a:noFill/>
            </a:ln>
          </p:spPr>
          <p:txBody>
            <a:bodyPr anchor="ctr"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800" b="1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7842526" y="5979856"/>
              <a:ext cx="2901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800" b="1" dirty="0">
                  <a:solidFill>
                    <a:schemeClr val="tx1"/>
                  </a:solidFill>
                  <a:latin typeface="+mn-lt"/>
                </a:rPr>
                <a:t>ITT</a:t>
              </a:r>
              <a:endParaRPr lang="fr-FR" altLang="fr-FR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Rectangle 77"/>
            <p:cNvSpPr>
              <a:spLocks noChangeArrowheads="1"/>
            </p:cNvSpPr>
            <p:nvPr/>
          </p:nvSpPr>
          <p:spPr bwMode="auto">
            <a:xfrm>
              <a:off x="10011826" y="5979856"/>
              <a:ext cx="11848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800" b="1">
                  <a:solidFill>
                    <a:schemeClr val="tx1"/>
                  </a:solidFill>
                  <a:latin typeface="+mn-lt"/>
                </a:rPr>
                <a:t>Per protocol</a:t>
              </a:r>
              <a:endParaRPr lang="en-US" altLang="fr-FR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Rectangle 41"/>
            <p:cNvSpPr>
              <a:spLocks noChangeArrowheads="1"/>
            </p:cNvSpPr>
            <p:nvPr/>
          </p:nvSpPr>
          <p:spPr bwMode="auto">
            <a:xfrm>
              <a:off x="7160054" y="3740299"/>
              <a:ext cx="712967" cy="2175687"/>
            </a:xfrm>
            <a:prstGeom prst="rect">
              <a:avLst/>
            </a:prstGeom>
            <a:solidFill>
              <a:srgbClr val="193F00"/>
            </a:solidFill>
            <a:ln>
              <a:noFill/>
            </a:ln>
          </p:spPr>
          <p:txBody>
            <a:bodyPr anchor="ctr"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800" b="1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7326580" y="2679964"/>
              <a:ext cx="13564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600" dirty="0">
                  <a:solidFill>
                    <a:schemeClr val="tx1"/>
                  </a:solidFill>
                  <a:latin typeface="+mn-lt"/>
                </a:rPr>
                <a:t>Risk difference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fr-FR" sz="1600" dirty="0">
                  <a:solidFill>
                    <a:schemeClr val="tx1"/>
                  </a:solidFill>
                  <a:latin typeface="+mn-lt"/>
                </a:rPr>
                <a:t>6.5 % (2.0 -10.7)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7619529" y="3238702"/>
              <a:ext cx="7705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600" dirty="0">
                  <a:solidFill>
                    <a:schemeClr val="tx1"/>
                  </a:solidFill>
                  <a:latin typeface="+mn-lt"/>
                </a:rPr>
                <a:t>p = 0.005</a:t>
              </a:r>
              <a:endParaRPr lang="fr-FR" altLang="fr-FR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9966399" y="2679964"/>
              <a:ext cx="13564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  <a:latin typeface="+mn-lt"/>
                </a:rPr>
                <a:t>Risk difference: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  <a:latin typeface="+mn-lt"/>
                </a:rPr>
                <a:t>6.0 % (1.6 -10.3)</a:t>
              </a: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10183659" y="3238702"/>
              <a:ext cx="7705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600" dirty="0">
                  <a:solidFill>
                    <a:schemeClr val="tx1"/>
                  </a:solidFill>
                  <a:latin typeface="+mn-lt"/>
                </a:rPr>
                <a:t>p = 0.008</a:t>
              </a:r>
              <a:endParaRPr lang="fr-FR" altLang="fr-FR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ectangle 41"/>
            <p:cNvSpPr>
              <a:spLocks noChangeArrowheads="1"/>
            </p:cNvSpPr>
            <p:nvPr/>
          </p:nvSpPr>
          <p:spPr bwMode="auto">
            <a:xfrm>
              <a:off x="10688521" y="3877459"/>
              <a:ext cx="712967" cy="2038527"/>
            </a:xfrm>
            <a:prstGeom prst="rect">
              <a:avLst/>
            </a:prstGeom>
            <a:solidFill>
              <a:srgbClr val="FF8F00"/>
            </a:solidFill>
            <a:ln>
              <a:noFill/>
            </a:ln>
          </p:spPr>
          <p:txBody>
            <a:bodyPr anchor="ctr"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800" b="1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</p:txBody>
        </p:sp>
        <p:sp>
          <p:nvSpPr>
            <p:cNvPr id="82" name="Rectangle 41"/>
            <p:cNvSpPr>
              <a:spLocks noChangeArrowheads="1"/>
            </p:cNvSpPr>
            <p:nvPr/>
          </p:nvSpPr>
          <p:spPr bwMode="auto">
            <a:xfrm>
              <a:off x="9783391" y="3740299"/>
              <a:ext cx="712967" cy="2175687"/>
            </a:xfrm>
            <a:prstGeom prst="rect">
              <a:avLst/>
            </a:prstGeom>
            <a:solidFill>
              <a:srgbClr val="193F00"/>
            </a:solidFill>
            <a:ln>
              <a:noFill/>
            </a:ln>
          </p:spPr>
          <p:txBody>
            <a:bodyPr anchor="ctr"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800" b="1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7310218" y="3512382"/>
              <a:ext cx="4126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800" b="1" dirty="0">
                  <a:solidFill>
                    <a:schemeClr val="tx1"/>
                  </a:solidFill>
                  <a:latin typeface="+mn-lt"/>
                </a:rPr>
                <a:t>97.5</a:t>
              </a:r>
              <a:endParaRPr lang="fr-FR" altLang="fr-FR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Rectangle 77"/>
            <p:cNvSpPr>
              <a:spLocks noChangeArrowheads="1"/>
            </p:cNvSpPr>
            <p:nvPr/>
          </p:nvSpPr>
          <p:spPr bwMode="auto">
            <a:xfrm>
              <a:off x="8344927" y="3639670"/>
              <a:ext cx="2339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800" b="1" dirty="0">
                  <a:solidFill>
                    <a:schemeClr val="tx1"/>
                  </a:solidFill>
                  <a:latin typeface="+mn-lt"/>
                </a:rPr>
                <a:t>91</a:t>
              </a:r>
              <a:endParaRPr lang="fr-FR" altLang="fr-FR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Rectangle 77"/>
            <p:cNvSpPr>
              <a:spLocks noChangeArrowheads="1"/>
            </p:cNvSpPr>
            <p:nvPr/>
          </p:nvSpPr>
          <p:spPr bwMode="auto">
            <a:xfrm>
              <a:off x="10838686" y="3628240"/>
              <a:ext cx="4126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800" b="1" dirty="0">
                  <a:solidFill>
                    <a:schemeClr val="tx1"/>
                  </a:solidFill>
                  <a:latin typeface="+mn-lt"/>
                </a:rPr>
                <a:t>91.4</a:t>
              </a:r>
              <a:endParaRPr lang="fr-FR" altLang="fr-FR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Rectangle 77"/>
            <p:cNvSpPr>
              <a:spLocks noChangeArrowheads="1"/>
            </p:cNvSpPr>
            <p:nvPr/>
          </p:nvSpPr>
          <p:spPr bwMode="auto">
            <a:xfrm>
              <a:off x="9933555" y="3512382"/>
              <a:ext cx="4126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800" b="1" dirty="0">
                  <a:solidFill>
                    <a:schemeClr val="tx1"/>
                  </a:solidFill>
                  <a:latin typeface="+mn-lt"/>
                </a:rPr>
                <a:t>97.5</a:t>
              </a:r>
              <a:endParaRPr lang="fr-FR" altLang="fr-FR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Line 54"/>
            <p:cNvSpPr>
              <a:spLocks noChangeShapeType="1"/>
            </p:cNvSpPr>
            <p:nvPr/>
          </p:nvSpPr>
          <p:spPr bwMode="auto">
            <a:xfrm>
              <a:off x="6824039" y="5915986"/>
              <a:ext cx="48257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A5B15B64-1522-4CD2-800F-BBF142F24885}"/>
                </a:ext>
              </a:extLst>
            </p:cNvPr>
            <p:cNvSpPr txBox="1"/>
            <p:nvPr/>
          </p:nvSpPr>
          <p:spPr>
            <a:xfrm>
              <a:off x="6624128" y="3273850"/>
              <a:ext cx="36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%</a:t>
              </a:r>
            </a:p>
          </p:txBody>
        </p:sp>
      </p:grpSp>
      <p:sp>
        <p:nvSpPr>
          <p:cNvPr id="89" name="Rectangle 167">
            <a:extLst>
              <a:ext uri="{FF2B5EF4-FFF2-40B4-BE49-F238E27FC236}">
                <a16:creationId xmlns:a16="http://schemas.microsoft.com/office/drawing/2014/main" id="{C685BCEA-AB44-41BB-9328-96C303EB4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303" y="2079886"/>
            <a:ext cx="551776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HIV RNA &lt; 200 c/mL at delivery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2000" b="1">
                <a:solidFill>
                  <a:srgbClr val="FF6600"/>
                </a:solidFill>
                <a:latin typeface="+mn-lt"/>
                <a:cs typeface="Calibri" panose="020F0502020204030204" pitchFamily="34" charset="0"/>
              </a:rPr>
              <a:t>Pooled DTG vs EFV/FTC/TDF</a:t>
            </a:r>
            <a:endParaRPr kumimoji="0" lang="en-US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B514420-706D-274E-AA6B-7724C358A445}"/>
              </a:ext>
            </a:extLst>
          </p:cNvPr>
          <p:cNvSpPr txBox="1"/>
          <p:nvPr/>
        </p:nvSpPr>
        <p:spPr>
          <a:xfrm>
            <a:off x="263110" y="5228805"/>
            <a:ext cx="7133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dirty="0"/>
              <a:t>DTG &gt; EFV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Significantly less adverse events with DTG + FTC/TAF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Significantly less stillbirths with DTG than EFV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Weight gain significantly more important with DTG + FTC/TAF</a:t>
            </a:r>
          </a:p>
        </p:txBody>
      </p:sp>
      <p:sp>
        <p:nvSpPr>
          <p:cNvPr id="20" name="Ellipse 19"/>
          <p:cNvSpPr/>
          <p:nvPr/>
        </p:nvSpPr>
        <p:spPr bwMode="auto">
          <a:xfrm>
            <a:off x="186926" y="2710701"/>
            <a:ext cx="372005" cy="37200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169310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GS-6207, Capsid inhibitor</a:t>
            </a:r>
            <a:br>
              <a:rPr lang="en-US"/>
            </a:br>
            <a:r>
              <a:rPr lang="en-US"/>
              <a:t>PK/PD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475" y="1705837"/>
            <a:ext cx="8229600" cy="81124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Phase 1b study, SC GS-6207 (double-blind)</a:t>
            </a:r>
          </a:p>
          <a:p>
            <a:pPr lvl="1"/>
            <a:r>
              <a:rPr lang="en-US" sz="2400"/>
              <a:t>Single-dose (20 mg, 50 mg, 150 mg, 450 mg, 750 mg)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ECC69C9-0EED-3649-AF72-BADB1017A153}"/>
              </a:ext>
            </a:extLst>
          </p:cNvPr>
          <p:cNvSpPr/>
          <p:nvPr/>
        </p:nvSpPr>
        <p:spPr>
          <a:xfrm>
            <a:off x="371476" y="2614741"/>
            <a:ext cx="4937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6600"/>
                </a:solidFill>
              </a:rPr>
              <a:t>Mean change in HIV RNA, log</a:t>
            </a:r>
            <a:r>
              <a:rPr lang="en-US" b="1" baseline="-25000">
                <a:solidFill>
                  <a:srgbClr val="FF6600"/>
                </a:solidFill>
              </a:rPr>
              <a:t>10</a:t>
            </a:r>
            <a:r>
              <a:rPr lang="en-US" b="1">
                <a:solidFill>
                  <a:srgbClr val="FF6600"/>
                </a:solidFill>
              </a:rPr>
              <a:t> c/mL </a:t>
            </a:r>
            <a:br>
              <a:rPr lang="en-US" b="1">
                <a:solidFill>
                  <a:srgbClr val="FF6600"/>
                </a:solidFill>
              </a:rPr>
            </a:br>
            <a:r>
              <a:rPr lang="en-US" b="1">
                <a:solidFill>
                  <a:srgbClr val="FF6600"/>
                </a:solidFill>
              </a:rPr>
              <a:t>(95%IC)</a:t>
            </a:r>
            <a:endParaRPr lang="en-US" sz="1600" b="1">
              <a:solidFill>
                <a:srgbClr val="FF6600"/>
              </a:solidFill>
            </a:endParaRPr>
          </a:p>
        </p:txBody>
      </p:sp>
      <p:sp>
        <p:nvSpPr>
          <p:cNvPr id="281" name="Text Box 3">
            <a:extLst>
              <a:ext uri="{FF2B5EF4-FFF2-40B4-BE49-F238E27FC236}">
                <a16:creationId xmlns:a16="http://schemas.microsoft.com/office/drawing/2014/main" id="{C2A4CE3B-9E65-43F8-98BD-4B54BE5E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593" y="6443665"/>
            <a:ext cx="280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 i="1" dirty="0" err="1">
                <a:solidFill>
                  <a:srgbClr val="0070C0"/>
                </a:solidFill>
              </a:rPr>
              <a:t>Daar</a:t>
            </a:r>
            <a:r>
              <a:rPr lang="en-GB" sz="1200" i="1" dirty="0">
                <a:solidFill>
                  <a:srgbClr val="0070C0"/>
                </a:solidFill>
              </a:rPr>
              <a:t> E, CROI 2020, Abs. 469</a:t>
            </a:r>
          </a:p>
        </p:txBody>
      </p:sp>
      <p:grpSp>
        <p:nvGrpSpPr>
          <p:cNvPr id="359" name="Grouper 358"/>
          <p:cNvGrpSpPr/>
          <p:nvPr/>
        </p:nvGrpSpPr>
        <p:grpSpPr>
          <a:xfrm>
            <a:off x="6880407" y="3265434"/>
            <a:ext cx="5135737" cy="3116456"/>
            <a:chOff x="1969990" y="1971953"/>
            <a:chExt cx="8726828" cy="3544458"/>
          </a:xfrm>
        </p:grpSpPr>
        <p:sp>
          <p:nvSpPr>
            <p:cNvPr id="283" name="Freeform 73">
              <a:extLst>
                <a:ext uri="{FF2B5EF4-FFF2-40B4-BE49-F238E27FC236}">
                  <a16:creationId xmlns:a16="http://schemas.microsoft.com/office/drawing/2014/main" id="{6ECA031B-10A9-47E7-9859-0959FC07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343" y="2789516"/>
              <a:ext cx="7186613" cy="1838325"/>
            </a:xfrm>
            <a:custGeom>
              <a:avLst/>
              <a:gdLst>
                <a:gd name="T0" fmla="*/ 1 w 4527"/>
                <a:gd name="T1" fmla="*/ 1117 h 1158"/>
                <a:gd name="T2" fmla="*/ 5 w 4527"/>
                <a:gd name="T3" fmla="*/ 1040 h 1158"/>
                <a:gd name="T4" fmla="*/ 10 w 4527"/>
                <a:gd name="T5" fmla="*/ 966 h 1158"/>
                <a:gd name="T6" fmla="*/ 16 w 4527"/>
                <a:gd name="T7" fmla="*/ 896 h 1158"/>
                <a:gd name="T8" fmla="*/ 23 w 4527"/>
                <a:gd name="T9" fmla="*/ 829 h 1158"/>
                <a:gd name="T10" fmla="*/ 32 w 4527"/>
                <a:gd name="T11" fmla="*/ 765 h 1158"/>
                <a:gd name="T12" fmla="*/ 42 w 4527"/>
                <a:gd name="T13" fmla="*/ 705 h 1158"/>
                <a:gd name="T14" fmla="*/ 52 w 4527"/>
                <a:gd name="T15" fmla="*/ 648 h 1158"/>
                <a:gd name="T16" fmla="*/ 64 w 4527"/>
                <a:gd name="T17" fmla="*/ 595 h 1158"/>
                <a:gd name="T18" fmla="*/ 78 w 4527"/>
                <a:gd name="T19" fmla="*/ 545 h 1158"/>
                <a:gd name="T20" fmla="*/ 92 w 4527"/>
                <a:gd name="T21" fmla="*/ 498 h 1158"/>
                <a:gd name="T22" fmla="*/ 107 w 4527"/>
                <a:gd name="T23" fmla="*/ 455 h 1158"/>
                <a:gd name="T24" fmla="*/ 124 w 4527"/>
                <a:gd name="T25" fmla="*/ 416 h 1158"/>
                <a:gd name="T26" fmla="*/ 142 w 4527"/>
                <a:gd name="T27" fmla="*/ 379 h 1158"/>
                <a:gd name="T28" fmla="*/ 161 w 4527"/>
                <a:gd name="T29" fmla="*/ 346 h 1158"/>
                <a:gd name="T30" fmla="*/ 181 w 4527"/>
                <a:gd name="T31" fmla="*/ 317 h 1158"/>
                <a:gd name="T32" fmla="*/ 198 w 4527"/>
                <a:gd name="T33" fmla="*/ 294 h 1158"/>
                <a:gd name="T34" fmla="*/ 220 w 4527"/>
                <a:gd name="T35" fmla="*/ 269 h 1158"/>
                <a:gd name="T36" fmla="*/ 257 w 4527"/>
                <a:gd name="T37" fmla="*/ 238 h 1158"/>
                <a:gd name="T38" fmla="*/ 291 w 4527"/>
                <a:gd name="T39" fmla="*/ 215 h 1158"/>
                <a:gd name="T40" fmla="*/ 330 w 4527"/>
                <a:gd name="T41" fmla="*/ 195 h 1158"/>
                <a:gd name="T42" fmla="*/ 358 w 4527"/>
                <a:gd name="T43" fmla="*/ 182 h 1158"/>
                <a:gd name="T44" fmla="*/ 389 w 4527"/>
                <a:gd name="T45" fmla="*/ 169 h 1158"/>
                <a:gd name="T46" fmla="*/ 439 w 4527"/>
                <a:gd name="T47" fmla="*/ 151 h 1158"/>
                <a:gd name="T48" fmla="*/ 494 w 4527"/>
                <a:gd name="T49" fmla="*/ 135 h 1158"/>
                <a:gd name="T50" fmla="*/ 554 w 4527"/>
                <a:gd name="T51" fmla="*/ 120 h 1158"/>
                <a:gd name="T52" fmla="*/ 619 w 4527"/>
                <a:gd name="T53" fmla="*/ 107 h 1158"/>
                <a:gd name="T54" fmla="*/ 665 w 4527"/>
                <a:gd name="T55" fmla="*/ 98 h 1158"/>
                <a:gd name="T56" fmla="*/ 783 w 4527"/>
                <a:gd name="T57" fmla="*/ 86 h 1158"/>
                <a:gd name="T58" fmla="*/ 856 w 4527"/>
                <a:gd name="T59" fmla="*/ 77 h 1158"/>
                <a:gd name="T60" fmla="*/ 932 w 4527"/>
                <a:gd name="T61" fmla="*/ 69 h 1158"/>
                <a:gd name="T62" fmla="*/ 1012 w 4527"/>
                <a:gd name="T63" fmla="*/ 62 h 1158"/>
                <a:gd name="T64" fmla="*/ 1095 w 4527"/>
                <a:gd name="T65" fmla="*/ 55 h 1158"/>
                <a:gd name="T66" fmla="*/ 1181 w 4527"/>
                <a:gd name="T67" fmla="*/ 49 h 1158"/>
                <a:gd name="T68" fmla="*/ 1271 w 4527"/>
                <a:gd name="T69" fmla="*/ 43 h 1158"/>
                <a:gd name="T70" fmla="*/ 1365 w 4527"/>
                <a:gd name="T71" fmla="*/ 39 h 1158"/>
                <a:gd name="T72" fmla="*/ 1461 w 4527"/>
                <a:gd name="T73" fmla="*/ 34 h 1158"/>
                <a:gd name="T74" fmla="*/ 1561 w 4527"/>
                <a:gd name="T75" fmla="*/ 30 h 1158"/>
                <a:gd name="T76" fmla="*/ 1665 w 4527"/>
                <a:gd name="T77" fmla="*/ 27 h 1158"/>
                <a:gd name="T78" fmla="*/ 1772 w 4527"/>
                <a:gd name="T79" fmla="*/ 25 h 1158"/>
                <a:gd name="T80" fmla="*/ 1882 w 4527"/>
                <a:gd name="T81" fmla="*/ 23 h 1158"/>
                <a:gd name="T82" fmla="*/ 1996 w 4527"/>
                <a:gd name="T83" fmla="*/ 22 h 1158"/>
                <a:gd name="T84" fmla="*/ 2113 w 4527"/>
                <a:gd name="T85" fmla="*/ 21 h 1158"/>
                <a:gd name="T86" fmla="*/ 2234 w 4527"/>
                <a:gd name="T87" fmla="*/ 21 h 1158"/>
                <a:gd name="T88" fmla="*/ 2354 w 4527"/>
                <a:gd name="T89" fmla="*/ 20 h 1158"/>
                <a:gd name="T90" fmla="*/ 2472 w 4527"/>
                <a:gd name="T91" fmla="*/ 17 h 1158"/>
                <a:gd name="T92" fmla="*/ 2594 w 4527"/>
                <a:gd name="T93" fmla="*/ 15 h 1158"/>
                <a:gd name="T94" fmla="*/ 2718 w 4527"/>
                <a:gd name="T95" fmla="*/ 13 h 1158"/>
                <a:gd name="T96" fmla="*/ 2846 w 4527"/>
                <a:gd name="T97" fmla="*/ 11 h 1158"/>
                <a:gd name="T98" fmla="*/ 2976 w 4527"/>
                <a:gd name="T99" fmla="*/ 9 h 1158"/>
                <a:gd name="T100" fmla="*/ 3110 w 4527"/>
                <a:gd name="T101" fmla="*/ 7 h 1158"/>
                <a:gd name="T102" fmla="*/ 3246 w 4527"/>
                <a:gd name="T103" fmla="*/ 6 h 1158"/>
                <a:gd name="T104" fmla="*/ 3386 w 4527"/>
                <a:gd name="T105" fmla="*/ 5 h 1158"/>
                <a:gd name="T106" fmla="*/ 3528 w 4527"/>
                <a:gd name="T107" fmla="*/ 3 h 1158"/>
                <a:gd name="T108" fmla="*/ 3673 w 4527"/>
                <a:gd name="T109" fmla="*/ 3 h 1158"/>
                <a:gd name="T110" fmla="*/ 3822 w 4527"/>
                <a:gd name="T111" fmla="*/ 2 h 1158"/>
                <a:gd name="T112" fmla="*/ 3973 w 4527"/>
                <a:gd name="T113" fmla="*/ 1 h 1158"/>
                <a:gd name="T114" fmla="*/ 4128 w 4527"/>
                <a:gd name="T115" fmla="*/ 1 h 1158"/>
                <a:gd name="T116" fmla="*/ 4285 w 4527"/>
                <a:gd name="T117" fmla="*/ 0 h 1158"/>
                <a:gd name="T118" fmla="*/ 4445 w 4527"/>
                <a:gd name="T119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7" h="1158">
                  <a:moveTo>
                    <a:pt x="0" y="1158"/>
                  </a:moveTo>
                  <a:lnTo>
                    <a:pt x="1" y="1117"/>
                  </a:lnTo>
                  <a:lnTo>
                    <a:pt x="3" y="1078"/>
                  </a:lnTo>
                  <a:lnTo>
                    <a:pt x="5" y="1040"/>
                  </a:lnTo>
                  <a:lnTo>
                    <a:pt x="7" y="1003"/>
                  </a:lnTo>
                  <a:lnTo>
                    <a:pt x="10" y="966"/>
                  </a:lnTo>
                  <a:lnTo>
                    <a:pt x="13" y="930"/>
                  </a:lnTo>
                  <a:lnTo>
                    <a:pt x="16" y="896"/>
                  </a:lnTo>
                  <a:lnTo>
                    <a:pt x="20" y="862"/>
                  </a:lnTo>
                  <a:lnTo>
                    <a:pt x="23" y="829"/>
                  </a:lnTo>
                  <a:lnTo>
                    <a:pt x="28" y="797"/>
                  </a:lnTo>
                  <a:lnTo>
                    <a:pt x="32" y="765"/>
                  </a:lnTo>
                  <a:lnTo>
                    <a:pt x="37" y="735"/>
                  </a:lnTo>
                  <a:lnTo>
                    <a:pt x="42" y="705"/>
                  </a:lnTo>
                  <a:lnTo>
                    <a:pt x="47" y="676"/>
                  </a:lnTo>
                  <a:lnTo>
                    <a:pt x="52" y="648"/>
                  </a:lnTo>
                  <a:lnTo>
                    <a:pt x="58" y="621"/>
                  </a:lnTo>
                  <a:lnTo>
                    <a:pt x="64" y="595"/>
                  </a:lnTo>
                  <a:lnTo>
                    <a:pt x="71" y="569"/>
                  </a:lnTo>
                  <a:lnTo>
                    <a:pt x="78" y="545"/>
                  </a:lnTo>
                  <a:lnTo>
                    <a:pt x="85" y="521"/>
                  </a:lnTo>
                  <a:lnTo>
                    <a:pt x="92" y="498"/>
                  </a:lnTo>
                  <a:lnTo>
                    <a:pt x="99" y="476"/>
                  </a:lnTo>
                  <a:lnTo>
                    <a:pt x="107" y="455"/>
                  </a:lnTo>
                  <a:lnTo>
                    <a:pt x="116" y="435"/>
                  </a:lnTo>
                  <a:lnTo>
                    <a:pt x="124" y="416"/>
                  </a:lnTo>
                  <a:lnTo>
                    <a:pt x="133" y="397"/>
                  </a:lnTo>
                  <a:lnTo>
                    <a:pt x="142" y="379"/>
                  </a:lnTo>
                  <a:lnTo>
                    <a:pt x="151" y="362"/>
                  </a:lnTo>
                  <a:lnTo>
                    <a:pt x="161" y="346"/>
                  </a:lnTo>
                  <a:lnTo>
                    <a:pt x="171" y="331"/>
                  </a:lnTo>
                  <a:lnTo>
                    <a:pt x="181" y="317"/>
                  </a:lnTo>
                  <a:lnTo>
                    <a:pt x="192" y="303"/>
                  </a:lnTo>
                  <a:lnTo>
                    <a:pt x="198" y="294"/>
                  </a:lnTo>
                  <a:lnTo>
                    <a:pt x="205" y="286"/>
                  </a:lnTo>
                  <a:lnTo>
                    <a:pt x="220" y="269"/>
                  </a:lnTo>
                  <a:lnTo>
                    <a:pt x="238" y="253"/>
                  </a:lnTo>
                  <a:lnTo>
                    <a:pt x="257" y="238"/>
                  </a:lnTo>
                  <a:lnTo>
                    <a:pt x="279" y="222"/>
                  </a:lnTo>
                  <a:lnTo>
                    <a:pt x="291" y="215"/>
                  </a:lnTo>
                  <a:lnTo>
                    <a:pt x="303" y="208"/>
                  </a:lnTo>
                  <a:lnTo>
                    <a:pt x="330" y="195"/>
                  </a:lnTo>
                  <a:lnTo>
                    <a:pt x="344" y="188"/>
                  </a:lnTo>
                  <a:lnTo>
                    <a:pt x="358" y="182"/>
                  </a:lnTo>
                  <a:lnTo>
                    <a:pt x="373" y="175"/>
                  </a:lnTo>
                  <a:lnTo>
                    <a:pt x="389" y="169"/>
                  </a:lnTo>
                  <a:lnTo>
                    <a:pt x="422" y="157"/>
                  </a:lnTo>
                  <a:lnTo>
                    <a:pt x="439" y="151"/>
                  </a:lnTo>
                  <a:lnTo>
                    <a:pt x="457" y="146"/>
                  </a:lnTo>
                  <a:lnTo>
                    <a:pt x="494" y="135"/>
                  </a:lnTo>
                  <a:lnTo>
                    <a:pt x="534" y="125"/>
                  </a:lnTo>
                  <a:lnTo>
                    <a:pt x="554" y="120"/>
                  </a:lnTo>
                  <a:lnTo>
                    <a:pt x="575" y="115"/>
                  </a:lnTo>
                  <a:lnTo>
                    <a:pt x="619" y="107"/>
                  </a:lnTo>
                  <a:lnTo>
                    <a:pt x="642" y="102"/>
                  </a:lnTo>
                  <a:lnTo>
                    <a:pt x="665" y="98"/>
                  </a:lnTo>
                  <a:lnTo>
                    <a:pt x="749" y="90"/>
                  </a:lnTo>
                  <a:lnTo>
                    <a:pt x="783" y="86"/>
                  </a:lnTo>
                  <a:lnTo>
                    <a:pt x="819" y="81"/>
                  </a:lnTo>
                  <a:lnTo>
                    <a:pt x="856" y="77"/>
                  </a:lnTo>
                  <a:lnTo>
                    <a:pt x="894" y="73"/>
                  </a:lnTo>
                  <a:lnTo>
                    <a:pt x="932" y="69"/>
                  </a:lnTo>
                  <a:lnTo>
                    <a:pt x="972" y="65"/>
                  </a:lnTo>
                  <a:lnTo>
                    <a:pt x="1012" y="62"/>
                  </a:lnTo>
                  <a:lnTo>
                    <a:pt x="1053" y="58"/>
                  </a:lnTo>
                  <a:lnTo>
                    <a:pt x="1095" y="55"/>
                  </a:lnTo>
                  <a:lnTo>
                    <a:pt x="1138" y="52"/>
                  </a:lnTo>
                  <a:lnTo>
                    <a:pt x="1181" y="49"/>
                  </a:lnTo>
                  <a:lnTo>
                    <a:pt x="1226" y="46"/>
                  </a:lnTo>
                  <a:lnTo>
                    <a:pt x="1271" y="43"/>
                  </a:lnTo>
                  <a:lnTo>
                    <a:pt x="1317" y="41"/>
                  </a:lnTo>
                  <a:lnTo>
                    <a:pt x="1365" y="39"/>
                  </a:lnTo>
                  <a:lnTo>
                    <a:pt x="1413" y="37"/>
                  </a:lnTo>
                  <a:lnTo>
                    <a:pt x="1461" y="34"/>
                  </a:lnTo>
                  <a:lnTo>
                    <a:pt x="1511" y="32"/>
                  </a:lnTo>
                  <a:lnTo>
                    <a:pt x="1561" y="30"/>
                  </a:lnTo>
                  <a:lnTo>
                    <a:pt x="1613" y="29"/>
                  </a:lnTo>
                  <a:lnTo>
                    <a:pt x="1665" y="27"/>
                  </a:lnTo>
                  <a:lnTo>
                    <a:pt x="1718" y="26"/>
                  </a:lnTo>
                  <a:lnTo>
                    <a:pt x="1772" y="25"/>
                  </a:lnTo>
                  <a:lnTo>
                    <a:pt x="1827" y="24"/>
                  </a:lnTo>
                  <a:lnTo>
                    <a:pt x="1882" y="23"/>
                  </a:lnTo>
                  <a:lnTo>
                    <a:pt x="1939" y="22"/>
                  </a:lnTo>
                  <a:lnTo>
                    <a:pt x="1996" y="22"/>
                  </a:lnTo>
                  <a:lnTo>
                    <a:pt x="2054" y="21"/>
                  </a:lnTo>
                  <a:lnTo>
                    <a:pt x="2113" y="21"/>
                  </a:lnTo>
                  <a:lnTo>
                    <a:pt x="2173" y="21"/>
                  </a:lnTo>
                  <a:lnTo>
                    <a:pt x="2234" y="21"/>
                  </a:lnTo>
                  <a:lnTo>
                    <a:pt x="2296" y="21"/>
                  </a:lnTo>
                  <a:lnTo>
                    <a:pt x="2354" y="20"/>
                  </a:lnTo>
                  <a:lnTo>
                    <a:pt x="2412" y="19"/>
                  </a:lnTo>
                  <a:lnTo>
                    <a:pt x="2472" y="17"/>
                  </a:lnTo>
                  <a:lnTo>
                    <a:pt x="2533" y="16"/>
                  </a:lnTo>
                  <a:lnTo>
                    <a:pt x="2594" y="15"/>
                  </a:lnTo>
                  <a:lnTo>
                    <a:pt x="2656" y="14"/>
                  </a:lnTo>
                  <a:lnTo>
                    <a:pt x="2718" y="13"/>
                  </a:lnTo>
                  <a:lnTo>
                    <a:pt x="2782" y="12"/>
                  </a:lnTo>
                  <a:lnTo>
                    <a:pt x="2846" y="11"/>
                  </a:lnTo>
                  <a:lnTo>
                    <a:pt x="2911" y="10"/>
                  </a:lnTo>
                  <a:lnTo>
                    <a:pt x="2976" y="9"/>
                  </a:lnTo>
                  <a:lnTo>
                    <a:pt x="3043" y="8"/>
                  </a:lnTo>
                  <a:lnTo>
                    <a:pt x="3110" y="7"/>
                  </a:lnTo>
                  <a:lnTo>
                    <a:pt x="3178" y="7"/>
                  </a:lnTo>
                  <a:lnTo>
                    <a:pt x="3246" y="6"/>
                  </a:lnTo>
                  <a:lnTo>
                    <a:pt x="3316" y="5"/>
                  </a:lnTo>
                  <a:lnTo>
                    <a:pt x="3386" y="5"/>
                  </a:lnTo>
                  <a:lnTo>
                    <a:pt x="3456" y="4"/>
                  </a:lnTo>
                  <a:lnTo>
                    <a:pt x="3528" y="3"/>
                  </a:lnTo>
                  <a:lnTo>
                    <a:pt x="3600" y="3"/>
                  </a:lnTo>
                  <a:lnTo>
                    <a:pt x="3673" y="3"/>
                  </a:lnTo>
                  <a:lnTo>
                    <a:pt x="3747" y="2"/>
                  </a:lnTo>
                  <a:lnTo>
                    <a:pt x="3822" y="2"/>
                  </a:lnTo>
                  <a:lnTo>
                    <a:pt x="3897" y="2"/>
                  </a:lnTo>
                  <a:lnTo>
                    <a:pt x="3973" y="1"/>
                  </a:lnTo>
                  <a:lnTo>
                    <a:pt x="4050" y="1"/>
                  </a:lnTo>
                  <a:lnTo>
                    <a:pt x="4128" y="1"/>
                  </a:lnTo>
                  <a:lnTo>
                    <a:pt x="4206" y="1"/>
                  </a:lnTo>
                  <a:lnTo>
                    <a:pt x="4285" y="0"/>
                  </a:lnTo>
                  <a:lnTo>
                    <a:pt x="4365" y="0"/>
                  </a:lnTo>
                  <a:lnTo>
                    <a:pt x="4445" y="0"/>
                  </a:lnTo>
                  <a:lnTo>
                    <a:pt x="452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284" name="Groupe 8">
              <a:extLst>
                <a:ext uri="{FF2B5EF4-FFF2-40B4-BE49-F238E27FC236}">
                  <a16:creationId xmlns:a16="http://schemas.microsoft.com/office/drawing/2014/main" id="{A12F285B-D728-43B5-B650-44EB25AB6CE9}"/>
                </a:ext>
              </a:extLst>
            </p:cNvPr>
            <p:cNvGrpSpPr/>
            <p:nvPr/>
          </p:nvGrpSpPr>
          <p:grpSpPr>
            <a:xfrm>
              <a:off x="2350280" y="2060853"/>
              <a:ext cx="7370764" cy="2644776"/>
              <a:chOff x="3041650" y="1838325"/>
              <a:chExt cx="7370764" cy="2644776"/>
            </a:xfrm>
          </p:grpSpPr>
          <p:sp>
            <p:nvSpPr>
              <p:cNvPr id="285" name="Line 5">
                <a:extLst>
                  <a:ext uri="{FF2B5EF4-FFF2-40B4-BE49-F238E27FC236}">
                    <a16:creationId xmlns:a16="http://schemas.microsoft.com/office/drawing/2014/main" id="{9604418D-0144-4BC5-A49C-0CC8D9ECE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8063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6" name="Line 6">
                <a:extLst>
                  <a:ext uri="{FF2B5EF4-FFF2-40B4-BE49-F238E27FC236}">
                    <a16:creationId xmlns:a16="http://schemas.microsoft.com/office/drawing/2014/main" id="{3ED4CF5F-88AA-4200-A566-14742B16E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2488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7" name="Line 8">
                <a:extLst>
                  <a:ext uri="{FF2B5EF4-FFF2-40B4-BE49-F238E27FC236}">
                    <a16:creationId xmlns:a16="http://schemas.microsoft.com/office/drawing/2014/main" id="{F4F85F9D-8B0D-4033-9499-944022F0B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1838325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8" name="Line 9">
                <a:extLst>
                  <a:ext uri="{FF2B5EF4-FFF2-40B4-BE49-F238E27FC236}">
                    <a16:creationId xmlns:a16="http://schemas.microsoft.com/office/drawing/2014/main" id="{40E5B15D-D2D8-469A-95FB-1FD206328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2692400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9" name="Freeform 10">
                <a:extLst>
                  <a:ext uri="{FF2B5EF4-FFF2-40B4-BE49-F238E27FC236}">
                    <a16:creationId xmlns:a16="http://schemas.microsoft.com/office/drawing/2014/main" id="{A16C2D73-59D2-4208-95C0-2D9B0C20D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8" y="1838325"/>
                <a:ext cx="0" cy="2319338"/>
              </a:xfrm>
              <a:custGeom>
                <a:avLst/>
                <a:gdLst>
                  <a:gd name="T0" fmla="*/ 0 h 1461"/>
                  <a:gd name="T1" fmla="*/ 269 h 1461"/>
                  <a:gd name="T2" fmla="*/ 538 h 1461"/>
                  <a:gd name="T3" fmla="*/ 807 h 1461"/>
                  <a:gd name="T4" fmla="*/ 1076 h 1461"/>
                  <a:gd name="T5" fmla="*/ 1345 h 1461"/>
                  <a:gd name="T6" fmla="*/ 1461 h 14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61">
                    <a:moveTo>
                      <a:pt x="0" y="0"/>
                    </a:moveTo>
                    <a:lnTo>
                      <a:pt x="0" y="269"/>
                    </a:lnTo>
                    <a:lnTo>
                      <a:pt x="0" y="538"/>
                    </a:lnTo>
                    <a:lnTo>
                      <a:pt x="0" y="807"/>
                    </a:lnTo>
                    <a:lnTo>
                      <a:pt x="0" y="1076"/>
                    </a:lnTo>
                    <a:lnTo>
                      <a:pt x="0" y="1345"/>
                    </a:lnTo>
                    <a:lnTo>
                      <a:pt x="0" y="1461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0" name="Line 11">
                <a:extLst>
                  <a:ext uri="{FF2B5EF4-FFF2-40B4-BE49-F238E27FC236}">
                    <a16:creationId xmlns:a16="http://schemas.microsoft.com/office/drawing/2014/main" id="{82BC6B79-6CD2-44AE-A9E2-8A5BC619E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2265363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1" name="Line 12">
                <a:extLst>
                  <a:ext uri="{FF2B5EF4-FFF2-40B4-BE49-F238E27FC236}">
                    <a16:creationId xmlns:a16="http://schemas.microsoft.com/office/drawing/2014/main" id="{D6E25514-4FB5-4DED-8DBF-4713A50C3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3119438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2" name="Line 13">
                <a:extLst>
                  <a:ext uri="{FF2B5EF4-FFF2-40B4-BE49-F238E27FC236}">
                    <a16:creationId xmlns:a16="http://schemas.microsoft.com/office/drawing/2014/main" id="{B47762F9-53E1-4A30-AA7B-66D2E190B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3546475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3" name="Line 14">
                <a:extLst>
                  <a:ext uri="{FF2B5EF4-FFF2-40B4-BE49-F238E27FC236}">
                    <a16:creationId xmlns:a16="http://schemas.microsoft.com/office/drawing/2014/main" id="{E583C7B0-BDD6-4132-9762-751074D91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1" y="3973513"/>
                <a:ext cx="587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4" name="Line 15">
                <a:extLst>
                  <a:ext uri="{FF2B5EF4-FFF2-40B4-BE49-F238E27FC236}">
                    <a16:creationId xmlns:a16="http://schemas.microsoft.com/office/drawing/2014/main" id="{20F39C3B-EA97-4B7B-8477-DBFCA4D19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3751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5" name="Line 16">
                <a:extLst>
                  <a:ext uri="{FF2B5EF4-FFF2-40B4-BE49-F238E27FC236}">
                    <a16:creationId xmlns:a16="http://schemas.microsoft.com/office/drawing/2014/main" id="{908302D1-907C-45D8-AE0F-CAD29503E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0" y="4400550"/>
                <a:ext cx="7370764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6" name="Freeform 17">
                <a:extLst>
                  <a:ext uri="{FF2B5EF4-FFF2-40B4-BE49-F238E27FC236}">
                    <a16:creationId xmlns:a16="http://schemas.microsoft.com/office/drawing/2014/main" id="{AEFC5403-8818-44BE-9B1E-BA8C361CD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8" y="4194175"/>
                <a:ext cx="0" cy="211138"/>
              </a:xfrm>
              <a:custGeom>
                <a:avLst/>
                <a:gdLst>
                  <a:gd name="T0" fmla="*/ 0 h 133"/>
                  <a:gd name="T1" fmla="*/ 130 h 133"/>
                  <a:gd name="T2" fmla="*/ 133 h 1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3">
                    <a:moveTo>
                      <a:pt x="0" y="0"/>
                    </a:moveTo>
                    <a:lnTo>
                      <a:pt x="0" y="13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7" name="Line 19">
                <a:extLst>
                  <a:ext uri="{FF2B5EF4-FFF2-40B4-BE49-F238E27FC236}">
                    <a16:creationId xmlns:a16="http://schemas.microsoft.com/office/drawing/2014/main" id="{6ACECB9D-E77C-4E1E-9B07-4F108193F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0388" y="4157663"/>
                <a:ext cx="0" cy="36513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8" name="Line 20">
                <a:extLst>
                  <a:ext uri="{FF2B5EF4-FFF2-40B4-BE49-F238E27FC236}">
                    <a16:creationId xmlns:a16="http://schemas.microsoft.com/office/drawing/2014/main" id="{8F1A0DCB-1F1E-428D-8E3D-32DF70A7B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801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9" name="Line 22">
                <a:extLst>
                  <a:ext uri="{FF2B5EF4-FFF2-40B4-BE49-F238E27FC236}">
                    <a16:creationId xmlns:a16="http://schemas.microsoft.com/office/drawing/2014/main" id="{E46118CA-9FB1-4A51-87A8-79E73815A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3738" y="4405313"/>
                <a:ext cx="0" cy="777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300" name="Rectangle 25">
              <a:extLst>
                <a:ext uri="{FF2B5EF4-FFF2-40B4-BE49-F238E27FC236}">
                  <a16:creationId xmlns:a16="http://schemas.microsoft.com/office/drawing/2014/main" id="{CEA74FFF-794B-4E27-90A2-3A349D40A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990" y="4534178"/>
              <a:ext cx="33107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0.0</a:t>
              </a:r>
            </a:p>
          </p:txBody>
        </p:sp>
        <p:sp>
          <p:nvSpPr>
            <p:cNvPr id="301" name="Rectangle 26">
              <a:extLst>
                <a:ext uri="{FF2B5EF4-FFF2-40B4-BE49-F238E27FC236}">
                  <a16:creationId xmlns:a16="http://schemas.microsoft.com/office/drawing/2014/main" id="{E1D958C1-ADCB-418E-909D-49B6C0B24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990" y="4107141"/>
              <a:ext cx="33107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0.5</a:t>
              </a:r>
            </a:p>
          </p:txBody>
        </p:sp>
        <p:sp>
          <p:nvSpPr>
            <p:cNvPr id="302" name="Rectangle 27">
              <a:extLst>
                <a:ext uri="{FF2B5EF4-FFF2-40B4-BE49-F238E27FC236}">
                  <a16:creationId xmlns:a16="http://schemas.microsoft.com/office/drawing/2014/main" id="{9F170E12-38F8-4B2E-BAC4-A6C5D5E78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990" y="3678516"/>
              <a:ext cx="33107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1.0</a:t>
              </a:r>
            </a:p>
          </p:txBody>
        </p:sp>
        <p:sp>
          <p:nvSpPr>
            <p:cNvPr id="303" name="Rectangle 28">
              <a:extLst>
                <a:ext uri="{FF2B5EF4-FFF2-40B4-BE49-F238E27FC236}">
                  <a16:creationId xmlns:a16="http://schemas.microsoft.com/office/drawing/2014/main" id="{283C6DD7-473A-40D7-B2F0-83F31C01D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990" y="3253065"/>
              <a:ext cx="33107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1.5</a:t>
              </a:r>
            </a:p>
          </p:txBody>
        </p:sp>
        <p:sp>
          <p:nvSpPr>
            <p:cNvPr id="304" name="Rectangle 29">
              <a:extLst>
                <a:ext uri="{FF2B5EF4-FFF2-40B4-BE49-F238E27FC236}">
                  <a16:creationId xmlns:a16="http://schemas.microsoft.com/office/drawing/2014/main" id="{718DB581-1B97-4A02-A117-B70A32C16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990" y="2826028"/>
              <a:ext cx="33107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2.0</a:t>
              </a:r>
            </a:p>
          </p:txBody>
        </p:sp>
        <p:sp>
          <p:nvSpPr>
            <p:cNvPr id="305" name="Rectangle 30">
              <a:extLst>
                <a:ext uri="{FF2B5EF4-FFF2-40B4-BE49-F238E27FC236}">
                  <a16:creationId xmlns:a16="http://schemas.microsoft.com/office/drawing/2014/main" id="{536708E7-1A2E-49B9-B311-709695C73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990" y="2398991"/>
              <a:ext cx="33107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2.5</a:t>
              </a:r>
            </a:p>
          </p:txBody>
        </p:sp>
        <p:sp>
          <p:nvSpPr>
            <p:cNvPr id="306" name="Rectangle 31">
              <a:extLst>
                <a:ext uri="{FF2B5EF4-FFF2-40B4-BE49-F238E27FC236}">
                  <a16:creationId xmlns:a16="http://schemas.microsoft.com/office/drawing/2014/main" id="{53A8FBB7-DD91-4D2E-84D1-FAB8DD25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990" y="1971953"/>
              <a:ext cx="33107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3.0</a:t>
              </a:r>
            </a:p>
          </p:txBody>
        </p:sp>
        <p:sp>
          <p:nvSpPr>
            <p:cNvPr id="307" name="Rectangle 32">
              <a:extLst>
                <a:ext uri="{FF2B5EF4-FFF2-40B4-BE49-F238E27FC236}">
                  <a16:creationId xmlns:a16="http://schemas.microsoft.com/office/drawing/2014/main" id="{479A51ED-6281-4BFB-B105-F1AD7DE0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783" y="4740553"/>
              <a:ext cx="265067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20</a:t>
              </a:r>
            </a:p>
          </p:txBody>
        </p:sp>
        <p:sp>
          <p:nvSpPr>
            <p:cNvPr id="308" name="Rectangle 33">
              <a:extLst>
                <a:ext uri="{FF2B5EF4-FFF2-40B4-BE49-F238E27FC236}">
                  <a16:creationId xmlns:a16="http://schemas.microsoft.com/office/drawing/2014/main" id="{24083E77-07F9-48A1-AAA1-D99147113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997" y="4740553"/>
              <a:ext cx="265067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50</a:t>
              </a:r>
            </a:p>
          </p:txBody>
        </p:sp>
        <p:sp>
          <p:nvSpPr>
            <p:cNvPr id="309" name="Rectangle 34">
              <a:extLst>
                <a:ext uri="{FF2B5EF4-FFF2-40B4-BE49-F238E27FC236}">
                  <a16:creationId xmlns:a16="http://schemas.microsoft.com/office/drawing/2014/main" id="{E66D0103-3DDB-463E-A19B-BBDF5C282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774" y="4740553"/>
              <a:ext cx="397601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150</a:t>
              </a:r>
            </a:p>
          </p:txBody>
        </p:sp>
        <p:sp>
          <p:nvSpPr>
            <p:cNvPr id="310" name="Rectangle 35">
              <a:extLst>
                <a:ext uri="{FF2B5EF4-FFF2-40B4-BE49-F238E27FC236}">
                  <a16:creationId xmlns:a16="http://schemas.microsoft.com/office/drawing/2014/main" id="{6C31CBF3-0199-48AB-9DD5-B838164C4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523" y="4740553"/>
              <a:ext cx="397601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450</a:t>
              </a:r>
            </a:p>
          </p:txBody>
        </p:sp>
        <p:sp>
          <p:nvSpPr>
            <p:cNvPr id="311" name="Rectangle 36">
              <a:extLst>
                <a:ext uri="{FF2B5EF4-FFF2-40B4-BE49-F238E27FC236}">
                  <a16:creationId xmlns:a16="http://schemas.microsoft.com/office/drawing/2014/main" id="{FDB76907-71DD-402A-9B47-16738C343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097" y="4740553"/>
              <a:ext cx="397601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750</a:t>
              </a:r>
            </a:p>
          </p:txBody>
        </p:sp>
        <p:sp>
          <p:nvSpPr>
            <p:cNvPr id="312" name="Line 37">
              <a:extLst>
                <a:ext uri="{FF2B5EF4-FFF2-40B4-BE49-F238E27FC236}">
                  <a16:creationId xmlns:a16="http://schemas.microsoft.com/office/drawing/2014/main" id="{83119B79-5177-4A3C-ABAF-F83506D86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41268" y="23545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3" name="Line 38">
              <a:extLst>
                <a:ext uri="{FF2B5EF4-FFF2-40B4-BE49-F238E27FC236}">
                  <a16:creationId xmlns:a16="http://schemas.microsoft.com/office/drawing/2014/main" id="{6C8ABD7E-1F25-4CC0-ABC8-15375AFC2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09531" y="23545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4" name="Line 39">
              <a:extLst>
                <a:ext uri="{FF2B5EF4-FFF2-40B4-BE49-F238E27FC236}">
                  <a16:creationId xmlns:a16="http://schemas.microsoft.com/office/drawing/2014/main" id="{03CE17DB-5652-430C-8F9E-8AC8E8294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41268" y="31419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5" name="Line 40">
              <a:extLst>
                <a:ext uri="{FF2B5EF4-FFF2-40B4-BE49-F238E27FC236}">
                  <a16:creationId xmlns:a16="http://schemas.microsoft.com/office/drawing/2014/main" id="{A2CAFEE8-120F-4980-8307-5D117D9C6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09531" y="31419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6" name="Line 41">
              <a:extLst>
                <a:ext uri="{FF2B5EF4-FFF2-40B4-BE49-F238E27FC236}">
                  <a16:creationId xmlns:a16="http://schemas.microsoft.com/office/drawing/2014/main" id="{3BEE0826-248C-4D1F-9A7E-3622E4D3E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9531" y="2354541"/>
              <a:ext cx="0" cy="78740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7" name="Line 42">
              <a:extLst>
                <a:ext uri="{FF2B5EF4-FFF2-40B4-BE49-F238E27FC236}">
                  <a16:creationId xmlns:a16="http://schemas.microsoft.com/office/drawing/2014/main" id="{FC4257BE-645F-44B5-A1A6-5497223BA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6368" y="21386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8" name="Line 43">
              <a:extLst>
                <a:ext uri="{FF2B5EF4-FFF2-40B4-BE49-F238E27FC236}">
                  <a16:creationId xmlns:a16="http://schemas.microsoft.com/office/drawing/2014/main" id="{3031F6EF-72F8-4489-A207-BAB49E36A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4631" y="21386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9" name="Line 44">
              <a:extLst>
                <a:ext uri="{FF2B5EF4-FFF2-40B4-BE49-F238E27FC236}">
                  <a16:creationId xmlns:a16="http://schemas.microsoft.com/office/drawing/2014/main" id="{14BD643F-DAE4-4B2A-9694-4591E404D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6368" y="3261003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0" name="Line 45">
              <a:extLst>
                <a:ext uri="{FF2B5EF4-FFF2-40B4-BE49-F238E27FC236}">
                  <a16:creationId xmlns:a16="http://schemas.microsoft.com/office/drawing/2014/main" id="{466A0EA6-2C05-4EB4-A2D7-C6EE14092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4631" y="3261003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1" name="Line 46">
              <a:extLst>
                <a:ext uri="{FF2B5EF4-FFF2-40B4-BE49-F238E27FC236}">
                  <a16:creationId xmlns:a16="http://schemas.microsoft.com/office/drawing/2014/main" id="{0CECEE39-9E29-4000-BDDF-9624244FD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4631" y="2138641"/>
              <a:ext cx="0" cy="1122363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2" name="Line 47">
              <a:extLst>
                <a:ext uri="{FF2B5EF4-FFF2-40B4-BE49-F238E27FC236}">
                  <a16:creationId xmlns:a16="http://schemas.microsoft.com/office/drawing/2014/main" id="{7A4B6830-A4A4-4C4D-9E7C-47A4BACB7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7606" y="2945091"/>
              <a:ext cx="0" cy="34925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3" name="Line 48">
              <a:extLst>
                <a:ext uri="{FF2B5EF4-FFF2-40B4-BE49-F238E27FC236}">
                  <a16:creationId xmlns:a16="http://schemas.microsoft.com/office/drawing/2014/main" id="{48A697A2-96CE-4255-8F1F-29C7E3A84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9343" y="29450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4" name="Line 49">
              <a:extLst>
                <a:ext uri="{FF2B5EF4-FFF2-40B4-BE49-F238E27FC236}">
                  <a16:creationId xmlns:a16="http://schemas.microsoft.com/office/drawing/2014/main" id="{5503DCAC-1519-4307-BF08-4EF114A40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7606" y="29450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5" name="Line 50">
              <a:extLst>
                <a:ext uri="{FF2B5EF4-FFF2-40B4-BE49-F238E27FC236}">
                  <a16:creationId xmlns:a16="http://schemas.microsoft.com/office/drawing/2014/main" id="{1E48FE87-9AD0-45E0-BC44-5E3D1E554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9343" y="32943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6" name="Line 51">
              <a:extLst>
                <a:ext uri="{FF2B5EF4-FFF2-40B4-BE49-F238E27FC236}">
                  <a16:creationId xmlns:a16="http://schemas.microsoft.com/office/drawing/2014/main" id="{891E81D4-73E3-4CBB-B309-0302405F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7606" y="32943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7" name="Line 52">
              <a:extLst>
                <a:ext uri="{FF2B5EF4-FFF2-40B4-BE49-F238E27FC236}">
                  <a16:creationId xmlns:a16="http://schemas.microsoft.com/office/drawing/2014/main" id="{65188163-6C9F-48AC-969A-A022A277D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768" y="3202266"/>
              <a:ext cx="69850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8" name="Line 53">
              <a:extLst>
                <a:ext uri="{FF2B5EF4-FFF2-40B4-BE49-F238E27FC236}">
                  <a16:creationId xmlns:a16="http://schemas.microsoft.com/office/drawing/2014/main" id="{7DB886D1-0F29-4CDA-941A-D5220823F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618" y="320226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9" name="Line 54">
              <a:extLst>
                <a:ext uri="{FF2B5EF4-FFF2-40B4-BE49-F238E27FC236}">
                  <a16:creationId xmlns:a16="http://schemas.microsoft.com/office/drawing/2014/main" id="{065E2A8C-EBC9-4D94-8E4E-F9E4452E6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3843" y="26974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0" name="Line 55">
              <a:extLst>
                <a:ext uri="{FF2B5EF4-FFF2-40B4-BE49-F238E27FC236}">
                  <a16:creationId xmlns:a16="http://schemas.microsoft.com/office/drawing/2014/main" id="{30BE019F-948B-4B44-A02C-0E7306AC9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5581" y="269744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1" name="Line 56">
              <a:extLst>
                <a:ext uri="{FF2B5EF4-FFF2-40B4-BE49-F238E27FC236}">
                  <a16:creationId xmlns:a16="http://schemas.microsoft.com/office/drawing/2014/main" id="{C722B959-8E1A-494B-8075-10776638A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5581" y="350071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2" name="Line 57">
              <a:extLst>
                <a:ext uri="{FF2B5EF4-FFF2-40B4-BE49-F238E27FC236}">
                  <a16:creationId xmlns:a16="http://schemas.microsoft.com/office/drawing/2014/main" id="{D3FA2F5D-7AD3-4BB1-AA32-EC2135340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3843" y="350071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3" name="Line 58">
              <a:extLst>
                <a:ext uri="{FF2B5EF4-FFF2-40B4-BE49-F238E27FC236}">
                  <a16:creationId xmlns:a16="http://schemas.microsoft.com/office/drawing/2014/main" id="{D169827F-DC72-47A5-8490-EC79F0736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618" y="3743603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4" name="Line 59">
              <a:extLst>
                <a:ext uri="{FF2B5EF4-FFF2-40B4-BE49-F238E27FC236}">
                  <a16:creationId xmlns:a16="http://schemas.microsoft.com/office/drawing/2014/main" id="{BA92EF27-B8C7-4A0E-A006-D9CB75683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768" y="3743603"/>
              <a:ext cx="69850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5" name="Line 60">
              <a:extLst>
                <a:ext uri="{FF2B5EF4-FFF2-40B4-BE49-F238E27FC236}">
                  <a16:creationId xmlns:a16="http://schemas.microsoft.com/office/drawing/2014/main" id="{6310CAB5-2B91-4AB7-AFF9-00F5F2400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518" y="43801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6" name="Line 61">
              <a:extLst>
                <a:ext uri="{FF2B5EF4-FFF2-40B4-BE49-F238E27FC236}">
                  <a16:creationId xmlns:a16="http://schemas.microsoft.com/office/drawing/2014/main" id="{ABD9F68F-45FD-4ABD-90CE-9EC7472E8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518" y="458656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7" name="Line 62">
              <a:extLst>
                <a:ext uri="{FF2B5EF4-FFF2-40B4-BE49-F238E27FC236}">
                  <a16:creationId xmlns:a16="http://schemas.microsoft.com/office/drawing/2014/main" id="{0247B146-BA84-40B2-A287-6BC3421CB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518" y="4380191"/>
              <a:ext cx="0" cy="206375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8" name="Line 63">
              <a:extLst>
                <a:ext uri="{FF2B5EF4-FFF2-40B4-BE49-F238E27FC236}">
                  <a16:creationId xmlns:a16="http://schemas.microsoft.com/office/drawing/2014/main" id="{71369DB1-7174-488A-A672-C1ACA370C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256" y="4586566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9" name="Line 64">
              <a:extLst>
                <a:ext uri="{FF2B5EF4-FFF2-40B4-BE49-F238E27FC236}">
                  <a16:creationId xmlns:a16="http://schemas.microsoft.com/office/drawing/2014/main" id="{1DF34CF9-2E94-46BB-B218-E3DFCF626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256" y="4380191"/>
              <a:ext cx="68263" cy="0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0" name="Line 65">
              <a:extLst>
                <a:ext uri="{FF2B5EF4-FFF2-40B4-BE49-F238E27FC236}">
                  <a16:creationId xmlns:a16="http://schemas.microsoft.com/office/drawing/2014/main" id="{4D2E4B5A-C14E-4C99-8D17-BCBCF30F7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7618" y="3202266"/>
              <a:ext cx="0" cy="541338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1" name="Line 66">
              <a:extLst>
                <a:ext uri="{FF2B5EF4-FFF2-40B4-BE49-F238E27FC236}">
                  <a16:creationId xmlns:a16="http://schemas.microsoft.com/office/drawing/2014/main" id="{1B42B10C-2F0B-46A5-8BCB-AB83D2081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3843" y="2697441"/>
              <a:ext cx="0" cy="803275"/>
            </a:xfrm>
            <a:prstGeom prst="line">
              <a:avLst/>
            </a:prstGeom>
            <a:noFill/>
            <a:ln w="174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2" name="Freeform 67">
              <a:extLst>
                <a:ext uri="{FF2B5EF4-FFF2-40B4-BE49-F238E27FC236}">
                  <a16:creationId xmlns:a16="http://schemas.microsoft.com/office/drawing/2014/main" id="{AF9D453E-800A-401F-B903-3AF74B82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1" y="3051452"/>
              <a:ext cx="122345" cy="81888"/>
            </a:xfrm>
            <a:custGeom>
              <a:avLst/>
              <a:gdLst>
                <a:gd name="T0" fmla="*/ 73 w 86"/>
                <a:gd name="T1" fmla="*/ 74 h 86"/>
                <a:gd name="T2" fmla="*/ 76 w 86"/>
                <a:gd name="T3" fmla="*/ 70 h 86"/>
                <a:gd name="T4" fmla="*/ 79 w 86"/>
                <a:gd name="T5" fmla="*/ 67 h 86"/>
                <a:gd name="T6" fmla="*/ 81 w 86"/>
                <a:gd name="T7" fmla="*/ 63 h 86"/>
                <a:gd name="T8" fmla="*/ 83 w 86"/>
                <a:gd name="T9" fmla="*/ 59 h 86"/>
                <a:gd name="T10" fmla="*/ 84 w 86"/>
                <a:gd name="T11" fmla="*/ 55 h 86"/>
                <a:gd name="T12" fmla="*/ 85 w 86"/>
                <a:gd name="T13" fmla="*/ 51 h 86"/>
                <a:gd name="T14" fmla="*/ 86 w 86"/>
                <a:gd name="T15" fmla="*/ 47 h 86"/>
                <a:gd name="T16" fmla="*/ 86 w 86"/>
                <a:gd name="T17" fmla="*/ 43 h 86"/>
                <a:gd name="T18" fmla="*/ 86 w 86"/>
                <a:gd name="T19" fmla="*/ 38 h 86"/>
                <a:gd name="T20" fmla="*/ 85 w 86"/>
                <a:gd name="T21" fmla="*/ 34 h 86"/>
                <a:gd name="T22" fmla="*/ 84 w 86"/>
                <a:gd name="T23" fmla="*/ 30 h 86"/>
                <a:gd name="T24" fmla="*/ 83 w 86"/>
                <a:gd name="T25" fmla="*/ 26 h 86"/>
                <a:gd name="T26" fmla="*/ 81 w 86"/>
                <a:gd name="T27" fmla="*/ 22 h 86"/>
                <a:gd name="T28" fmla="*/ 79 w 86"/>
                <a:gd name="T29" fmla="*/ 19 h 86"/>
                <a:gd name="T30" fmla="*/ 73 w 86"/>
                <a:gd name="T31" fmla="*/ 13 h 86"/>
                <a:gd name="T32" fmla="*/ 70 w 86"/>
                <a:gd name="T33" fmla="*/ 9 h 86"/>
                <a:gd name="T34" fmla="*/ 67 w 86"/>
                <a:gd name="T35" fmla="*/ 7 h 86"/>
                <a:gd name="T36" fmla="*/ 59 w 86"/>
                <a:gd name="T37" fmla="*/ 3 h 86"/>
                <a:gd name="T38" fmla="*/ 55 w 86"/>
                <a:gd name="T39" fmla="*/ 1 h 86"/>
                <a:gd name="T40" fmla="*/ 51 w 86"/>
                <a:gd name="T41" fmla="*/ 1 h 86"/>
                <a:gd name="T42" fmla="*/ 47 w 86"/>
                <a:gd name="T43" fmla="*/ 0 h 86"/>
                <a:gd name="T44" fmla="*/ 43 w 86"/>
                <a:gd name="T45" fmla="*/ 0 h 86"/>
                <a:gd name="T46" fmla="*/ 34 w 86"/>
                <a:gd name="T47" fmla="*/ 1 h 86"/>
                <a:gd name="T48" fmla="*/ 26 w 86"/>
                <a:gd name="T49" fmla="*/ 3 h 86"/>
                <a:gd name="T50" fmla="*/ 19 w 86"/>
                <a:gd name="T51" fmla="*/ 7 h 86"/>
                <a:gd name="T52" fmla="*/ 13 w 86"/>
                <a:gd name="T53" fmla="*/ 13 h 86"/>
                <a:gd name="T54" fmla="*/ 7 w 86"/>
                <a:gd name="T55" fmla="*/ 19 h 86"/>
                <a:gd name="T56" fmla="*/ 3 w 86"/>
                <a:gd name="T57" fmla="*/ 26 h 86"/>
                <a:gd name="T58" fmla="*/ 1 w 86"/>
                <a:gd name="T59" fmla="*/ 30 h 86"/>
                <a:gd name="T60" fmla="*/ 1 w 86"/>
                <a:gd name="T61" fmla="*/ 34 h 86"/>
                <a:gd name="T62" fmla="*/ 0 w 86"/>
                <a:gd name="T63" fmla="*/ 43 h 86"/>
                <a:gd name="T64" fmla="*/ 0 w 86"/>
                <a:gd name="T65" fmla="*/ 47 h 86"/>
                <a:gd name="T66" fmla="*/ 1 w 86"/>
                <a:gd name="T67" fmla="*/ 51 h 86"/>
                <a:gd name="T68" fmla="*/ 1 w 86"/>
                <a:gd name="T69" fmla="*/ 55 h 86"/>
                <a:gd name="T70" fmla="*/ 3 w 86"/>
                <a:gd name="T71" fmla="*/ 59 h 86"/>
                <a:gd name="T72" fmla="*/ 5 w 86"/>
                <a:gd name="T73" fmla="*/ 63 h 86"/>
                <a:gd name="T74" fmla="*/ 7 w 86"/>
                <a:gd name="T75" fmla="*/ 67 h 86"/>
                <a:gd name="T76" fmla="*/ 9 w 86"/>
                <a:gd name="T77" fmla="*/ 70 h 86"/>
                <a:gd name="T78" fmla="*/ 13 w 86"/>
                <a:gd name="T79" fmla="*/ 74 h 86"/>
                <a:gd name="T80" fmla="*/ 19 w 86"/>
                <a:gd name="T81" fmla="*/ 79 h 86"/>
                <a:gd name="T82" fmla="*/ 26 w 86"/>
                <a:gd name="T83" fmla="*/ 83 h 86"/>
                <a:gd name="T84" fmla="*/ 30 w 86"/>
                <a:gd name="T85" fmla="*/ 84 h 86"/>
                <a:gd name="T86" fmla="*/ 34 w 86"/>
                <a:gd name="T87" fmla="*/ 85 h 86"/>
                <a:gd name="T88" fmla="*/ 39 w 86"/>
                <a:gd name="T89" fmla="*/ 86 h 86"/>
                <a:gd name="T90" fmla="*/ 43 w 86"/>
                <a:gd name="T91" fmla="*/ 86 h 86"/>
                <a:gd name="T92" fmla="*/ 47 w 86"/>
                <a:gd name="T93" fmla="*/ 86 h 86"/>
                <a:gd name="T94" fmla="*/ 51 w 86"/>
                <a:gd name="T95" fmla="*/ 85 h 86"/>
                <a:gd name="T96" fmla="*/ 55 w 86"/>
                <a:gd name="T97" fmla="*/ 84 h 86"/>
                <a:gd name="T98" fmla="*/ 59 w 86"/>
                <a:gd name="T99" fmla="*/ 83 h 86"/>
                <a:gd name="T100" fmla="*/ 67 w 86"/>
                <a:gd name="T101" fmla="*/ 79 h 86"/>
                <a:gd name="T102" fmla="*/ 70 w 86"/>
                <a:gd name="T103" fmla="*/ 76 h 86"/>
                <a:gd name="T104" fmla="*/ 73 w 86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6">
                  <a:moveTo>
                    <a:pt x="73" y="74"/>
                  </a:moveTo>
                  <a:lnTo>
                    <a:pt x="76" y="70"/>
                  </a:lnTo>
                  <a:lnTo>
                    <a:pt x="79" y="67"/>
                  </a:lnTo>
                  <a:lnTo>
                    <a:pt x="81" y="63"/>
                  </a:lnTo>
                  <a:lnTo>
                    <a:pt x="83" y="59"/>
                  </a:lnTo>
                  <a:lnTo>
                    <a:pt x="84" y="55"/>
                  </a:lnTo>
                  <a:lnTo>
                    <a:pt x="85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3" y="26"/>
                  </a:lnTo>
                  <a:lnTo>
                    <a:pt x="81" y="22"/>
                  </a:lnTo>
                  <a:lnTo>
                    <a:pt x="79" y="19"/>
                  </a:lnTo>
                  <a:lnTo>
                    <a:pt x="73" y="13"/>
                  </a:lnTo>
                  <a:lnTo>
                    <a:pt x="70" y="9"/>
                  </a:lnTo>
                  <a:lnTo>
                    <a:pt x="67" y="7"/>
                  </a:lnTo>
                  <a:lnTo>
                    <a:pt x="59" y="3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7" y="67"/>
                  </a:lnTo>
                  <a:lnTo>
                    <a:pt x="9" y="70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6" y="83"/>
                  </a:lnTo>
                  <a:lnTo>
                    <a:pt x="30" y="84"/>
                  </a:lnTo>
                  <a:lnTo>
                    <a:pt x="34" y="85"/>
                  </a:lnTo>
                  <a:lnTo>
                    <a:pt x="39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5" y="84"/>
                  </a:lnTo>
                  <a:lnTo>
                    <a:pt x="59" y="83"/>
                  </a:lnTo>
                  <a:lnTo>
                    <a:pt x="67" y="79"/>
                  </a:lnTo>
                  <a:lnTo>
                    <a:pt x="70" y="76"/>
                  </a:lnTo>
                  <a:lnTo>
                    <a:pt x="73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1BA3DCAA-2B38-4D11-B371-574764DBD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579" y="3029227"/>
              <a:ext cx="122345" cy="81888"/>
            </a:xfrm>
            <a:custGeom>
              <a:avLst/>
              <a:gdLst>
                <a:gd name="T0" fmla="*/ 74 w 86"/>
                <a:gd name="T1" fmla="*/ 74 h 87"/>
                <a:gd name="T2" fmla="*/ 76 w 86"/>
                <a:gd name="T3" fmla="*/ 71 h 87"/>
                <a:gd name="T4" fmla="*/ 79 w 86"/>
                <a:gd name="T5" fmla="*/ 68 h 87"/>
                <a:gd name="T6" fmla="*/ 81 w 86"/>
                <a:gd name="T7" fmla="*/ 64 h 87"/>
                <a:gd name="T8" fmla="*/ 83 w 86"/>
                <a:gd name="T9" fmla="*/ 60 h 87"/>
                <a:gd name="T10" fmla="*/ 85 w 86"/>
                <a:gd name="T11" fmla="*/ 56 h 87"/>
                <a:gd name="T12" fmla="*/ 86 w 86"/>
                <a:gd name="T13" fmla="*/ 52 h 87"/>
                <a:gd name="T14" fmla="*/ 86 w 86"/>
                <a:gd name="T15" fmla="*/ 48 h 87"/>
                <a:gd name="T16" fmla="*/ 86 w 86"/>
                <a:gd name="T17" fmla="*/ 44 h 87"/>
                <a:gd name="T18" fmla="*/ 86 w 86"/>
                <a:gd name="T19" fmla="*/ 39 h 87"/>
                <a:gd name="T20" fmla="*/ 86 w 86"/>
                <a:gd name="T21" fmla="*/ 35 h 87"/>
                <a:gd name="T22" fmla="*/ 85 w 86"/>
                <a:gd name="T23" fmla="*/ 31 h 87"/>
                <a:gd name="T24" fmla="*/ 83 w 86"/>
                <a:gd name="T25" fmla="*/ 27 h 87"/>
                <a:gd name="T26" fmla="*/ 81 w 86"/>
                <a:gd name="T27" fmla="*/ 23 h 87"/>
                <a:gd name="T28" fmla="*/ 79 w 86"/>
                <a:gd name="T29" fmla="*/ 19 h 87"/>
                <a:gd name="T30" fmla="*/ 74 w 86"/>
                <a:gd name="T31" fmla="*/ 13 h 87"/>
                <a:gd name="T32" fmla="*/ 70 w 86"/>
                <a:gd name="T33" fmla="*/ 10 h 87"/>
                <a:gd name="T34" fmla="*/ 67 w 86"/>
                <a:gd name="T35" fmla="*/ 7 h 87"/>
                <a:gd name="T36" fmla="*/ 60 w 86"/>
                <a:gd name="T37" fmla="*/ 3 h 87"/>
                <a:gd name="T38" fmla="*/ 56 w 86"/>
                <a:gd name="T39" fmla="*/ 2 h 87"/>
                <a:gd name="T40" fmla="*/ 52 w 86"/>
                <a:gd name="T41" fmla="*/ 1 h 87"/>
                <a:gd name="T42" fmla="*/ 47 w 86"/>
                <a:gd name="T43" fmla="*/ 0 h 87"/>
                <a:gd name="T44" fmla="*/ 44 w 86"/>
                <a:gd name="T45" fmla="*/ 0 h 87"/>
                <a:gd name="T46" fmla="*/ 35 w 86"/>
                <a:gd name="T47" fmla="*/ 1 h 87"/>
                <a:gd name="T48" fmla="*/ 27 w 86"/>
                <a:gd name="T49" fmla="*/ 3 h 87"/>
                <a:gd name="T50" fmla="*/ 19 w 86"/>
                <a:gd name="T51" fmla="*/ 7 h 87"/>
                <a:gd name="T52" fmla="*/ 13 w 86"/>
                <a:gd name="T53" fmla="*/ 13 h 87"/>
                <a:gd name="T54" fmla="*/ 7 w 86"/>
                <a:gd name="T55" fmla="*/ 19 h 87"/>
                <a:gd name="T56" fmla="*/ 3 w 86"/>
                <a:gd name="T57" fmla="*/ 27 h 87"/>
                <a:gd name="T58" fmla="*/ 2 w 86"/>
                <a:gd name="T59" fmla="*/ 31 h 87"/>
                <a:gd name="T60" fmla="*/ 1 w 86"/>
                <a:gd name="T61" fmla="*/ 35 h 87"/>
                <a:gd name="T62" fmla="*/ 0 w 86"/>
                <a:gd name="T63" fmla="*/ 44 h 87"/>
                <a:gd name="T64" fmla="*/ 0 w 86"/>
                <a:gd name="T65" fmla="*/ 48 h 87"/>
                <a:gd name="T66" fmla="*/ 1 w 86"/>
                <a:gd name="T67" fmla="*/ 52 h 87"/>
                <a:gd name="T68" fmla="*/ 2 w 86"/>
                <a:gd name="T69" fmla="*/ 56 h 87"/>
                <a:gd name="T70" fmla="*/ 3 w 86"/>
                <a:gd name="T71" fmla="*/ 60 h 87"/>
                <a:gd name="T72" fmla="*/ 5 w 86"/>
                <a:gd name="T73" fmla="*/ 64 h 87"/>
                <a:gd name="T74" fmla="*/ 7 w 86"/>
                <a:gd name="T75" fmla="*/ 68 h 87"/>
                <a:gd name="T76" fmla="*/ 10 w 86"/>
                <a:gd name="T77" fmla="*/ 71 h 87"/>
                <a:gd name="T78" fmla="*/ 13 w 86"/>
                <a:gd name="T79" fmla="*/ 74 h 87"/>
                <a:gd name="T80" fmla="*/ 19 w 86"/>
                <a:gd name="T81" fmla="*/ 80 h 87"/>
                <a:gd name="T82" fmla="*/ 27 w 86"/>
                <a:gd name="T83" fmla="*/ 84 h 87"/>
                <a:gd name="T84" fmla="*/ 31 w 86"/>
                <a:gd name="T85" fmla="*/ 85 h 87"/>
                <a:gd name="T86" fmla="*/ 35 w 86"/>
                <a:gd name="T87" fmla="*/ 86 h 87"/>
                <a:gd name="T88" fmla="*/ 39 w 86"/>
                <a:gd name="T89" fmla="*/ 87 h 87"/>
                <a:gd name="T90" fmla="*/ 44 w 86"/>
                <a:gd name="T91" fmla="*/ 87 h 87"/>
                <a:gd name="T92" fmla="*/ 47 w 86"/>
                <a:gd name="T93" fmla="*/ 87 h 87"/>
                <a:gd name="T94" fmla="*/ 52 w 86"/>
                <a:gd name="T95" fmla="*/ 86 h 87"/>
                <a:gd name="T96" fmla="*/ 56 w 86"/>
                <a:gd name="T97" fmla="*/ 85 h 87"/>
                <a:gd name="T98" fmla="*/ 60 w 86"/>
                <a:gd name="T99" fmla="*/ 84 h 87"/>
                <a:gd name="T100" fmla="*/ 67 w 86"/>
                <a:gd name="T101" fmla="*/ 80 h 87"/>
                <a:gd name="T102" fmla="*/ 70 w 86"/>
                <a:gd name="T103" fmla="*/ 77 h 87"/>
                <a:gd name="T104" fmla="*/ 74 w 86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7">
                  <a:moveTo>
                    <a:pt x="74" y="74"/>
                  </a:moveTo>
                  <a:lnTo>
                    <a:pt x="76" y="71"/>
                  </a:lnTo>
                  <a:lnTo>
                    <a:pt x="79" y="68"/>
                  </a:lnTo>
                  <a:lnTo>
                    <a:pt x="81" y="64"/>
                  </a:lnTo>
                  <a:lnTo>
                    <a:pt x="83" y="60"/>
                  </a:lnTo>
                  <a:lnTo>
                    <a:pt x="85" y="56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9"/>
                  </a:lnTo>
                  <a:lnTo>
                    <a:pt x="86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3" y="60"/>
                  </a:lnTo>
                  <a:lnTo>
                    <a:pt x="5" y="64"/>
                  </a:lnTo>
                  <a:lnTo>
                    <a:pt x="7" y="68"/>
                  </a:lnTo>
                  <a:lnTo>
                    <a:pt x="10" y="71"/>
                  </a:lnTo>
                  <a:lnTo>
                    <a:pt x="13" y="74"/>
                  </a:lnTo>
                  <a:lnTo>
                    <a:pt x="19" y="80"/>
                  </a:lnTo>
                  <a:lnTo>
                    <a:pt x="27" y="84"/>
                  </a:lnTo>
                  <a:lnTo>
                    <a:pt x="31" y="85"/>
                  </a:lnTo>
                  <a:lnTo>
                    <a:pt x="35" y="86"/>
                  </a:lnTo>
                  <a:lnTo>
                    <a:pt x="39" y="87"/>
                  </a:lnTo>
                  <a:lnTo>
                    <a:pt x="44" y="87"/>
                  </a:lnTo>
                  <a:lnTo>
                    <a:pt x="47" y="87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6DCA4AB6-206F-4929-866F-A42ABFA2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766" y="3403879"/>
              <a:ext cx="122345" cy="81888"/>
            </a:xfrm>
            <a:custGeom>
              <a:avLst/>
              <a:gdLst>
                <a:gd name="T0" fmla="*/ 74 w 87"/>
                <a:gd name="T1" fmla="*/ 74 h 87"/>
                <a:gd name="T2" fmla="*/ 76 w 87"/>
                <a:gd name="T3" fmla="*/ 70 h 87"/>
                <a:gd name="T4" fmla="*/ 79 w 87"/>
                <a:gd name="T5" fmla="*/ 67 h 87"/>
                <a:gd name="T6" fmla="*/ 81 w 87"/>
                <a:gd name="T7" fmla="*/ 63 h 87"/>
                <a:gd name="T8" fmla="*/ 83 w 87"/>
                <a:gd name="T9" fmla="*/ 60 h 87"/>
                <a:gd name="T10" fmla="*/ 85 w 87"/>
                <a:gd name="T11" fmla="*/ 55 h 87"/>
                <a:gd name="T12" fmla="*/ 86 w 87"/>
                <a:gd name="T13" fmla="*/ 51 h 87"/>
                <a:gd name="T14" fmla="*/ 86 w 87"/>
                <a:gd name="T15" fmla="*/ 47 h 87"/>
                <a:gd name="T16" fmla="*/ 87 w 87"/>
                <a:gd name="T17" fmla="*/ 43 h 87"/>
                <a:gd name="T18" fmla="*/ 86 w 87"/>
                <a:gd name="T19" fmla="*/ 39 h 87"/>
                <a:gd name="T20" fmla="*/ 86 w 87"/>
                <a:gd name="T21" fmla="*/ 34 h 87"/>
                <a:gd name="T22" fmla="*/ 85 w 87"/>
                <a:gd name="T23" fmla="*/ 30 h 87"/>
                <a:gd name="T24" fmla="*/ 83 w 87"/>
                <a:gd name="T25" fmla="*/ 27 h 87"/>
                <a:gd name="T26" fmla="*/ 81 w 87"/>
                <a:gd name="T27" fmla="*/ 23 h 87"/>
                <a:gd name="T28" fmla="*/ 79 w 87"/>
                <a:gd name="T29" fmla="*/ 19 h 87"/>
                <a:gd name="T30" fmla="*/ 74 w 87"/>
                <a:gd name="T31" fmla="*/ 13 h 87"/>
                <a:gd name="T32" fmla="*/ 70 w 87"/>
                <a:gd name="T33" fmla="*/ 10 h 87"/>
                <a:gd name="T34" fmla="*/ 67 w 87"/>
                <a:gd name="T35" fmla="*/ 7 h 87"/>
                <a:gd name="T36" fmla="*/ 60 w 87"/>
                <a:gd name="T37" fmla="*/ 3 h 87"/>
                <a:gd name="T38" fmla="*/ 56 w 87"/>
                <a:gd name="T39" fmla="*/ 1 h 87"/>
                <a:gd name="T40" fmla="*/ 52 w 87"/>
                <a:gd name="T41" fmla="*/ 1 h 87"/>
                <a:gd name="T42" fmla="*/ 47 w 87"/>
                <a:gd name="T43" fmla="*/ 0 h 87"/>
                <a:gd name="T44" fmla="*/ 44 w 87"/>
                <a:gd name="T45" fmla="*/ 0 h 87"/>
                <a:gd name="T46" fmla="*/ 35 w 87"/>
                <a:gd name="T47" fmla="*/ 1 h 87"/>
                <a:gd name="T48" fmla="*/ 27 w 87"/>
                <a:gd name="T49" fmla="*/ 3 h 87"/>
                <a:gd name="T50" fmla="*/ 19 w 87"/>
                <a:gd name="T51" fmla="*/ 7 h 87"/>
                <a:gd name="T52" fmla="*/ 13 w 87"/>
                <a:gd name="T53" fmla="*/ 13 h 87"/>
                <a:gd name="T54" fmla="*/ 7 w 87"/>
                <a:gd name="T55" fmla="*/ 19 h 87"/>
                <a:gd name="T56" fmla="*/ 3 w 87"/>
                <a:gd name="T57" fmla="*/ 27 h 87"/>
                <a:gd name="T58" fmla="*/ 2 w 87"/>
                <a:gd name="T59" fmla="*/ 30 h 87"/>
                <a:gd name="T60" fmla="*/ 1 w 87"/>
                <a:gd name="T61" fmla="*/ 34 h 87"/>
                <a:gd name="T62" fmla="*/ 0 w 87"/>
                <a:gd name="T63" fmla="*/ 43 h 87"/>
                <a:gd name="T64" fmla="*/ 0 w 87"/>
                <a:gd name="T65" fmla="*/ 47 h 87"/>
                <a:gd name="T66" fmla="*/ 1 w 87"/>
                <a:gd name="T67" fmla="*/ 51 h 87"/>
                <a:gd name="T68" fmla="*/ 2 w 87"/>
                <a:gd name="T69" fmla="*/ 55 h 87"/>
                <a:gd name="T70" fmla="*/ 3 w 87"/>
                <a:gd name="T71" fmla="*/ 60 h 87"/>
                <a:gd name="T72" fmla="*/ 5 w 87"/>
                <a:gd name="T73" fmla="*/ 63 h 87"/>
                <a:gd name="T74" fmla="*/ 7 w 87"/>
                <a:gd name="T75" fmla="*/ 67 h 87"/>
                <a:gd name="T76" fmla="*/ 10 w 87"/>
                <a:gd name="T77" fmla="*/ 70 h 87"/>
                <a:gd name="T78" fmla="*/ 13 w 87"/>
                <a:gd name="T79" fmla="*/ 74 h 87"/>
                <a:gd name="T80" fmla="*/ 19 w 87"/>
                <a:gd name="T81" fmla="*/ 79 h 87"/>
                <a:gd name="T82" fmla="*/ 27 w 87"/>
                <a:gd name="T83" fmla="*/ 83 h 87"/>
                <a:gd name="T84" fmla="*/ 31 w 87"/>
                <a:gd name="T85" fmla="*/ 85 h 87"/>
                <a:gd name="T86" fmla="*/ 35 w 87"/>
                <a:gd name="T87" fmla="*/ 86 h 87"/>
                <a:gd name="T88" fmla="*/ 39 w 87"/>
                <a:gd name="T89" fmla="*/ 86 h 87"/>
                <a:gd name="T90" fmla="*/ 44 w 87"/>
                <a:gd name="T91" fmla="*/ 87 h 87"/>
                <a:gd name="T92" fmla="*/ 47 w 87"/>
                <a:gd name="T93" fmla="*/ 86 h 87"/>
                <a:gd name="T94" fmla="*/ 52 w 87"/>
                <a:gd name="T95" fmla="*/ 86 h 87"/>
                <a:gd name="T96" fmla="*/ 56 w 87"/>
                <a:gd name="T97" fmla="*/ 85 h 87"/>
                <a:gd name="T98" fmla="*/ 60 w 87"/>
                <a:gd name="T99" fmla="*/ 83 h 87"/>
                <a:gd name="T100" fmla="*/ 67 w 87"/>
                <a:gd name="T101" fmla="*/ 79 h 87"/>
                <a:gd name="T102" fmla="*/ 70 w 87"/>
                <a:gd name="T103" fmla="*/ 77 h 87"/>
                <a:gd name="T104" fmla="*/ 74 w 87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87">
                  <a:moveTo>
                    <a:pt x="74" y="74"/>
                  </a:moveTo>
                  <a:lnTo>
                    <a:pt x="76" y="70"/>
                  </a:lnTo>
                  <a:lnTo>
                    <a:pt x="79" y="67"/>
                  </a:lnTo>
                  <a:lnTo>
                    <a:pt x="81" y="63"/>
                  </a:lnTo>
                  <a:lnTo>
                    <a:pt x="83" y="60"/>
                  </a:lnTo>
                  <a:lnTo>
                    <a:pt x="85" y="55"/>
                  </a:lnTo>
                  <a:lnTo>
                    <a:pt x="86" y="51"/>
                  </a:lnTo>
                  <a:lnTo>
                    <a:pt x="86" y="47"/>
                  </a:lnTo>
                  <a:lnTo>
                    <a:pt x="87" y="43"/>
                  </a:lnTo>
                  <a:lnTo>
                    <a:pt x="86" y="39"/>
                  </a:lnTo>
                  <a:lnTo>
                    <a:pt x="86" y="34"/>
                  </a:lnTo>
                  <a:lnTo>
                    <a:pt x="85" y="30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7" y="67"/>
                  </a:lnTo>
                  <a:lnTo>
                    <a:pt x="10" y="70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7" y="83"/>
                  </a:lnTo>
                  <a:lnTo>
                    <a:pt x="31" y="85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4" y="87"/>
                  </a:lnTo>
                  <a:lnTo>
                    <a:pt x="47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7" y="79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5" name="Freeform 70">
              <a:extLst>
                <a:ext uri="{FF2B5EF4-FFF2-40B4-BE49-F238E27FC236}">
                  <a16:creationId xmlns:a16="http://schemas.microsoft.com/office/drawing/2014/main" id="{7C124F22-5066-449C-ABD0-17BE49E97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1267" y="2679977"/>
              <a:ext cx="122345" cy="81888"/>
            </a:xfrm>
            <a:custGeom>
              <a:avLst/>
              <a:gdLst>
                <a:gd name="T0" fmla="*/ 73 w 86"/>
                <a:gd name="T1" fmla="*/ 74 h 86"/>
                <a:gd name="T2" fmla="*/ 76 w 86"/>
                <a:gd name="T3" fmla="*/ 70 h 86"/>
                <a:gd name="T4" fmla="*/ 78 w 86"/>
                <a:gd name="T5" fmla="*/ 67 h 86"/>
                <a:gd name="T6" fmla="*/ 81 w 86"/>
                <a:gd name="T7" fmla="*/ 63 h 86"/>
                <a:gd name="T8" fmla="*/ 82 w 86"/>
                <a:gd name="T9" fmla="*/ 59 h 86"/>
                <a:gd name="T10" fmla="*/ 84 w 86"/>
                <a:gd name="T11" fmla="*/ 55 h 86"/>
                <a:gd name="T12" fmla="*/ 85 w 86"/>
                <a:gd name="T13" fmla="*/ 51 h 86"/>
                <a:gd name="T14" fmla="*/ 85 w 86"/>
                <a:gd name="T15" fmla="*/ 47 h 86"/>
                <a:gd name="T16" fmla="*/ 86 w 86"/>
                <a:gd name="T17" fmla="*/ 43 h 86"/>
                <a:gd name="T18" fmla="*/ 85 w 86"/>
                <a:gd name="T19" fmla="*/ 38 h 86"/>
                <a:gd name="T20" fmla="*/ 85 w 86"/>
                <a:gd name="T21" fmla="*/ 34 h 86"/>
                <a:gd name="T22" fmla="*/ 84 w 86"/>
                <a:gd name="T23" fmla="*/ 30 h 86"/>
                <a:gd name="T24" fmla="*/ 82 w 86"/>
                <a:gd name="T25" fmla="*/ 26 h 86"/>
                <a:gd name="T26" fmla="*/ 81 w 86"/>
                <a:gd name="T27" fmla="*/ 22 h 86"/>
                <a:gd name="T28" fmla="*/ 78 w 86"/>
                <a:gd name="T29" fmla="*/ 19 h 86"/>
                <a:gd name="T30" fmla="*/ 73 w 86"/>
                <a:gd name="T31" fmla="*/ 13 h 86"/>
                <a:gd name="T32" fmla="*/ 69 w 86"/>
                <a:gd name="T33" fmla="*/ 9 h 86"/>
                <a:gd name="T34" fmla="*/ 66 w 86"/>
                <a:gd name="T35" fmla="*/ 7 h 86"/>
                <a:gd name="T36" fmla="*/ 59 w 86"/>
                <a:gd name="T37" fmla="*/ 3 h 86"/>
                <a:gd name="T38" fmla="*/ 55 w 86"/>
                <a:gd name="T39" fmla="*/ 1 h 86"/>
                <a:gd name="T40" fmla="*/ 51 w 86"/>
                <a:gd name="T41" fmla="*/ 0 h 86"/>
                <a:gd name="T42" fmla="*/ 47 w 86"/>
                <a:gd name="T43" fmla="*/ 0 h 86"/>
                <a:gd name="T44" fmla="*/ 43 w 86"/>
                <a:gd name="T45" fmla="*/ 0 h 86"/>
                <a:gd name="T46" fmla="*/ 34 w 86"/>
                <a:gd name="T47" fmla="*/ 0 h 86"/>
                <a:gd name="T48" fmla="*/ 26 w 86"/>
                <a:gd name="T49" fmla="*/ 3 h 86"/>
                <a:gd name="T50" fmla="*/ 18 w 86"/>
                <a:gd name="T51" fmla="*/ 7 h 86"/>
                <a:gd name="T52" fmla="*/ 12 w 86"/>
                <a:gd name="T53" fmla="*/ 13 h 86"/>
                <a:gd name="T54" fmla="*/ 6 w 86"/>
                <a:gd name="T55" fmla="*/ 19 h 86"/>
                <a:gd name="T56" fmla="*/ 2 w 86"/>
                <a:gd name="T57" fmla="*/ 26 h 86"/>
                <a:gd name="T58" fmla="*/ 1 w 86"/>
                <a:gd name="T59" fmla="*/ 30 h 86"/>
                <a:gd name="T60" fmla="*/ 0 w 86"/>
                <a:gd name="T61" fmla="*/ 34 h 86"/>
                <a:gd name="T62" fmla="*/ 0 w 86"/>
                <a:gd name="T63" fmla="*/ 43 h 86"/>
                <a:gd name="T64" fmla="*/ 0 w 86"/>
                <a:gd name="T65" fmla="*/ 47 h 86"/>
                <a:gd name="T66" fmla="*/ 0 w 86"/>
                <a:gd name="T67" fmla="*/ 51 h 86"/>
                <a:gd name="T68" fmla="*/ 1 w 86"/>
                <a:gd name="T69" fmla="*/ 55 h 86"/>
                <a:gd name="T70" fmla="*/ 2 w 86"/>
                <a:gd name="T71" fmla="*/ 59 h 86"/>
                <a:gd name="T72" fmla="*/ 4 w 86"/>
                <a:gd name="T73" fmla="*/ 63 h 86"/>
                <a:gd name="T74" fmla="*/ 6 w 86"/>
                <a:gd name="T75" fmla="*/ 67 h 86"/>
                <a:gd name="T76" fmla="*/ 9 w 86"/>
                <a:gd name="T77" fmla="*/ 70 h 86"/>
                <a:gd name="T78" fmla="*/ 12 w 86"/>
                <a:gd name="T79" fmla="*/ 74 h 86"/>
                <a:gd name="T80" fmla="*/ 18 w 86"/>
                <a:gd name="T81" fmla="*/ 79 h 86"/>
                <a:gd name="T82" fmla="*/ 26 w 86"/>
                <a:gd name="T83" fmla="*/ 83 h 86"/>
                <a:gd name="T84" fmla="*/ 30 w 86"/>
                <a:gd name="T85" fmla="*/ 84 h 86"/>
                <a:gd name="T86" fmla="*/ 34 w 86"/>
                <a:gd name="T87" fmla="*/ 85 h 86"/>
                <a:gd name="T88" fmla="*/ 38 w 86"/>
                <a:gd name="T89" fmla="*/ 86 h 86"/>
                <a:gd name="T90" fmla="*/ 43 w 86"/>
                <a:gd name="T91" fmla="*/ 86 h 86"/>
                <a:gd name="T92" fmla="*/ 47 w 86"/>
                <a:gd name="T93" fmla="*/ 86 h 86"/>
                <a:gd name="T94" fmla="*/ 51 w 86"/>
                <a:gd name="T95" fmla="*/ 85 h 86"/>
                <a:gd name="T96" fmla="*/ 55 w 86"/>
                <a:gd name="T97" fmla="*/ 84 h 86"/>
                <a:gd name="T98" fmla="*/ 59 w 86"/>
                <a:gd name="T99" fmla="*/ 83 h 86"/>
                <a:gd name="T100" fmla="*/ 66 w 86"/>
                <a:gd name="T101" fmla="*/ 79 h 86"/>
                <a:gd name="T102" fmla="*/ 69 w 86"/>
                <a:gd name="T103" fmla="*/ 76 h 86"/>
                <a:gd name="T104" fmla="*/ 73 w 86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6">
                  <a:moveTo>
                    <a:pt x="73" y="74"/>
                  </a:moveTo>
                  <a:lnTo>
                    <a:pt x="76" y="70"/>
                  </a:lnTo>
                  <a:lnTo>
                    <a:pt x="78" y="67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4" y="55"/>
                  </a:lnTo>
                  <a:lnTo>
                    <a:pt x="85" y="51"/>
                  </a:lnTo>
                  <a:lnTo>
                    <a:pt x="85" y="47"/>
                  </a:lnTo>
                  <a:lnTo>
                    <a:pt x="86" y="43"/>
                  </a:lnTo>
                  <a:lnTo>
                    <a:pt x="85" y="38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2" y="26"/>
                  </a:lnTo>
                  <a:lnTo>
                    <a:pt x="81" y="22"/>
                  </a:lnTo>
                  <a:lnTo>
                    <a:pt x="78" y="19"/>
                  </a:lnTo>
                  <a:lnTo>
                    <a:pt x="73" y="13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59" y="3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6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3"/>
                  </a:lnTo>
                  <a:lnTo>
                    <a:pt x="30" y="84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1" y="85"/>
                  </a:lnTo>
                  <a:lnTo>
                    <a:pt x="55" y="84"/>
                  </a:lnTo>
                  <a:lnTo>
                    <a:pt x="59" y="83"/>
                  </a:lnTo>
                  <a:lnTo>
                    <a:pt x="66" y="79"/>
                  </a:lnTo>
                  <a:lnTo>
                    <a:pt x="69" y="76"/>
                  </a:lnTo>
                  <a:lnTo>
                    <a:pt x="73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6" name="Freeform 71">
              <a:extLst>
                <a:ext uri="{FF2B5EF4-FFF2-40B4-BE49-F238E27FC236}">
                  <a16:creationId xmlns:a16="http://schemas.microsoft.com/office/drawing/2014/main" id="{CB06E4FD-AFA5-4F57-88E1-95D87C12C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368" y="2630766"/>
              <a:ext cx="122345" cy="81888"/>
            </a:xfrm>
            <a:custGeom>
              <a:avLst/>
              <a:gdLst>
                <a:gd name="T0" fmla="*/ 74 w 86"/>
                <a:gd name="T1" fmla="*/ 74 h 87"/>
                <a:gd name="T2" fmla="*/ 76 w 86"/>
                <a:gd name="T3" fmla="*/ 71 h 87"/>
                <a:gd name="T4" fmla="*/ 79 w 86"/>
                <a:gd name="T5" fmla="*/ 67 h 87"/>
                <a:gd name="T6" fmla="*/ 81 w 86"/>
                <a:gd name="T7" fmla="*/ 64 h 87"/>
                <a:gd name="T8" fmla="*/ 83 w 86"/>
                <a:gd name="T9" fmla="*/ 60 h 87"/>
                <a:gd name="T10" fmla="*/ 84 w 86"/>
                <a:gd name="T11" fmla="*/ 56 h 87"/>
                <a:gd name="T12" fmla="*/ 85 w 86"/>
                <a:gd name="T13" fmla="*/ 52 h 87"/>
                <a:gd name="T14" fmla="*/ 86 w 86"/>
                <a:gd name="T15" fmla="*/ 48 h 87"/>
                <a:gd name="T16" fmla="*/ 86 w 86"/>
                <a:gd name="T17" fmla="*/ 44 h 87"/>
                <a:gd name="T18" fmla="*/ 86 w 86"/>
                <a:gd name="T19" fmla="*/ 39 h 87"/>
                <a:gd name="T20" fmla="*/ 85 w 86"/>
                <a:gd name="T21" fmla="*/ 35 h 87"/>
                <a:gd name="T22" fmla="*/ 84 w 86"/>
                <a:gd name="T23" fmla="*/ 30 h 87"/>
                <a:gd name="T24" fmla="*/ 83 w 86"/>
                <a:gd name="T25" fmla="*/ 27 h 87"/>
                <a:gd name="T26" fmla="*/ 81 w 86"/>
                <a:gd name="T27" fmla="*/ 23 h 87"/>
                <a:gd name="T28" fmla="*/ 79 w 86"/>
                <a:gd name="T29" fmla="*/ 19 h 87"/>
                <a:gd name="T30" fmla="*/ 74 w 86"/>
                <a:gd name="T31" fmla="*/ 13 h 87"/>
                <a:gd name="T32" fmla="*/ 70 w 86"/>
                <a:gd name="T33" fmla="*/ 10 h 87"/>
                <a:gd name="T34" fmla="*/ 67 w 86"/>
                <a:gd name="T35" fmla="*/ 7 h 87"/>
                <a:gd name="T36" fmla="*/ 60 w 86"/>
                <a:gd name="T37" fmla="*/ 3 h 87"/>
                <a:gd name="T38" fmla="*/ 55 w 86"/>
                <a:gd name="T39" fmla="*/ 2 h 87"/>
                <a:gd name="T40" fmla="*/ 51 w 86"/>
                <a:gd name="T41" fmla="*/ 1 h 87"/>
                <a:gd name="T42" fmla="*/ 47 w 86"/>
                <a:gd name="T43" fmla="*/ 0 h 87"/>
                <a:gd name="T44" fmla="*/ 43 w 86"/>
                <a:gd name="T45" fmla="*/ 0 h 87"/>
                <a:gd name="T46" fmla="*/ 35 w 86"/>
                <a:gd name="T47" fmla="*/ 1 h 87"/>
                <a:gd name="T48" fmla="*/ 26 w 86"/>
                <a:gd name="T49" fmla="*/ 3 h 87"/>
                <a:gd name="T50" fmla="*/ 19 w 86"/>
                <a:gd name="T51" fmla="*/ 7 h 87"/>
                <a:gd name="T52" fmla="*/ 13 w 86"/>
                <a:gd name="T53" fmla="*/ 13 h 87"/>
                <a:gd name="T54" fmla="*/ 7 w 86"/>
                <a:gd name="T55" fmla="*/ 19 h 87"/>
                <a:gd name="T56" fmla="*/ 3 w 86"/>
                <a:gd name="T57" fmla="*/ 27 h 87"/>
                <a:gd name="T58" fmla="*/ 1 w 86"/>
                <a:gd name="T59" fmla="*/ 30 h 87"/>
                <a:gd name="T60" fmla="*/ 1 w 86"/>
                <a:gd name="T61" fmla="*/ 35 h 87"/>
                <a:gd name="T62" fmla="*/ 0 w 86"/>
                <a:gd name="T63" fmla="*/ 44 h 87"/>
                <a:gd name="T64" fmla="*/ 0 w 86"/>
                <a:gd name="T65" fmla="*/ 48 h 87"/>
                <a:gd name="T66" fmla="*/ 1 w 86"/>
                <a:gd name="T67" fmla="*/ 52 h 87"/>
                <a:gd name="T68" fmla="*/ 1 w 86"/>
                <a:gd name="T69" fmla="*/ 56 h 87"/>
                <a:gd name="T70" fmla="*/ 3 w 86"/>
                <a:gd name="T71" fmla="*/ 60 h 87"/>
                <a:gd name="T72" fmla="*/ 5 w 86"/>
                <a:gd name="T73" fmla="*/ 64 h 87"/>
                <a:gd name="T74" fmla="*/ 7 w 86"/>
                <a:gd name="T75" fmla="*/ 67 h 87"/>
                <a:gd name="T76" fmla="*/ 9 w 86"/>
                <a:gd name="T77" fmla="*/ 71 h 87"/>
                <a:gd name="T78" fmla="*/ 13 w 86"/>
                <a:gd name="T79" fmla="*/ 74 h 87"/>
                <a:gd name="T80" fmla="*/ 19 w 86"/>
                <a:gd name="T81" fmla="*/ 80 h 87"/>
                <a:gd name="T82" fmla="*/ 26 w 86"/>
                <a:gd name="T83" fmla="*/ 84 h 87"/>
                <a:gd name="T84" fmla="*/ 30 w 86"/>
                <a:gd name="T85" fmla="*/ 85 h 87"/>
                <a:gd name="T86" fmla="*/ 35 w 86"/>
                <a:gd name="T87" fmla="*/ 86 h 87"/>
                <a:gd name="T88" fmla="*/ 39 w 86"/>
                <a:gd name="T89" fmla="*/ 86 h 87"/>
                <a:gd name="T90" fmla="*/ 43 w 86"/>
                <a:gd name="T91" fmla="*/ 87 h 87"/>
                <a:gd name="T92" fmla="*/ 47 w 86"/>
                <a:gd name="T93" fmla="*/ 86 h 87"/>
                <a:gd name="T94" fmla="*/ 51 w 86"/>
                <a:gd name="T95" fmla="*/ 86 h 87"/>
                <a:gd name="T96" fmla="*/ 55 w 86"/>
                <a:gd name="T97" fmla="*/ 85 h 87"/>
                <a:gd name="T98" fmla="*/ 60 w 86"/>
                <a:gd name="T99" fmla="*/ 84 h 87"/>
                <a:gd name="T100" fmla="*/ 67 w 86"/>
                <a:gd name="T101" fmla="*/ 80 h 87"/>
                <a:gd name="T102" fmla="*/ 70 w 86"/>
                <a:gd name="T103" fmla="*/ 77 h 87"/>
                <a:gd name="T104" fmla="*/ 74 w 86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7">
                  <a:moveTo>
                    <a:pt x="74" y="74"/>
                  </a:moveTo>
                  <a:lnTo>
                    <a:pt x="76" y="71"/>
                  </a:lnTo>
                  <a:lnTo>
                    <a:pt x="79" y="67"/>
                  </a:lnTo>
                  <a:lnTo>
                    <a:pt x="81" y="64"/>
                  </a:lnTo>
                  <a:lnTo>
                    <a:pt x="83" y="60"/>
                  </a:lnTo>
                  <a:lnTo>
                    <a:pt x="84" y="56"/>
                  </a:lnTo>
                  <a:lnTo>
                    <a:pt x="85" y="52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4" y="30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5" y="64"/>
                  </a:lnTo>
                  <a:lnTo>
                    <a:pt x="7" y="67"/>
                  </a:lnTo>
                  <a:lnTo>
                    <a:pt x="9" y="71"/>
                  </a:lnTo>
                  <a:lnTo>
                    <a:pt x="13" y="74"/>
                  </a:lnTo>
                  <a:lnTo>
                    <a:pt x="19" y="80"/>
                  </a:lnTo>
                  <a:lnTo>
                    <a:pt x="26" y="84"/>
                  </a:lnTo>
                  <a:lnTo>
                    <a:pt x="30" y="85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3" y="87"/>
                  </a:lnTo>
                  <a:lnTo>
                    <a:pt x="47" y="86"/>
                  </a:lnTo>
                  <a:lnTo>
                    <a:pt x="51" y="86"/>
                  </a:lnTo>
                  <a:lnTo>
                    <a:pt x="55" y="85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7" name="Freeform 72">
              <a:extLst>
                <a:ext uri="{FF2B5EF4-FFF2-40B4-BE49-F238E27FC236}">
                  <a16:creationId xmlns:a16="http://schemas.microsoft.com/office/drawing/2014/main" id="{670021DA-7C91-40CE-A2E7-05E2C608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667" y="4411940"/>
              <a:ext cx="122345" cy="81888"/>
            </a:xfrm>
            <a:custGeom>
              <a:avLst/>
              <a:gdLst>
                <a:gd name="T0" fmla="*/ 74 w 86"/>
                <a:gd name="T1" fmla="*/ 74 h 87"/>
                <a:gd name="T2" fmla="*/ 76 w 86"/>
                <a:gd name="T3" fmla="*/ 70 h 87"/>
                <a:gd name="T4" fmla="*/ 79 w 86"/>
                <a:gd name="T5" fmla="*/ 67 h 87"/>
                <a:gd name="T6" fmla="*/ 81 w 86"/>
                <a:gd name="T7" fmla="*/ 63 h 87"/>
                <a:gd name="T8" fmla="*/ 83 w 86"/>
                <a:gd name="T9" fmla="*/ 60 h 87"/>
                <a:gd name="T10" fmla="*/ 84 w 86"/>
                <a:gd name="T11" fmla="*/ 55 h 87"/>
                <a:gd name="T12" fmla="*/ 85 w 86"/>
                <a:gd name="T13" fmla="*/ 51 h 87"/>
                <a:gd name="T14" fmla="*/ 86 w 86"/>
                <a:gd name="T15" fmla="*/ 47 h 87"/>
                <a:gd name="T16" fmla="*/ 86 w 86"/>
                <a:gd name="T17" fmla="*/ 43 h 87"/>
                <a:gd name="T18" fmla="*/ 86 w 86"/>
                <a:gd name="T19" fmla="*/ 39 h 87"/>
                <a:gd name="T20" fmla="*/ 85 w 86"/>
                <a:gd name="T21" fmla="*/ 34 h 87"/>
                <a:gd name="T22" fmla="*/ 84 w 86"/>
                <a:gd name="T23" fmla="*/ 30 h 87"/>
                <a:gd name="T24" fmla="*/ 83 w 86"/>
                <a:gd name="T25" fmla="*/ 27 h 87"/>
                <a:gd name="T26" fmla="*/ 81 w 86"/>
                <a:gd name="T27" fmla="*/ 23 h 87"/>
                <a:gd name="T28" fmla="*/ 79 w 86"/>
                <a:gd name="T29" fmla="*/ 19 h 87"/>
                <a:gd name="T30" fmla="*/ 74 w 86"/>
                <a:gd name="T31" fmla="*/ 13 h 87"/>
                <a:gd name="T32" fmla="*/ 70 w 86"/>
                <a:gd name="T33" fmla="*/ 10 h 87"/>
                <a:gd name="T34" fmla="*/ 67 w 86"/>
                <a:gd name="T35" fmla="*/ 7 h 87"/>
                <a:gd name="T36" fmla="*/ 60 w 86"/>
                <a:gd name="T37" fmla="*/ 3 h 87"/>
                <a:gd name="T38" fmla="*/ 56 w 86"/>
                <a:gd name="T39" fmla="*/ 1 h 87"/>
                <a:gd name="T40" fmla="*/ 52 w 86"/>
                <a:gd name="T41" fmla="*/ 1 h 87"/>
                <a:gd name="T42" fmla="*/ 47 w 86"/>
                <a:gd name="T43" fmla="*/ 0 h 87"/>
                <a:gd name="T44" fmla="*/ 44 w 86"/>
                <a:gd name="T45" fmla="*/ 0 h 87"/>
                <a:gd name="T46" fmla="*/ 35 w 86"/>
                <a:gd name="T47" fmla="*/ 1 h 87"/>
                <a:gd name="T48" fmla="*/ 27 w 86"/>
                <a:gd name="T49" fmla="*/ 3 h 87"/>
                <a:gd name="T50" fmla="*/ 19 w 86"/>
                <a:gd name="T51" fmla="*/ 7 h 87"/>
                <a:gd name="T52" fmla="*/ 13 w 86"/>
                <a:gd name="T53" fmla="*/ 13 h 87"/>
                <a:gd name="T54" fmla="*/ 7 w 86"/>
                <a:gd name="T55" fmla="*/ 19 h 87"/>
                <a:gd name="T56" fmla="*/ 3 w 86"/>
                <a:gd name="T57" fmla="*/ 27 h 87"/>
                <a:gd name="T58" fmla="*/ 2 w 86"/>
                <a:gd name="T59" fmla="*/ 30 h 87"/>
                <a:gd name="T60" fmla="*/ 1 w 86"/>
                <a:gd name="T61" fmla="*/ 34 h 87"/>
                <a:gd name="T62" fmla="*/ 0 w 86"/>
                <a:gd name="T63" fmla="*/ 43 h 87"/>
                <a:gd name="T64" fmla="*/ 0 w 86"/>
                <a:gd name="T65" fmla="*/ 47 h 87"/>
                <a:gd name="T66" fmla="*/ 1 w 86"/>
                <a:gd name="T67" fmla="*/ 51 h 87"/>
                <a:gd name="T68" fmla="*/ 2 w 86"/>
                <a:gd name="T69" fmla="*/ 55 h 87"/>
                <a:gd name="T70" fmla="*/ 3 w 86"/>
                <a:gd name="T71" fmla="*/ 60 h 87"/>
                <a:gd name="T72" fmla="*/ 5 w 86"/>
                <a:gd name="T73" fmla="*/ 63 h 87"/>
                <a:gd name="T74" fmla="*/ 7 w 86"/>
                <a:gd name="T75" fmla="*/ 67 h 87"/>
                <a:gd name="T76" fmla="*/ 10 w 86"/>
                <a:gd name="T77" fmla="*/ 70 h 87"/>
                <a:gd name="T78" fmla="*/ 13 w 86"/>
                <a:gd name="T79" fmla="*/ 74 h 87"/>
                <a:gd name="T80" fmla="*/ 19 w 86"/>
                <a:gd name="T81" fmla="*/ 79 h 87"/>
                <a:gd name="T82" fmla="*/ 27 w 86"/>
                <a:gd name="T83" fmla="*/ 83 h 87"/>
                <a:gd name="T84" fmla="*/ 31 w 86"/>
                <a:gd name="T85" fmla="*/ 85 h 87"/>
                <a:gd name="T86" fmla="*/ 35 w 86"/>
                <a:gd name="T87" fmla="*/ 86 h 87"/>
                <a:gd name="T88" fmla="*/ 39 w 86"/>
                <a:gd name="T89" fmla="*/ 86 h 87"/>
                <a:gd name="T90" fmla="*/ 44 w 86"/>
                <a:gd name="T91" fmla="*/ 87 h 87"/>
                <a:gd name="T92" fmla="*/ 47 w 86"/>
                <a:gd name="T93" fmla="*/ 86 h 87"/>
                <a:gd name="T94" fmla="*/ 52 w 86"/>
                <a:gd name="T95" fmla="*/ 86 h 87"/>
                <a:gd name="T96" fmla="*/ 56 w 86"/>
                <a:gd name="T97" fmla="*/ 85 h 87"/>
                <a:gd name="T98" fmla="*/ 60 w 86"/>
                <a:gd name="T99" fmla="*/ 83 h 87"/>
                <a:gd name="T100" fmla="*/ 67 w 86"/>
                <a:gd name="T101" fmla="*/ 79 h 87"/>
                <a:gd name="T102" fmla="*/ 70 w 86"/>
                <a:gd name="T103" fmla="*/ 77 h 87"/>
                <a:gd name="T104" fmla="*/ 74 w 86"/>
                <a:gd name="T105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7">
                  <a:moveTo>
                    <a:pt x="74" y="74"/>
                  </a:moveTo>
                  <a:lnTo>
                    <a:pt x="76" y="70"/>
                  </a:lnTo>
                  <a:lnTo>
                    <a:pt x="79" y="67"/>
                  </a:lnTo>
                  <a:lnTo>
                    <a:pt x="81" y="63"/>
                  </a:lnTo>
                  <a:lnTo>
                    <a:pt x="83" y="60"/>
                  </a:lnTo>
                  <a:lnTo>
                    <a:pt x="84" y="55"/>
                  </a:lnTo>
                  <a:lnTo>
                    <a:pt x="85" y="51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5" y="34"/>
                  </a:lnTo>
                  <a:lnTo>
                    <a:pt x="84" y="30"/>
                  </a:lnTo>
                  <a:lnTo>
                    <a:pt x="83" y="27"/>
                  </a:lnTo>
                  <a:lnTo>
                    <a:pt x="81" y="23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7" y="67"/>
                  </a:lnTo>
                  <a:lnTo>
                    <a:pt x="10" y="70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7" y="83"/>
                  </a:lnTo>
                  <a:lnTo>
                    <a:pt x="31" y="85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4" y="87"/>
                  </a:lnTo>
                  <a:lnTo>
                    <a:pt x="47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7" y="79"/>
                  </a:lnTo>
                  <a:lnTo>
                    <a:pt x="70" y="77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8" name="Rectangle 74">
              <a:extLst>
                <a:ext uri="{FF2B5EF4-FFF2-40B4-BE49-F238E27FC236}">
                  <a16:creationId xmlns:a16="http://schemas.microsoft.com/office/drawing/2014/main" id="{6DAAB59B-ACFB-4CF3-BA78-9B48C852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594" y="4720826"/>
              <a:ext cx="1159224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 Dose (mg)</a:t>
              </a:r>
              <a:endParaRPr lang="fr-FR" altLang="fr-FR" sz="1200" dirty="0">
                <a:latin typeface="+mn-lt"/>
              </a:endParaRPr>
            </a:p>
          </p:txBody>
        </p:sp>
        <p:sp>
          <p:nvSpPr>
            <p:cNvPr id="349" name="Rectangle 75">
              <a:extLst>
                <a:ext uri="{FF2B5EF4-FFF2-40B4-BE49-F238E27FC236}">
                  <a16:creationId xmlns:a16="http://schemas.microsoft.com/office/drawing/2014/main" id="{1795C3F4-6D10-4D9C-9586-8C162F2C7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779" y="5096356"/>
              <a:ext cx="622194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2.6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(41.5)</a:t>
              </a:r>
            </a:p>
          </p:txBody>
        </p:sp>
        <p:sp>
          <p:nvSpPr>
            <p:cNvPr id="350" name="Rectangle 76">
              <a:extLst>
                <a:ext uri="{FF2B5EF4-FFF2-40B4-BE49-F238E27FC236}">
                  <a16:creationId xmlns:a16="http://schemas.microsoft.com/office/drawing/2014/main" id="{9ADA78E2-87C1-4FA6-81D6-5F4C333C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582" y="5089264"/>
              <a:ext cx="622194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4.4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(89.9)</a:t>
              </a:r>
            </a:p>
          </p:txBody>
        </p:sp>
        <p:sp>
          <p:nvSpPr>
            <p:cNvPr id="351" name="Rectangle 77">
              <a:extLst>
                <a:ext uri="{FF2B5EF4-FFF2-40B4-BE49-F238E27FC236}">
                  <a16:creationId xmlns:a16="http://schemas.microsoft.com/office/drawing/2014/main" id="{EB122829-DEBA-46A0-B5D2-8A34E2CAB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367" y="5096356"/>
              <a:ext cx="622194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13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(39.3)</a:t>
              </a:r>
            </a:p>
          </p:txBody>
        </p:sp>
        <p:sp>
          <p:nvSpPr>
            <p:cNvPr id="352" name="Rectangle 78">
              <a:extLst>
                <a:ext uri="{FF2B5EF4-FFF2-40B4-BE49-F238E27FC236}">
                  <a16:creationId xmlns:a16="http://schemas.microsoft.com/office/drawing/2014/main" id="{03D2F6FC-E7F1-425A-8A20-17392B0C0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025" y="5096356"/>
              <a:ext cx="622194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38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(35.1)</a:t>
              </a:r>
            </a:p>
          </p:txBody>
        </p:sp>
        <p:sp>
          <p:nvSpPr>
            <p:cNvPr id="353" name="Rectangle 79">
              <a:extLst>
                <a:ext uri="{FF2B5EF4-FFF2-40B4-BE49-F238E27FC236}">
                  <a16:creationId xmlns:a16="http://schemas.microsoft.com/office/drawing/2014/main" id="{3CD25EF9-ED78-4940-92B1-1CAD03420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7186" y="5096356"/>
              <a:ext cx="622194" cy="42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79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(27.7)</a:t>
              </a:r>
            </a:p>
          </p:txBody>
        </p:sp>
        <p:sp>
          <p:nvSpPr>
            <p:cNvPr id="354" name="Rectangle 81">
              <a:extLst>
                <a:ext uri="{FF2B5EF4-FFF2-40B4-BE49-F238E27FC236}">
                  <a16:creationId xmlns:a16="http://schemas.microsoft.com/office/drawing/2014/main" id="{32A03B19-6B95-4E31-9C71-251534B1C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142" y="3507066"/>
              <a:ext cx="33490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1.4</a:t>
              </a:r>
            </a:p>
          </p:txBody>
        </p:sp>
        <p:sp>
          <p:nvSpPr>
            <p:cNvPr id="355" name="Rectangle 82">
              <a:extLst>
                <a:ext uri="{FF2B5EF4-FFF2-40B4-BE49-F238E27FC236}">
                  <a16:creationId xmlns:a16="http://schemas.microsoft.com/office/drawing/2014/main" id="{2D8D0D43-3112-4480-852C-9459220F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232" y="3143527"/>
              <a:ext cx="33490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1.8</a:t>
              </a:r>
            </a:p>
          </p:txBody>
        </p:sp>
        <p:sp>
          <p:nvSpPr>
            <p:cNvPr id="356" name="Rectangle 83">
              <a:extLst>
                <a:ext uri="{FF2B5EF4-FFF2-40B4-BE49-F238E27FC236}">
                  <a16:creationId xmlns:a16="http://schemas.microsoft.com/office/drawing/2014/main" id="{743F4EC7-B415-41E2-9F1E-C3F360C2B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781" y="3005416"/>
              <a:ext cx="33490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1.8</a:t>
              </a:r>
            </a:p>
          </p:txBody>
        </p:sp>
        <p:sp>
          <p:nvSpPr>
            <p:cNvPr id="357" name="Rectangle 84">
              <a:extLst>
                <a:ext uri="{FF2B5EF4-FFF2-40B4-BE49-F238E27FC236}">
                  <a16:creationId xmlns:a16="http://schemas.microsoft.com/office/drawing/2014/main" id="{6B3D03A6-187C-4467-824C-182374D54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645" y="2541866"/>
              <a:ext cx="33490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2.2</a:t>
              </a:r>
            </a:p>
          </p:txBody>
        </p:sp>
        <p:sp>
          <p:nvSpPr>
            <p:cNvPr id="358" name="Rectangle 85">
              <a:extLst>
                <a:ext uri="{FF2B5EF4-FFF2-40B4-BE49-F238E27FC236}">
                  <a16:creationId xmlns:a16="http://schemas.microsoft.com/office/drawing/2014/main" id="{C2AAACD9-00B8-4454-A1DE-9E639EFFD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9406" y="2508528"/>
              <a:ext cx="334909" cy="21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2.3</a:t>
              </a:r>
            </a:p>
          </p:txBody>
        </p:sp>
      </p:grpSp>
      <p:sp>
        <p:nvSpPr>
          <p:cNvPr id="360" name="Rectangle 3">
            <a:extLst>
              <a:ext uri="{FF2B5EF4-FFF2-40B4-BE49-F238E27FC236}">
                <a16:creationId xmlns:a16="http://schemas.microsoft.com/office/drawing/2014/main" id="{FC6ABF43-120A-4628-9D40-3D31A8576D34}"/>
              </a:ext>
            </a:extLst>
          </p:cNvPr>
          <p:cNvSpPr txBox="1">
            <a:spLocks noChangeArrowheads="1"/>
          </p:cNvSpPr>
          <p:nvPr/>
        </p:nvSpPr>
        <p:spPr>
          <a:xfrm>
            <a:off x="6753830" y="2614741"/>
            <a:ext cx="5155143" cy="34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rgbClr val="FF6600"/>
                </a:solidFill>
                <a:cs typeface="Calibri" panose="020F0502020204030204" pitchFamily="34" charset="0"/>
              </a:rPr>
              <a:t>Dose-response curve</a:t>
            </a:r>
            <a:br>
              <a:rPr lang="en-US" sz="1800" b="1">
                <a:solidFill>
                  <a:srgbClr val="FF6600"/>
                </a:solidFill>
                <a:cs typeface="Calibri" panose="020F0502020204030204" pitchFamily="34" charset="0"/>
              </a:rPr>
            </a:br>
            <a:r>
              <a:rPr lang="en-US" sz="1800" b="1">
                <a:solidFill>
                  <a:srgbClr val="FF6600"/>
                </a:solidFill>
                <a:cs typeface="Calibri" panose="020F0502020204030204" pitchFamily="34" charset="0"/>
              </a:rPr>
              <a:t>(Maximal reduction HIV RNA (log</a:t>
            </a:r>
            <a:r>
              <a:rPr lang="en-US" sz="1800" b="1" baseline="-25000">
                <a:solidFill>
                  <a:srgbClr val="FF6600"/>
                </a:solidFill>
                <a:cs typeface="Calibri" panose="020F0502020204030204" pitchFamily="34" charset="0"/>
              </a:rPr>
              <a:t>10</a:t>
            </a:r>
            <a:r>
              <a:rPr lang="en-US" sz="1800" b="1">
                <a:solidFill>
                  <a:srgbClr val="FF6600"/>
                </a:solidFill>
                <a:cs typeface="Calibri" panose="020F0502020204030204" pitchFamily="34" charset="0"/>
              </a:rPr>
              <a:t> c/mL)</a:t>
            </a:r>
            <a:endParaRPr lang="en-US" sz="1600" b="1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grpSp>
        <p:nvGrpSpPr>
          <p:cNvPr id="280" name="Groupe 279">
            <a:extLst>
              <a:ext uri="{FF2B5EF4-FFF2-40B4-BE49-F238E27FC236}">
                <a16:creationId xmlns:a16="http://schemas.microsoft.com/office/drawing/2014/main" id="{84519A15-5C9E-4CBD-B3B9-C8DC5426F340}"/>
              </a:ext>
            </a:extLst>
          </p:cNvPr>
          <p:cNvGrpSpPr/>
          <p:nvPr/>
        </p:nvGrpSpPr>
        <p:grpSpPr>
          <a:xfrm>
            <a:off x="176881" y="3167256"/>
            <a:ext cx="6083072" cy="3361373"/>
            <a:chOff x="176881" y="3167256"/>
            <a:chExt cx="6083072" cy="3361373"/>
          </a:xfrm>
        </p:grpSpPr>
        <p:sp>
          <p:nvSpPr>
            <p:cNvPr id="4" name="Line 239">
              <a:extLst>
                <a:ext uri="{FF2B5EF4-FFF2-40B4-BE49-F238E27FC236}">
                  <a16:creationId xmlns:a16="http://schemas.microsoft.com/office/drawing/2014/main" id="{F793A6C5-C9EF-411C-A0DB-F5B50B916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7071" y="3635243"/>
              <a:ext cx="0" cy="53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" name="Line 241">
              <a:extLst>
                <a:ext uri="{FF2B5EF4-FFF2-40B4-BE49-F238E27FC236}">
                  <a16:creationId xmlns:a16="http://schemas.microsoft.com/office/drawing/2014/main" id="{0958BFBE-4180-4C8B-8E6D-34BE01A66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7071" y="3688273"/>
              <a:ext cx="0" cy="87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" name="Freeform 232">
              <a:extLst>
                <a:ext uri="{FF2B5EF4-FFF2-40B4-BE49-F238E27FC236}">
                  <a16:creationId xmlns:a16="http://schemas.microsoft.com/office/drawing/2014/main" id="{F6C74DD2-30ED-44FF-8AE7-BDADF294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4218572"/>
              <a:ext cx="40401" cy="45719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" name="Line 244">
              <a:extLst>
                <a:ext uri="{FF2B5EF4-FFF2-40B4-BE49-F238E27FC236}">
                  <a16:creationId xmlns:a16="http://schemas.microsoft.com/office/drawing/2014/main" id="{69E21264-29A8-46C7-8743-C6A37EBE5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683" y="3900394"/>
              <a:ext cx="0" cy="126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" name="Line 26">
              <a:extLst>
                <a:ext uri="{FF2B5EF4-FFF2-40B4-BE49-F238E27FC236}">
                  <a16:creationId xmlns:a16="http://schemas.microsoft.com/office/drawing/2014/main" id="{5EF90645-80AB-4020-B21B-D91A148DE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4507" y="4044655"/>
              <a:ext cx="80845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/>
            </a:p>
          </p:txBody>
        </p:sp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531AE33D-162F-4274-B01B-5FC8F42E0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4507" y="4223531"/>
              <a:ext cx="80845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/>
            </a:p>
          </p:txBody>
        </p:sp>
        <p:sp>
          <p:nvSpPr>
            <p:cNvPr id="10" name="Rectangle 67">
              <a:extLst>
                <a:ext uri="{FF2B5EF4-FFF2-40B4-BE49-F238E27FC236}">
                  <a16:creationId xmlns:a16="http://schemas.microsoft.com/office/drawing/2014/main" id="{3F4FDB45-014D-48BC-BDC4-B3F56BCE0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114" y="4127854"/>
              <a:ext cx="1644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b="1" dirty="0">
                  <a:latin typeface="+mn-lt"/>
                </a:rPr>
                <a:t>GS-6207 20 mg (N = 6)</a:t>
              </a:r>
            </a:p>
          </p:txBody>
        </p:sp>
        <p:sp>
          <p:nvSpPr>
            <p:cNvPr id="11" name="Rectangle 68">
              <a:extLst>
                <a:ext uri="{FF2B5EF4-FFF2-40B4-BE49-F238E27FC236}">
                  <a16:creationId xmlns:a16="http://schemas.microsoft.com/office/drawing/2014/main" id="{DD70C7F8-38B4-4B3C-9E6B-F0C98D3F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113" y="3948944"/>
              <a:ext cx="12099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b="1" dirty="0">
                  <a:latin typeface="+mn-lt"/>
                </a:rPr>
                <a:t>Placebo (N = 10)</a:t>
              </a:r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72DAB4C9-A231-4239-BEC5-D4B952DC2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063" y="3698507"/>
              <a:ext cx="27570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F79A316A-A007-43A7-9F06-9C50842B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16" y="3542012"/>
              <a:ext cx="1948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0.0</a:t>
              </a: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156BDFD0-3AFA-4A30-8C30-3A5CC450E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00" y="3846237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-0.5</a:t>
              </a: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E3C7F279-CA4F-4612-A93F-F343E407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00" y="4151391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-1.0</a:t>
              </a:r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2071D97B-4315-4089-96A5-EE22CC190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00" y="4455615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-1.5</a:t>
              </a:r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14E2B1C4-0BA6-453F-B215-C09A3396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00" y="4760769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-2.0</a:t>
              </a:r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0531F320-C03F-46C9-B2E2-BB446D4BD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00" y="5064994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-2.5</a:t>
              </a:r>
            </a:p>
          </p:txBody>
        </p:sp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0AACB40C-17F1-470F-8E4A-4FA8A053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00" y="5370149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-3.0</a:t>
              </a:r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3F6FFB46-F410-4768-A0C5-92159F917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98" y="5674371"/>
              <a:ext cx="2419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latin typeface="+mn-lt"/>
                </a:rPr>
                <a:t>-3.5</a:t>
              </a:r>
            </a:p>
          </p:txBody>
        </p:sp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7265EDC7-484D-4148-810A-4483E2A45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68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1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C7EE11CE-DA8C-4B37-B0F8-53895A433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768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2</a:t>
              </a:r>
            </a:p>
          </p:txBody>
        </p:sp>
        <p:sp>
          <p:nvSpPr>
            <p:cNvPr id="23" name="Rectangle 38">
              <a:extLst>
                <a:ext uri="{FF2B5EF4-FFF2-40B4-BE49-F238E27FC236}">
                  <a16:creationId xmlns:a16="http://schemas.microsoft.com/office/drawing/2014/main" id="{05CF982D-1754-466F-BDAD-E3E84D2A8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382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3</a:t>
              </a:r>
            </a:p>
          </p:txBody>
        </p:sp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id="{CDD6DEEC-7CFB-4CE4-B579-7B856A5DC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387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4</a:t>
              </a:r>
            </a:p>
          </p:txBody>
        </p:sp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F93F65E9-E7C0-4731-8CDF-F49D38436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395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5</a:t>
              </a:r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B5F98B66-3714-4977-94D8-E8ADFEE05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399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6</a:t>
              </a:r>
            </a:p>
          </p:txBody>
        </p:sp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id="{6A1D34C7-ACBC-4AF4-ADBC-3F8174B4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407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7</a:t>
              </a:r>
            </a:p>
          </p:txBody>
        </p:sp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id="{569C1507-C86E-4874-A547-10D567483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412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8</a:t>
              </a:r>
            </a:p>
          </p:txBody>
        </p:sp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D8406FB0-3006-46FF-93C0-156495907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420" y="5856915"/>
              <a:ext cx="779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9</a:t>
              </a:r>
            </a:p>
          </p:txBody>
        </p:sp>
        <p:sp>
          <p:nvSpPr>
            <p:cNvPr id="30" name="Rectangle 45">
              <a:extLst>
                <a:ext uri="{FF2B5EF4-FFF2-40B4-BE49-F238E27FC236}">
                  <a16:creationId xmlns:a16="http://schemas.microsoft.com/office/drawing/2014/main" id="{2D046DA6-6BC3-486C-9311-B7328EA5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035" y="5856915"/>
              <a:ext cx="1559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latin typeface="+mn-lt"/>
                </a:rPr>
                <a:t>10</a:t>
              </a:r>
            </a:p>
          </p:txBody>
        </p:sp>
        <p:sp>
          <p:nvSpPr>
            <p:cNvPr id="31" name="Freeform 103">
              <a:extLst>
                <a:ext uri="{FF2B5EF4-FFF2-40B4-BE49-F238E27FC236}">
                  <a16:creationId xmlns:a16="http://schemas.microsoft.com/office/drawing/2014/main" id="{B6887EDF-C507-4F3B-86D1-4C3E53C5C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101" y="3662223"/>
              <a:ext cx="33940" cy="53030"/>
            </a:xfrm>
            <a:custGeom>
              <a:avLst/>
              <a:gdLst>
                <a:gd name="T0" fmla="*/ 48 w 56"/>
                <a:gd name="T1" fmla="*/ 48 h 57"/>
                <a:gd name="T2" fmla="*/ 48 w 56"/>
                <a:gd name="T3" fmla="*/ 47 h 57"/>
                <a:gd name="T4" fmla="*/ 49 w 56"/>
                <a:gd name="T5" fmla="*/ 46 h 57"/>
                <a:gd name="T6" fmla="*/ 49 w 56"/>
                <a:gd name="T7" fmla="*/ 46 h 57"/>
                <a:gd name="T8" fmla="*/ 51 w 56"/>
                <a:gd name="T9" fmla="*/ 44 h 57"/>
                <a:gd name="T10" fmla="*/ 53 w 56"/>
                <a:gd name="T11" fmla="*/ 41 h 57"/>
                <a:gd name="T12" fmla="*/ 54 w 56"/>
                <a:gd name="T13" fmla="*/ 39 h 57"/>
                <a:gd name="T14" fmla="*/ 55 w 56"/>
                <a:gd name="T15" fmla="*/ 36 h 57"/>
                <a:gd name="T16" fmla="*/ 55 w 56"/>
                <a:gd name="T17" fmla="*/ 34 h 57"/>
                <a:gd name="T18" fmla="*/ 56 w 56"/>
                <a:gd name="T19" fmla="*/ 28 h 57"/>
                <a:gd name="T20" fmla="*/ 55 w 56"/>
                <a:gd name="T21" fmla="*/ 22 h 57"/>
                <a:gd name="T22" fmla="*/ 54 w 56"/>
                <a:gd name="T23" fmla="*/ 17 h 57"/>
                <a:gd name="T24" fmla="*/ 51 w 56"/>
                <a:gd name="T25" fmla="*/ 12 h 57"/>
                <a:gd name="T26" fmla="*/ 48 w 56"/>
                <a:gd name="T27" fmla="*/ 8 h 57"/>
                <a:gd name="T28" fmla="*/ 43 w 56"/>
                <a:gd name="T29" fmla="*/ 4 h 57"/>
                <a:gd name="T30" fmla="*/ 39 w 56"/>
                <a:gd name="T31" fmla="*/ 2 h 57"/>
                <a:gd name="T32" fmla="*/ 36 w 56"/>
                <a:gd name="T33" fmla="*/ 1 h 57"/>
                <a:gd name="T34" fmla="*/ 33 w 56"/>
                <a:gd name="T35" fmla="*/ 0 h 57"/>
                <a:gd name="T36" fmla="*/ 28 w 56"/>
                <a:gd name="T37" fmla="*/ 0 h 57"/>
                <a:gd name="T38" fmla="*/ 22 w 56"/>
                <a:gd name="T39" fmla="*/ 0 h 57"/>
                <a:gd name="T40" fmla="*/ 17 w 56"/>
                <a:gd name="T41" fmla="*/ 2 h 57"/>
                <a:gd name="T42" fmla="*/ 12 w 56"/>
                <a:gd name="T43" fmla="*/ 4 h 57"/>
                <a:gd name="T44" fmla="*/ 8 w 56"/>
                <a:gd name="T45" fmla="*/ 8 h 57"/>
                <a:gd name="T46" fmla="*/ 4 w 56"/>
                <a:gd name="T47" fmla="*/ 12 h 57"/>
                <a:gd name="T48" fmla="*/ 1 w 56"/>
                <a:gd name="T49" fmla="*/ 17 h 57"/>
                <a:gd name="T50" fmla="*/ 0 w 56"/>
                <a:gd name="T51" fmla="*/ 22 h 57"/>
                <a:gd name="T52" fmla="*/ 0 w 56"/>
                <a:gd name="T53" fmla="*/ 28 h 57"/>
                <a:gd name="T54" fmla="*/ 0 w 56"/>
                <a:gd name="T55" fmla="*/ 34 h 57"/>
                <a:gd name="T56" fmla="*/ 0 w 56"/>
                <a:gd name="T57" fmla="*/ 36 h 57"/>
                <a:gd name="T58" fmla="*/ 1 w 56"/>
                <a:gd name="T59" fmla="*/ 39 h 57"/>
                <a:gd name="T60" fmla="*/ 4 w 56"/>
                <a:gd name="T61" fmla="*/ 44 h 57"/>
                <a:gd name="T62" fmla="*/ 8 w 56"/>
                <a:gd name="T63" fmla="*/ 48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3 w 56"/>
                <a:gd name="T73" fmla="*/ 56 h 57"/>
                <a:gd name="T74" fmla="*/ 36 w 56"/>
                <a:gd name="T75" fmla="*/ 55 h 57"/>
                <a:gd name="T76" fmla="*/ 39 w 56"/>
                <a:gd name="T77" fmla="*/ 55 h 57"/>
                <a:gd name="T78" fmla="*/ 41 w 56"/>
                <a:gd name="T79" fmla="*/ 53 h 57"/>
                <a:gd name="T80" fmla="*/ 43 w 56"/>
                <a:gd name="T81" fmla="*/ 52 h 57"/>
                <a:gd name="T82" fmla="*/ 45 w 56"/>
                <a:gd name="T83" fmla="*/ 50 h 57"/>
                <a:gd name="T84" fmla="*/ 46 w 56"/>
                <a:gd name="T85" fmla="*/ 49 h 57"/>
                <a:gd name="T86" fmla="*/ 46 w 56"/>
                <a:gd name="T87" fmla="*/ 49 h 57"/>
                <a:gd name="T88" fmla="*/ 48 w 56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8"/>
                  </a:move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" name="Freeform 128">
              <a:extLst>
                <a:ext uri="{FF2B5EF4-FFF2-40B4-BE49-F238E27FC236}">
                  <a16:creationId xmlns:a16="http://schemas.microsoft.com/office/drawing/2014/main" id="{16E6A48D-0262-49A4-9358-B6D7AFBA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81" y="3583143"/>
              <a:ext cx="36971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" name="Freeform 134">
              <a:extLst>
                <a:ext uri="{FF2B5EF4-FFF2-40B4-BE49-F238E27FC236}">
                  <a16:creationId xmlns:a16="http://schemas.microsoft.com/office/drawing/2014/main" id="{289DF1BC-F70A-4C68-BA98-4F1E80C81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101" y="3721766"/>
              <a:ext cx="33940" cy="52100"/>
            </a:xfrm>
            <a:custGeom>
              <a:avLst/>
              <a:gdLst>
                <a:gd name="T0" fmla="*/ 48 w 56"/>
                <a:gd name="T1" fmla="*/ 48 h 56"/>
                <a:gd name="T2" fmla="*/ 48 w 56"/>
                <a:gd name="T3" fmla="*/ 46 h 56"/>
                <a:gd name="T4" fmla="*/ 49 w 56"/>
                <a:gd name="T5" fmla="*/ 46 h 56"/>
                <a:gd name="T6" fmla="*/ 49 w 56"/>
                <a:gd name="T7" fmla="*/ 45 h 56"/>
                <a:gd name="T8" fmla="*/ 51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5 w 56"/>
                <a:gd name="T17" fmla="*/ 33 h 56"/>
                <a:gd name="T18" fmla="*/ 56 w 56"/>
                <a:gd name="T19" fmla="*/ 28 h 56"/>
                <a:gd name="T20" fmla="*/ 55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1 h 56"/>
                <a:gd name="T32" fmla="*/ 36 w 56"/>
                <a:gd name="T33" fmla="*/ 0 h 56"/>
                <a:gd name="T34" fmla="*/ 33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1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1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3 h 56"/>
                <a:gd name="T56" fmla="*/ 0 w 56"/>
                <a:gd name="T57" fmla="*/ 36 h 56"/>
                <a:gd name="T58" fmla="*/ 1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5 h 56"/>
                <a:gd name="T70" fmla="*/ 28 w 56"/>
                <a:gd name="T71" fmla="*/ 56 h 56"/>
                <a:gd name="T72" fmla="*/ 33 w 56"/>
                <a:gd name="T73" fmla="*/ 55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1 h 56"/>
                <a:gd name="T82" fmla="*/ 45 w 56"/>
                <a:gd name="T83" fmla="*/ 50 h 56"/>
                <a:gd name="T84" fmla="*/ 46 w 56"/>
                <a:gd name="T85" fmla="*/ 49 h 56"/>
                <a:gd name="T86" fmla="*/ 46 w 56"/>
                <a:gd name="T87" fmla="*/ 48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3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" name="Freeform 163">
              <a:extLst>
                <a:ext uri="{FF2B5EF4-FFF2-40B4-BE49-F238E27FC236}">
                  <a16:creationId xmlns:a16="http://schemas.microsoft.com/office/drawing/2014/main" id="{9F1FE7EE-0361-47FB-A68E-402B6C1C0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81" y="3614775"/>
              <a:ext cx="36971" cy="0"/>
            </a:xfrm>
            <a:custGeom>
              <a:avLst/>
              <a:gdLst>
                <a:gd name="T0" fmla="*/ 0 w 61"/>
                <a:gd name="T1" fmla="*/ 31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1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5" name="Line 164">
              <a:extLst>
                <a:ext uri="{FF2B5EF4-FFF2-40B4-BE49-F238E27FC236}">
                  <a16:creationId xmlns:a16="http://schemas.microsoft.com/office/drawing/2014/main" id="{FE377250-53EE-4FBA-A414-9079CD198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7071" y="3614775"/>
              <a:ext cx="0" cy="133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6" name="Line 170">
              <a:extLst>
                <a:ext uri="{FF2B5EF4-FFF2-40B4-BE49-F238E27FC236}">
                  <a16:creationId xmlns:a16="http://schemas.microsoft.com/office/drawing/2014/main" id="{3CB33F4E-455E-4003-BF00-2F43F98B6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7065" y="3638035"/>
              <a:ext cx="300007" cy="109781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7" name="Line 199">
              <a:extLst>
                <a:ext uri="{FF2B5EF4-FFF2-40B4-BE49-F238E27FC236}">
                  <a16:creationId xmlns:a16="http://schemas.microsoft.com/office/drawing/2014/main" id="{8AE1585B-7200-47C2-9115-AF5D6F0C2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7071" y="3618497"/>
              <a:ext cx="0" cy="138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8" name="Line 200">
              <a:extLst>
                <a:ext uri="{FF2B5EF4-FFF2-40B4-BE49-F238E27FC236}">
                  <a16:creationId xmlns:a16="http://schemas.microsoft.com/office/drawing/2014/main" id="{BB681DCE-F5FE-41DB-9949-69CF759DE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8282" y="3757119"/>
              <a:ext cx="1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9" name="Freeform 201">
              <a:extLst>
                <a:ext uri="{FF2B5EF4-FFF2-40B4-BE49-F238E27FC236}">
                  <a16:creationId xmlns:a16="http://schemas.microsoft.com/office/drawing/2014/main" id="{540F1E2C-9FF5-463F-9690-9F80C6B2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81" y="3618497"/>
              <a:ext cx="36971" cy="0"/>
            </a:xfrm>
            <a:custGeom>
              <a:avLst/>
              <a:gdLst>
                <a:gd name="T0" fmla="*/ 0 w 61"/>
                <a:gd name="T1" fmla="*/ 31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1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0" name="Line 203">
              <a:extLst>
                <a:ext uri="{FF2B5EF4-FFF2-40B4-BE49-F238E27FC236}">
                  <a16:creationId xmlns:a16="http://schemas.microsoft.com/office/drawing/2014/main" id="{BCBE9869-E618-47D8-9D11-93C67E1A1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7070" y="3757119"/>
              <a:ext cx="18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1" name="Freeform 211">
              <a:extLst>
                <a:ext uri="{FF2B5EF4-FFF2-40B4-BE49-F238E27FC236}">
                  <a16:creationId xmlns:a16="http://schemas.microsoft.com/office/drawing/2014/main" id="{247F4367-B69E-496C-8FBF-F4A543E5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101" y="3658502"/>
              <a:ext cx="33940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6 h 56"/>
                <a:gd name="T6" fmla="*/ 1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5 h 56"/>
                <a:gd name="T18" fmla="*/ 28 w 56"/>
                <a:gd name="T19" fmla="*/ 56 h 56"/>
                <a:gd name="T20" fmla="*/ 28 w 56"/>
                <a:gd name="T21" fmla="*/ 56 h 56"/>
                <a:gd name="T22" fmla="*/ 28 w 56"/>
                <a:gd name="T23" fmla="*/ 56 h 56"/>
                <a:gd name="T24" fmla="*/ 29 w 56"/>
                <a:gd name="T25" fmla="*/ 56 h 56"/>
                <a:gd name="T26" fmla="*/ 30 w 56"/>
                <a:gd name="T27" fmla="*/ 56 h 56"/>
                <a:gd name="T28" fmla="*/ 33 w 56"/>
                <a:gd name="T29" fmla="*/ 55 h 56"/>
                <a:gd name="T30" fmla="*/ 35 w 56"/>
                <a:gd name="T31" fmla="*/ 55 h 56"/>
                <a:gd name="T32" fmla="*/ 38 w 56"/>
                <a:gd name="T33" fmla="*/ 54 h 56"/>
                <a:gd name="T34" fmla="*/ 40 w 56"/>
                <a:gd name="T35" fmla="*/ 53 h 56"/>
                <a:gd name="T36" fmla="*/ 43 w 56"/>
                <a:gd name="T37" fmla="*/ 51 h 56"/>
                <a:gd name="T38" fmla="*/ 45 w 56"/>
                <a:gd name="T39" fmla="*/ 49 h 56"/>
                <a:gd name="T40" fmla="*/ 45 w 56"/>
                <a:gd name="T41" fmla="*/ 49 h 56"/>
                <a:gd name="T42" fmla="*/ 46 w 56"/>
                <a:gd name="T43" fmla="*/ 48 h 56"/>
                <a:gd name="T44" fmla="*/ 47 w 56"/>
                <a:gd name="T45" fmla="*/ 48 h 56"/>
                <a:gd name="T46" fmla="*/ 48 w 56"/>
                <a:gd name="T47" fmla="*/ 46 h 56"/>
                <a:gd name="T48" fmla="*/ 48 w 56"/>
                <a:gd name="T49" fmla="*/ 46 h 56"/>
                <a:gd name="T50" fmla="*/ 49 w 56"/>
                <a:gd name="T51" fmla="*/ 45 h 56"/>
                <a:gd name="T52" fmla="*/ 51 w 56"/>
                <a:gd name="T53" fmla="*/ 43 h 56"/>
                <a:gd name="T54" fmla="*/ 52 w 56"/>
                <a:gd name="T55" fmla="*/ 41 h 56"/>
                <a:gd name="T56" fmla="*/ 54 w 56"/>
                <a:gd name="T57" fmla="*/ 39 h 56"/>
                <a:gd name="T58" fmla="*/ 54 w 56"/>
                <a:gd name="T59" fmla="*/ 36 h 56"/>
                <a:gd name="T60" fmla="*/ 55 w 56"/>
                <a:gd name="T61" fmla="*/ 34 h 56"/>
                <a:gd name="T62" fmla="*/ 55 w 56"/>
                <a:gd name="T63" fmla="*/ 33 h 56"/>
                <a:gd name="T64" fmla="*/ 56 w 56"/>
                <a:gd name="T65" fmla="*/ 28 h 56"/>
                <a:gd name="T66" fmla="*/ 55 w 56"/>
                <a:gd name="T67" fmla="*/ 22 h 56"/>
                <a:gd name="T68" fmla="*/ 54 w 56"/>
                <a:gd name="T69" fmla="*/ 17 h 56"/>
                <a:gd name="T70" fmla="*/ 51 w 56"/>
                <a:gd name="T71" fmla="*/ 12 h 56"/>
                <a:gd name="T72" fmla="*/ 47 w 56"/>
                <a:gd name="T73" fmla="*/ 8 h 56"/>
                <a:gd name="T74" fmla="*/ 43 w 56"/>
                <a:gd name="T75" fmla="*/ 4 h 56"/>
                <a:gd name="T76" fmla="*/ 38 w 56"/>
                <a:gd name="T77" fmla="*/ 1 h 56"/>
                <a:gd name="T78" fmla="*/ 35 w 56"/>
                <a:gd name="T79" fmla="*/ 0 h 56"/>
                <a:gd name="T80" fmla="*/ 33 w 56"/>
                <a:gd name="T81" fmla="*/ 0 h 56"/>
                <a:gd name="T82" fmla="*/ 28 w 56"/>
                <a:gd name="T83" fmla="*/ 0 h 56"/>
                <a:gd name="T84" fmla="*/ 22 w 56"/>
                <a:gd name="T85" fmla="*/ 0 h 56"/>
                <a:gd name="T86" fmla="*/ 17 w 56"/>
                <a:gd name="T87" fmla="*/ 1 h 56"/>
                <a:gd name="T88" fmla="*/ 12 w 56"/>
                <a:gd name="T89" fmla="*/ 4 h 56"/>
                <a:gd name="T90" fmla="*/ 8 w 56"/>
                <a:gd name="T91" fmla="*/ 8 h 56"/>
                <a:gd name="T92" fmla="*/ 4 w 56"/>
                <a:gd name="T93" fmla="*/ 12 h 56"/>
                <a:gd name="T94" fmla="*/ 1 w 56"/>
                <a:gd name="T95" fmla="*/ 17 h 56"/>
                <a:gd name="T96" fmla="*/ 0 w 56"/>
                <a:gd name="T97" fmla="*/ 22 h 56"/>
                <a:gd name="T98" fmla="*/ 0 w 56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4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2" name="Freeform 240">
              <a:extLst>
                <a:ext uri="{FF2B5EF4-FFF2-40B4-BE49-F238E27FC236}">
                  <a16:creationId xmlns:a16="http://schemas.microsoft.com/office/drawing/2014/main" id="{CBC0FAF6-8A03-4D64-A784-F37A040AB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81" y="3635243"/>
              <a:ext cx="36971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3" name="Freeform 242">
              <a:extLst>
                <a:ext uri="{FF2B5EF4-FFF2-40B4-BE49-F238E27FC236}">
                  <a16:creationId xmlns:a16="http://schemas.microsoft.com/office/drawing/2014/main" id="{2276B022-CC64-4933-B3D2-D9726F85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81" y="3775726"/>
              <a:ext cx="36971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4" name="Line 246">
              <a:extLst>
                <a:ext uri="{FF2B5EF4-FFF2-40B4-BE49-F238E27FC236}">
                  <a16:creationId xmlns:a16="http://schemas.microsoft.com/office/drawing/2014/main" id="{E2E52ECA-E9D3-478C-9257-010B0F2E6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065" y="3638036"/>
              <a:ext cx="300007" cy="50239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5" name="Freeform 254">
              <a:extLst>
                <a:ext uri="{FF2B5EF4-FFF2-40B4-BE49-F238E27FC236}">
                  <a16:creationId xmlns:a16="http://schemas.microsoft.com/office/drawing/2014/main" id="{3A866460-D1C1-4BB9-B3C4-9F9B75A2A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101" y="3662223"/>
              <a:ext cx="33940" cy="53030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34 h 57"/>
                <a:gd name="T4" fmla="*/ 0 w 56"/>
                <a:gd name="T5" fmla="*/ 36 h 57"/>
                <a:gd name="T6" fmla="*/ 1 w 56"/>
                <a:gd name="T7" fmla="*/ 39 h 57"/>
                <a:gd name="T8" fmla="*/ 4 w 56"/>
                <a:gd name="T9" fmla="*/ 43 h 57"/>
                <a:gd name="T10" fmla="*/ 8 w 56"/>
                <a:gd name="T11" fmla="*/ 48 h 57"/>
                <a:gd name="T12" fmla="*/ 12 w 56"/>
                <a:gd name="T13" fmla="*/ 51 h 57"/>
                <a:gd name="T14" fmla="*/ 17 w 56"/>
                <a:gd name="T15" fmla="*/ 54 h 57"/>
                <a:gd name="T16" fmla="*/ 22 w 56"/>
                <a:gd name="T17" fmla="*/ 56 h 57"/>
                <a:gd name="T18" fmla="*/ 28 w 56"/>
                <a:gd name="T19" fmla="*/ 57 h 57"/>
                <a:gd name="T20" fmla="*/ 33 w 56"/>
                <a:gd name="T21" fmla="*/ 56 h 57"/>
                <a:gd name="T22" fmla="*/ 34 w 56"/>
                <a:gd name="T23" fmla="*/ 55 h 57"/>
                <a:gd name="T24" fmla="*/ 36 w 56"/>
                <a:gd name="T25" fmla="*/ 55 h 57"/>
                <a:gd name="T26" fmla="*/ 39 w 56"/>
                <a:gd name="T27" fmla="*/ 54 h 57"/>
                <a:gd name="T28" fmla="*/ 41 w 56"/>
                <a:gd name="T29" fmla="*/ 53 h 57"/>
                <a:gd name="T30" fmla="*/ 43 w 56"/>
                <a:gd name="T31" fmla="*/ 51 h 57"/>
                <a:gd name="T32" fmla="*/ 45 w 56"/>
                <a:gd name="T33" fmla="*/ 50 h 57"/>
                <a:gd name="T34" fmla="*/ 46 w 56"/>
                <a:gd name="T35" fmla="*/ 49 h 57"/>
                <a:gd name="T36" fmla="*/ 46 w 56"/>
                <a:gd name="T37" fmla="*/ 49 h 57"/>
                <a:gd name="T38" fmla="*/ 48 w 56"/>
                <a:gd name="T39" fmla="*/ 48 h 57"/>
                <a:gd name="T40" fmla="*/ 48 w 56"/>
                <a:gd name="T41" fmla="*/ 46 h 57"/>
                <a:gd name="T42" fmla="*/ 49 w 56"/>
                <a:gd name="T43" fmla="*/ 46 h 57"/>
                <a:gd name="T44" fmla="*/ 49 w 56"/>
                <a:gd name="T45" fmla="*/ 45 h 57"/>
                <a:gd name="T46" fmla="*/ 51 w 56"/>
                <a:gd name="T47" fmla="*/ 43 h 57"/>
                <a:gd name="T48" fmla="*/ 53 w 56"/>
                <a:gd name="T49" fmla="*/ 41 h 57"/>
                <a:gd name="T50" fmla="*/ 54 w 56"/>
                <a:gd name="T51" fmla="*/ 39 h 57"/>
                <a:gd name="T52" fmla="*/ 55 w 56"/>
                <a:gd name="T53" fmla="*/ 36 h 57"/>
                <a:gd name="T54" fmla="*/ 55 w 56"/>
                <a:gd name="T55" fmla="*/ 35 h 57"/>
                <a:gd name="T56" fmla="*/ 56 w 56"/>
                <a:gd name="T57" fmla="*/ 34 h 57"/>
                <a:gd name="T58" fmla="*/ 56 w 56"/>
                <a:gd name="T59" fmla="*/ 31 h 57"/>
                <a:gd name="T60" fmla="*/ 56 w 56"/>
                <a:gd name="T61" fmla="*/ 29 h 57"/>
                <a:gd name="T62" fmla="*/ 56 w 56"/>
                <a:gd name="T63" fmla="*/ 29 h 57"/>
                <a:gd name="T64" fmla="*/ 56 w 56"/>
                <a:gd name="T65" fmla="*/ 28 h 57"/>
                <a:gd name="T66" fmla="*/ 56 w 56"/>
                <a:gd name="T67" fmla="*/ 28 h 57"/>
                <a:gd name="T68" fmla="*/ 56 w 56"/>
                <a:gd name="T69" fmla="*/ 22 h 57"/>
                <a:gd name="T70" fmla="*/ 54 w 56"/>
                <a:gd name="T71" fmla="*/ 17 h 57"/>
                <a:gd name="T72" fmla="*/ 51 w 56"/>
                <a:gd name="T73" fmla="*/ 12 h 57"/>
                <a:gd name="T74" fmla="*/ 48 w 56"/>
                <a:gd name="T75" fmla="*/ 8 h 57"/>
                <a:gd name="T76" fmla="*/ 43 w 56"/>
                <a:gd name="T77" fmla="*/ 4 h 57"/>
                <a:gd name="T78" fmla="*/ 39 w 56"/>
                <a:gd name="T79" fmla="*/ 2 h 57"/>
                <a:gd name="T80" fmla="*/ 36 w 56"/>
                <a:gd name="T81" fmla="*/ 1 h 57"/>
                <a:gd name="T82" fmla="*/ 33 w 56"/>
                <a:gd name="T83" fmla="*/ 0 h 57"/>
                <a:gd name="T84" fmla="*/ 28 w 56"/>
                <a:gd name="T85" fmla="*/ 0 h 57"/>
                <a:gd name="T86" fmla="*/ 22 w 56"/>
                <a:gd name="T87" fmla="*/ 0 h 57"/>
                <a:gd name="T88" fmla="*/ 17 w 56"/>
                <a:gd name="T89" fmla="*/ 2 h 57"/>
                <a:gd name="T90" fmla="*/ 12 w 56"/>
                <a:gd name="T91" fmla="*/ 4 h 57"/>
                <a:gd name="T92" fmla="*/ 8 w 56"/>
                <a:gd name="T93" fmla="*/ 8 h 57"/>
                <a:gd name="T94" fmla="*/ 4 w 56"/>
                <a:gd name="T95" fmla="*/ 12 h 57"/>
                <a:gd name="T96" fmla="*/ 1 w 56"/>
                <a:gd name="T97" fmla="*/ 17 h 57"/>
                <a:gd name="T98" fmla="*/ 0 w 56"/>
                <a:gd name="T99" fmla="*/ 22 h 57"/>
                <a:gd name="T100" fmla="*/ 0 w 56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57">
                  <a:moveTo>
                    <a:pt x="0" y="28"/>
                  </a:move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46" name="Groupe 47">
              <a:extLst>
                <a:ext uri="{FF2B5EF4-FFF2-40B4-BE49-F238E27FC236}">
                  <a16:creationId xmlns:a16="http://schemas.microsoft.com/office/drawing/2014/main" id="{8EB359B0-1BA9-45F7-AD6F-5D227F5E468B}"/>
                </a:ext>
              </a:extLst>
            </p:cNvPr>
            <p:cNvGrpSpPr/>
            <p:nvPr/>
          </p:nvGrpSpPr>
          <p:grpSpPr>
            <a:xfrm>
              <a:off x="981003" y="3638034"/>
              <a:ext cx="2796424" cy="2182598"/>
              <a:chOff x="2451100" y="2170113"/>
              <a:chExt cx="7324725" cy="3724275"/>
            </a:xfrm>
          </p:grpSpPr>
          <p:sp>
            <p:nvSpPr>
              <p:cNvPr id="47" name="Line 6">
                <a:extLst>
                  <a:ext uri="{FF2B5EF4-FFF2-40B4-BE49-F238E27FC236}">
                    <a16:creationId xmlns:a16="http://schemas.microsoft.com/office/drawing/2014/main" id="{5881D889-6790-4B45-B3F2-2B5FD092D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0051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8" name="Line 8">
                <a:extLst>
                  <a:ext uri="{FF2B5EF4-FFF2-40B4-BE49-F238E27FC236}">
                    <a16:creationId xmlns:a16="http://schemas.microsoft.com/office/drawing/2014/main" id="{5AF2764B-1F7F-4414-9066-006DBC94B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1676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7B878A4C-7ADC-4C5D-9C46-163A7A38D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363" y="2170113"/>
                <a:ext cx="0" cy="3640138"/>
              </a:xfrm>
              <a:custGeom>
                <a:avLst/>
                <a:gdLst>
                  <a:gd name="T0" fmla="*/ 0 h 2293"/>
                  <a:gd name="T1" fmla="*/ 65 h 2293"/>
                  <a:gd name="T2" fmla="*/ 328 h 2293"/>
                  <a:gd name="T3" fmla="*/ 655 h 2293"/>
                  <a:gd name="T4" fmla="*/ 983 h 2293"/>
                  <a:gd name="T5" fmla="*/ 1310 h 2293"/>
                  <a:gd name="T6" fmla="*/ 1638 h 2293"/>
                  <a:gd name="T7" fmla="*/ 1965 h 2293"/>
                  <a:gd name="T8" fmla="*/ 2293 h 22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293">
                    <a:moveTo>
                      <a:pt x="0" y="0"/>
                    </a:moveTo>
                    <a:lnTo>
                      <a:pt x="0" y="65"/>
                    </a:lnTo>
                    <a:lnTo>
                      <a:pt x="0" y="328"/>
                    </a:lnTo>
                    <a:lnTo>
                      <a:pt x="0" y="655"/>
                    </a:lnTo>
                    <a:lnTo>
                      <a:pt x="0" y="983"/>
                    </a:lnTo>
                    <a:lnTo>
                      <a:pt x="0" y="1310"/>
                    </a:lnTo>
                    <a:lnTo>
                      <a:pt x="0" y="1638"/>
                    </a:lnTo>
                    <a:lnTo>
                      <a:pt x="0" y="1965"/>
                    </a:lnTo>
                    <a:lnTo>
                      <a:pt x="0" y="2293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3BDB21E6-090E-4ACA-870B-ECC4BA5B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2170113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1" name="Line 11">
                <a:extLst>
                  <a:ext uri="{FF2B5EF4-FFF2-40B4-BE49-F238E27FC236}">
                    <a16:creationId xmlns:a16="http://schemas.microsoft.com/office/drawing/2014/main" id="{A2D8A4D7-75AC-43FD-A86C-FCC560FDE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32099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2" name="Line 12">
                <a:extLst>
                  <a:ext uri="{FF2B5EF4-FFF2-40B4-BE49-F238E27FC236}">
                    <a16:creationId xmlns:a16="http://schemas.microsoft.com/office/drawing/2014/main" id="{191E75DE-24FA-4EA5-BF57-73FACC648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2690813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3" name="Line 13">
                <a:extLst>
                  <a:ext uri="{FF2B5EF4-FFF2-40B4-BE49-F238E27FC236}">
                    <a16:creationId xmlns:a16="http://schemas.microsoft.com/office/drawing/2014/main" id="{A4E4566B-A0BD-4280-8809-38043C552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424973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30C45F38-78BF-4269-BB31-0E801E442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37306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:a16="http://schemas.microsoft.com/office/drawing/2014/main" id="{9D070D81-0396-439D-B740-87D2C3429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528955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:a16="http://schemas.microsoft.com/office/drawing/2014/main" id="{58A870D5-167E-49ED-A76B-9D2CD3958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1" y="477043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:a16="http://schemas.microsoft.com/office/drawing/2014/main" id="{3DB7C6F8-6A6F-45A2-8A53-C6735F695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9363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8" name="Line 20">
                <a:extLst>
                  <a:ext uri="{FF2B5EF4-FFF2-40B4-BE49-F238E27FC236}">
                    <a16:creationId xmlns:a16="http://schemas.microsoft.com/office/drawing/2014/main" id="{A04E336F-414C-407B-AEF1-73DD83819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0988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9" name="Line 21">
                <a:extLst>
                  <a:ext uri="{FF2B5EF4-FFF2-40B4-BE49-F238E27FC236}">
                    <a16:creationId xmlns:a16="http://schemas.microsoft.com/office/drawing/2014/main" id="{17B6DE31-984A-4593-BC52-5873356EA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5176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0" name="Line 23">
                <a:extLst>
                  <a:ext uri="{FF2B5EF4-FFF2-40B4-BE49-F238E27FC236}">
                    <a16:creationId xmlns:a16="http://schemas.microsoft.com/office/drawing/2014/main" id="{B91B693B-18B2-4A3C-8671-BC8AC9C7A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2613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1" name="Line 24">
                <a:extLst>
                  <a:ext uri="{FF2B5EF4-FFF2-40B4-BE49-F238E27FC236}">
                    <a16:creationId xmlns:a16="http://schemas.microsoft.com/office/drawing/2014/main" id="{8E955AF8-6013-4364-9F5F-EF4A4A54F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1" y="5810250"/>
                <a:ext cx="0" cy="841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2" name="Line 25">
                <a:extLst>
                  <a:ext uri="{FF2B5EF4-FFF2-40B4-BE49-F238E27FC236}">
                    <a16:creationId xmlns:a16="http://schemas.microsoft.com/office/drawing/2014/main" id="{E7318E14-4315-4E38-AA70-18AE3F398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3" name="Line 26">
                <a:extLst>
                  <a:ext uri="{FF2B5EF4-FFF2-40B4-BE49-F238E27FC236}">
                    <a16:creationId xmlns:a16="http://schemas.microsoft.com/office/drawing/2014/main" id="{2427093D-BA0C-4107-8FBB-AACA0903D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8426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4" name="Line 27">
                <a:extLst>
                  <a:ext uri="{FF2B5EF4-FFF2-40B4-BE49-F238E27FC236}">
                    <a16:creationId xmlns:a16="http://schemas.microsoft.com/office/drawing/2014/main" id="{99771E94-59E8-4EA5-BBEF-ED27D32D2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5863" y="5811838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5" name="Line 18">
                <a:extLst>
                  <a:ext uri="{FF2B5EF4-FFF2-40B4-BE49-F238E27FC236}">
                    <a16:creationId xmlns:a16="http://schemas.microsoft.com/office/drawing/2014/main" id="{75932791-C6F9-4B2E-A07B-7A1A9F3D7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1100" y="5810250"/>
                <a:ext cx="732472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66" name="Rectangle 39">
              <a:extLst>
                <a:ext uri="{FF2B5EF4-FFF2-40B4-BE49-F238E27FC236}">
                  <a16:creationId xmlns:a16="http://schemas.microsoft.com/office/drawing/2014/main" id="{CC0C328E-72DB-4039-9B97-4954E5DC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222" y="6031163"/>
              <a:ext cx="3323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b="1" dirty="0">
                  <a:latin typeface="+mn-lt"/>
                </a:rPr>
                <a:t>Jours</a:t>
              </a:r>
            </a:p>
          </p:txBody>
        </p:sp>
        <p:sp>
          <p:nvSpPr>
            <p:cNvPr id="67" name="Line 27">
              <a:extLst>
                <a:ext uri="{FF2B5EF4-FFF2-40B4-BE49-F238E27FC236}">
                  <a16:creationId xmlns:a16="http://schemas.microsoft.com/office/drawing/2014/main" id="{B9A783DD-C26B-4D65-9366-811546224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4507" y="4402407"/>
              <a:ext cx="80845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524DB48-A01E-4134-9F4C-0530C639D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114" y="4306764"/>
              <a:ext cx="1644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altLang="fr-FR" sz="1400" b="1" dirty="0">
                  <a:latin typeface="+mn-lt"/>
                </a:rPr>
                <a:t>GS-6207 50 mg (N = 6)</a:t>
              </a:r>
            </a:p>
          </p:txBody>
        </p:sp>
        <p:sp>
          <p:nvSpPr>
            <p:cNvPr id="69" name="Line 27">
              <a:extLst>
                <a:ext uri="{FF2B5EF4-FFF2-40B4-BE49-F238E27FC236}">
                  <a16:creationId xmlns:a16="http://schemas.microsoft.com/office/drawing/2014/main" id="{541CE986-CB41-40C7-9510-ED8217EAD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4507" y="4581283"/>
              <a:ext cx="80845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ED74533C-95ED-4A7A-9C19-8F74FDCB6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114" y="4485674"/>
              <a:ext cx="17358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altLang="fr-FR" sz="1400" b="1" dirty="0">
                  <a:latin typeface="+mn-lt"/>
                </a:rPr>
                <a:t>GS-6207 150 mg (N = 6)</a:t>
              </a:r>
            </a:p>
          </p:txBody>
        </p:sp>
        <p:sp>
          <p:nvSpPr>
            <p:cNvPr id="71" name="Line 27">
              <a:extLst>
                <a:ext uri="{FF2B5EF4-FFF2-40B4-BE49-F238E27FC236}">
                  <a16:creationId xmlns:a16="http://schemas.microsoft.com/office/drawing/2014/main" id="{7735B9F2-DC71-48FC-BCB5-E1879A39E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4507" y="4760159"/>
              <a:ext cx="80845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4498C624-AB58-4C18-BC31-724A28700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114" y="4664584"/>
              <a:ext cx="17358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altLang="fr-FR" sz="1400" b="1" dirty="0">
                  <a:latin typeface="+mn-lt"/>
                </a:rPr>
                <a:t>GS-6207 450 mg (N = 6)</a:t>
              </a:r>
            </a:p>
          </p:txBody>
        </p:sp>
        <p:sp>
          <p:nvSpPr>
            <p:cNvPr id="73" name="Line 27">
              <a:extLst>
                <a:ext uri="{FF2B5EF4-FFF2-40B4-BE49-F238E27FC236}">
                  <a16:creationId xmlns:a16="http://schemas.microsoft.com/office/drawing/2014/main" id="{E4F4A0B4-5F4A-41E4-B6B2-7090A9247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4507" y="4939035"/>
              <a:ext cx="80845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/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F6AD6B7A-EEF6-4FC6-9733-7670C895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114" y="4843494"/>
              <a:ext cx="17358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altLang="fr-FR" sz="1400" b="1" dirty="0">
                  <a:latin typeface="+mn-lt"/>
                </a:rPr>
                <a:t>GS-6207 750 mg (N = 5)</a:t>
              </a:r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id="{6556D92B-BB83-4386-B341-FE72D2B3B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3996218"/>
              <a:ext cx="37577" cy="0"/>
            </a:xfrm>
            <a:custGeom>
              <a:avLst/>
              <a:gdLst>
                <a:gd name="T0" fmla="*/ 0 w 62"/>
                <a:gd name="T1" fmla="*/ 31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3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6" name="Line 47">
              <a:extLst>
                <a:ext uri="{FF2B5EF4-FFF2-40B4-BE49-F238E27FC236}">
                  <a16:creationId xmlns:a16="http://schemas.microsoft.com/office/drawing/2014/main" id="{D094EDF1-1B5B-4334-9539-E3D4116EF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109" y="3996218"/>
              <a:ext cx="0" cy="276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1FD67A51-938D-4914-AEF2-75DE47DA5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5" y="4224153"/>
              <a:ext cx="0" cy="196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8F867F89-AED2-488E-B490-531353963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4224153"/>
              <a:ext cx="36971" cy="0"/>
            </a:xfrm>
            <a:custGeom>
              <a:avLst/>
              <a:gdLst>
                <a:gd name="T0" fmla="*/ 0 w 61"/>
                <a:gd name="T1" fmla="*/ 30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0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9" name="Line 50">
              <a:extLst>
                <a:ext uri="{FF2B5EF4-FFF2-40B4-BE49-F238E27FC236}">
                  <a16:creationId xmlns:a16="http://schemas.microsoft.com/office/drawing/2014/main" id="{1B5FC34C-F855-458D-94F5-6DDFFB70D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7110" y="4272532"/>
              <a:ext cx="300007" cy="14792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0C02C276-052C-4C9F-B56F-BE85652C2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209268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C59BA48A-7F1B-4E43-B00B-6F1F4A2CE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123" y="4209270"/>
              <a:ext cx="0" cy="444707"/>
            </a:xfrm>
            <a:custGeom>
              <a:avLst/>
              <a:gdLst>
                <a:gd name="T0" fmla="*/ 478 h 478"/>
                <a:gd name="T1" fmla="*/ 227 h 478"/>
                <a:gd name="T2" fmla="*/ 0 h 4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78">
                  <a:moveTo>
                    <a:pt x="0" y="478"/>
                  </a:move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2" name="Line 53">
              <a:extLst>
                <a:ext uri="{FF2B5EF4-FFF2-40B4-BE49-F238E27FC236}">
                  <a16:creationId xmlns:a16="http://schemas.microsoft.com/office/drawing/2014/main" id="{07FAF7AF-9EDF-42B6-A103-AB2616FE7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7117" y="4420457"/>
              <a:ext cx="300007" cy="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A87B77A0-AB55-41BB-AA2C-117FF93C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653975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58BDF88B-E79C-4AE6-B0A0-3622A2A4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4629785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5" name="Freeform 56">
              <a:extLst>
                <a:ext uri="{FF2B5EF4-FFF2-40B4-BE49-F238E27FC236}">
                  <a16:creationId xmlns:a16="http://schemas.microsoft.com/office/drawing/2014/main" id="{CB27C1EA-70C7-42DE-B31C-8AB03172A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4677233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6" name="Line 57">
              <a:extLst>
                <a:ext uri="{FF2B5EF4-FFF2-40B4-BE49-F238E27FC236}">
                  <a16:creationId xmlns:a16="http://schemas.microsoft.com/office/drawing/2014/main" id="{E4DB9EC3-FF53-4218-80F3-05BBB8F2C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109" y="4272532"/>
              <a:ext cx="0" cy="404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7" name="Line 58">
              <a:extLst>
                <a:ext uri="{FF2B5EF4-FFF2-40B4-BE49-F238E27FC236}">
                  <a16:creationId xmlns:a16="http://schemas.microsoft.com/office/drawing/2014/main" id="{C259DD28-35AB-4B86-9FEA-AAC89DFE3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5" y="4420459"/>
              <a:ext cx="0" cy="209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E814F91F-2FDB-4960-86AD-E7D2B5FA1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3824104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E99733F9-A423-463A-BBC9-56742C11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4053899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0" name="Line 61">
              <a:extLst>
                <a:ext uri="{FF2B5EF4-FFF2-40B4-BE49-F238E27FC236}">
                  <a16:creationId xmlns:a16="http://schemas.microsoft.com/office/drawing/2014/main" id="{BDAD3A89-B0CE-4BC8-8AD5-253291DC1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938536"/>
              <a:ext cx="0" cy="115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1" name="Line 62">
              <a:extLst>
                <a:ext uri="{FF2B5EF4-FFF2-40B4-BE49-F238E27FC236}">
                  <a16:creationId xmlns:a16="http://schemas.microsoft.com/office/drawing/2014/main" id="{CDB5CB39-AE4D-46A4-98C2-120E23457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824105"/>
              <a:ext cx="0" cy="114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AED79868-7D1D-48D4-A176-276D9431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0" y="4480000"/>
              <a:ext cx="37955" cy="45719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3" name="Line 64">
              <a:extLst>
                <a:ext uri="{FF2B5EF4-FFF2-40B4-BE49-F238E27FC236}">
                  <a16:creationId xmlns:a16="http://schemas.microsoft.com/office/drawing/2014/main" id="{FE4B698B-7F0D-4972-BE6F-78E45BAFC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103" y="4219501"/>
              <a:ext cx="0" cy="260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id="{58FCB7CC-FC24-43A8-B9F5-7D191D22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3959934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5" name="Line 66">
              <a:extLst>
                <a:ext uri="{FF2B5EF4-FFF2-40B4-BE49-F238E27FC236}">
                  <a16:creationId xmlns:a16="http://schemas.microsoft.com/office/drawing/2014/main" id="{65445E47-E186-4A1A-BFE1-5155F4C46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7103" y="3959934"/>
              <a:ext cx="0" cy="259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6" name="Line 67">
              <a:extLst>
                <a:ext uri="{FF2B5EF4-FFF2-40B4-BE49-F238E27FC236}">
                  <a16:creationId xmlns:a16="http://schemas.microsoft.com/office/drawing/2014/main" id="{4A498889-4C5B-4743-81C2-1E3439C8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938538"/>
              <a:ext cx="900020" cy="28096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7" name="Freeform 68">
              <a:extLst>
                <a:ext uri="{FF2B5EF4-FFF2-40B4-BE49-F238E27FC236}">
                  <a16:creationId xmlns:a16="http://schemas.microsoft.com/office/drawing/2014/main" id="{2FC04CA5-49AE-4BDA-B963-F92C9396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63" y="3638036"/>
              <a:ext cx="900020" cy="300503"/>
            </a:xfrm>
            <a:custGeom>
              <a:avLst/>
              <a:gdLst>
                <a:gd name="T0" fmla="*/ 0 w 1485"/>
                <a:gd name="T1" fmla="*/ 0 h 323"/>
                <a:gd name="T2" fmla="*/ 495 w 1485"/>
                <a:gd name="T3" fmla="*/ 40 h 323"/>
                <a:gd name="T4" fmla="*/ 990 w 1485"/>
                <a:gd name="T5" fmla="*/ 141 h 323"/>
                <a:gd name="T6" fmla="*/ 1485 w 1485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5" h="323">
                  <a:moveTo>
                    <a:pt x="0" y="0"/>
                  </a:moveTo>
                  <a:lnTo>
                    <a:pt x="495" y="40"/>
                  </a:lnTo>
                  <a:lnTo>
                    <a:pt x="990" y="141"/>
                  </a:lnTo>
                  <a:lnTo>
                    <a:pt x="1485" y="323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8" name="Line 69">
              <a:extLst>
                <a:ext uri="{FF2B5EF4-FFF2-40B4-BE49-F238E27FC236}">
                  <a16:creationId xmlns:a16="http://schemas.microsoft.com/office/drawing/2014/main" id="{18BD8114-DB68-44C7-B709-BDC287470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07103" y="4219501"/>
              <a:ext cx="300007" cy="5303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9" name="Line 78">
              <a:extLst>
                <a:ext uri="{FF2B5EF4-FFF2-40B4-BE49-F238E27FC236}">
                  <a16:creationId xmlns:a16="http://schemas.microsoft.com/office/drawing/2014/main" id="{513AAAE5-F4BF-4331-B131-F9A1FD213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115" y="3625011"/>
              <a:ext cx="0" cy="46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01928710-FA8D-4AB0-A156-D9A7C9A1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3625009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1" name="Line 80">
              <a:extLst>
                <a:ext uri="{FF2B5EF4-FFF2-40B4-BE49-F238E27FC236}">
                  <a16:creationId xmlns:a16="http://schemas.microsoft.com/office/drawing/2014/main" id="{6C177FFC-BDF9-4C51-93F0-6DEE6A8E1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5" y="3671527"/>
              <a:ext cx="0" cy="46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2" name="Line 81">
              <a:extLst>
                <a:ext uri="{FF2B5EF4-FFF2-40B4-BE49-F238E27FC236}">
                  <a16:creationId xmlns:a16="http://schemas.microsoft.com/office/drawing/2014/main" id="{923FEE3A-DB71-4DD0-868B-5DC005A5F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8934" y="3718044"/>
              <a:ext cx="18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3" name="Line 82">
              <a:extLst>
                <a:ext uri="{FF2B5EF4-FFF2-40B4-BE49-F238E27FC236}">
                  <a16:creationId xmlns:a16="http://schemas.microsoft.com/office/drawing/2014/main" id="{66AF308C-1B46-419A-B91C-260696763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8321" y="3655300"/>
              <a:ext cx="37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4" name="Line 83">
              <a:extLst>
                <a:ext uri="{FF2B5EF4-FFF2-40B4-BE49-F238E27FC236}">
                  <a16:creationId xmlns:a16="http://schemas.microsoft.com/office/drawing/2014/main" id="{0967D9C7-9FFD-4B1A-A18D-652886722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8321" y="3762701"/>
              <a:ext cx="37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772E027F-F642-4C85-AB70-5D3E1D87F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103" y="3671528"/>
              <a:ext cx="600013" cy="28841"/>
            </a:xfrm>
            <a:custGeom>
              <a:avLst/>
              <a:gdLst>
                <a:gd name="T0" fmla="*/ 0 w 990"/>
                <a:gd name="T1" fmla="*/ 5 h 31"/>
                <a:gd name="T2" fmla="*/ 495 w 990"/>
                <a:gd name="T3" fmla="*/ 31 h 31"/>
                <a:gd name="T4" fmla="*/ 990 w 99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0" h="31">
                  <a:moveTo>
                    <a:pt x="0" y="5"/>
                  </a:moveTo>
                  <a:lnTo>
                    <a:pt x="495" y="31"/>
                  </a:lnTo>
                  <a:lnTo>
                    <a:pt x="990" y="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6" name="Line 85">
              <a:extLst>
                <a:ext uri="{FF2B5EF4-FFF2-40B4-BE49-F238E27FC236}">
                  <a16:creationId xmlns:a16="http://schemas.microsoft.com/office/drawing/2014/main" id="{16813920-0CF4-478B-A1C7-1BA65FBEE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7123" y="3687342"/>
              <a:ext cx="0" cy="79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381AE812-0E06-4B43-A1BF-7319A6BF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3766422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8" name="Freeform 87">
              <a:extLst>
                <a:ext uri="{FF2B5EF4-FFF2-40B4-BE49-F238E27FC236}">
                  <a16:creationId xmlns:a16="http://schemas.microsoft.com/office/drawing/2014/main" id="{446F15AE-30BD-4AB0-9F5E-53D98D22F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3614775"/>
              <a:ext cx="36971" cy="0"/>
            </a:xfrm>
            <a:custGeom>
              <a:avLst/>
              <a:gdLst>
                <a:gd name="T0" fmla="*/ 0 w 61"/>
                <a:gd name="T1" fmla="*/ 30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0" y="0"/>
                  </a:lnTo>
                  <a:lnTo>
                    <a:pt x="61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9" name="Line 88">
              <a:extLst>
                <a:ext uri="{FF2B5EF4-FFF2-40B4-BE49-F238E27FC236}">
                  <a16:creationId xmlns:a16="http://schemas.microsoft.com/office/drawing/2014/main" id="{D09ED885-7608-4FDC-AD07-67A159488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7123" y="3614776"/>
              <a:ext cx="0" cy="72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0" name="Line 89">
              <a:extLst>
                <a:ext uri="{FF2B5EF4-FFF2-40B4-BE49-F238E27FC236}">
                  <a16:creationId xmlns:a16="http://schemas.microsoft.com/office/drawing/2014/main" id="{AC64C93C-0C56-434E-9BD5-4C29264BE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7115" y="3718044"/>
              <a:ext cx="1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1" name="Line 90">
              <a:extLst>
                <a:ext uri="{FF2B5EF4-FFF2-40B4-BE49-F238E27FC236}">
                  <a16:creationId xmlns:a16="http://schemas.microsoft.com/office/drawing/2014/main" id="{A497E1F0-CA16-4FB2-AFA8-25D5758A6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7117" y="3671526"/>
              <a:ext cx="300007" cy="1581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2" name="Line 91">
              <a:extLst>
                <a:ext uri="{FF2B5EF4-FFF2-40B4-BE49-F238E27FC236}">
                  <a16:creationId xmlns:a16="http://schemas.microsoft.com/office/drawing/2014/main" id="{7B934A60-0203-4189-B21B-6AB044C75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083" y="3583144"/>
              <a:ext cx="0" cy="8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3" name="Freeform 92">
              <a:extLst>
                <a:ext uri="{FF2B5EF4-FFF2-40B4-BE49-F238E27FC236}">
                  <a16:creationId xmlns:a16="http://schemas.microsoft.com/office/drawing/2014/main" id="{E2F65125-DEB9-4F32-AA2F-EAF41B76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3583143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4" name="Line 93">
              <a:extLst>
                <a:ext uri="{FF2B5EF4-FFF2-40B4-BE49-F238E27FC236}">
                  <a16:creationId xmlns:a16="http://schemas.microsoft.com/office/drawing/2014/main" id="{0E55E27A-5869-4519-8699-CB3A937ED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665014"/>
              <a:ext cx="0" cy="85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5" name="Line 94">
              <a:extLst>
                <a:ext uri="{FF2B5EF4-FFF2-40B4-BE49-F238E27FC236}">
                  <a16:creationId xmlns:a16="http://schemas.microsoft.com/office/drawing/2014/main" id="{5B0D8FE6-BA23-4A5D-AE74-F5255446E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8295" y="3750606"/>
              <a:ext cx="1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6" name="Line 95">
              <a:extLst>
                <a:ext uri="{FF2B5EF4-FFF2-40B4-BE49-F238E27FC236}">
                  <a16:creationId xmlns:a16="http://schemas.microsoft.com/office/drawing/2014/main" id="{1331B04A-C4AF-4F85-8B12-F1A73A870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7083" y="3750606"/>
              <a:ext cx="1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7" name="Line 96">
              <a:extLst>
                <a:ext uri="{FF2B5EF4-FFF2-40B4-BE49-F238E27FC236}">
                  <a16:creationId xmlns:a16="http://schemas.microsoft.com/office/drawing/2014/main" id="{9ADA9586-85CF-491F-8B8D-BD3905F14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7103" y="3644546"/>
              <a:ext cx="0" cy="31632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8" name="Line 97">
              <a:extLst>
                <a:ext uri="{FF2B5EF4-FFF2-40B4-BE49-F238E27FC236}">
                  <a16:creationId xmlns:a16="http://schemas.microsoft.com/office/drawing/2014/main" id="{7BC13ED4-AE67-48DA-A252-B41E7863B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8921" y="3644546"/>
              <a:ext cx="18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9" name="Freeform 98">
              <a:extLst>
                <a:ext uri="{FF2B5EF4-FFF2-40B4-BE49-F238E27FC236}">
                  <a16:creationId xmlns:a16="http://schemas.microsoft.com/office/drawing/2014/main" id="{08AA15BD-B969-4EA9-8C01-B594266E9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3746884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0" name="Line 99">
              <a:extLst>
                <a:ext uri="{FF2B5EF4-FFF2-40B4-BE49-F238E27FC236}">
                  <a16:creationId xmlns:a16="http://schemas.microsoft.com/office/drawing/2014/main" id="{C18B7CE3-968C-47FC-BDE9-36C4FB61F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7103" y="3676178"/>
              <a:ext cx="0" cy="70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1" name="Line 100">
              <a:extLst>
                <a:ext uri="{FF2B5EF4-FFF2-40B4-BE49-F238E27FC236}">
                  <a16:creationId xmlns:a16="http://schemas.microsoft.com/office/drawing/2014/main" id="{6B97B3C7-3822-41E2-9A75-FE702103F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665014"/>
              <a:ext cx="900020" cy="1116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2" name="Freeform 101">
              <a:extLst>
                <a:ext uri="{FF2B5EF4-FFF2-40B4-BE49-F238E27FC236}">
                  <a16:creationId xmlns:a16="http://schemas.microsoft.com/office/drawing/2014/main" id="{234DF406-92E8-499F-BADF-8F987189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63" y="3638036"/>
              <a:ext cx="900020" cy="50239"/>
            </a:xfrm>
            <a:custGeom>
              <a:avLst/>
              <a:gdLst>
                <a:gd name="T0" fmla="*/ 0 w 1485"/>
                <a:gd name="T1" fmla="*/ 0 h 54"/>
                <a:gd name="T2" fmla="*/ 495 w 1485"/>
                <a:gd name="T3" fmla="*/ 54 h 54"/>
                <a:gd name="T4" fmla="*/ 990 w 1485"/>
                <a:gd name="T5" fmla="*/ 24 h 54"/>
                <a:gd name="T6" fmla="*/ 1485 w 1485"/>
                <a:gd name="T7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5" h="54">
                  <a:moveTo>
                    <a:pt x="0" y="0"/>
                  </a:moveTo>
                  <a:lnTo>
                    <a:pt x="495" y="54"/>
                  </a:lnTo>
                  <a:lnTo>
                    <a:pt x="990" y="24"/>
                  </a:lnTo>
                  <a:lnTo>
                    <a:pt x="1485" y="29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3" name="Line 102">
              <a:extLst>
                <a:ext uri="{FF2B5EF4-FFF2-40B4-BE49-F238E27FC236}">
                  <a16:creationId xmlns:a16="http://schemas.microsoft.com/office/drawing/2014/main" id="{BD66A4A7-F473-45DA-B49C-326D3CA51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7103" y="3644546"/>
              <a:ext cx="1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ABA6C7FF-17A5-41B6-8BAE-11F8D79C3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133" y="3649198"/>
              <a:ext cx="33940" cy="53030"/>
            </a:xfrm>
            <a:custGeom>
              <a:avLst/>
              <a:gdLst>
                <a:gd name="T0" fmla="*/ 48 w 56"/>
                <a:gd name="T1" fmla="*/ 49 h 57"/>
                <a:gd name="T2" fmla="*/ 49 w 56"/>
                <a:gd name="T3" fmla="*/ 47 h 57"/>
                <a:gd name="T4" fmla="*/ 49 w 56"/>
                <a:gd name="T5" fmla="*/ 47 h 57"/>
                <a:gd name="T6" fmla="*/ 50 w 56"/>
                <a:gd name="T7" fmla="*/ 46 h 57"/>
                <a:gd name="T8" fmla="*/ 51 w 56"/>
                <a:gd name="T9" fmla="*/ 44 h 57"/>
                <a:gd name="T10" fmla="*/ 53 w 56"/>
                <a:gd name="T11" fmla="*/ 42 h 57"/>
                <a:gd name="T12" fmla="*/ 54 w 56"/>
                <a:gd name="T13" fmla="*/ 40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8 h 57"/>
                <a:gd name="T24" fmla="*/ 51 w 56"/>
                <a:gd name="T25" fmla="*/ 13 h 57"/>
                <a:gd name="T26" fmla="*/ 48 w 56"/>
                <a:gd name="T27" fmla="*/ 8 h 57"/>
                <a:gd name="T28" fmla="*/ 43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8 h 57"/>
                <a:gd name="T46" fmla="*/ 4 w 56"/>
                <a:gd name="T47" fmla="*/ 13 h 57"/>
                <a:gd name="T48" fmla="*/ 2 w 56"/>
                <a:gd name="T49" fmla="*/ 18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40 h 57"/>
                <a:gd name="T60" fmla="*/ 4 w 56"/>
                <a:gd name="T61" fmla="*/ 44 h 57"/>
                <a:gd name="T62" fmla="*/ 8 w 56"/>
                <a:gd name="T63" fmla="*/ 49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6 h 57"/>
                <a:gd name="T76" fmla="*/ 39 w 56"/>
                <a:gd name="T77" fmla="*/ 55 h 57"/>
                <a:gd name="T78" fmla="*/ 41 w 56"/>
                <a:gd name="T79" fmla="*/ 54 h 57"/>
                <a:gd name="T80" fmla="*/ 43 w 56"/>
                <a:gd name="T81" fmla="*/ 52 h 57"/>
                <a:gd name="T82" fmla="*/ 46 w 56"/>
                <a:gd name="T83" fmla="*/ 50 h 57"/>
                <a:gd name="T84" fmla="*/ 46 w 56"/>
                <a:gd name="T85" fmla="*/ 50 h 57"/>
                <a:gd name="T86" fmla="*/ 47 w 56"/>
                <a:gd name="T87" fmla="*/ 49 h 57"/>
                <a:gd name="T88" fmla="*/ 48 w 56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9"/>
                  </a:moveTo>
                  <a:lnTo>
                    <a:pt x="49" y="47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8A15B8C7-B6BF-4B11-8C29-8757A7B3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146" y="3645477"/>
              <a:ext cx="33940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6 h 56"/>
                <a:gd name="T4" fmla="*/ 49 w 56"/>
                <a:gd name="T5" fmla="*/ 46 h 56"/>
                <a:gd name="T6" fmla="*/ 50 w 56"/>
                <a:gd name="T7" fmla="*/ 45 h 56"/>
                <a:gd name="T8" fmla="*/ 52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3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2 w 56"/>
                <a:gd name="T25" fmla="*/ 12 h 56"/>
                <a:gd name="T26" fmla="*/ 48 w 56"/>
                <a:gd name="T27" fmla="*/ 8 h 56"/>
                <a:gd name="T28" fmla="*/ 44 w 56"/>
                <a:gd name="T29" fmla="*/ 4 h 56"/>
                <a:gd name="T30" fmla="*/ 39 w 56"/>
                <a:gd name="T31" fmla="*/ 1 h 56"/>
                <a:gd name="T32" fmla="*/ 36 w 56"/>
                <a:gd name="T33" fmla="*/ 0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1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3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5 h 56"/>
                <a:gd name="T70" fmla="*/ 28 w 56"/>
                <a:gd name="T71" fmla="*/ 56 h 56"/>
                <a:gd name="T72" fmla="*/ 34 w 56"/>
                <a:gd name="T73" fmla="*/ 55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4 w 56"/>
                <a:gd name="T81" fmla="*/ 51 h 56"/>
                <a:gd name="T82" fmla="*/ 46 w 56"/>
                <a:gd name="T83" fmla="*/ 49 h 56"/>
                <a:gd name="T84" fmla="*/ 46 w 56"/>
                <a:gd name="T85" fmla="*/ 49 h 56"/>
                <a:gd name="T86" fmla="*/ 47 w 56"/>
                <a:gd name="T87" fmla="*/ 48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6" name="Freeform 109">
              <a:extLst>
                <a:ext uri="{FF2B5EF4-FFF2-40B4-BE49-F238E27FC236}">
                  <a16:creationId xmlns:a16="http://schemas.microsoft.com/office/drawing/2014/main" id="{C3A0C9E9-0DCC-4766-A544-21AFCAD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153" y="3660362"/>
              <a:ext cx="33940" cy="53030"/>
            </a:xfrm>
            <a:custGeom>
              <a:avLst/>
              <a:gdLst>
                <a:gd name="T0" fmla="*/ 48 w 56"/>
                <a:gd name="T1" fmla="*/ 48 h 57"/>
                <a:gd name="T2" fmla="*/ 49 w 56"/>
                <a:gd name="T3" fmla="*/ 47 h 57"/>
                <a:gd name="T4" fmla="*/ 49 w 56"/>
                <a:gd name="T5" fmla="*/ 46 h 57"/>
                <a:gd name="T6" fmla="*/ 50 w 56"/>
                <a:gd name="T7" fmla="*/ 46 h 57"/>
                <a:gd name="T8" fmla="*/ 52 w 56"/>
                <a:gd name="T9" fmla="*/ 44 h 57"/>
                <a:gd name="T10" fmla="*/ 53 w 56"/>
                <a:gd name="T11" fmla="*/ 42 h 57"/>
                <a:gd name="T12" fmla="*/ 54 w 56"/>
                <a:gd name="T13" fmla="*/ 39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7 h 57"/>
                <a:gd name="T24" fmla="*/ 52 w 56"/>
                <a:gd name="T25" fmla="*/ 13 h 57"/>
                <a:gd name="T26" fmla="*/ 48 w 56"/>
                <a:gd name="T27" fmla="*/ 8 h 57"/>
                <a:gd name="T28" fmla="*/ 44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8 h 57"/>
                <a:gd name="T46" fmla="*/ 4 w 56"/>
                <a:gd name="T47" fmla="*/ 13 h 57"/>
                <a:gd name="T48" fmla="*/ 2 w 56"/>
                <a:gd name="T49" fmla="*/ 17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39 h 57"/>
                <a:gd name="T60" fmla="*/ 4 w 56"/>
                <a:gd name="T61" fmla="*/ 44 h 57"/>
                <a:gd name="T62" fmla="*/ 8 w 56"/>
                <a:gd name="T63" fmla="*/ 48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5 h 57"/>
                <a:gd name="T76" fmla="*/ 39 w 56"/>
                <a:gd name="T77" fmla="*/ 55 h 57"/>
                <a:gd name="T78" fmla="*/ 41 w 56"/>
                <a:gd name="T79" fmla="*/ 53 h 57"/>
                <a:gd name="T80" fmla="*/ 44 w 56"/>
                <a:gd name="T81" fmla="*/ 52 h 57"/>
                <a:gd name="T82" fmla="*/ 46 w 56"/>
                <a:gd name="T83" fmla="*/ 50 h 57"/>
                <a:gd name="T84" fmla="*/ 46 w 56"/>
                <a:gd name="T85" fmla="*/ 50 h 57"/>
                <a:gd name="T86" fmla="*/ 47 w 56"/>
                <a:gd name="T87" fmla="*/ 49 h 57"/>
                <a:gd name="T88" fmla="*/ 48 w 56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2" y="13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7" name="Freeform 110">
              <a:extLst>
                <a:ext uri="{FF2B5EF4-FFF2-40B4-BE49-F238E27FC236}">
                  <a16:creationId xmlns:a16="http://schemas.microsoft.com/office/drawing/2014/main" id="{7C9BB124-20D2-43D7-B3F3-E7EAA31A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4379521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8" name="Line 111">
              <a:extLst>
                <a:ext uri="{FF2B5EF4-FFF2-40B4-BE49-F238E27FC236}">
                  <a16:creationId xmlns:a16="http://schemas.microsoft.com/office/drawing/2014/main" id="{6220AED8-CE25-4F42-BD25-5BDE904A2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8934" y="4419527"/>
              <a:ext cx="18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29" name="Line 112">
              <a:extLst>
                <a:ext uri="{FF2B5EF4-FFF2-40B4-BE49-F238E27FC236}">
                  <a16:creationId xmlns:a16="http://schemas.microsoft.com/office/drawing/2014/main" id="{BBCB851B-A20A-4A61-9DCE-9D17F7079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7115" y="4419527"/>
              <a:ext cx="1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0" name="Freeform 113">
              <a:extLst>
                <a:ext uri="{FF2B5EF4-FFF2-40B4-BE49-F238E27FC236}">
                  <a16:creationId xmlns:a16="http://schemas.microsoft.com/office/drawing/2014/main" id="{C199986F-3D00-4E7F-8A9A-EAD70B86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518144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1" name="Freeform 114">
              <a:extLst>
                <a:ext uri="{FF2B5EF4-FFF2-40B4-BE49-F238E27FC236}">
                  <a16:creationId xmlns:a16="http://schemas.microsoft.com/office/drawing/2014/main" id="{B15DE125-5B0B-459B-BB09-C105F7D4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123" y="4518144"/>
              <a:ext cx="0" cy="998264"/>
            </a:xfrm>
            <a:custGeom>
              <a:avLst/>
              <a:gdLst>
                <a:gd name="T0" fmla="*/ 1073 h 1073"/>
                <a:gd name="T1" fmla="*/ 533 h 1073"/>
                <a:gd name="T2" fmla="*/ 0 h 10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73">
                  <a:moveTo>
                    <a:pt x="0" y="1073"/>
                  </a:move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2" name="Freeform 115">
              <a:extLst>
                <a:ext uri="{FF2B5EF4-FFF2-40B4-BE49-F238E27FC236}">
                  <a16:creationId xmlns:a16="http://schemas.microsoft.com/office/drawing/2014/main" id="{035BFB22-209D-40B7-A2E2-CA98423C6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5516407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3" name="Freeform 116">
              <a:extLst>
                <a:ext uri="{FF2B5EF4-FFF2-40B4-BE49-F238E27FC236}">
                  <a16:creationId xmlns:a16="http://schemas.microsoft.com/office/drawing/2014/main" id="{D3FF72F6-C60F-4359-ADBE-53042D04E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5183343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4" name="Freeform 117">
              <a:extLst>
                <a:ext uri="{FF2B5EF4-FFF2-40B4-BE49-F238E27FC236}">
                  <a16:creationId xmlns:a16="http://schemas.microsoft.com/office/drawing/2014/main" id="{1AC52137-304D-4D84-BC2A-97E7BEA9E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5401975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5" name="Freeform 118">
              <a:extLst>
                <a:ext uri="{FF2B5EF4-FFF2-40B4-BE49-F238E27FC236}">
                  <a16:creationId xmlns:a16="http://schemas.microsoft.com/office/drawing/2014/main" id="{AF9037DB-2698-4B5D-B12D-D5617E0F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63" y="3638034"/>
              <a:ext cx="2700059" cy="1375986"/>
            </a:xfrm>
            <a:custGeom>
              <a:avLst/>
              <a:gdLst>
                <a:gd name="T0" fmla="*/ 0 w 4455"/>
                <a:gd name="T1" fmla="*/ 0 h 1479"/>
                <a:gd name="T2" fmla="*/ 495 w 4455"/>
                <a:gd name="T3" fmla="*/ 118 h 1479"/>
                <a:gd name="T4" fmla="*/ 990 w 4455"/>
                <a:gd name="T5" fmla="*/ 375 h 1479"/>
                <a:gd name="T6" fmla="*/ 1485 w 4455"/>
                <a:gd name="T7" fmla="*/ 544 h 1479"/>
                <a:gd name="T8" fmla="*/ 2970 w 4455"/>
                <a:gd name="T9" fmla="*/ 1169 h 1479"/>
                <a:gd name="T10" fmla="*/ 3465 w 4455"/>
                <a:gd name="T11" fmla="*/ 1229 h 1479"/>
                <a:gd name="T12" fmla="*/ 3960 w 4455"/>
                <a:gd name="T13" fmla="*/ 1360 h 1479"/>
                <a:gd name="T14" fmla="*/ 4455 w 4455"/>
                <a:gd name="T15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5" h="1479">
                  <a:moveTo>
                    <a:pt x="0" y="0"/>
                  </a:moveTo>
                  <a:lnTo>
                    <a:pt x="495" y="118"/>
                  </a:lnTo>
                  <a:lnTo>
                    <a:pt x="990" y="375"/>
                  </a:lnTo>
                  <a:lnTo>
                    <a:pt x="1485" y="544"/>
                  </a:lnTo>
                  <a:lnTo>
                    <a:pt x="2970" y="1169"/>
                  </a:lnTo>
                  <a:lnTo>
                    <a:pt x="3465" y="1229"/>
                  </a:lnTo>
                  <a:lnTo>
                    <a:pt x="3960" y="1360"/>
                  </a:lnTo>
                  <a:lnTo>
                    <a:pt x="4455" y="1479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6" name="Freeform 119">
              <a:extLst>
                <a:ext uri="{FF2B5EF4-FFF2-40B4-BE49-F238E27FC236}">
                  <a16:creationId xmlns:a16="http://schemas.microsoft.com/office/drawing/2014/main" id="{737C35AB-9E57-441E-A9A6-18ED0448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115" y="4419527"/>
              <a:ext cx="0" cy="982448"/>
            </a:xfrm>
            <a:custGeom>
              <a:avLst/>
              <a:gdLst>
                <a:gd name="T0" fmla="*/ 0 h 1056"/>
                <a:gd name="T1" fmla="*/ 520 h 1056"/>
                <a:gd name="T2" fmla="*/ 1056 h 10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56">
                  <a:moveTo>
                    <a:pt x="0" y="0"/>
                  </a:moveTo>
                  <a:lnTo>
                    <a:pt x="0" y="520"/>
                  </a:lnTo>
                  <a:lnTo>
                    <a:pt x="0" y="10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7" name="Freeform 120">
              <a:extLst>
                <a:ext uri="{FF2B5EF4-FFF2-40B4-BE49-F238E27FC236}">
                  <a16:creationId xmlns:a16="http://schemas.microsoft.com/office/drawing/2014/main" id="{4584BA1B-0E5F-4EEF-8960-A13DB456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109" y="4379523"/>
              <a:ext cx="0" cy="803821"/>
            </a:xfrm>
            <a:custGeom>
              <a:avLst/>
              <a:gdLst>
                <a:gd name="T0" fmla="*/ 0 h 864"/>
                <a:gd name="T1" fmla="*/ 432 h 864"/>
                <a:gd name="T2" fmla="*/ 864 h 8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4">
                  <a:moveTo>
                    <a:pt x="0" y="0"/>
                  </a:moveTo>
                  <a:lnTo>
                    <a:pt x="0" y="432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8" name="Freeform 121">
              <a:extLst>
                <a:ext uri="{FF2B5EF4-FFF2-40B4-BE49-F238E27FC236}">
                  <a16:creationId xmlns:a16="http://schemas.microsoft.com/office/drawing/2014/main" id="{7A9041A2-B108-42C2-A2DE-804F97F22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3796193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49C056FC-9962-49C6-A0FB-88D0FCAB8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083" y="3796195"/>
              <a:ext cx="0" cy="684737"/>
            </a:xfrm>
            <a:custGeom>
              <a:avLst/>
              <a:gdLst>
                <a:gd name="T0" fmla="*/ 0 h 736"/>
                <a:gd name="T1" fmla="*/ 374 h 736"/>
                <a:gd name="T2" fmla="*/ 736 h 7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6">
                  <a:moveTo>
                    <a:pt x="0" y="0"/>
                  </a:moveTo>
                  <a:lnTo>
                    <a:pt x="0" y="374"/>
                  </a:lnTo>
                  <a:lnTo>
                    <a:pt x="0" y="7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61F20576-7DC4-4005-A197-3E01FE8B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4480930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1" name="Freeform 124">
              <a:extLst>
                <a:ext uri="{FF2B5EF4-FFF2-40B4-BE49-F238E27FC236}">
                  <a16:creationId xmlns:a16="http://schemas.microsoft.com/office/drawing/2014/main" id="{64F7F421-0BDC-4C6B-B661-908E50C7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4058551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9C5EFF12-2638-490E-8BD6-3E5372CA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289" y="3806427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710475D8-BB60-4FDB-80E0-DE67EF43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071" y="3583143"/>
              <a:ext cx="0" cy="324692"/>
            </a:xfrm>
            <a:custGeom>
              <a:avLst/>
              <a:gdLst>
                <a:gd name="T0" fmla="*/ 349 h 349"/>
                <a:gd name="T1" fmla="*/ 177 h 349"/>
                <a:gd name="T2" fmla="*/ 0 h 3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9">
                  <a:moveTo>
                    <a:pt x="0" y="349"/>
                  </a:moveTo>
                  <a:lnTo>
                    <a:pt x="0" y="17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A677735A-4226-4F2A-9701-DE06C583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81" y="3907835"/>
              <a:ext cx="36971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5" name="Freeform 129">
              <a:extLst>
                <a:ext uri="{FF2B5EF4-FFF2-40B4-BE49-F238E27FC236}">
                  <a16:creationId xmlns:a16="http://schemas.microsoft.com/office/drawing/2014/main" id="{548981C9-5AE5-408B-A3C1-559FAE4F6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076" y="3806429"/>
              <a:ext cx="0" cy="414005"/>
            </a:xfrm>
            <a:custGeom>
              <a:avLst/>
              <a:gdLst>
                <a:gd name="T0" fmla="*/ 445 h 445"/>
                <a:gd name="T1" fmla="*/ 194 h 445"/>
                <a:gd name="T2" fmla="*/ 0 h 4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5">
                  <a:moveTo>
                    <a:pt x="0" y="445"/>
                  </a:moveTo>
                  <a:lnTo>
                    <a:pt x="0" y="19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6" name="Freeform 130">
              <a:extLst>
                <a:ext uri="{FF2B5EF4-FFF2-40B4-BE49-F238E27FC236}">
                  <a16:creationId xmlns:a16="http://schemas.microsoft.com/office/drawing/2014/main" id="{1BAB8B90-6239-434F-A38A-B416A46C1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5399183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7" name="Freeform 131">
              <a:extLst>
                <a:ext uri="{FF2B5EF4-FFF2-40B4-BE49-F238E27FC236}">
                  <a16:creationId xmlns:a16="http://schemas.microsoft.com/office/drawing/2014/main" id="{17EBED8F-DCFE-46F8-B549-F1E26FF0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103" y="4058553"/>
              <a:ext cx="0" cy="1340633"/>
            </a:xfrm>
            <a:custGeom>
              <a:avLst/>
              <a:gdLst>
                <a:gd name="T0" fmla="*/ 1441 h 1441"/>
                <a:gd name="T1" fmla="*/ 717 h 1441"/>
                <a:gd name="T2" fmla="*/ 0 h 14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41">
                  <a:moveTo>
                    <a:pt x="0" y="1441"/>
                  </a:moveTo>
                  <a:lnTo>
                    <a:pt x="0" y="71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8" name="Line 132">
              <a:extLst>
                <a:ext uri="{FF2B5EF4-FFF2-40B4-BE49-F238E27FC236}">
                  <a16:creationId xmlns:a16="http://schemas.microsoft.com/office/drawing/2014/main" id="{EF7825AC-9A88-4F0C-82F2-7E51B1D0A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8289" y="4226944"/>
              <a:ext cx="37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9" name="Freeform 135">
              <a:extLst>
                <a:ext uri="{FF2B5EF4-FFF2-40B4-BE49-F238E27FC236}">
                  <a16:creationId xmlns:a16="http://schemas.microsoft.com/office/drawing/2014/main" id="{00658A4C-9BD0-4C0C-BBB7-F79D31F1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107" y="3960865"/>
              <a:ext cx="33940" cy="52100"/>
            </a:xfrm>
            <a:custGeom>
              <a:avLst/>
              <a:gdLst>
                <a:gd name="T0" fmla="*/ 48 w 56"/>
                <a:gd name="T1" fmla="*/ 48 h 56"/>
                <a:gd name="T2" fmla="*/ 48 w 56"/>
                <a:gd name="T3" fmla="*/ 47 h 56"/>
                <a:gd name="T4" fmla="*/ 49 w 56"/>
                <a:gd name="T5" fmla="*/ 46 h 56"/>
                <a:gd name="T6" fmla="*/ 49 w 56"/>
                <a:gd name="T7" fmla="*/ 46 h 56"/>
                <a:gd name="T8" fmla="*/ 51 w 56"/>
                <a:gd name="T9" fmla="*/ 43 h 56"/>
                <a:gd name="T10" fmla="*/ 52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5 w 56"/>
                <a:gd name="T17" fmla="*/ 34 h 56"/>
                <a:gd name="T18" fmla="*/ 56 w 56"/>
                <a:gd name="T19" fmla="*/ 28 h 56"/>
                <a:gd name="T20" fmla="*/ 55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3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1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0 w 56"/>
                <a:gd name="T57" fmla="*/ 36 h 56"/>
                <a:gd name="T58" fmla="*/ 1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3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1 h 56"/>
                <a:gd name="T82" fmla="*/ 45 w 56"/>
                <a:gd name="T83" fmla="*/ 50 h 56"/>
                <a:gd name="T84" fmla="*/ 45 w 56"/>
                <a:gd name="T85" fmla="*/ 49 h 56"/>
                <a:gd name="T86" fmla="*/ 46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9D95BABF-7202-4C49-B6F4-40AC37C2A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4476278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B850FC70-25E3-4AA2-AA15-30F046C8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640019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2" name="Line 143">
              <a:extLst>
                <a:ext uri="{FF2B5EF4-FFF2-40B4-BE49-F238E27FC236}">
                  <a16:creationId xmlns:a16="http://schemas.microsoft.com/office/drawing/2014/main" id="{126949DD-86F1-46CA-A0CB-AE0740D60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7123" y="4640019"/>
              <a:ext cx="0" cy="304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9A62C519-CA1E-4447-B18F-8E3E52B7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5250328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4" name="Line 145">
              <a:extLst>
                <a:ext uri="{FF2B5EF4-FFF2-40B4-BE49-F238E27FC236}">
                  <a16:creationId xmlns:a16="http://schemas.microsoft.com/office/drawing/2014/main" id="{AF801823-679A-471A-825F-99B57CAA2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7123" y="4944245"/>
              <a:ext cx="0" cy="306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5" name="Line 146">
              <a:extLst>
                <a:ext uri="{FF2B5EF4-FFF2-40B4-BE49-F238E27FC236}">
                  <a16:creationId xmlns:a16="http://schemas.microsoft.com/office/drawing/2014/main" id="{F97C49DF-EC21-4043-999D-5073D8B5E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5" y="4523728"/>
              <a:ext cx="0" cy="306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628A5A47-3822-4F2E-91EC-4867074F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4523726"/>
              <a:ext cx="36971" cy="0"/>
            </a:xfrm>
            <a:custGeom>
              <a:avLst/>
              <a:gdLst>
                <a:gd name="T0" fmla="*/ 0 w 61"/>
                <a:gd name="T1" fmla="*/ 30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30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811C5971-A19C-421F-902C-5AD086CB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5077283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1C8A7801-D95C-4017-8558-44B4714E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5120079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9" name="Line 150">
              <a:extLst>
                <a:ext uri="{FF2B5EF4-FFF2-40B4-BE49-F238E27FC236}">
                  <a16:creationId xmlns:a16="http://schemas.microsoft.com/office/drawing/2014/main" id="{04EF23D2-9A5D-46D6-8DD0-A4CFE683D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5" y="4829812"/>
              <a:ext cx="0" cy="290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0" name="Line 151">
              <a:extLst>
                <a:ext uri="{FF2B5EF4-FFF2-40B4-BE49-F238E27FC236}">
                  <a16:creationId xmlns:a16="http://schemas.microsoft.com/office/drawing/2014/main" id="{1B910049-F0B4-496A-AFD8-C1DD446E3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109" y="4764688"/>
              <a:ext cx="0" cy="312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1" name="Line 152">
              <a:extLst>
                <a:ext uri="{FF2B5EF4-FFF2-40B4-BE49-F238E27FC236}">
                  <a16:creationId xmlns:a16="http://schemas.microsoft.com/office/drawing/2014/main" id="{D39BE0F2-DF46-4FE8-A0D9-804653A4F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7110" y="4764686"/>
              <a:ext cx="300007" cy="65124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2" name="Line 153">
              <a:extLst>
                <a:ext uri="{FF2B5EF4-FFF2-40B4-BE49-F238E27FC236}">
                  <a16:creationId xmlns:a16="http://schemas.microsoft.com/office/drawing/2014/main" id="{8EFE7301-4D91-4B4B-8F58-2BACFB398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7117" y="4829812"/>
              <a:ext cx="300007" cy="114433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3" name="Line 154">
              <a:extLst>
                <a:ext uri="{FF2B5EF4-FFF2-40B4-BE49-F238E27FC236}">
                  <a16:creationId xmlns:a16="http://schemas.microsoft.com/office/drawing/2014/main" id="{A380EE01-ABF6-4693-A023-DB9934198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7109" y="4476278"/>
              <a:ext cx="0" cy="288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4" name="Freeform 155">
              <a:extLst>
                <a:ext uri="{FF2B5EF4-FFF2-40B4-BE49-F238E27FC236}">
                  <a16:creationId xmlns:a16="http://schemas.microsoft.com/office/drawing/2014/main" id="{786F2CDA-F9C5-4EB6-9A76-9FDA7779E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4460462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5" name="Line 156">
              <a:extLst>
                <a:ext uri="{FF2B5EF4-FFF2-40B4-BE49-F238E27FC236}">
                  <a16:creationId xmlns:a16="http://schemas.microsoft.com/office/drawing/2014/main" id="{63D36564-9F1B-426E-B2C5-1E798B3A6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4218573"/>
              <a:ext cx="0" cy="241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6" name="Line 157">
              <a:extLst>
                <a:ext uri="{FF2B5EF4-FFF2-40B4-BE49-F238E27FC236}">
                  <a16:creationId xmlns:a16="http://schemas.microsoft.com/office/drawing/2014/main" id="{B1DDB25D-70ED-4D7B-BEBE-E02F4C1B5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997150"/>
              <a:ext cx="0" cy="221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7" name="Freeform 158">
              <a:extLst>
                <a:ext uri="{FF2B5EF4-FFF2-40B4-BE49-F238E27FC236}">
                  <a16:creationId xmlns:a16="http://schemas.microsoft.com/office/drawing/2014/main" id="{25EBA7B1-543A-446F-99EE-724FE700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3997148"/>
              <a:ext cx="37577" cy="0"/>
            </a:xfrm>
            <a:custGeom>
              <a:avLst/>
              <a:gdLst>
                <a:gd name="T0" fmla="*/ 0 w 62"/>
                <a:gd name="T1" fmla="*/ 31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3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8" name="Freeform 159">
              <a:extLst>
                <a:ext uri="{FF2B5EF4-FFF2-40B4-BE49-F238E27FC236}">
                  <a16:creationId xmlns:a16="http://schemas.microsoft.com/office/drawing/2014/main" id="{2BE3E9C3-F7DF-4378-AAB9-0AD26DAF8D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788920" y="4357063"/>
              <a:ext cx="37955" cy="45719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9" name="Freeform 160">
              <a:extLst>
                <a:ext uri="{FF2B5EF4-FFF2-40B4-BE49-F238E27FC236}">
                  <a16:creationId xmlns:a16="http://schemas.microsoft.com/office/drawing/2014/main" id="{44AC9D06-97FF-4BEA-B202-6EB6A089C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501" y="3809218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0" name="Freeform 161">
              <a:extLst>
                <a:ext uri="{FF2B5EF4-FFF2-40B4-BE49-F238E27FC236}">
                  <a16:creationId xmlns:a16="http://schemas.microsoft.com/office/drawing/2014/main" id="{6359CF49-4022-48D3-87E7-E8F3821E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81" y="3876203"/>
              <a:ext cx="36971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1" name="Line 162">
              <a:extLst>
                <a:ext uri="{FF2B5EF4-FFF2-40B4-BE49-F238E27FC236}">
                  <a16:creationId xmlns:a16="http://schemas.microsoft.com/office/drawing/2014/main" id="{89C936A8-9418-4E26-ACC5-AE2164FD5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7071" y="3747815"/>
              <a:ext cx="0" cy="128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2" name="Line 165">
              <a:extLst>
                <a:ext uri="{FF2B5EF4-FFF2-40B4-BE49-F238E27FC236}">
                  <a16:creationId xmlns:a16="http://schemas.microsoft.com/office/drawing/2014/main" id="{C2129AC9-170A-497B-9589-47EF0E67F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683" y="3987845"/>
              <a:ext cx="0" cy="171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171540BD-ECBB-43C7-B83A-B3B4CEF8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501" y="4159029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4" name="Line 167">
              <a:extLst>
                <a:ext uri="{FF2B5EF4-FFF2-40B4-BE49-F238E27FC236}">
                  <a16:creationId xmlns:a16="http://schemas.microsoft.com/office/drawing/2014/main" id="{B8EC1C82-4E2F-4F97-96E2-B950ACEDF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683" y="3986915"/>
              <a:ext cx="0" cy="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5" name="Line 168">
              <a:extLst>
                <a:ext uri="{FF2B5EF4-FFF2-40B4-BE49-F238E27FC236}">
                  <a16:creationId xmlns:a16="http://schemas.microsoft.com/office/drawing/2014/main" id="{B1E12162-B160-4758-A729-B66834A11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07071" y="3747815"/>
              <a:ext cx="300612" cy="23910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6" name="Line 169">
              <a:extLst>
                <a:ext uri="{FF2B5EF4-FFF2-40B4-BE49-F238E27FC236}">
                  <a16:creationId xmlns:a16="http://schemas.microsoft.com/office/drawing/2014/main" id="{63F649AF-7FC5-410A-A34E-8ECDE1CE5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683" y="3809220"/>
              <a:ext cx="0" cy="177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7" name="Freeform 171">
              <a:extLst>
                <a:ext uri="{FF2B5EF4-FFF2-40B4-BE49-F238E27FC236}">
                  <a16:creationId xmlns:a16="http://schemas.microsoft.com/office/drawing/2014/main" id="{18C46BFD-CDE4-4F14-B1D4-5011331B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4983318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8" name="Line 172">
              <a:extLst>
                <a:ext uri="{FF2B5EF4-FFF2-40B4-BE49-F238E27FC236}">
                  <a16:creationId xmlns:a16="http://schemas.microsoft.com/office/drawing/2014/main" id="{2B10B22A-8871-4A90-952E-2A334A626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7103" y="4670723"/>
              <a:ext cx="0" cy="312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9" name="Line 173">
              <a:extLst>
                <a:ext uri="{FF2B5EF4-FFF2-40B4-BE49-F238E27FC236}">
                  <a16:creationId xmlns:a16="http://schemas.microsoft.com/office/drawing/2014/main" id="{C1A6DA15-C016-4085-A98D-DA7F5713F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103" y="4402780"/>
              <a:ext cx="0" cy="267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0" name="Line 174">
              <a:extLst>
                <a:ext uri="{FF2B5EF4-FFF2-40B4-BE49-F238E27FC236}">
                  <a16:creationId xmlns:a16="http://schemas.microsoft.com/office/drawing/2014/main" id="{184C14D7-2F51-467D-8A2C-7C2C41E35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07083" y="4218573"/>
              <a:ext cx="900020" cy="452149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1" name="Line 175">
              <a:extLst>
                <a:ext uri="{FF2B5EF4-FFF2-40B4-BE49-F238E27FC236}">
                  <a16:creationId xmlns:a16="http://schemas.microsoft.com/office/drawing/2014/main" id="{98BA2CE8-37F7-493A-B4EA-ABACC0473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07683" y="3987845"/>
              <a:ext cx="299400" cy="230726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2" name="Line 176">
              <a:extLst>
                <a:ext uri="{FF2B5EF4-FFF2-40B4-BE49-F238E27FC236}">
                  <a16:creationId xmlns:a16="http://schemas.microsoft.com/office/drawing/2014/main" id="{2BD04EAB-31B3-4999-915E-76D3EAC07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103" y="4670721"/>
              <a:ext cx="300007" cy="93966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3" name="Freeform 181">
              <a:extLst>
                <a:ext uri="{FF2B5EF4-FFF2-40B4-BE49-F238E27FC236}">
                  <a16:creationId xmlns:a16="http://schemas.microsoft.com/office/drawing/2014/main" id="{55310B4E-59D6-4849-91F7-8485B3091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132" y="4644671"/>
              <a:ext cx="34547" cy="52100"/>
            </a:xfrm>
            <a:custGeom>
              <a:avLst/>
              <a:gdLst>
                <a:gd name="T0" fmla="*/ 0 w 57"/>
                <a:gd name="T1" fmla="*/ 28 h 56"/>
                <a:gd name="T2" fmla="*/ 0 w 57"/>
                <a:gd name="T3" fmla="*/ 33 h 56"/>
                <a:gd name="T4" fmla="*/ 1 w 57"/>
                <a:gd name="T5" fmla="*/ 36 h 56"/>
                <a:gd name="T6" fmla="*/ 2 w 57"/>
                <a:gd name="T7" fmla="*/ 39 h 56"/>
                <a:gd name="T8" fmla="*/ 4 w 57"/>
                <a:gd name="T9" fmla="*/ 43 h 56"/>
                <a:gd name="T10" fmla="*/ 8 w 57"/>
                <a:gd name="T11" fmla="*/ 48 h 56"/>
                <a:gd name="T12" fmla="*/ 12 w 57"/>
                <a:gd name="T13" fmla="*/ 51 h 56"/>
                <a:gd name="T14" fmla="*/ 17 w 57"/>
                <a:gd name="T15" fmla="*/ 54 h 56"/>
                <a:gd name="T16" fmla="*/ 23 w 57"/>
                <a:gd name="T17" fmla="*/ 56 h 56"/>
                <a:gd name="T18" fmla="*/ 28 w 57"/>
                <a:gd name="T19" fmla="*/ 56 h 56"/>
                <a:gd name="T20" fmla="*/ 28 w 57"/>
                <a:gd name="T21" fmla="*/ 56 h 56"/>
                <a:gd name="T22" fmla="*/ 29 w 57"/>
                <a:gd name="T23" fmla="*/ 56 h 56"/>
                <a:gd name="T24" fmla="*/ 30 w 57"/>
                <a:gd name="T25" fmla="*/ 56 h 56"/>
                <a:gd name="T26" fmla="*/ 31 w 57"/>
                <a:gd name="T27" fmla="*/ 56 h 56"/>
                <a:gd name="T28" fmla="*/ 34 w 57"/>
                <a:gd name="T29" fmla="*/ 56 h 56"/>
                <a:gd name="T30" fmla="*/ 35 w 57"/>
                <a:gd name="T31" fmla="*/ 55 h 56"/>
                <a:gd name="T32" fmla="*/ 36 w 57"/>
                <a:gd name="T33" fmla="*/ 55 h 56"/>
                <a:gd name="T34" fmla="*/ 39 w 57"/>
                <a:gd name="T35" fmla="*/ 54 h 56"/>
                <a:gd name="T36" fmla="*/ 41 w 57"/>
                <a:gd name="T37" fmla="*/ 53 h 56"/>
                <a:gd name="T38" fmla="*/ 43 w 57"/>
                <a:gd name="T39" fmla="*/ 51 h 56"/>
                <a:gd name="T40" fmla="*/ 46 w 57"/>
                <a:gd name="T41" fmla="*/ 49 h 56"/>
                <a:gd name="T42" fmla="*/ 46 w 57"/>
                <a:gd name="T43" fmla="*/ 49 h 56"/>
                <a:gd name="T44" fmla="*/ 47 w 57"/>
                <a:gd name="T45" fmla="*/ 48 h 56"/>
                <a:gd name="T46" fmla="*/ 48 w 57"/>
                <a:gd name="T47" fmla="*/ 48 h 56"/>
                <a:gd name="T48" fmla="*/ 49 w 57"/>
                <a:gd name="T49" fmla="*/ 46 h 56"/>
                <a:gd name="T50" fmla="*/ 49 w 57"/>
                <a:gd name="T51" fmla="*/ 46 h 56"/>
                <a:gd name="T52" fmla="*/ 50 w 57"/>
                <a:gd name="T53" fmla="*/ 45 h 56"/>
                <a:gd name="T54" fmla="*/ 51 w 57"/>
                <a:gd name="T55" fmla="*/ 43 h 56"/>
                <a:gd name="T56" fmla="*/ 53 w 57"/>
                <a:gd name="T57" fmla="*/ 41 h 56"/>
                <a:gd name="T58" fmla="*/ 54 w 57"/>
                <a:gd name="T59" fmla="*/ 39 h 56"/>
                <a:gd name="T60" fmla="*/ 55 w 57"/>
                <a:gd name="T61" fmla="*/ 36 h 56"/>
                <a:gd name="T62" fmla="*/ 55 w 57"/>
                <a:gd name="T63" fmla="*/ 34 h 56"/>
                <a:gd name="T64" fmla="*/ 56 w 57"/>
                <a:gd name="T65" fmla="*/ 33 h 56"/>
                <a:gd name="T66" fmla="*/ 56 w 57"/>
                <a:gd name="T67" fmla="*/ 31 h 56"/>
                <a:gd name="T68" fmla="*/ 56 w 57"/>
                <a:gd name="T69" fmla="*/ 29 h 56"/>
                <a:gd name="T70" fmla="*/ 56 w 57"/>
                <a:gd name="T71" fmla="*/ 29 h 56"/>
                <a:gd name="T72" fmla="*/ 56 w 57"/>
                <a:gd name="T73" fmla="*/ 28 h 56"/>
                <a:gd name="T74" fmla="*/ 57 w 57"/>
                <a:gd name="T75" fmla="*/ 28 h 56"/>
                <a:gd name="T76" fmla="*/ 56 w 57"/>
                <a:gd name="T77" fmla="*/ 22 h 56"/>
                <a:gd name="T78" fmla="*/ 54 w 57"/>
                <a:gd name="T79" fmla="*/ 17 h 56"/>
                <a:gd name="T80" fmla="*/ 51 w 57"/>
                <a:gd name="T81" fmla="*/ 12 h 56"/>
                <a:gd name="T82" fmla="*/ 48 w 57"/>
                <a:gd name="T83" fmla="*/ 8 h 56"/>
                <a:gd name="T84" fmla="*/ 43 w 57"/>
                <a:gd name="T85" fmla="*/ 4 h 56"/>
                <a:gd name="T86" fmla="*/ 39 w 57"/>
                <a:gd name="T87" fmla="*/ 2 h 56"/>
                <a:gd name="T88" fmla="*/ 36 w 57"/>
                <a:gd name="T89" fmla="*/ 1 h 56"/>
                <a:gd name="T90" fmla="*/ 34 w 57"/>
                <a:gd name="T91" fmla="*/ 0 h 56"/>
                <a:gd name="T92" fmla="*/ 28 w 57"/>
                <a:gd name="T93" fmla="*/ 0 h 56"/>
                <a:gd name="T94" fmla="*/ 23 w 57"/>
                <a:gd name="T95" fmla="*/ 0 h 56"/>
                <a:gd name="T96" fmla="*/ 17 w 57"/>
                <a:gd name="T97" fmla="*/ 2 h 56"/>
                <a:gd name="T98" fmla="*/ 12 w 57"/>
                <a:gd name="T99" fmla="*/ 4 h 56"/>
                <a:gd name="T100" fmla="*/ 8 w 57"/>
                <a:gd name="T101" fmla="*/ 8 h 56"/>
                <a:gd name="T102" fmla="*/ 4 w 57"/>
                <a:gd name="T103" fmla="*/ 12 h 56"/>
                <a:gd name="T104" fmla="*/ 2 w 57"/>
                <a:gd name="T105" fmla="*/ 17 h 56"/>
                <a:gd name="T106" fmla="*/ 0 w 57"/>
                <a:gd name="T107" fmla="*/ 22 h 56"/>
                <a:gd name="T108" fmla="*/ 0 w 57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4" name="Freeform 182">
              <a:extLst>
                <a:ext uri="{FF2B5EF4-FFF2-40B4-BE49-F238E27FC236}">
                  <a16:creationId xmlns:a16="http://schemas.microsoft.com/office/drawing/2014/main" id="{B37EDC8C-7F7C-4F2C-A512-91C7F489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39" y="4737706"/>
              <a:ext cx="34547" cy="53030"/>
            </a:xfrm>
            <a:custGeom>
              <a:avLst/>
              <a:gdLst>
                <a:gd name="T0" fmla="*/ 0 w 57"/>
                <a:gd name="T1" fmla="*/ 29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4 h 57"/>
                <a:gd name="T10" fmla="*/ 8 w 57"/>
                <a:gd name="T11" fmla="*/ 48 h 57"/>
                <a:gd name="T12" fmla="*/ 12 w 57"/>
                <a:gd name="T13" fmla="*/ 52 h 57"/>
                <a:gd name="T14" fmla="*/ 17 w 57"/>
                <a:gd name="T15" fmla="*/ 55 h 57"/>
                <a:gd name="T16" fmla="*/ 22 w 57"/>
                <a:gd name="T17" fmla="*/ 56 h 57"/>
                <a:gd name="T18" fmla="*/ 28 w 57"/>
                <a:gd name="T19" fmla="*/ 57 h 57"/>
                <a:gd name="T20" fmla="*/ 28 w 57"/>
                <a:gd name="T21" fmla="*/ 57 h 57"/>
                <a:gd name="T22" fmla="*/ 29 w 57"/>
                <a:gd name="T23" fmla="*/ 57 h 57"/>
                <a:gd name="T24" fmla="*/ 29 w 57"/>
                <a:gd name="T25" fmla="*/ 57 h 57"/>
                <a:gd name="T26" fmla="*/ 31 w 57"/>
                <a:gd name="T27" fmla="*/ 57 h 57"/>
                <a:gd name="T28" fmla="*/ 34 w 57"/>
                <a:gd name="T29" fmla="*/ 56 h 57"/>
                <a:gd name="T30" fmla="*/ 35 w 57"/>
                <a:gd name="T31" fmla="*/ 56 h 57"/>
                <a:gd name="T32" fmla="*/ 36 w 57"/>
                <a:gd name="T33" fmla="*/ 55 h 57"/>
                <a:gd name="T34" fmla="*/ 39 w 57"/>
                <a:gd name="T35" fmla="*/ 55 h 57"/>
                <a:gd name="T36" fmla="*/ 41 w 57"/>
                <a:gd name="T37" fmla="*/ 53 h 57"/>
                <a:gd name="T38" fmla="*/ 43 w 57"/>
                <a:gd name="T39" fmla="*/ 52 h 57"/>
                <a:gd name="T40" fmla="*/ 45 w 57"/>
                <a:gd name="T41" fmla="*/ 50 h 57"/>
                <a:gd name="T42" fmla="*/ 46 w 57"/>
                <a:gd name="T43" fmla="*/ 49 h 57"/>
                <a:gd name="T44" fmla="*/ 46 w 57"/>
                <a:gd name="T45" fmla="*/ 49 h 57"/>
                <a:gd name="T46" fmla="*/ 48 w 57"/>
                <a:gd name="T47" fmla="*/ 48 h 57"/>
                <a:gd name="T48" fmla="*/ 49 w 57"/>
                <a:gd name="T49" fmla="*/ 47 h 57"/>
                <a:gd name="T50" fmla="*/ 49 w 57"/>
                <a:gd name="T51" fmla="*/ 46 h 57"/>
                <a:gd name="T52" fmla="*/ 50 w 57"/>
                <a:gd name="T53" fmla="*/ 46 h 57"/>
                <a:gd name="T54" fmla="*/ 51 w 57"/>
                <a:gd name="T55" fmla="*/ 44 h 57"/>
                <a:gd name="T56" fmla="*/ 53 w 57"/>
                <a:gd name="T57" fmla="*/ 41 h 57"/>
                <a:gd name="T58" fmla="*/ 54 w 57"/>
                <a:gd name="T59" fmla="*/ 39 h 57"/>
                <a:gd name="T60" fmla="*/ 55 w 57"/>
                <a:gd name="T61" fmla="*/ 36 h 57"/>
                <a:gd name="T62" fmla="*/ 55 w 57"/>
                <a:gd name="T63" fmla="*/ 35 h 57"/>
                <a:gd name="T64" fmla="*/ 56 w 57"/>
                <a:gd name="T65" fmla="*/ 34 h 57"/>
                <a:gd name="T66" fmla="*/ 56 w 57"/>
                <a:gd name="T67" fmla="*/ 31 h 57"/>
                <a:gd name="T68" fmla="*/ 56 w 57"/>
                <a:gd name="T69" fmla="*/ 30 h 57"/>
                <a:gd name="T70" fmla="*/ 56 w 57"/>
                <a:gd name="T71" fmla="*/ 29 h 57"/>
                <a:gd name="T72" fmla="*/ 56 w 57"/>
                <a:gd name="T73" fmla="*/ 29 h 57"/>
                <a:gd name="T74" fmla="*/ 57 w 57"/>
                <a:gd name="T75" fmla="*/ 29 h 57"/>
                <a:gd name="T76" fmla="*/ 56 w 57"/>
                <a:gd name="T77" fmla="*/ 23 h 57"/>
                <a:gd name="T78" fmla="*/ 54 w 57"/>
                <a:gd name="T79" fmla="*/ 18 h 57"/>
                <a:gd name="T80" fmla="*/ 51 w 57"/>
                <a:gd name="T81" fmla="*/ 13 h 57"/>
                <a:gd name="T82" fmla="*/ 48 w 57"/>
                <a:gd name="T83" fmla="*/ 8 h 57"/>
                <a:gd name="T84" fmla="*/ 43 w 57"/>
                <a:gd name="T85" fmla="*/ 5 h 57"/>
                <a:gd name="T86" fmla="*/ 39 w 57"/>
                <a:gd name="T87" fmla="*/ 2 h 57"/>
                <a:gd name="T88" fmla="*/ 36 w 57"/>
                <a:gd name="T89" fmla="*/ 1 h 57"/>
                <a:gd name="T90" fmla="*/ 34 w 57"/>
                <a:gd name="T91" fmla="*/ 1 h 57"/>
                <a:gd name="T92" fmla="*/ 28 w 57"/>
                <a:gd name="T93" fmla="*/ 0 h 57"/>
                <a:gd name="T94" fmla="*/ 22 w 57"/>
                <a:gd name="T95" fmla="*/ 1 h 57"/>
                <a:gd name="T96" fmla="*/ 17 w 57"/>
                <a:gd name="T97" fmla="*/ 2 h 57"/>
                <a:gd name="T98" fmla="*/ 12 w 57"/>
                <a:gd name="T99" fmla="*/ 5 h 57"/>
                <a:gd name="T100" fmla="*/ 8 w 57"/>
                <a:gd name="T101" fmla="*/ 8 h 57"/>
                <a:gd name="T102" fmla="*/ 4 w 57"/>
                <a:gd name="T103" fmla="*/ 13 h 57"/>
                <a:gd name="T104" fmla="*/ 2 w 57"/>
                <a:gd name="T105" fmla="*/ 18 h 57"/>
                <a:gd name="T106" fmla="*/ 0 w 57"/>
                <a:gd name="T107" fmla="*/ 23 h 57"/>
                <a:gd name="T108" fmla="*/ 0 w 57"/>
                <a:gd name="T10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7">
                  <a:moveTo>
                    <a:pt x="0" y="29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5" name="Freeform 183">
              <a:extLst>
                <a:ext uri="{FF2B5EF4-FFF2-40B4-BE49-F238E27FC236}">
                  <a16:creationId xmlns:a16="http://schemas.microsoft.com/office/drawing/2014/main" id="{0C39C5DC-05A9-4375-A817-27E65CC7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146" y="4803760"/>
              <a:ext cx="33940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6 h 56"/>
                <a:gd name="T6" fmla="*/ 2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6 h 56"/>
                <a:gd name="T18" fmla="*/ 28 w 56"/>
                <a:gd name="T19" fmla="*/ 56 h 56"/>
                <a:gd name="T20" fmla="*/ 28 w 56"/>
                <a:gd name="T21" fmla="*/ 56 h 56"/>
                <a:gd name="T22" fmla="*/ 29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4 w 56"/>
                <a:gd name="T29" fmla="*/ 56 h 56"/>
                <a:gd name="T30" fmla="*/ 35 w 56"/>
                <a:gd name="T31" fmla="*/ 55 h 56"/>
                <a:gd name="T32" fmla="*/ 36 w 56"/>
                <a:gd name="T33" fmla="*/ 55 h 56"/>
                <a:gd name="T34" fmla="*/ 39 w 56"/>
                <a:gd name="T35" fmla="*/ 54 h 56"/>
                <a:gd name="T36" fmla="*/ 41 w 56"/>
                <a:gd name="T37" fmla="*/ 53 h 56"/>
                <a:gd name="T38" fmla="*/ 43 w 56"/>
                <a:gd name="T39" fmla="*/ 51 h 56"/>
                <a:gd name="T40" fmla="*/ 45 w 56"/>
                <a:gd name="T41" fmla="*/ 50 h 56"/>
                <a:gd name="T42" fmla="*/ 46 w 56"/>
                <a:gd name="T43" fmla="*/ 49 h 56"/>
                <a:gd name="T44" fmla="*/ 46 w 56"/>
                <a:gd name="T45" fmla="*/ 48 h 56"/>
                <a:gd name="T46" fmla="*/ 48 w 56"/>
                <a:gd name="T47" fmla="*/ 48 h 56"/>
                <a:gd name="T48" fmla="*/ 48 w 56"/>
                <a:gd name="T49" fmla="*/ 46 h 56"/>
                <a:gd name="T50" fmla="*/ 49 w 56"/>
                <a:gd name="T51" fmla="*/ 46 h 56"/>
                <a:gd name="T52" fmla="*/ 50 w 56"/>
                <a:gd name="T53" fmla="*/ 45 h 56"/>
                <a:gd name="T54" fmla="*/ 51 w 56"/>
                <a:gd name="T55" fmla="*/ 43 h 56"/>
                <a:gd name="T56" fmla="*/ 53 w 56"/>
                <a:gd name="T57" fmla="*/ 41 h 56"/>
                <a:gd name="T58" fmla="*/ 54 w 56"/>
                <a:gd name="T59" fmla="*/ 39 h 56"/>
                <a:gd name="T60" fmla="*/ 55 w 56"/>
                <a:gd name="T61" fmla="*/ 36 h 56"/>
                <a:gd name="T62" fmla="*/ 55 w 56"/>
                <a:gd name="T63" fmla="*/ 34 h 56"/>
                <a:gd name="T64" fmla="*/ 56 w 56"/>
                <a:gd name="T65" fmla="*/ 33 h 56"/>
                <a:gd name="T66" fmla="*/ 56 w 56"/>
                <a:gd name="T67" fmla="*/ 31 h 56"/>
                <a:gd name="T68" fmla="*/ 56 w 56"/>
                <a:gd name="T69" fmla="*/ 29 h 56"/>
                <a:gd name="T70" fmla="*/ 56 w 56"/>
                <a:gd name="T71" fmla="*/ 29 h 56"/>
                <a:gd name="T72" fmla="*/ 56 w 56"/>
                <a:gd name="T73" fmla="*/ 28 h 56"/>
                <a:gd name="T74" fmla="*/ 56 w 56"/>
                <a:gd name="T75" fmla="*/ 28 h 56"/>
                <a:gd name="T76" fmla="*/ 56 w 56"/>
                <a:gd name="T77" fmla="*/ 22 h 56"/>
                <a:gd name="T78" fmla="*/ 54 w 56"/>
                <a:gd name="T79" fmla="*/ 17 h 56"/>
                <a:gd name="T80" fmla="*/ 51 w 56"/>
                <a:gd name="T81" fmla="*/ 12 h 56"/>
                <a:gd name="T82" fmla="*/ 48 w 56"/>
                <a:gd name="T83" fmla="*/ 8 h 56"/>
                <a:gd name="T84" fmla="*/ 43 w 56"/>
                <a:gd name="T85" fmla="*/ 4 h 56"/>
                <a:gd name="T86" fmla="*/ 39 w 56"/>
                <a:gd name="T87" fmla="*/ 2 h 56"/>
                <a:gd name="T88" fmla="*/ 36 w 56"/>
                <a:gd name="T89" fmla="*/ 1 h 56"/>
                <a:gd name="T90" fmla="*/ 34 w 56"/>
                <a:gd name="T91" fmla="*/ 0 h 56"/>
                <a:gd name="T92" fmla="*/ 28 w 56"/>
                <a:gd name="T93" fmla="*/ 0 h 56"/>
                <a:gd name="T94" fmla="*/ 22 w 56"/>
                <a:gd name="T95" fmla="*/ 0 h 56"/>
                <a:gd name="T96" fmla="*/ 17 w 56"/>
                <a:gd name="T97" fmla="*/ 2 h 56"/>
                <a:gd name="T98" fmla="*/ 12 w 56"/>
                <a:gd name="T99" fmla="*/ 4 h 56"/>
                <a:gd name="T100" fmla="*/ 8 w 56"/>
                <a:gd name="T101" fmla="*/ 8 h 56"/>
                <a:gd name="T102" fmla="*/ 4 w 56"/>
                <a:gd name="T103" fmla="*/ 12 h 56"/>
                <a:gd name="T104" fmla="*/ 2 w 56"/>
                <a:gd name="T105" fmla="*/ 17 h 56"/>
                <a:gd name="T106" fmla="*/ 0 w 56"/>
                <a:gd name="T107" fmla="*/ 22 h 56"/>
                <a:gd name="T108" fmla="*/ 0 w 56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5963BBC-8E79-43C6-9AB9-C66344238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4151586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C666FF7-4D29-4E55-A11A-AC32B83B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4241830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8" name="Line 187">
              <a:extLst>
                <a:ext uri="{FF2B5EF4-FFF2-40B4-BE49-F238E27FC236}">
                  <a16:creationId xmlns:a16="http://schemas.microsoft.com/office/drawing/2014/main" id="{727161ED-C808-4393-AEE2-86D85B467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7123" y="4603738"/>
              <a:ext cx="0" cy="253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326609D3-C970-48FD-9E60-DAC06F3F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856791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C009AD9C-2637-46A7-B381-3600090B7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603736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5839713D-1C17-4E58-A3BF-8E72A07C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4724681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475C69A5-EC35-4A72-B393-68AC2BD38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4731193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3" name="Line 192">
              <a:extLst>
                <a:ext uri="{FF2B5EF4-FFF2-40B4-BE49-F238E27FC236}">
                  <a16:creationId xmlns:a16="http://schemas.microsoft.com/office/drawing/2014/main" id="{CA5CD700-4DF3-4027-8F87-729E6A1D0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109" y="4151588"/>
              <a:ext cx="0" cy="579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4" name="Line 193">
              <a:extLst>
                <a:ext uri="{FF2B5EF4-FFF2-40B4-BE49-F238E27FC236}">
                  <a16:creationId xmlns:a16="http://schemas.microsoft.com/office/drawing/2014/main" id="{C8DE3D57-3978-4BCA-B397-3D1CB7C0F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5" y="4241832"/>
              <a:ext cx="0" cy="4828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20DF5A5F-C130-4CC6-A460-E9DB06CA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3755258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FB0FD4EF-4A36-4C13-9A05-54D5F81A9D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88297" y="4216580"/>
              <a:ext cx="40401" cy="45719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7" name="Line 196">
              <a:extLst>
                <a:ext uri="{FF2B5EF4-FFF2-40B4-BE49-F238E27FC236}">
                  <a16:creationId xmlns:a16="http://schemas.microsoft.com/office/drawing/2014/main" id="{A0ECB3D9-D665-4CDF-A4AC-4FD2DB274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755258"/>
              <a:ext cx="0" cy="50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E745104-3232-476E-B31D-B600D3F7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3950631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9" name="Line 198">
              <a:extLst>
                <a:ext uri="{FF2B5EF4-FFF2-40B4-BE49-F238E27FC236}">
                  <a16:creationId xmlns:a16="http://schemas.microsoft.com/office/drawing/2014/main" id="{91001EAF-62EB-40BD-B45C-43051BCFC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8289" y="3673387"/>
              <a:ext cx="18788" cy="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0" name="Freeform 202">
              <a:extLst>
                <a:ext uri="{FF2B5EF4-FFF2-40B4-BE49-F238E27FC236}">
                  <a16:creationId xmlns:a16="http://schemas.microsoft.com/office/drawing/2014/main" id="{B8A2A4D4-2196-49E0-9B49-48F871FE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289" y="3989706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1" name="Line 204">
              <a:extLst>
                <a:ext uri="{FF2B5EF4-FFF2-40B4-BE49-F238E27FC236}">
                  <a16:creationId xmlns:a16="http://schemas.microsoft.com/office/drawing/2014/main" id="{B526EA8C-108C-47D2-BECD-A15BD02FD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076" y="3673389"/>
              <a:ext cx="0" cy="316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2" name="Freeform 206">
              <a:extLst>
                <a:ext uri="{FF2B5EF4-FFF2-40B4-BE49-F238E27FC236}">
                  <a16:creationId xmlns:a16="http://schemas.microsoft.com/office/drawing/2014/main" id="{EB7CDCDE-F939-43DA-A132-4A2B1CD8F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4626994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3" name="Line 207">
              <a:extLst>
                <a:ext uri="{FF2B5EF4-FFF2-40B4-BE49-F238E27FC236}">
                  <a16:creationId xmlns:a16="http://schemas.microsoft.com/office/drawing/2014/main" id="{1DB697EA-9275-41E2-92E2-B75B75667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103" y="3950631"/>
              <a:ext cx="0" cy="676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4" name="Line 208">
              <a:extLst>
                <a:ext uri="{FF2B5EF4-FFF2-40B4-BE49-F238E27FC236}">
                  <a16:creationId xmlns:a16="http://schemas.microsoft.com/office/drawing/2014/main" id="{1CAA3251-2503-4057-9187-3B9E4EC9D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7077" y="3673387"/>
              <a:ext cx="1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5" name="Freeform 209">
              <a:extLst>
                <a:ext uri="{FF2B5EF4-FFF2-40B4-BE49-F238E27FC236}">
                  <a16:creationId xmlns:a16="http://schemas.microsoft.com/office/drawing/2014/main" id="{F4022892-BF7A-4BB0-9167-632E862C7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63" y="3638034"/>
              <a:ext cx="2700059" cy="1068971"/>
            </a:xfrm>
            <a:custGeom>
              <a:avLst/>
              <a:gdLst>
                <a:gd name="T0" fmla="*/ 4455 w 4455"/>
                <a:gd name="T1" fmla="*/ 1149 h 1149"/>
                <a:gd name="T2" fmla="*/ 3960 w 4455"/>
                <a:gd name="T3" fmla="*/ 996 h 1149"/>
                <a:gd name="T4" fmla="*/ 3465 w 4455"/>
                <a:gd name="T5" fmla="*/ 866 h 1149"/>
                <a:gd name="T6" fmla="*/ 1485 w 4455"/>
                <a:gd name="T7" fmla="*/ 390 h 1149"/>
                <a:gd name="T8" fmla="*/ 991 w 4455"/>
                <a:gd name="T9" fmla="*/ 187 h 1149"/>
                <a:gd name="T10" fmla="*/ 495 w 4455"/>
                <a:gd name="T11" fmla="*/ 50 h 1149"/>
                <a:gd name="T12" fmla="*/ 0 w 4455"/>
                <a:gd name="T1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5" h="1149">
                  <a:moveTo>
                    <a:pt x="4455" y="1149"/>
                  </a:moveTo>
                  <a:lnTo>
                    <a:pt x="3960" y="996"/>
                  </a:lnTo>
                  <a:lnTo>
                    <a:pt x="3465" y="866"/>
                  </a:lnTo>
                  <a:lnTo>
                    <a:pt x="1485" y="390"/>
                  </a:lnTo>
                  <a:lnTo>
                    <a:pt x="991" y="187"/>
                  </a:lnTo>
                  <a:lnTo>
                    <a:pt x="495" y="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id="{8202A7C4-EEDE-43AA-AFC2-F5709762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713" y="3785029"/>
              <a:ext cx="33940" cy="53030"/>
            </a:xfrm>
            <a:custGeom>
              <a:avLst/>
              <a:gdLst>
                <a:gd name="T0" fmla="*/ 0 w 56"/>
                <a:gd name="T1" fmla="*/ 29 h 57"/>
                <a:gd name="T2" fmla="*/ 0 w 56"/>
                <a:gd name="T3" fmla="*/ 34 h 57"/>
                <a:gd name="T4" fmla="*/ 1 w 56"/>
                <a:gd name="T5" fmla="*/ 37 h 57"/>
                <a:gd name="T6" fmla="*/ 2 w 56"/>
                <a:gd name="T7" fmla="*/ 39 h 57"/>
                <a:gd name="T8" fmla="*/ 4 w 56"/>
                <a:gd name="T9" fmla="*/ 44 h 57"/>
                <a:gd name="T10" fmla="*/ 8 w 56"/>
                <a:gd name="T11" fmla="*/ 49 h 57"/>
                <a:gd name="T12" fmla="*/ 12 w 56"/>
                <a:gd name="T13" fmla="*/ 52 h 57"/>
                <a:gd name="T14" fmla="*/ 17 w 56"/>
                <a:gd name="T15" fmla="*/ 55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7 h 57"/>
                <a:gd name="T22" fmla="*/ 28 w 56"/>
                <a:gd name="T23" fmla="*/ 57 h 57"/>
                <a:gd name="T24" fmla="*/ 29 w 56"/>
                <a:gd name="T25" fmla="*/ 57 h 57"/>
                <a:gd name="T26" fmla="*/ 31 w 56"/>
                <a:gd name="T27" fmla="*/ 57 h 57"/>
                <a:gd name="T28" fmla="*/ 33 w 56"/>
                <a:gd name="T29" fmla="*/ 56 h 57"/>
                <a:gd name="T30" fmla="*/ 36 w 56"/>
                <a:gd name="T31" fmla="*/ 56 h 57"/>
                <a:gd name="T32" fmla="*/ 39 w 56"/>
                <a:gd name="T33" fmla="*/ 55 h 57"/>
                <a:gd name="T34" fmla="*/ 41 w 56"/>
                <a:gd name="T35" fmla="*/ 53 h 57"/>
                <a:gd name="T36" fmla="*/ 43 w 56"/>
                <a:gd name="T37" fmla="*/ 52 h 57"/>
                <a:gd name="T38" fmla="*/ 45 w 56"/>
                <a:gd name="T39" fmla="*/ 50 h 57"/>
                <a:gd name="T40" fmla="*/ 46 w 56"/>
                <a:gd name="T41" fmla="*/ 50 h 57"/>
                <a:gd name="T42" fmla="*/ 46 w 56"/>
                <a:gd name="T43" fmla="*/ 49 h 57"/>
                <a:gd name="T44" fmla="*/ 48 w 56"/>
                <a:gd name="T45" fmla="*/ 49 h 57"/>
                <a:gd name="T46" fmla="*/ 48 w 56"/>
                <a:gd name="T47" fmla="*/ 47 h 57"/>
                <a:gd name="T48" fmla="*/ 49 w 56"/>
                <a:gd name="T49" fmla="*/ 46 h 57"/>
                <a:gd name="T50" fmla="*/ 49 w 56"/>
                <a:gd name="T51" fmla="*/ 46 h 57"/>
                <a:gd name="T52" fmla="*/ 51 w 56"/>
                <a:gd name="T53" fmla="*/ 44 h 57"/>
                <a:gd name="T54" fmla="*/ 52 w 56"/>
                <a:gd name="T55" fmla="*/ 42 h 57"/>
                <a:gd name="T56" fmla="*/ 54 w 56"/>
                <a:gd name="T57" fmla="*/ 39 h 57"/>
                <a:gd name="T58" fmla="*/ 55 w 56"/>
                <a:gd name="T59" fmla="*/ 37 h 57"/>
                <a:gd name="T60" fmla="*/ 55 w 56"/>
                <a:gd name="T61" fmla="*/ 35 h 57"/>
                <a:gd name="T62" fmla="*/ 56 w 56"/>
                <a:gd name="T63" fmla="*/ 34 h 57"/>
                <a:gd name="T64" fmla="*/ 56 w 56"/>
                <a:gd name="T65" fmla="*/ 29 h 57"/>
                <a:gd name="T66" fmla="*/ 56 w 56"/>
                <a:gd name="T67" fmla="*/ 23 h 57"/>
                <a:gd name="T68" fmla="*/ 54 w 56"/>
                <a:gd name="T69" fmla="*/ 17 h 57"/>
                <a:gd name="T70" fmla="*/ 51 w 56"/>
                <a:gd name="T71" fmla="*/ 13 h 57"/>
                <a:gd name="T72" fmla="*/ 48 w 56"/>
                <a:gd name="T73" fmla="*/ 8 h 57"/>
                <a:gd name="T74" fmla="*/ 43 w 56"/>
                <a:gd name="T75" fmla="*/ 5 h 57"/>
                <a:gd name="T76" fmla="*/ 39 w 56"/>
                <a:gd name="T77" fmla="*/ 2 h 57"/>
                <a:gd name="T78" fmla="*/ 36 w 56"/>
                <a:gd name="T79" fmla="*/ 1 h 57"/>
                <a:gd name="T80" fmla="*/ 33 w 56"/>
                <a:gd name="T81" fmla="*/ 1 h 57"/>
                <a:gd name="T82" fmla="*/ 28 w 56"/>
                <a:gd name="T83" fmla="*/ 0 h 57"/>
                <a:gd name="T84" fmla="*/ 22 w 56"/>
                <a:gd name="T85" fmla="*/ 1 h 57"/>
                <a:gd name="T86" fmla="*/ 17 w 56"/>
                <a:gd name="T87" fmla="*/ 2 h 57"/>
                <a:gd name="T88" fmla="*/ 12 w 56"/>
                <a:gd name="T89" fmla="*/ 5 h 57"/>
                <a:gd name="T90" fmla="*/ 8 w 56"/>
                <a:gd name="T91" fmla="*/ 8 h 57"/>
                <a:gd name="T92" fmla="*/ 4 w 56"/>
                <a:gd name="T93" fmla="*/ 13 h 57"/>
                <a:gd name="T94" fmla="*/ 2 w 56"/>
                <a:gd name="T95" fmla="*/ 17 h 57"/>
                <a:gd name="T96" fmla="*/ 0 w 56"/>
                <a:gd name="T97" fmla="*/ 23 h 57"/>
                <a:gd name="T98" fmla="*/ 0 w 56"/>
                <a:gd name="T9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2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id="{78E5DFA0-BA8A-407B-9BD8-D3387BCC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114" y="3973889"/>
              <a:ext cx="33940" cy="53030"/>
            </a:xfrm>
            <a:custGeom>
              <a:avLst/>
              <a:gdLst>
                <a:gd name="T0" fmla="*/ 0 w 56"/>
                <a:gd name="T1" fmla="*/ 29 h 57"/>
                <a:gd name="T2" fmla="*/ 0 w 56"/>
                <a:gd name="T3" fmla="*/ 34 h 57"/>
                <a:gd name="T4" fmla="*/ 1 w 56"/>
                <a:gd name="T5" fmla="*/ 37 h 57"/>
                <a:gd name="T6" fmla="*/ 2 w 56"/>
                <a:gd name="T7" fmla="*/ 40 h 57"/>
                <a:gd name="T8" fmla="*/ 4 w 56"/>
                <a:gd name="T9" fmla="*/ 44 h 57"/>
                <a:gd name="T10" fmla="*/ 8 w 56"/>
                <a:gd name="T11" fmla="*/ 49 h 57"/>
                <a:gd name="T12" fmla="*/ 12 w 56"/>
                <a:gd name="T13" fmla="*/ 52 h 57"/>
                <a:gd name="T14" fmla="*/ 17 w 56"/>
                <a:gd name="T15" fmla="*/ 55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7 h 57"/>
                <a:gd name="T22" fmla="*/ 28 w 56"/>
                <a:gd name="T23" fmla="*/ 57 h 57"/>
                <a:gd name="T24" fmla="*/ 29 w 56"/>
                <a:gd name="T25" fmla="*/ 57 h 57"/>
                <a:gd name="T26" fmla="*/ 30 w 56"/>
                <a:gd name="T27" fmla="*/ 57 h 57"/>
                <a:gd name="T28" fmla="*/ 33 w 56"/>
                <a:gd name="T29" fmla="*/ 56 h 57"/>
                <a:gd name="T30" fmla="*/ 36 w 56"/>
                <a:gd name="T31" fmla="*/ 56 h 57"/>
                <a:gd name="T32" fmla="*/ 38 w 56"/>
                <a:gd name="T33" fmla="*/ 55 h 57"/>
                <a:gd name="T34" fmla="*/ 41 w 56"/>
                <a:gd name="T35" fmla="*/ 54 h 57"/>
                <a:gd name="T36" fmla="*/ 43 w 56"/>
                <a:gd name="T37" fmla="*/ 52 h 57"/>
                <a:gd name="T38" fmla="*/ 45 w 56"/>
                <a:gd name="T39" fmla="*/ 50 h 57"/>
                <a:gd name="T40" fmla="*/ 45 w 56"/>
                <a:gd name="T41" fmla="*/ 50 h 57"/>
                <a:gd name="T42" fmla="*/ 46 w 56"/>
                <a:gd name="T43" fmla="*/ 49 h 57"/>
                <a:gd name="T44" fmla="*/ 47 w 56"/>
                <a:gd name="T45" fmla="*/ 49 h 57"/>
                <a:gd name="T46" fmla="*/ 48 w 56"/>
                <a:gd name="T47" fmla="*/ 47 h 57"/>
                <a:gd name="T48" fmla="*/ 49 w 56"/>
                <a:gd name="T49" fmla="*/ 47 h 57"/>
                <a:gd name="T50" fmla="*/ 49 w 56"/>
                <a:gd name="T51" fmla="*/ 46 h 57"/>
                <a:gd name="T52" fmla="*/ 51 w 56"/>
                <a:gd name="T53" fmla="*/ 44 h 57"/>
                <a:gd name="T54" fmla="*/ 52 w 56"/>
                <a:gd name="T55" fmla="*/ 42 h 57"/>
                <a:gd name="T56" fmla="*/ 54 w 56"/>
                <a:gd name="T57" fmla="*/ 40 h 57"/>
                <a:gd name="T58" fmla="*/ 54 w 56"/>
                <a:gd name="T59" fmla="*/ 37 h 57"/>
                <a:gd name="T60" fmla="*/ 55 w 56"/>
                <a:gd name="T61" fmla="*/ 35 h 57"/>
                <a:gd name="T62" fmla="*/ 55 w 56"/>
                <a:gd name="T63" fmla="*/ 34 h 57"/>
                <a:gd name="T64" fmla="*/ 56 w 56"/>
                <a:gd name="T65" fmla="*/ 29 h 57"/>
                <a:gd name="T66" fmla="*/ 55 w 56"/>
                <a:gd name="T67" fmla="*/ 23 h 57"/>
                <a:gd name="T68" fmla="*/ 54 w 56"/>
                <a:gd name="T69" fmla="*/ 18 h 57"/>
                <a:gd name="T70" fmla="*/ 51 w 56"/>
                <a:gd name="T71" fmla="*/ 13 h 57"/>
                <a:gd name="T72" fmla="*/ 47 w 56"/>
                <a:gd name="T73" fmla="*/ 9 h 57"/>
                <a:gd name="T74" fmla="*/ 43 w 56"/>
                <a:gd name="T75" fmla="*/ 5 h 57"/>
                <a:gd name="T76" fmla="*/ 38 w 56"/>
                <a:gd name="T77" fmla="*/ 2 h 57"/>
                <a:gd name="T78" fmla="*/ 36 w 56"/>
                <a:gd name="T79" fmla="*/ 1 h 57"/>
                <a:gd name="T80" fmla="*/ 33 w 56"/>
                <a:gd name="T81" fmla="*/ 1 h 57"/>
                <a:gd name="T82" fmla="*/ 28 w 56"/>
                <a:gd name="T83" fmla="*/ 0 h 57"/>
                <a:gd name="T84" fmla="*/ 22 w 56"/>
                <a:gd name="T85" fmla="*/ 1 h 57"/>
                <a:gd name="T86" fmla="*/ 17 w 56"/>
                <a:gd name="T87" fmla="*/ 2 h 57"/>
                <a:gd name="T88" fmla="*/ 12 w 56"/>
                <a:gd name="T89" fmla="*/ 5 h 57"/>
                <a:gd name="T90" fmla="*/ 8 w 56"/>
                <a:gd name="T91" fmla="*/ 9 h 57"/>
                <a:gd name="T92" fmla="*/ 4 w 56"/>
                <a:gd name="T93" fmla="*/ 13 h 57"/>
                <a:gd name="T94" fmla="*/ 2 w 56"/>
                <a:gd name="T95" fmla="*/ 18 h 57"/>
                <a:gd name="T96" fmla="*/ 0 w 56"/>
                <a:gd name="T97" fmla="*/ 23 h 57"/>
                <a:gd name="T98" fmla="*/ 0 w 56"/>
                <a:gd name="T9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8" y="55"/>
                  </a:lnTo>
                  <a:lnTo>
                    <a:pt x="41" y="54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7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2"/>
                  </a:lnTo>
                  <a:lnTo>
                    <a:pt x="54" y="40"/>
                  </a:lnTo>
                  <a:lnTo>
                    <a:pt x="54" y="37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7" y="9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8" name="Freeform 214">
              <a:extLst>
                <a:ext uri="{FF2B5EF4-FFF2-40B4-BE49-F238E27FC236}">
                  <a16:creationId xmlns:a16="http://schemas.microsoft.com/office/drawing/2014/main" id="{0EC4262C-9B6D-4CB5-95FA-1D43E1C2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951" y="4306954"/>
              <a:ext cx="33940" cy="53030"/>
            </a:xfrm>
            <a:custGeom>
              <a:avLst/>
              <a:gdLst>
                <a:gd name="T0" fmla="*/ 0 w 56"/>
                <a:gd name="T1" fmla="*/ 29 h 57"/>
                <a:gd name="T2" fmla="*/ 0 w 56"/>
                <a:gd name="T3" fmla="*/ 34 h 57"/>
                <a:gd name="T4" fmla="*/ 1 w 56"/>
                <a:gd name="T5" fmla="*/ 37 h 57"/>
                <a:gd name="T6" fmla="*/ 2 w 56"/>
                <a:gd name="T7" fmla="*/ 39 h 57"/>
                <a:gd name="T8" fmla="*/ 4 w 56"/>
                <a:gd name="T9" fmla="*/ 44 h 57"/>
                <a:gd name="T10" fmla="*/ 8 w 56"/>
                <a:gd name="T11" fmla="*/ 48 h 57"/>
                <a:gd name="T12" fmla="*/ 12 w 56"/>
                <a:gd name="T13" fmla="*/ 52 h 57"/>
                <a:gd name="T14" fmla="*/ 17 w 56"/>
                <a:gd name="T15" fmla="*/ 55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6 h 57"/>
                <a:gd name="T22" fmla="*/ 29 w 56"/>
                <a:gd name="T23" fmla="*/ 56 h 57"/>
                <a:gd name="T24" fmla="*/ 29 w 56"/>
                <a:gd name="T25" fmla="*/ 56 h 57"/>
                <a:gd name="T26" fmla="*/ 31 w 56"/>
                <a:gd name="T27" fmla="*/ 56 h 57"/>
                <a:gd name="T28" fmla="*/ 33 w 56"/>
                <a:gd name="T29" fmla="*/ 56 h 57"/>
                <a:gd name="T30" fmla="*/ 36 w 56"/>
                <a:gd name="T31" fmla="*/ 55 h 57"/>
                <a:gd name="T32" fmla="*/ 39 w 56"/>
                <a:gd name="T33" fmla="*/ 55 h 57"/>
                <a:gd name="T34" fmla="*/ 41 w 56"/>
                <a:gd name="T35" fmla="*/ 53 h 57"/>
                <a:gd name="T36" fmla="*/ 43 w 56"/>
                <a:gd name="T37" fmla="*/ 52 h 57"/>
                <a:gd name="T38" fmla="*/ 45 w 56"/>
                <a:gd name="T39" fmla="*/ 50 h 57"/>
                <a:gd name="T40" fmla="*/ 46 w 56"/>
                <a:gd name="T41" fmla="*/ 49 h 57"/>
                <a:gd name="T42" fmla="*/ 46 w 56"/>
                <a:gd name="T43" fmla="*/ 49 h 57"/>
                <a:gd name="T44" fmla="*/ 48 w 56"/>
                <a:gd name="T45" fmla="*/ 48 h 57"/>
                <a:gd name="T46" fmla="*/ 48 w 56"/>
                <a:gd name="T47" fmla="*/ 47 h 57"/>
                <a:gd name="T48" fmla="*/ 49 w 56"/>
                <a:gd name="T49" fmla="*/ 46 h 57"/>
                <a:gd name="T50" fmla="*/ 49 w 56"/>
                <a:gd name="T51" fmla="*/ 46 h 57"/>
                <a:gd name="T52" fmla="*/ 51 w 56"/>
                <a:gd name="T53" fmla="*/ 44 h 57"/>
                <a:gd name="T54" fmla="*/ 53 w 56"/>
                <a:gd name="T55" fmla="*/ 41 h 57"/>
                <a:gd name="T56" fmla="*/ 54 w 56"/>
                <a:gd name="T57" fmla="*/ 39 h 57"/>
                <a:gd name="T58" fmla="*/ 55 w 56"/>
                <a:gd name="T59" fmla="*/ 37 h 57"/>
                <a:gd name="T60" fmla="*/ 55 w 56"/>
                <a:gd name="T61" fmla="*/ 35 h 57"/>
                <a:gd name="T62" fmla="*/ 56 w 56"/>
                <a:gd name="T63" fmla="*/ 34 h 57"/>
                <a:gd name="T64" fmla="*/ 56 w 56"/>
                <a:gd name="T65" fmla="*/ 29 h 57"/>
                <a:gd name="T66" fmla="*/ 56 w 56"/>
                <a:gd name="T67" fmla="*/ 23 h 57"/>
                <a:gd name="T68" fmla="*/ 54 w 56"/>
                <a:gd name="T69" fmla="*/ 17 h 57"/>
                <a:gd name="T70" fmla="*/ 51 w 56"/>
                <a:gd name="T71" fmla="*/ 12 h 57"/>
                <a:gd name="T72" fmla="*/ 48 w 56"/>
                <a:gd name="T73" fmla="*/ 8 h 57"/>
                <a:gd name="T74" fmla="*/ 43 w 56"/>
                <a:gd name="T75" fmla="*/ 4 h 57"/>
                <a:gd name="T76" fmla="*/ 39 w 56"/>
                <a:gd name="T77" fmla="*/ 2 h 57"/>
                <a:gd name="T78" fmla="*/ 36 w 56"/>
                <a:gd name="T79" fmla="*/ 1 h 57"/>
                <a:gd name="T80" fmla="*/ 33 w 56"/>
                <a:gd name="T81" fmla="*/ 1 h 57"/>
                <a:gd name="T82" fmla="*/ 28 w 56"/>
                <a:gd name="T83" fmla="*/ 0 h 57"/>
                <a:gd name="T84" fmla="*/ 22 w 56"/>
                <a:gd name="T85" fmla="*/ 1 h 57"/>
                <a:gd name="T86" fmla="*/ 17 w 56"/>
                <a:gd name="T87" fmla="*/ 2 h 57"/>
                <a:gd name="T88" fmla="*/ 12 w 56"/>
                <a:gd name="T89" fmla="*/ 4 h 57"/>
                <a:gd name="T90" fmla="*/ 8 w 56"/>
                <a:gd name="T91" fmla="*/ 8 h 57"/>
                <a:gd name="T92" fmla="*/ 4 w 56"/>
                <a:gd name="T93" fmla="*/ 12 h 57"/>
                <a:gd name="T94" fmla="*/ 2 w 56"/>
                <a:gd name="T95" fmla="*/ 17 h 57"/>
                <a:gd name="T96" fmla="*/ 0 w 56"/>
                <a:gd name="T97" fmla="*/ 23 h 57"/>
                <a:gd name="T98" fmla="*/ 0 w 56"/>
                <a:gd name="T9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9" name="Freeform 215">
              <a:extLst>
                <a:ext uri="{FF2B5EF4-FFF2-40B4-BE49-F238E27FC236}">
                  <a16:creationId xmlns:a16="http://schemas.microsoft.com/office/drawing/2014/main" id="{86C95129-084E-403C-A717-0CEDA55C2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37" y="4417666"/>
              <a:ext cx="34547" cy="52100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6 h 56"/>
                <a:gd name="T6" fmla="*/ 2 w 57"/>
                <a:gd name="T7" fmla="*/ 39 h 56"/>
                <a:gd name="T8" fmla="*/ 4 w 57"/>
                <a:gd name="T9" fmla="*/ 43 h 56"/>
                <a:gd name="T10" fmla="*/ 8 w 57"/>
                <a:gd name="T11" fmla="*/ 48 h 56"/>
                <a:gd name="T12" fmla="*/ 12 w 57"/>
                <a:gd name="T13" fmla="*/ 51 h 56"/>
                <a:gd name="T14" fmla="*/ 17 w 57"/>
                <a:gd name="T15" fmla="*/ 54 h 56"/>
                <a:gd name="T16" fmla="*/ 22 w 57"/>
                <a:gd name="T17" fmla="*/ 55 h 56"/>
                <a:gd name="T18" fmla="*/ 28 w 57"/>
                <a:gd name="T19" fmla="*/ 56 h 56"/>
                <a:gd name="T20" fmla="*/ 28 w 57"/>
                <a:gd name="T21" fmla="*/ 56 h 56"/>
                <a:gd name="T22" fmla="*/ 29 w 57"/>
                <a:gd name="T23" fmla="*/ 56 h 56"/>
                <a:gd name="T24" fmla="*/ 29 w 57"/>
                <a:gd name="T25" fmla="*/ 56 h 56"/>
                <a:gd name="T26" fmla="*/ 31 w 57"/>
                <a:gd name="T27" fmla="*/ 56 h 56"/>
                <a:gd name="T28" fmla="*/ 34 w 57"/>
                <a:gd name="T29" fmla="*/ 55 h 56"/>
                <a:gd name="T30" fmla="*/ 36 w 57"/>
                <a:gd name="T31" fmla="*/ 55 h 56"/>
                <a:gd name="T32" fmla="*/ 39 w 57"/>
                <a:gd name="T33" fmla="*/ 54 h 56"/>
                <a:gd name="T34" fmla="*/ 41 w 57"/>
                <a:gd name="T35" fmla="*/ 53 h 56"/>
                <a:gd name="T36" fmla="*/ 43 w 57"/>
                <a:gd name="T37" fmla="*/ 51 h 56"/>
                <a:gd name="T38" fmla="*/ 45 w 57"/>
                <a:gd name="T39" fmla="*/ 49 h 56"/>
                <a:gd name="T40" fmla="*/ 46 w 57"/>
                <a:gd name="T41" fmla="*/ 49 h 56"/>
                <a:gd name="T42" fmla="*/ 46 w 57"/>
                <a:gd name="T43" fmla="*/ 48 h 56"/>
                <a:gd name="T44" fmla="*/ 48 w 57"/>
                <a:gd name="T45" fmla="*/ 48 h 56"/>
                <a:gd name="T46" fmla="*/ 49 w 57"/>
                <a:gd name="T47" fmla="*/ 46 h 56"/>
                <a:gd name="T48" fmla="*/ 49 w 57"/>
                <a:gd name="T49" fmla="*/ 46 h 56"/>
                <a:gd name="T50" fmla="*/ 50 w 57"/>
                <a:gd name="T51" fmla="*/ 45 h 56"/>
                <a:gd name="T52" fmla="*/ 51 w 57"/>
                <a:gd name="T53" fmla="*/ 43 h 56"/>
                <a:gd name="T54" fmla="*/ 53 w 57"/>
                <a:gd name="T55" fmla="*/ 41 h 56"/>
                <a:gd name="T56" fmla="*/ 54 w 57"/>
                <a:gd name="T57" fmla="*/ 39 h 56"/>
                <a:gd name="T58" fmla="*/ 55 w 57"/>
                <a:gd name="T59" fmla="*/ 36 h 56"/>
                <a:gd name="T60" fmla="*/ 55 w 57"/>
                <a:gd name="T61" fmla="*/ 34 h 56"/>
                <a:gd name="T62" fmla="*/ 56 w 57"/>
                <a:gd name="T63" fmla="*/ 33 h 56"/>
                <a:gd name="T64" fmla="*/ 57 w 57"/>
                <a:gd name="T65" fmla="*/ 28 h 56"/>
                <a:gd name="T66" fmla="*/ 56 w 57"/>
                <a:gd name="T67" fmla="*/ 22 h 56"/>
                <a:gd name="T68" fmla="*/ 54 w 57"/>
                <a:gd name="T69" fmla="*/ 17 h 56"/>
                <a:gd name="T70" fmla="*/ 51 w 57"/>
                <a:gd name="T71" fmla="*/ 12 h 56"/>
                <a:gd name="T72" fmla="*/ 48 w 57"/>
                <a:gd name="T73" fmla="*/ 8 h 56"/>
                <a:gd name="T74" fmla="*/ 43 w 57"/>
                <a:gd name="T75" fmla="*/ 4 h 56"/>
                <a:gd name="T76" fmla="*/ 39 w 57"/>
                <a:gd name="T77" fmla="*/ 1 h 56"/>
                <a:gd name="T78" fmla="*/ 36 w 57"/>
                <a:gd name="T79" fmla="*/ 0 h 56"/>
                <a:gd name="T80" fmla="*/ 34 w 57"/>
                <a:gd name="T81" fmla="*/ 0 h 56"/>
                <a:gd name="T82" fmla="*/ 28 w 57"/>
                <a:gd name="T83" fmla="*/ 0 h 56"/>
                <a:gd name="T84" fmla="*/ 22 w 57"/>
                <a:gd name="T85" fmla="*/ 0 h 56"/>
                <a:gd name="T86" fmla="*/ 17 w 57"/>
                <a:gd name="T87" fmla="*/ 1 h 56"/>
                <a:gd name="T88" fmla="*/ 12 w 57"/>
                <a:gd name="T89" fmla="*/ 4 h 56"/>
                <a:gd name="T90" fmla="*/ 8 w 57"/>
                <a:gd name="T91" fmla="*/ 8 h 56"/>
                <a:gd name="T92" fmla="*/ 4 w 57"/>
                <a:gd name="T93" fmla="*/ 12 h 56"/>
                <a:gd name="T94" fmla="*/ 2 w 57"/>
                <a:gd name="T95" fmla="*/ 17 h 56"/>
                <a:gd name="T96" fmla="*/ 1 w 57"/>
                <a:gd name="T97" fmla="*/ 22 h 56"/>
                <a:gd name="T98" fmla="*/ 0 w 57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0" name="Freeform 216">
              <a:extLst>
                <a:ext uri="{FF2B5EF4-FFF2-40B4-BE49-F238E27FC236}">
                  <a16:creationId xmlns:a16="http://schemas.microsoft.com/office/drawing/2014/main" id="{4F043F37-CD99-4D95-B70C-951CF7911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146" y="4538611"/>
              <a:ext cx="33940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4 h 56"/>
                <a:gd name="T4" fmla="*/ 1 w 56"/>
                <a:gd name="T5" fmla="*/ 36 h 56"/>
                <a:gd name="T6" fmla="*/ 2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6 h 56"/>
                <a:gd name="T18" fmla="*/ 28 w 56"/>
                <a:gd name="T19" fmla="*/ 56 h 56"/>
                <a:gd name="T20" fmla="*/ 28 w 56"/>
                <a:gd name="T21" fmla="*/ 56 h 56"/>
                <a:gd name="T22" fmla="*/ 29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4 w 56"/>
                <a:gd name="T29" fmla="*/ 56 h 56"/>
                <a:gd name="T30" fmla="*/ 36 w 56"/>
                <a:gd name="T31" fmla="*/ 55 h 56"/>
                <a:gd name="T32" fmla="*/ 39 w 56"/>
                <a:gd name="T33" fmla="*/ 54 h 56"/>
                <a:gd name="T34" fmla="*/ 41 w 56"/>
                <a:gd name="T35" fmla="*/ 53 h 56"/>
                <a:gd name="T36" fmla="*/ 43 w 56"/>
                <a:gd name="T37" fmla="*/ 51 h 56"/>
                <a:gd name="T38" fmla="*/ 45 w 56"/>
                <a:gd name="T39" fmla="*/ 50 h 56"/>
                <a:gd name="T40" fmla="*/ 46 w 56"/>
                <a:gd name="T41" fmla="*/ 49 h 56"/>
                <a:gd name="T42" fmla="*/ 46 w 56"/>
                <a:gd name="T43" fmla="*/ 49 h 56"/>
                <a:gd name="T44" fmla="*/ 48 w 56"/>
                <a:gd name="T45" fmla="*/ 48 h 56"/>
                <a:gd name="T46" fmla="*/ 48 w 56"/>
                <a:gd name="T47" fmla="*/ 47 h 56"/>
                <a:gd name="T48" fmla="*/ 49 w 56"/>
                <a:gd name="T49" fmla="*/ 46 h 56"/>
                <a:gd name="T50" fmla="*/ 50 w 56"/>
                <a:gd name="T51" fmla="*/ 46 h 56"/>
                <a:gd name="T52" fmla="*/ 51 w 56"/>
                <a:gd name="T53" fmla="*/ 43 h 56"/>
                <a:gd name="T54" fmla="*/ 53 w 56"/>
                <a:gd name="T55" fmla="*/ 41 h 56"/>
                <a:gd name="T56" fmla="*/ 54 w 56"/>
                <a:gd name="T57" fmla="*/ 39 h 56"/>
                <a:gd name="T58" fmla="*/ 55 w 56"/>
                <a:gd name="T59" fmla="*/ 36 h 56"/>
                <a:gd name="T60" fmla="*/ 55 w 56"/>
                <a:gd name="T61" fmla="*/ 35 h 56"/>
                <a:gd name="T62" fmla="*/ 56 w 56"/>
                <a:gd name="T63" fmla="*/ 34 h 56"/>
                <a:gd name="T64" fmla="*/ 56 w 56"/>
                <a:gd name="T65" fmla="*/ 28 h 56"/>
                <a:gd name="T66" fmla="*/ 56 w 56"/>
                <a:gd name="T67" fmla="*/ 22 h 56"/>
                <a:gd name="T68" fmla="*/ 54 w 56"/>
                <a:gd name="T69" fmla="*/ 17 h 56"/>
                <a:gd name="T70" fmla="*/ 51 w 56"/>
                <a:gd name="T71" fmla="*/ 12 h 56"/>
                <a:gd name="T72" fmla="*/ 48 w 56"/>
                <a:gd name="T73" fmla="*/ 8 h 56"/>
                <a:gd name="T74" fmla="*/ 43 w 56"/>
                <a:gd name="T75" fmla="*/ 4 h 56"/>
                <a:gd name="T76" fmla="*/ 39 w 56"/>
                <a:gd name="T77" fmla="*/ 2 h 56"/>
                <a:gd name="T78" fmla="*/ 36 w 56"/>
                <a:gd name="T79" fmla="*/ 0 h 56"/>
                <a:gd name="T80" fmla="*/ 34 w 56"/>
                <a:gd name="T81" fmla="*/ 0 h 56"/>
                <a:gd name="T82" fmla="*/ 28 w 56"/>
                <a:gd name="T83" fmla="*/ 0 h 56"/>
                <a:gd name="T84" fmla="*/ 22 w 56"/>
                <a:gd name="T85" fmla="*/ 0 h 56"/>
                <a:gd name="T86" fmla="*/ 17 w 56"/>
                <a:gd name="T87" fmla="*/ 2 h 56"/>
                <a:gd name="T88" fmla="*/ 12 w 56"/>
                <a:gd name="T89" fmla="*/ 4 h 56"/>
                <a:gd name="T90" fmla="*/ 8 w 56"/>
                <a:gd name="T91" fmla="*/ 8 h 56"/>
                <a:gd name="T92" fmla="*/ 4 w 56"/>
                <a:gd name="T93" fmla="*/ 12 h 56"/>
                <a:gd name="T94" fmla="*/ 2 w 56"/>
                <a:gd name="T95" fmla="*/ 17 h 56"/>
                <a:gd name="T96" fmla="*/ 0 w 56"/>
                <a:gd name="T97" fmla="*/ 22 h 56"/>
                <a:gd name="T98" fmla="*/ 0 w 56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1" name="Freeform 218">
              <a:extLst>
                <a:ext uri="{FF2B5EF4-FFF2-40B4-BE49-F238E27FC236}">
                  <a16:creationId xmlns:a16="http://schemas.microsoft.com/office/drawing/2014/main" id="{A2AD525F-2381-4DC0-AE57-B2FDD8824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4440924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2" name="Freeform 219">
              <a:extLst>
                <a:ext uri="{FF2B5EF4-FFF2-40B4-BE49-F238E27FC236}">
                  <a16:creationId xmlns:a16="http://schemas.microsoft.com/office/drawing/2014/main" id="{498CA6E2-9217-4A8F-B355-F945585D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4419527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3" name="Freeform 220">
              <a:extLst>
                <a:ext uri="{FF2B5EF4-FFF2-40B4-BE49-F238E27FC236}">
                  <a16:creationId xmlns:a16="http://schemas.microsoft.com/office/drawing/2014/main" id="{65674779-39ED-451F-9679-5DA78FD40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433482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4" name="Freeform 221">
              <a:extLst>
                <a:ext uri="{FF2B5EF4-FFF2-40B4-BE49-F238E27FC236}">
                  <a16:creationId xmlns:a16="http://schemas.microsoft.com/office/drawing/2014/main" id="{553DFC9E-E605-4343-9304-A6739ACFB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0" y="4944243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5" name="Line 222">
              <a:extLst>
                <a:ext uri="{FF2B5EF4-FFF2-40B4-BE49-F238E27FC236}">
                  <a16:creationId xmlns:a16="http://schemas.microsoft.com/office/drawing/2014/main" id="{2F6E65E4-817A-4A20-8392-518E12E4B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7121" y="4735845"/>
              <a:ext cx="0" cy="208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6" name="Freeform 223">
              <a:extLst>
                <a:ext uri="{FF2B5EF4-FFF2-40B4-BE49-F238E27FC236}">
                  <a16:creationId xmlns:a16="http://schemas.microsoft.com/office/drawing/2014/main" id="{C1148F10-38D1-4B68-9F3E-3919DA0BE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33" y="4829810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7" name="Line 224">
              <a:extLst>
                <a:ext uri="{FF2B5EF4-FFF2-40B4-BE49-F238E27FC236}">
                  <a16:creationId xmlns:a16="http://schemas.microsoft.com/office/drawing/2014/main" id="{29EF3C11-A050-4036-B1C1-8FD05FCB6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115" y="4629787"/>
              <a:ext cx="0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8" name="Freeform 225">
              <a:extLst>
                <a:ext uri="{FF2B5EF4-FFF2-40B4-BE49-F238E27FC236}">
                  <a16:creationId xmlns:a16="http://schemas.microsoft.com/office/drawing/2014/main" id="{180A4ACF-ACCB-4D0A-8744-8A3C62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321" y="4764686"/>
              <a:ext cx="37577" cy="0"/>
            </a:xfrm>
            <a:custGeom>
              <a:avLst/>
              <a:gdLst>
                <a:gd name="T0" fmla="*/ 62 w 62"/>
                <a:gd name="T1" fmla="*/ 31 w 62"/>
                <a:gd name="T2" fmla="*/ 0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62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9" name="Line 226">
              <a:extLst>
                <a:ext uri="{FF2B5EF4-FFF2-40B4-BE49-F238E27FC236}">
                  <a16:creationId xmlns:a16="http://schemas.microsoft.com/office/drawing/2014/main" id="{D9462190-6705-49EE-A84A-78FAC9385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109" y="4576755"/>
              <a:ext cx="0" cy="187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0" name="Line 227">
              <a:extLst>
                <a:ext uri="{FF2B5EF4-FFF2-40B4-BE49-F238E27FC236}">
                  <a16:creationId xmlns:a16="http://schemas.microsoft.com/office/drawing/2014/main" id="{92FB01FC-572A-45E6-9A61-A2B62346B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7110" y="4576755"/>
              <a:ext cx="300007" cy="5303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1" name="Line 228">
              <a:extLst>
                <a:ext uri="{FF2B5EF4-FFF2-40B4-BE49-F238E27FC236}">
                  <a16:creationId xmlns:a16="http://schemas.microsoft.com/office/drawing/2014/main" id="{6FE4536F-B02A-4738-B4B9-9234FA1AF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7" y="4629785"/>
              <a:ext cx="300007" cy="10606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2" name="Line 229">
              <a:extLst>
                <a:ext uri="{FF2B5EF4-FFF2-40B4-BE49-F238E27FC236}">
                  <a16:creationId xmlns:a16="http://schemas.microsoft.com/office/drawing/2014/main" id="{9F2F0148-9390-4995-A39C-60833FF2E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7121" y="4433482"/>
              <a:ext cx="0" cy="302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3" name="Line 230">
              <a:extLst>
                <a:ext uri="{FF2B5EF4-FFF2-40B4-BE49-F238E27FC236}">
                  <a16:creationId xmlns:a16="http://schemas.microsoft.com/office/drawing/2014/main" id="{53DF59DB-1D5C-4C76-B17E-D04D064F0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115" y="4419529"/>
              <a:ext cx="0" cy="210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4" name="Line 231">
              <a:extLst>
                <a:ext uri="{FF2B5EF4-FFF2-40B4-BE49-F238E27FC236}">
                  <a16:creationId xmlns:a16="http://schemas.microsoft.com/office/drawing/2014/main" id="{00FF53AF-C615-4BB2-8463-86D0ADEC1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7109" y="4440926"/>
              <a:ext cx="0" cy="135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5" name="Line 233">
              <a:extLst>
                <a:ext uri="{FF2B5EF4-FFF2-40B4-BE49-F238E27FC236}">
                  <a16:creationId xmlns:a16="http://schemas.microsoft.com/office/drawing/2014/main" id="{9F5976EE-EC13-44D4-BAAD-F05D5DBE2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4111581"/>
              <a:ext cx="0" cy="106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6" name="Freeform 234">
              <a:extLst>
                <a:ext uri="{FF2B5EF4-FFF2-40B4-BE49-F238E27FC236}">
                  <a16:creationId xmlns:a16="http://schemas.microsoft.com/office/drawing/2014/main" id="{2A75AA1A-F976-4275-9F13-872CB15E0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97" y="3997148"/>
              <a:ext cx="37577" cy="0"/>
            </a:xfrm>
            <a:custGeom>
              <a:avLst/>
              <a:gdLst>
                <a:gd name="T0" fmla="*/ 0 w 62"/>
                <a:gd name="T1" fmla="*/ 31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3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7" name="Line 235">
              <a:extLst>
                <a:ext uri="{FF2B5EF4-FFF2-40B4-BE49-F238E27FC236}">
                  <a16:creationId xmlns:a16="http://schemas.microsoft.com/office/drawing/2014/main" id="{C50E8ED6-46CD-4ADE-9A31-A8AD9AA62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083" y="3997150"/>
              <a:ext cx="0" cy="114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8" name="Freeform 236">
              <a:extLst>
                <a:ext uri="{FF2B5EF4-FFF2-40B4-BE49-F238E27FC236}">
                  <a16:creationId xmlns:a16="http://schemas.microsoft.com/office/drawing/2014/main" id="{ABFCAB4A-6983-4966-93E3-8F47382B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4330213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9" name="Freeform 237">
              <a:extLst>
                <a:ext uri="{FF2B5EF4-FFF2-40B4-BE49-F238E27FC236}">
                  <a16:creationId xmlns:a16="http://schemas.microsoft.com/office/drawing/2014/main" id="{1053F5BC-EDE1-46DB-A95B-0523D39D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501" y="3809218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0" name="Line 238">
              <a:extLst>
                <a:ext uri="{FF2B5EF4-FFF2-40B4-BE49-F238E27FC236}">
                  <a16:creationId xmlns:a16="http://schemas.microsoft.com/office/drawing/2014/main" id="{5C858B1D-1BD9-48F1-AD26-654D27B2C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683" y="3809218"/>
              <a:ext cx="0" cy="91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1" name="Freeform 243">
              <a:extLst>
                <a:ext uri="{FF2B5EF4-FFF2-40B4-BE49-F238E27FC236}">
                  <a16:creationId xmlns:a16="http://schemas.microsoft.com/office/drawing/2014/main" id="{338FF3F4-7B1B-4B1A-B7A1-475E7A6F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501" y="4026920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2" name="Line 245">
              <a:extLst>
                <a:ext uri="{FF2B5EF4-FFF2-40B4-BE49-F238E27FC236}">
                  <a16:creationId xmlns:a16="http://schemas.microsoft.com/office/drawing/2014/main" id="{184354CF-D0FD-44DA-8F70-D98F9CE95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07071" y="3688275"/>
              <a:ext cx="300612" cy="21211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3" name="Freeform 247">
              <a:extLst>
                <a:ext uri="{FF2B5EF4-FFF2-40B4-BE49-F238E27FC236}">
                  <a16:creationId xmlns:a16="http://schemas.microsoft.com/office/drawing/2014/main" id="{58B487A0-1DF3-41B8-933A-3B7495A3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921" y="4670721"/>
              <a:ext cx="36971" cy="0"/>
            </a:xfrm>
            <a:custGeom>
              <a:avLst/>
              <a:gdLst>
                <a:gd name="T0" fmla="*/ 61 w 61"/>
                <a:gd name="T1" fmla="*/ 30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4" name="Line 248">
              <a:extLst>
                <a:ext uri="{FF2B5EF4-FFF2-40B4-BE49-F238E27FC236}">
                  <a16:creationId xmlns:a16="http://schemas.microsoft.com/office/drawing/2014/main" id="{81CA538C-772F-4740-B794-124275432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7103" y="4515354"/>
              <a:ext cx="0" cy="155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5" name="Line 249">
              <a:extLst>
                <a:ext uri="{FF2B5EF4-FFF2-40B4-BE49-F238E27FC236}">
                  <a16:creationId xmlns:a16="http://schemas.microsoft.com/office/drawing/2014/main" id="{06DEA51B-1E43-4530-99FA-808EB3738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103" y="4330213"/>
              <a:ext cx="0" cy="185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6" name="Line 250">
              <a:extLst>
                <a:ext uri="{FF2B5EF4-FFF2-40B4-BE49-F238E27FC236}">
                  <a16:creationId xmlns:a16="http://schemas.microsoft.com/office/drawing/2014/main" id="{C64C00B9-E9F1-4653-91A0-F3666FBB3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07083" y="4111583"/>
              <a:ext cx="900020" cy="40377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7" name="Line 251">
              <a:extLst>
                <a:ext uri="{FF2B5EF4-FFF2-40B4-BE49-F238E27FC236}">
                  <a16:creationId xmlns:a16="http://schemas.microsoft.com/office/drawing/2014/main" id="{0C1B5CE4-23D2-4B47-BDD8-4F0B1BA53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07683" y="3900392"/>
              <a:ext cx="299400" cy="21118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8" name="Line 252">
              <a:extLst>
                <a:ext uri="{FF2B5EF4-FFF2-40B4-BE49-F238E27FC236}">
                  <a16:creationId xmlns:a16="http://schemas.microsoft.com/office/drawing/2014/main" id="{7160AC67-51C7-4BB0-BF8F-6A457B15D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103" y="4515354"/>
              <a:ext cx="300007" cy="6140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9" name="Freeform 255">
              <a:extLst>
                <a:ext uri="{FF2B5EF4-FFF2-40B4-BE49-F238E27FC236}">
                  <a16:creationId xmlns:a16="http://schemas.microsoft.com/office/drawing/2014/main" id="{020672F2-5840-4BDF-8E80-8ADD37B4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713" y="3874342"/>
              <a:ext cx="33940" cy="53030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33 h 57"/>
                <a:gd name="T4" fmla="*/ 0 w 56"/>
                <a:gd name="T5" fmla="*/ 36 h 57"/>
                <a:gd name="T6" fmla="*/ 1 w 56"/>
                <a:gd name="T7" fmla="*/ 39 h 57"/>
                <a:gd name="T8" fmla="*/ 4 w 56"/>
                <a:gd name="T9" fmla="*/ 43 h 57"/>
                <a:gd name="T10" fmla="*/ 8 w 56"/>
                <a:gd name="T11" fmla="*/ 48 h 57"/>
                <a:gd name="T12" fmla="*/ 12 w 56"/>
                <a:gd name="T13" fmla="*/ 51 h 57"/>
                <a:gd name="T14" fmla="*/ 17 w 56"/>
                <a:gd name="T15" fmla="*/ 54 h 57"/>
                <a:gd name="T16" fmla="*/ 22 w 56"/>
                <a:gd name="T17" fmla="*/ 56 h 57"/>
                <a:gd name="T18" fmla="*/ 28 w 56"/>
                <a:gd name="T19" fmla="*/ 57 h 57"/>
                <a:gd name="T20" fmla="*/ 33 w 56"/>
                <a:gd name="T21" fmla="*/ 56 h 57"/>
                <a:gd name="T22" fmla="*/ 34 w 56"/>
                <a:gd name="T23" fmla="*/ 55 h 57"/>
                <a:gd name="T24" fmla="*/ 36 w 56"/>
                <a:gd name="T25" fmla="*/ 55 h 57"/>
                <a:gd name="T26" fmla="*/ 39 w 56"/>
                <a:gd name="T27" fmla="*/ 54 h 57"/>
                <a:gd name="T28" fmla="*/ 41 w 56"/>
                <a:gd name="T29" fmla="*/ 53 h 57"/>
                <a:gd name="T30" fmla="*/ 43 w 56"/>
                <a:gd name="T31" fmla="*/ 51 h 57"/>
                <a:gd name="T32" fmla="*/ 45 w 56"/>
                <a:gd name="T33" fmla="*/ 50 h 57"/>
                <a:gd name="T34" fmla="*/ 46 w 56"/>
                <a:gd name="T35" fmla="*/ 49 h 57"/>
                <a:gd name="T36" fmla="*/ 46 w 56"/>
                <a:gd name="T37" fmla="*/ 49 h 57"/>
                <a:gd name="T38" fmla="*/ 48 w 56"/>
                <a:gd name="T39" fmla="*/ 48 h 57"/>
                <a:gd name="T40" fmla="*/ 48 w 56"/>
                <a:gd name="T41" fmla="*/ 46 h 57"/>
                <a:gd name="T42" fmla="*/ 49 w 56"/>
                <a:gd name="T43" fmla="*/ 46 h 57"/>
                <a:gd name="T44" fmla="*/ 49 w 56"/>
                <a:gd name="T45" fmla="*/ 45 h 57"/>
                <a:gd name="T46" fmla="*/ 51 w 56"/>
                <a:gd name="T47" fmla="*/ 43 h 57"/>
                <a:gd name="T48" fmla="*/ 52 w 56"/>
                <a:gd name="T49" fmla="*/ 41 h 57"/>
                <a:gd name="T50" fmla="*/ 54 w 56"/>
                <a:gd name="T51" fmla="*/ 39 h 57"/>
                <a:gd name="T52" fmla="*/ 55 w 56"/>
                <a:gd name="T53" fmla="*/ 36 h 57"/>
                <a:gd name="T54" fmla="*/ 55 w 56"/>
                <a:gd name="T55" fmla="*/ 35 h 57"/>
                <a:gd name="T56" fmla="*/ 56 w 56"/>
                <a:gd name="T57" fmla="*/ 33 h 57"/>
                <a:gd name="T58" fmla="*/ 56 w 56"/>
                <a:gd name="T59" fmla="*/ 31 h 57"/>
                <a:gd name="T60" fmla="*/ 56 w 56"/>
                <a:gd name="T61" fmla="*/ 29 h 57"/>
                <a:gd name="T62" fmla="*/ 56 w 56"/>
                <a:gd name="T63" fmla="*/ 29 h 57"/>
                <a:gd name="T64" fmla="*/ 56 w 56"/>
                <a:gd name="T65" fmla="*/ 28 h 57"/>
                <a:gd name="T66" fmla="*/ 56 w 56"/>
                <a:gd name="T67" fmla="*/ 28 h 57"/>
                <a:gd name="T68" fmla="*/ 56 w 56"/>
                <a:gd name="T69" fmla="*/ 22 h 57"/>
                <a:gd name="T70" fmla="*/ 54 w 56"/>
                <a:gd name="T71" fmla="*/ 17 h 57"/>
                <a:gd name="T72" fmla="*/ 51 w 56"/>
                <a:gd name="T73" fmla="*/ 12 h 57"/>
                <a:gd name="T74" fmla="*/ 48 w 56"/>
                <a:gd name="T75" fmla="*/ 8 h 57"/>
                <a:gd name="T76" fmla="*/ 43 w 56"/>
                <a:gd name="T77" fmla="*/ 4 h 57"/>
                <a:gd name="T78" fmla="*/ 39 w 56"/>
                <a:gd name="T79" fmla="*/ 2 h 57"/>
                <a:gd name="T80" fmla="*/ 36 w 56"/>
                <a:gd name="T81" fmla="*/ 1 h 57"/>
                <a:gd name="T82" fmla="*/ 33 w 56"/>
                <a:gd name="T83" fmla="*/ 0 h 57"/>
                <a:gd name="T84" fmla="*/ 28 w 56"/>
                <a:gd name="T85" fmla="*/ 0 h 57"/>
                <a:gd name="T86" fmla="*/ 22 w 56"/>
                <a:gd name="T87" fmla="*/ 0 h 57"/>
                <a:gd name="T88" fmla="*/ 17 w 56"/>
                <a:gd name="T89" fmla="*/ 2 h 57"/>
                <a:gd name="T90" fmla="*/ 12 w 56"/>
                <a:gd name="T91" fmla="*/ 4 h 57"/>
                <a:gd name="T92" fmla="*/ 8 w 56"/>
                <a:gd name="T93" fmla="*/ 8 h 57"/>
                <a:gd name="T94" fmla="*/ 4 w 56"/>
                <a:gd name="T95" fmla="*/ 12 h 57"/>
                <a:gd name="T96" fmla="*/ 1 w 56"/>
                <a:gd name="T97" fmla="*/ 17 h 57"/>
                <a:gd name="T98" fmla="*/ 0 w 56"/>
                <a:gd name="T99" fmla="*/ 22 h 57"/>
                <a:gd name="T100" fmla="*/ 0 w 56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57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0" name="Freeform 256">
              <a:extLst>
                <a:ext uri="{FF2B5EF4-FFF2-40B4-BE49-F238E27FC236}">
                  <a16:creationId xmlns:a16="http://schemas.microsoft.com/office/drawing/2014/main" id="{59AD1C57-2462-42F6-966C-7E006C14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507" y="4085531"/>
              <a:ext cx="34547" cy="52100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5 h 56"/>
                <a:gd name="T6" fmla="*/ 2 w 57"/>
                <a:gd name="T7" fmla="*/ 38 h 56"/>
                <a:gd name="T8" fmla="*/ 5 w 57"/>
                <a:gd name="T9" fmla="*/ 43 h 56"/>
                <a:gd name="T10" fmla="*/ 8 w 57"/>
                <a:gd name="T11" fmla="*/ 47 h 56"/>
                <a:gd name="T12" fmla="*/ 13 w 57"/>
                <a:gd name="T13" fmla="*/ 51 h 56"/>
                <a:gd name="T14" fmla="*/ 18 w 57"/>
                <a:gd name="T15" fmla="*/ 54 h 56"/>
                <a:gd name="T16" fmla="*/ 23 w 57"/>
                <a:gd name="T17" fmla="*/ 55 h 56"/>
                <a:gd name="T18" fmla="*/ 29 w 57"/>
                <a:gd name="T19" fmla="*/ 56 h 56"/>
                <a:gd name="T20" fmla="*/ 34 w 57"/>
                <a:gd name="T21" fmla="*/ 55 h 56"/>
                <a:gd name="T22" fmla="*/ 35 w 57"/>
                <a:gd name="T23" fmla="*/ 55 h 56"/>
                <a:gd name="T24" fmla="*/ 37 w 57"/>
                <a:gd name="T25" fmla="*/ 54 h 56"/>
                <a:gd name="T26" fmla="*/ 39 w 57"/>
                <a:gd name="T27" fmla="*/ 54 h 56"/>
                <a:gd name="T28" fmla="*/ 42 w 57"/>
                <a:gd name="T29" fmla="*/ 52 h 56"/>
                <a:gd name="T30" fmla="*/ 44 w 57"/>
                <a:gd name="T31" fmla="*/ 51 h 56"/>
                <a:gd name="T32" fmla="*/ 46 w 57"/>
                <a:gd name="T33" fmla="*/ 49 h 56"/>
                <a:gd name="T34" fmla="*/ 46 w 57"/>
                <a:gd name="T35" fmla="*/ 48 h 56"/>
                <a:gd name="T36" fmla="*/ 47 w 57"/>
                <a:gd name="T37" fmla="*/ 48 h 56"/>
                <a:gd name="T38" fmla="*/ 48 w 57"/>
                <a:gd name="T39" fmla="*/ 47 h 56"/>
                <a:gd name="T40" fmla="*/ 49 w 57"/>
                <a:gd name="T41" fmla="*/ 46 h 56"/>
                <a:gd name="T42" fmla="*/ 50 w 57"/>
                <a:gd name="T43" fmla="*/ 45 h 56"/>
                <a:gd name="T44" fmla="*/ 50 w 57"/>
                <a:gd name="T45" fmla="*/ 45 h 56"/>
                <a:gd name="T46" fmla="*/ 52 w 57"/>
                <a:gd name="T47" fmla="*/ 43 h 56"/>
                <a:gd name="T48" fmla="*/ 53 w 57"/>
                <a:gd name="T49" fmla="*/ 40 h 56"/>
                <a:gd name="T50" fmla="*/ 55 w 57"/>
                <a:gd name="T51" fmla="*/ 38 h 56"/>
                <a:gd name="T52" fmla="*/ 55 w 57"/>
                <a:gd name="T53" fmla="*/ 35 h 56"/>
                <a:gd name="T54" fmla="*/ 56 w 57"/>
                <a:gd name="T55" fmla="*/ 34 h 56"/>
                <a:gd name="T56" fmla="*/ 56 w 57"/>
                <a:gd name="T57" fmla="*/ 33 h 56"/>
                <a:gd name="T58" fmla="*/ 57 w 57"/>
                <a:gd name="T59" fmla="*/ 30 h 56"/>
                <a:gd name="T60" fmla="*/ 57 w 57"/>
                <a:gd name="T61" fmla="*/ 29 h 56"/>
                <a:gd name="T62" fmla="*/ 57 w 57"/>
                <a:gd name="T63" fmla="*/ 28 h 56"/>
                <a:gd name="T64" fmla="*/ 57 w 57"/>
                <a:gd name="T65" fmla="*/ 28 h 56"/>
                <a:gd name="T66" fmla="*/ 57 w 57"/>
                <a:gd name="T67" fmla="*/ 28 h 56"/>
                <a:gd name="T68" fmla="*/ 56 w 57"/>
                <a:gd name="T69" fmla="*/ 22 h 56"/>
                <a:gd name="T70" fmla="*/ 55 w 57"/>
                <a:gd name="T71" fmla="*/ 17 h 56"/>
                <a:gd name="T72" fmla="*/ 52 w 57"/>
                <a:gd name="T73" fmla="*/ 12 h 56"/>
                <a:gd name="T74" fmla="*/ 48 w 57"/>
                <a:gd name="T75" fmla="*/ 8 h 56"/>
                <a:gd name="T76" fmla="*/ 44 w 57"/>
                <a:gd name="T77" fmla="*/ 4 h 56"/>
                <a:gd name="T78" fmla="*/ 39 w 57"/>
                <a:gd name="T79" fmla="*/ 1 h 56"/>
                <a:gd name="T80" fmla="*/ 37 w 57"/>
                <a:gd name="T81" fmla="*/ 0 h 56"/>
                <a:gd name="T82" fmla="*/ 34 w 57"/>
                <a:gd name="T83" fmla="*/ 0 h 56"/>
                <a:gd name="T84" fmla="*/ 29 w 57"/>
                <a:gd name="T85" fmla="*/ 0 h 56"/>
                <a:gd name="T86" fmla="*/ 23 w 57"/>
                <a:gd name="T87" fmla="*/ 0 h 56"/>
                <a:gd name="T88" fmla="*/ 18 w 57"/>
                <a:gd name="T89" fmla="*/ 1 h 56"/>
                <a:gd name="T90" fmla="*/ 13 w 57"/>
                <a:gd name="T91" fmla="*/ 4 h 56"/>
                <a:gd name="T92" fmla="*/ 8 w 57"/>
                <a:gd name="T93" fmla="*/ 8 h 56"/>
                <a:gd name="T94" fmla="*/ 5 w 57"/>
                <a:gd name="T95" fmla="*/ 12 h 56"/>
                <a:gd name="T96" fmla="*/ 2 w 57"/>
                <a:gd name="T97" fmla="*/ 17 h 56"/>
                <a:gd name="T98" fmla="*/ 1 w 57"/>
                <a:gd name="T99" fmla="*/ 22 h 56"/>
                <a:gd name="T100" fmla="*/ 0 w 57"/>
                <a:gd name="T10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5"/>
                  </a:lnTo>
                  <a:lnTo>
                    <a:pt x="29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2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0"/>
                  </a:lnTo>
                  <a:lnTo>
                    <a:pt x="55" y="38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1" name="Freeform 257">
              <a:extLst>
                <a:ext uri="{FF2B5EF4-FFF2-40B4-BE49-F238E27FC236}">
                  <a16:creationId xmlns:a16="http://schemas.microsoft.com/office/drawing/2014/main" id="{520922EB-4DB9-4564-A00E-6929FE573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132" y="4488372"/>
              <a:ext cx="34547" cy="53030"/>
            </a:xfrm>
            <a:custGeom>
              <a:avLst/>
              <a:gdLst>
                <a:gd name="T0" fmla="*/ 0 w 57"/>
                <a:gd name="T1" fmla="*/ 29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4 h 57"/>
                <a:gd name="T10" fmla="*/ 8 w 57"/>
                <a:gd name="T11" fmla="*/ 48 h 57"/>
                <a:gd name="T12" fmla="*/ 12 w 57"/>
                <a:gd name="T13" fmla="*/ 52 h 57"/>
                <a:gd name="T14" fmla="*/ 17 w 57"/>
                <a:gd name="T15" fmla="*/ 54 h 57"/>
                <a:gd name="T16" fmla="*/ 22 w 57"/>
                <a:gd name="T17" fmla="*/ 56 h 57"/>
                <a:gd name="T18" fmla="*/ 28 w 57"/>
                <a:gd name="T19" fmla="*/ 57 h 57"/>
                <a:gd name="T20" fmla="*/ 34 w 57"/>
                <a:gd name="T21" fmla="*/ 56 h 57"/>
                <a:gd name="T22" fmla="*/ 35 w 57"/>
                <a:gd name="T23" fmla="*/ 56 h 57"/>
                <a:gd name="T24" fmla="*/ 36 w 57"/>
                <a:gd name="T25" fmla="*/ 55 h 57"/>
                <a:gd name="T26" fmla="*/ 39 w 57"/>
                <a:gd name="T27" fmla="*/ 54 h 57"/>
                <a:gd name="T28" fmla="*/ 41 w 57"/>
                <a:gd name="T29" fmla="*/ 53 h 57"/>
                <a:gd name="T30" fmla="*/ 43 w 57"/>
                <a:gd name="T31" fmla="*/ 52 h 57"/>
                <a:gd name="T32" fmla="*/ 46 w 57"/>
                <a:gd name="T33" fmla="*/ 50 h 57"/>
                <a:gd name="T34" fmla="*/ 46 w 57"/>
                <a:gd name="T35" fmla="*/ 49 h 57"/>
                <a:gd name="T36" fmla="*/ 47 w 57"/>
                <a:gd name="T37" fmla="*/ 49 h 57"/>
                <a:gd name="T38" fmla="*/ 48 w 57"/>
                <a:gd name="T39" fmla="*/ 48 h 57"/>
                <a:gd name="T40" fmla="*/ 49 w 57"/>
                <a:gd name="T41" fmla="*/ 47 h 57"/>
                <a:gd name="T42" fmla="*/ 49 w 57"/>
                <a:gd name="T43" fmla="*/ 46 h 57"/>
                <a:gd name="T44" fmla="*/ 50 w 57"/>
                <a:gd name="T45" fmla="*/ 46 h 57"/>
                <a:gd name="T46" fmla="*/ 51 w 57"/>
                <a:gd name="T47" fmla="*/ 44 h 57"/>
                <a:gd name="T48" fmla="*/ 53 w 57"/>
                <a:gd name="T49" fmla="*/ 41 h 57"/>
                <a:gd name="T50" fmla="*/ 54 w 57"/>
                <a:gd name="T51" fmla="*/ 39 h 57"/>
                <a:gd name="T52" fmla="*/ 55 w 57"/>
                <a:gd name="T53" fmla="*/ 36 h 57"/>
                <a:gd name="T54" fmla="*/ 55 w 57"/>
                <a:gd name="T55" fmla="*/ 35 h 57"/>
                <a:gd name="T56" fmla="*/ 56 w 57"/>
                <a:gd name="T57" fmla="*/ 34 h 57"/>
                <a:gd name="T58" fmla="*/ 56 w 57"/>
                <a:gd name="T59" fmla="*/ 31 h 57"/>
                <a:gd name="T60" fmla="*/ 56 w 57"/>
                <a:gd name="T61" fmla="*/ 30 h 57"/>
                <a:gd name="T62" fmla="*/ 56 w 57"/>
                <a:gd name="T63" fmla="*/ 29 h 57"/>
                <a:gd name="T64" fmla="*/ 56 w 57"/>
                <a:gd name="T65" fmla="*/ 29 h 57"/>
                <a:gd name="T66" fmla="*/ 57 w 57"/>
                <a:gd name="T67" fmla="*/ 29 h 57"/>
                <a:gd name="T68" fmla="*/ 56 w 57"/>
                <a:gd name="T69" fmla="*/ 23 h 57"/>
                <a:gd name="T70" fmla="*/ 54 w 57"/>
                <a:gd name="T71" fmla="*/ 17 h 57"/>
                <a:gd name="T72" fmla="*/ 51 w 57"/>
                <a:gd name="T73" fmla="*/ 13 h 57"/>
                <a:gd name="T74" fmla="*/ 48 w 57"/>
                <a:gd name="T75" fmla="*/ 8 h 57"/>
                <a:gd name="T76" fmla="*/ 43 w 57"/>
                <a:gd name="T77" fmla="*/ 5 h 57"/>
                <a:gd name="T78" fmla="*/ 39 w 57"/>
                <a:gd name="T79" fmla="*/ 2 h 57"/>
                <a:gd name="T80" fmla="*/ 36 w 57"/>
                <a:gd name="T81" fmla="*/ 1 h 57"/>
                <a:gd name="T82" fmla="*/ 34 w 57"/>
                <a:gd name="T83" fmla="*/ 1 h 57"/>
                <a:gd name="T84" fmla="*/ 28 w 57"/>
                <a:gd name="T85" fmla="*/ 0 h 57"/>
                <a:gd name="T86" fmla="*/ 22 w 57"/>
                <a:gd name="T87" fmla="*/ 1 h 57"/>
                <a:gd name="T88" fmla="*/ 17 w 57"/>
                <a:gd name="T89" fmla="*/ 2 h 57"/>
                <a:gd name="T90" fmla="*/ 12 w 57"/>
                <a:gd name="T91" fmla="*/ 5 h 57"/>
                <a:gd name="T92" fmla="*/ 8 w 57"/>
                <a:gd name="T93" fmla="*/ 8 h 57"/>
                <a:gd name="T94" fmla="*/ 4 w 57"/>
                <a:gd name="T95" fmla="*/ 13 h 57"/>
                <a:gd name="T96" fmla="*/ 2 w 57"/>
                <a:gd name="T97" fmla="*/ 17 h 57"/>
                <a:gd name="T98" fmla="*/ 0 w 57"/>
                <a:gd name="T99" fmla="*/ 23 h 57"/>
                <a:gd name="T100" fmla="*/ 0 w 57"/>
                <a:gd name="T10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7">
                  <a:moveTo>
                    <a:pt x="0" y="29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2" name="Freeform 258">
              <a:extLst>
                <a:ext uri="{FF2B5EF4-FFF2-40B4-BE49-F238E27FC236}">
                  <a16:creationId xmlns:a16="http://schemas.microsoft.com/office/drawing/2014/main" id="{DF619402-FB54-40E8-B676-8C177F11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37" y="4550706"/>
              <a:ext cx="34547" cy="53030"/>
            </a:xfrm>
            <a:custGeom>
              <a:avLst/>
              <a:gdLst>
                <a:gd name="T0" fmla="*/ 0 w 57"/>
                <a:gd name="T1" fmla="*/ 28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3 h 57"/>
                <a:gd name="T10" fmla="*/ 8 w 57"/>
                <a:gd name="T11" fmla="*/ 48 h 57"/>
                <a:gd name="T12" fmla="*/ 12 w 57"/>
                <a:gd name="T13" fmla="*/ 51 h 57"/>
                <a:gd name="T14" fmla="*/ 17 w 57"/>
                <a:gd name="T15" fmla="*/ 54 h 57"/>
                <a:gd name="T16" fmla="*/ 22 w 57"/>
                <a:gd name="T17" fmla="*/ 56 h 57"/>
                <a:gd name="T18" fmla="*/ 28 w 57"/>
                <a:gd name="T19" fmla="*/ 57 h 57"/>
                <a:gd name="T20" fmla="*/ 34 w 57"/>
                <a:gd name="T21" fmla="*/ 56 h 57"/>
                <a:gd name="T22" fmla="*/ 35 w 57"/>
                <a:gd name="T23" fmla="*/ 55 h 57"/>
                <a:gd name="T24" fmla="*/ 36 w 57"/>
                <a:gd name="T25" fmla="*/ 55 h 57"/>
                <a:gd name="T26" fmla="*/ 39 w 57"/>
                <a:gd name="T27" fmla="*/ 54 h 57"/>
                <a:gd name="T28" fmla="*/ 41 w 57"/>
                <a:gd name="T29" fmla="*/ 53 h 57"/>
                <a:gd name="T30" fmla="*/ 43 w 57"/>
                <a:gd name="T31" fmla="*/ 51 h 57"/>
                <a:gd name="T32" fmla="*/ 45 w 57"/>
                <a:gd name="T33" fmla="*/ 50 h 57"/>
                <a:gd name="T34" fmla="*/ 46 w 57"/>
                <a:gd name="T35" fmla="*/ 49 h 57"/>
                <a:gd name="T36" fmla="*/ 46 w 57"/>
                <a:gd name="T37" fmla="*/ 49 h 57"/>
                <a:gd name="T38" fmla="*/ 48 w 57"/>
                <a:gd name="T39" fmla="*/ 48 h 57"/>
                <a:gd name="T40" fmla="*/ 49 w 57"/>
                <a:gd name="T41" fmla="*/ 46 h 57"/>
                <a:gd name="T42" fmla="*/ 49 w 57"/>
                <a:gd name="T43" fmla="*/ 46 h 57"/>
                <a:gd name="T44" fmla="*/ 50 w 57"/>
                <a:gd name="T45" fmla="*/ 45 h 57"/>
                <a:gd name="T46" fmla="*/ 51 w 57"/>
                <a:gd name="T47" fmla="*/ 43 h 57"/>
                <a:gd name="T48" fmla="*/ 53 w 57"/>
                <a:gd name="T49" fmla="*/ 41 h 57"/>
                <a:gd name="T50" fmla="*/ 54 w 57"/>
                <a:gd name="T51" fmla="*/ 39 h 57"/>
                <a:gd name="T52" fmla="*/ 55 w 57"/>
                <a:gd name="T53" fmla="*/ 36 h 57"/>
                <a:gd name="T54" fmla="*/ 55 w 57"/>
                <a:gd name="T55" fmla="*/ 35 h 57"/>
                <a:gd name="T56" fmla="*/ 56 w 57"/>
                <a:gd name="T57" fmla="*/ 34 h 57"/>
                <a:gd name="T58" fmla="*/ 56 w 57"/>
                <a:gd name="T59" fmla="*/ 31 h 57"/>
                <a:gd name="T60" fmla="*/ 56 w 57"/>
                <a:gd name="T61" fmla="*/ 29 h 57"/>
                <a:gd name="T62" fmla="*/ 56 w 57"/>
                <a:gd name="T63" fmla="*/ 29 h 57"/>
                <a:gd name="T64" fmla="*/ 56 w 57"/>
                <a:gd name="T65" fmla="*/ 28 h 57"/>
                <a:gd name="T66" fmla="*/ 57 w 57"/>
                <a:gd name="T67" fmla="*/ 28 h 57"/>
                <a:gd name="T68" fmla="*/ 56 w 57"/>
                <a:gd name="T69" fmla="*/ 22 h 57"/>
                <a:gd name="T70" fmla="*/ 54 w 57"/>
                <a:gd name="T71" fmla="*/ 17 h 57"/>
                <a:gd name="T72" fmla="*/ 51 w 57"/>
                <a:gd name="T73" fmla="*/ 12 h 57"/>
                <a:gd name="T74" fmla="*/ 48 w 57"/>
                <a:gd name="T75" fmla="*/ 8 h 57"/>
                <a:gd name="T76" fmla="*/ 43 w 57"/>
                <a:gd name="T77" fmla="*/ 4 h 57"/>
                <a:gd name="T78" fmla="*/ 39 w 57"/>
                <a:gd name="T79" fmla="*/ 2 h 57"/>
                <a:gd name="T80" fmla="*/ 36 w 57"/>
                <a:gd name="T81" fmla="*/ 1 h 57"/>
                <a:gd name="T82" fmla="*/ 34 w 57"/>
                <a:gd name="T83" fmla="*/ 0 h 57"/>
                <a:gd name="T84" fmla="*/ 28 w 57"/>
                <a:gd name="T85" fmla="*/ 0 h 57"/>
                <a:gd name="T86" fmla="*/ 22 w 57"/>
                <a:gd name="T87" fmla="*/ 0 h 57"/>
                <a:gd name="T88" fmla="*/ 17 w 57"/>
                <a:gd name="T89" fmla="*/ 2 h 57"/>
                <a:gd name="T90" fmla="*/ 12 w 57"/>
                <a:gd name="T91" fmla="*/ 4 h 57"/>
                <a:gd name="T92" fmla="*/ 8 w 57"/>
                <a:gd name="T93" fmla="*/ 8 h 57"/>
                <a:gd name="T94" fmla="*/ 4 w 57"/>
                <a:gd name="T95" fmla="*/ 12 h 57"/>
                <a:gd name="T96" fmla="*/ 2 w 57"/>
                <a:gd name="T97" fmla="*/ 17 h 57"/>
                <a:gd name="T98" fmla="*/ 0 w 57"/>
                <a:gd name="T99" fmla="*/ 22 h 57"/>
                <a:gd name="T100" fmla="*/ 0 w 57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3" name="Freeform 259">
              <a:extLst>
                <a:ext uri="{FF2B5EF4-FFF2-40B4-BE49-F238E27FC236}">
                  <a16:creationId xmlns:a16="http://schemas.microsoft.com/office/drawing/2014/main" id="{A43000BD-62AC-4B3E-B667-F1180064B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146" y="4603736"/>
              <a:ext cx="33940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6 h 56"/>
                <a:gd name="T6" fmla="*/ 2 w 56"/>
                <a:gd name="T7" fmla="*/ 38 h 56"/>
                <a:gd name="T8" fmla="*/ 4 w 56"/>
                <a:gd name="T9" fmla="*/ 43 h 56"/>
                <a:gd name="T10" fmla="*/ 8 w 56"/>
                <a:gd name="T11" fmla="*/ 47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5 h 56"/>
                <a:gd name="T18" fmla="*/ 28 w 56"/>
                <a:gd name="T19" fmla="*/ 56 h 56"/>
                <a:gd name="T20" fmla="*/ 34 w 56"/>
                <a:gd name="T21" fmla="*/ 55 h 56"/>
                <a:gd name="T22" fmla="*/ 35 w 56"/>
                <a:gd name="T23" fmla="*/ 55 h 56"/>
                <a:gd name="T24" fmla="*/ 36 w 56"/>
                <a:gd name="T25" fmla="*/ 54 h 56"/>
                <a:gd name="T26" fmla="*/ 39 w 56"/>
                <a:gd name="T27" fmla="*/ 54 h 56"/>
                <a:gd name="T28" fmla="*/ 41 w 56"/>
                <a:gd name="T29" fmla="*/ 52 h 56"/>
                <a:gd name="T30" fmla="*/ 43 w 56"/>
                <a:gd name="T31" fmla="*/ 51 h 56"/>
                <a:gd name="T32" fmla="*/ 45 w 56"/>
                <a:gd name="T33" fmla="*/ 49 h 56"/>
                <a:gd name="T34" fmla="*/ 46 w 56"/>
                <a:gd name="T35" fmla="*/ 48 h 56"/>
                <a:gd name="T36" fmla="*/ 46 w 56"/>
                <a:gd name="T37" fmla="*/ 48 h 56"/>
                <a:gd name="T38" fmla="*/ 48 w 56"/>
                <a:gd name="T39" fmla="*/ 47 h 56"/>
                <a:gd name="T40" fmla="*/ 48 w 56"/>
                <a:gd name="T41" fmla="*/ 46 h 56"/>
                <a:gd name="T42" fmla="*/ 49 w 56"/>
                <a:gd name="T43" fmla="*/ 45 h 56"/>
                <a:gd name="T44" fmla="*/ 50 w 56"/>
                <a:gd name="T45" fmla="*/ 45 h 56"/>
                <a:gd name="T46" fmla="*/ 51 w 56"/>
                <a:gd name="T47" fmla="*/ 43 h 56"/>
                <a:gd name="T48" fmla="*/ 53 w 56"/>
                <a:gd name="T49" fmla="*/ 40 h 56"/>
                <a:gd name="T50" fmla="*/ 54 w 56"/>
                <a:gd name="T51" fmla="*/ 38 h 56"/>
                <a:gd name="T52" fmla="*/ 55 w 56"/>
                <a:gd name="T53" fmla="*/ 36 h 56"/>
                <a:gd name="T54" fmla="*/ 55 w 56"/>
                <a:gd name="T55" fmla="*/ 34 h 56"/>
                <a:gd name="T56" fmla="*/ 56 w 56"/>
                <a:gd name="T57" fmla="*/ 33 h 56"/>
                <a:gd name="T58" fmla="*/ 56 w 56"/>
                <a:gd name="T59" fmla="*/ 30 h 56"/>
                <a:gd name="T60" fmla="*/ 56 w 56"/>
                <a:gd name="T61" fmla="*/ 29 h 56"/>
                <a:gd name="T62" fmla="*/ 56 w 56"/>
                <a:gd name="T63" fmla="*/ 28 h 56"/>
                <a:gd name="T64" fmla="*/ 56 w 56"/>
                <a:gd name="T65" fmla="*/ 28 h 56"/>
                <a:gd name="T66" fmla="*/ 56 w 56"/>
                <a:gd name="T67" fmla="*/ 28 h 56"/>
                <a:gd name="T68" fmla="*/ 56 w 56"/>
                <a:gd name="T69" fmla="*/ 22 h 56"/>
                <a:gd name="T70" fmla="*/ 54 w 56"/>
                <a:gd name="T71" fmla="*/ 17 h 56"/>
                <a:gd name="T72" fmla="*/ 51 w 56"/>
                <a:gd name="T73" fmla="*/ 12 h 56"/>
                <a:gd name="T74" fmla="*/ 48 w 56"/>
                <a:gd name="T75" fmla="*/ 8 h 56"/>
                <a:gd name="T76" fmla="*/ 43 w 56"/>
                <a:gd name="T77" fmla="*/ 4 h 56"/>
                <a:gd name="T78" fmla="*/ 39 w 56"/>
                <a:gd name="T79" fmla="*/ 1 h 56"/>
                <a:gd name="T80" fmla="*/ 36 w 56"/>
                <a:gd name="T81" fmla="*/ 0 h 56"/>
                <a:gd name="T82" fmla="*/ 34 w 56"/>
                <a:gd name="T83" fmla="*/ 0 h 56"/>
                <a:gd name="T84" fmla="*/ 28 w 56"/>
                <a:gd name="T85" fmla="*/ 0 h 56"/>
                <a:gd name="T86" fmla="*/ 22 w 56"/>
                <a:gd name="T87" fmla="*/ 0 h 56"/>
                <a:gd name="T88" fmla="*/ 17 w 56"/>
                <a:gd name="T89" fmla="*/ 1 h 56"/>
                <a:gd name="T90" fmla="*/ 12 w 56"/>
                <a:gd name="T91" fmla="*/ 4 h 56"/>
                <a:gd name="T92" fmla="*/ 8 w 56"/>
                <a:gd name="T93" fmla="*/ 8 h 56"/>
                <a:gd name="T94" fmla="*/ 4 w 56"/>
                <a:gd name="T95" fmla="*/ 12 h 56"/>
                <a:gd name="T96" fmla="*/ 2 w 56"/>
                <a:gd name="T97" fmla="*/ 17 h 56"/>
                <a:gd name="T98" fmla="*/ 0 w 56"/>
                <a:gd name="T99" fmla="*/ 22 h 56"/>
                <a:gd name="T100" fmla="*/ 0 w 56"/>
                <a:gd name="T10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7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7"/>
                  </a:lnTo>
                  <a:lnTo>
                    <a:pt x="48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4" name="Freeform 70">
              <a:extLst>
                <a:ext uri="{FF2B5EF4-FFF2-40B4-BE49-F238E27FC236}">
                  <a16:creationId xmlns:a16="http://schemas.microsoft.com/office/drawing/2014/main" id="{AD3A9441-A396-46FA-845C-2028FE1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" y="3611984"/>
              <a:ext cx="34547" cy="53030"/>
            </a:xfrm>
            <a:custGeom>
              <a:avLst/>
              <a:gdLst>
                <a:gd name="T0" fmla="*/ 29 w 57"/>
                <a:gd name="T1" fmla="*/ 0 h 57"/>
                <a:gd name="T2" fmla="*/ 23 w 57"/>
                <a:gd name="T3" fmla="*/ 0 h 57"/>
                <a:gd name="T4" fmla="*/ 17 w 57"/>
                <a:gd name="T5" fmla="*/ 2 h 57"/>
                <a:gd name="T6" fmla="*/ 13 w 57"/>
                <a:gd name="T7" fmla="*/ 4 h 57"/>
                <a:gd name="T8" fmla="*/ 8 w 57"/>
                <a:gd name="T9" fmla="*/ 8 h 57"/>
                <a:gd name="T10" fmla="*/ 5 w 57"/>
                <a:gd name="T11" fmla="*/ 12 h 57"/>
                <a:gd name="T12" fmla="*/ 2 w 57"/>
                <a:gd name="T13" fmla="*/ 17 h 57"/>
                <a:gd name="T14" fmla="*/ 1 w 57"/>
                <a:gd name="T15" fmla="*/ 22 h 57"/>
                <a:gd name="T16" fmla="*/ 0 w 57"/>
                <a:gd name="T17" fmla="*/ 28 h 57"/>
                <a:gd name="T18" fmla="*/ 1 w 57"/>
                <a:gd name="T19" fmla="*/ 33 h 57"/>
                <a:gd name="T20" fmla="*/ 1 w 57"/>
                <a:gd name="T21" fmla="*/ 36 h 57"/>
                <a:gd name="T22" fmla="*/ 2 w 57"/>
                <a:gd name="T23" fmla="*/ 39 h 57"/>
                <a:gd name="T24" fmla="*/ 5 w 57"/>
                <a:gd name="T25" fmla="*/ 43 h 57"/>
                <a:gd name="T26" fmla="*/ 8 w 57"/>
                <a:gd name="T27" fmla="*/ 48 h 57"/>
                <a:gd name="T28" fmla="*/ 13 w 57"/>
                <a:gd name="T29" fmla="*/ 51 h 57"/>
                <a:gd name="T30" fmla="*/ 17 w 57"/>
                <a:gd name="T31" fmla="*/ 54 h 57"/>
                <a:gd name="T32" fmla="*/ 23 w 57"/>
                <a:gd name="T33" fmla="*/ 56 h 57"/>
                <a:gd name="T34" fmla="*/ 29 w 57"/>
                <a:gd name="T35" fmla="*/ 57 h 57"/>
                <a:gd name="T36" fmla="*/ 34 w 57"/>
                <a:gd name="T37" fmla="*/ 56 h 57"/>
                <a:gd name="T38" fmla="*/ 35 w 57"/>
                <a:gd name="T39" fmla="*/ 55 h 57"/>
                <a:gd name="T40" fmla="*/ 37 w 57"/>
                <a:gd name="T41" fmla="*/ 55 h 57"/>
                <a:gd name="T42" fmla="*/ 39 w 57"/>
                <a:gd name="T43" fmla="*/ 54 h 57"/>
                <a:gd name="T44" fmla="*/ 41 w 57"/>
                <a:gd name="T45" fmla="*/ 53 h 57"/>
                <a:gd name="T46" fmla="*/ 44 w 57"/>
                <a:gd name="T47" fmla="*/ 51 h 57"/>
                <a:gd name="T48" fmla="*/ 46 w 57"/>
                <a:gd name="T49" fmla="*/ 50 h 57"/>
                <a:gd name="T50" fmla="*/ 46 w 57"/>
                <a:gd name="T51" fmla="*/ 49 h 57"/>
                <a:gd name="T52" fmla="*/ 47 w 57"/>
                <a:gd name="T53" fmla="*/ 48 h 57"/>
                <a:gd name="T54" fmla="*/ 48 w 57"/>
                <a:gd name="T55" fmla="*/ 48 h 57"/>
                <a:gd name="T56" fmla="*/ 49 w 57"/>
                <a:gd name="T57" fmla="*/ 46 h 57"/>
                <a:gd name="T58" fmla="*/ 49 w 57"/>
                <a:gd name="T59" fmla="*/ 46 h 57"/>
                <a:gd name="T60" fmla="*/ 50 w 57"/>
                <a:gd name="T61" fmla="*/ 45 h 57"/>
                <a:gd name="T62" fmla="*/ 52 w 57"/>
                <a:gd name="T63" fmla="*/ 43 h 57"/>
                <a:gd name="T64" fmla="*/ 53 w 57"/>
                <a:gd name="T65" fmla="*/ 41 h 57"/>
                <a:gd name="T66" fmla="*/ 55 w 57"/>
                <a:gd name="T67" fmla="*/ 39 h 57"/>
                <a:gd name="T68" fmla="*/ 55 w 57"/>
                <a:gd name="T69" fmla="*/ 36 h 57"/>
                <a:gd name="T70" fmla="*/ 56 w 57"/>
                <a:gd name="T71" fmla="*/ 33 h 57"/>
                <a:gd name="T72" fmla="*/ 56 w 57"/>
                <a:gd name="T73" fmla="*/ 31 h 57"/>
                <a:gd name="T74" fmla="*/ 56 w 57"/>
                <a:gd name="T75" fmla="*/ 29 h 57"/>
                <a:gd name="T76" fmla="*/ 56 w 57"/>
                <a:gd name="T77" fmla="*/ 29 h 57"/>
                <a:gd name="T78" fmla="*/ 56 w 57"/>
                <a:gd name="T79" fmla="*/ 28 h 57"/>
                <a:gd name="T80" fmla="*/ 57 w 57"/>
                <a:gd name="T81" fmla="*/ 28 h 57"/>
                <a:gd name="T82" fmla="*/ 56 w 57"/>
                <a:gd name="T83" fmla="*/ 22 h 57"/>
                <a:gd name="T84" fmla="*/ 55 w 57"/>
                <a:gd name="T85" fmla="*/ 17 h 57"/>
                <a:gd name="T86" fmla="*/ 52 w 57"/>
                <a:gd name="T87" fmla="*/ 12 h 57"/>
                <a:gd name="T88" fmla="*/ 48 w 57"/>
                <a:gd name="T89" fmla="*/ 8 h 57"/>
                <a:gd name="T90" fmla="*/ 44 w 57"/>
                <a:gd name="T91" fmla="*/ 4 h 57"/>
                <a:gd name="T92" fmla="*/ 39 w 57"/>
                <a:gd name="T93" fmla="*/ 2 h 57"/>
                <a:gd name="T94" fmla="*/ 37 w 57"/>
                <a:gd name="T95" fmla="*/ 1 h 57"/>
                <a:gd name="T96" fmla="*/ 34 w 57"/>
                <a:gd name="T97" fmla="*/ 0 h 57"/>
                <a:gd name="T98" fmla="*/ 29 w 57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23" y="0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5" name="Freeform 133">
              <a:extLst>
                <a:ext uri="{FF2B5EF4-FFF2-40B4-BE49-F238E27FC236}">
                  <a16:creationId xmlns:a16="http://schemas.microsoft.com/office/drawing/2014/main" id="{CEC742F8-154C-4FE4-A442-D06944527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" y="3611984"/>
              <a:ext cx="34547" cy="53030"/>
            </a:xfrm>
            <a:custGeom>
              <a:avLst/>
              <a:gdLst>
                <a:gd name="T0" fmla="*/ 48 w 57"/>
                <a:gd name="T1" fmla="*/ 48 h 57"/>
                <a:gd name="T2" fmla="*/ 49 w 57"/>
                <a:gd name="T3" fmla="*/ 47 h 57"/>
                <a:gd name="T4" fmla="*/ 49 w 57"/>
                <a:gd name="T5" fmla="*/ 46 h 57"/>
                <a:gd name="T6" fmla="*/ 50 w 57"/>
                <a:gd name="T7" fmla="*/ 46 h 57"/>
                <a:gd name="T8" fmla="*/ 52 w 57"/>
                <a:gd name="T9" fmla="*/ 44 h 57"/>
                <a:gd name="T10" fmla="*/ 53 w 57"/>
                <a:gd name="T11" fmla="*/ 41 h 57"/>
                <a:gd name="T12" fmla="*/ 55 w 57"/>
                <a:gd name="T13" fmla="*/ 39 h 57"/>
                <a:gd name="T14" fmla="*/ 55 w 57"/>
                <a:gd name="T15" fmla="*/ 36 h 57"/>
                <a:gd name="T16" fmla="*/ 56 w 57"/>
                <a:gd name="T17" fmla="*/ 34 h 57"/>
                <a:gd name="T18" fmla="*/ 57 w 57"/>
                <a:gd name="T19" fmla="*/ 28 h 57"/>
                <a:gd name="T20" fmla="*/ 56 w 57"/>
                <a:gd name="T21" fmla="*/ 22 h 57"/>
                <a:gd name="T22" fmla="*/ 55 w 57"/>
                <a:gd name="T23" fmla="*/ 17 h 57"/>
                <a:gd name="T24" fmla="*/ 52 w 57"/>
                <a:gd name="T25" fmla="*/ 12 h 57"/>
                <a:gd name="T26" fmla="*/ 48 w 57"/>
                <a:gd name="T27" fmla="*/ 8 h 57"/>
                <a:gd name="T28" fmla="*/ 44 w 57"/>
                <a:gd name="T29" fmla="*/ 4 h 57"/>
                <a:gd name="T30" fmla="*/ 39 w 57"/>
                <a:gd name="T31" fmla="*/ 2 h 57"/>
                <a:gd name="T32" fmla="*/ 37 w 57"/>
                <a:gd name="T33" fmla="*/ 1 h 57"/>
                <a:gd name="T34" fmla="*/ 34 w 57"/>
                <a:gd name="T35" fmla="*/ 0 h 57"/>
                <a:gd name="T36" fmla="*/ 29 w 57"/>
                <a:gd name="T37" fmla="*/ 0 h 57"/>
                <a:gd name="T38" fmla="*/ 23 w 57"/>
                <a:gd name="T39" fmla="*/ 0 h 57"/>
                <a:gd name="T40" fmla="*/ 17 w 57"/>
                <a:gd name="T41" fmla="*/ 2 h 57"/>
                <a:gd name="T42" fmla="*/ 13 w 57"/>
                <a:gd name="T43" fmla="*/ 4 h 57"/>
                <a:gd name="T44" fmla="*/ 8 w 57"/>
                <a:gd name="T45" fmla="*/ 8 h 57"/>
                <a:gd name="T46" fmla="*/ 5 w 57"/>
                <a:gd name="T47" fmla="*/ 12 h 57"/>
                <a:gd name="T48" fmla="*/ 2 w 57"/>
                <a:gd name="T49" fmla="*/ 17 h 57"/>
                <a:gd name="T50" fmla="*/ 1 w 57"/>
                <a:gd name="T51" fmla="*/ 22 h 57"/>
                <a:gd name="T52" fmla="*/ 0 w 57"/>
                <a:gd name="T53" fmla="*/ 28 h 57"/>
                <a:gd name="T54" fmla="*/ 1 w 57"/>
                <a:gd name="T55" fmla="*/ 34 h 57"/>
                <a:gd name="T56" fmla="*/ 1 w 57"/>
                <a:gd name="T57" fmla="*/ 36 h 57"/>
                <a:gd name="T58" fmla="*/ 2 w 57"/>
                <a:gd name="T59" fmla="*/ 39 h 57"/>
                <a:gd name="T60" fmla="*/ 5 w 57"/>
                <a:gd name="T61" fmla="*/ 44 h 57"/>
                <a:gd name="T62" fmla="*/ 8 w 57"/>
                <a:gd name="T63" fmla="*/ 48 h 57"/>
                <a:gd name="T64" fmla="*/ 13 w 57"/>
                <a:gd name="T65" fmla="*/ 52 h 57"/>
                <a:gd name="T66" fmla="*/ 17 w 57"/>
                <a:gd name="T67" fmla="*/ 54 h 57"/>
                <a:gd name="T68" fmla="*/ 23 w 57"/>
                <a:gd name="T69" fmla="*/ 56 h 57"/>
                <a:gd name="T70" fmla="*/ 29 w 57"/>
                <a:gd name="T71" fmla="*/ 57 h 57"/>
                <a:gd name="T72" fmla="*/ 34 w 57"/>
                <a:gd name="T73" fmla="*/ 56 h 57"/>
                <a:gd name="T74" fmla="*/ 37 w 57"/>
                <a:gd name="T75" fmla="*/ 55 h 57"/>
                <a:gd name="T76" fmla="*/ 39 w 57"/>
                <a:gd name="T77" fmla="*/ 54 h 57"/>
                <a:gd name="T78" fmla="*/ 41 w 57"/>
                <a:gd name="T79" fmla="*/ 53 h 57"/>
                <a:gd name="T80" fmla="*/ 44 w 57"/>
                <a:gd name="T81" fmla="*/ 52 h 57"/>
                <a:gd name="T82" fmla="*/ 46 w 57"/>
                <a:gd name="T83" fmla="*/ 50 h 57"/>
                <a:gd name="T84" fmla="*/ 46 w 57"/>
                <a:gd name="T85" fmla="*/ 49 h 57"/>
                <a:gd name="T86" fmla="*/ 47 w 57"/>
                <a:gd name="T87" fmla="*/ 49 h 57"/>
                <a:gd name="T88" fmla="*/ 48 w 57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4"/>
                  </a:lnTo>
                  <a:lnTo>
                    <a:pt x="8" y="48"/>
                  </a:lnTo>
                  <a:lnTo>
                    <a:pt x="13" y="52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6" name="Freeform 177">
              <a:extLst>
                <a:ext uri="{FF2B5EF4-FFF2-40B4-BE49-F238E27FC236}">
                  <a16:creationId xmlns:a16="http://schemas.microsoft.com/office/drawing/2014/main" id="{CA820579-BBFF-4ED0-87C5-2611785FE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" y="3611984"/>
              <a:ext cx="34547" cy="53030"/>
            </a:xfrm>
            <a:custGeom>
              <a:avLst/>
              <a:gdLst>
                <a:gd name="T0" fmla="*/ 0 w 57"/>
                <a:gd name="T1" fmla="*/ 28 h 57"/>
                <a:gd name="T2" fmla="*/ 1 w 57"/>
                <a:gd name="T3" fmla="*/ 33 h 57"/>
                <a:gd name="T4" fmla="*/ 1 w 57"/>
                <a:gd name="T5" fmla="*/ 36 h 57"/>
                <a:gd name="T6" fmla="*/ 2 w 57"/>
                <a:gd name="T7" fmla="*/ 39 h 57"/>
                <a:gd name="T8" fmla="*/ 5 w 57"/>
                <a:gd name="T9" fmla="*/ 43 h 57"/>
                <a:gd name="T10" fmla="*/ 8 w 57"/>
                <a:gd name="T11" fmla="*/ 48 h 57"/>
                <a:gd name="T12" fmla="*/ 13 w 57"/>
                <a:gd name="T13" fmla="*/ 51 h 57"/>
                <a:gd name="T14" fmla="*/ 18 w 57"/>
                <a:gd name="T15" fmla="*/ 54 h 57"/>
                <a:gd name="T16" fmla="*/ 23 w 57"/>
                <a:gd name="T17" fmla="*/ 56 h 57"/>
                <a:gd name="T18" fmla="*/ 29 w 57"/>
                <a:gd name="T19" fmla="*/ 57 h 57"/>
                <a:gd name="T20" fmla="*/ 29 w 57"/>
                <a:gd name="T21" fmla="*/ 56 h 57"/>
                <a:gd name="T22" fmla="*/ 29 w 57"/>
                <a:gd name="T23" fmla="*/ 56 h 57"/>
                <a:gd name="T24" fmla="*/ 30 w 57"/>
                <a:gd name="T25" fmla="*/ 56 h 57"/>
                <a:gd name="T26" fmla="*/ 31 w 57"/>
                <a:gd name="T27" fmla="*/ 56 h 57"/>
                <a:gd name="T28" fmla="*/ 34 w 57"/>
                <a:gd name="T29" fmla="*/ 56 h 57"/>
                <a:gd name="T30" fmla="*/ 35 w 57"/>
                <a:gd name="T31" fmla="*/ 55 h 57"/>
                <a:gd name="T32" fmla="*/ 37 w 57"/>
                <a:gd name="T33" fmla="*/ 55 h 57"/>
                <a:gd name="T34" fmla="*/ 39 w 57"/>
                <a:gd name="T35" fmla="*/ 54 h 57"/>
                <a:gd name="T36" fmla="*/ 41 w 57"/>
                <a:gd name="T37" fmla="*/ 53 h 57"/>
                <a:gd name="T38" fmla="*/ 44 w 57"/>
                <a:gd name="T39" fmla="*/ 51 h 57"/>
                <a:gd name="T40" fmla="*/ 46 w 57"/>
                <a:gd name="T41" fmla="*/ 50 h 57"/>
                <a:gd name="T42" fmla="*/ 46 w 57"/>
                <a:gd name="T43" fmla="*/ 49 h 57"/>
                <a:gd name="T44" fmla="*/ 47 w 57"/>
                <a:gd name="T45" fmla="*/ 48 h 57"/>
                <a:gd name="T46" fmla="*/ 48 w 57"/>
                <a:gd name="T47" fmla="*/ 48 h 57"/>
                <a:gd name="T48" fmla="*/ 49 w 57"/>
                <a:gd name="T49" fmla="*/ 46 h 57"/>
                <a:gd name="T50" fmla="*/ 49 w 57"/>
                <a:gd name="T51" fmla="*/ 46 h 57"/>
                <a:gd name="T52" fmla="*/ 50 w 57"/>
                <a:gd name="T53" fmla="*/ 45 h 57"/>
                <a:gd name="T54" fmla="*/ 52 w 57"/>
                <a:gd name="T55" fmla="*/ 43 h 57"/>
                <a:gd name="T56" fmla="*/ 53 w 57"/>
                <a:gd name="T57" fmla="*/ 41 h 57"/>
                <a:gd name="T58" fmla="*/ 55 w 57"/>
                <a:gd name="T59" fmla="*/ 39 h 57"/>
                <a:gd name="T60" fmla="*/ 55 w 57"/>
                <a:gd name="T61" fmla="*/ 36 h 57"/>
                <a:gd name="T62" fmla="*/ 56 w 57"/>
                <a:gd name="T63" fmla="*/ 35 h 57"/>
                <a:gd name="T64" fmla="*/ 56 w 57"/>
                <a:gd name="T65" fmla="*/ 33 h 57"/>
                <a:gd name="T66" fmla="*/ 57 w 57"/>
                <a:gd name="T67" fmla="*/ 31 h 57"/>
                <a:gd name="T68" fmla="*/ 57 w 57"/>
                <a:gd name="T69" fmla="*/ 29 h 57"/>
                <a:gd name="T70" fmla="*/ 57 w 57"/>
                <a:gd name="T71" fmla="*/ 29 h 57"/>
                <a:gd name="T72" fmla="*/ 57 w 57"/>
                <a:gd name="T73" fmla="*/ 28 h 57"/>
                <a:gd name="T74" fmla="*/ 57 w 57"/>
                <a:gd name="T75" fmla="*/ 28 h 57"/>
                <a:gd name="T76" fmla="*/ 56 w 57"/>
                <a:gd name="T77" fmla="*/ 22 h 57"/>
                <a:gd name="T78" fmla="*/ 55 w 57"/>
                <a:gd name="T79" fmla="*/ 17 h 57"/>
                <a:gd name="T80" fmla="*/ 52 w 57"/>
                <a:gd name="T81" fmla="*/ 12 h 57"/>
                <a:gd name="T82" fmla="*/ 48 w 57"/>
                <a:gd name="T83" fmla="*/ 8 h 57"/>
                <a:gd name="T84" fmla="*/ 44 w 57"/>
                <a:gd name="T85" fmla="*/ 4 h 57"/>
                <a:gd name="T86" fmla="*/ 39 w 57"/>
                <a:gd name="T87" fmla="*/ 2 h 57"/>
                <a:gd name="T88" fmla="*/ 37 w 57"/>
                <a:gd name="T89" fmla="*/ 1 h 57"/>
                <a:gd name="T90" fmla="*/ 34 w 57"/>
                <a:gd name="T91" fmla="*/ 0 h 57"/>
                <a:gd name="T92" fmla="*/ 29 w 57"/>
                <a:gd name="T93" fmla="*/ 0 h 57"/>
                <a:gd name="T94" fmla="*/ 23 w 57"/>
                <a:gd name="T95" fmla="*/ 0 h 57"/>
                <a:gd name="T96" fmla="*/ 18 w 57"/>
                <a:gd name="T97" fmla="*/ 2 h 57"/>
                <a:gd name="T98" fmla="*/ 13 w 57"/>
                <a:gd name="T99" fmla="*/ 4 h 57"/>
                <a:gd name="T100" fmla="*/ 8 w 57"/>
                <a:gd name="T101" fmla="*/ 8 h 57"/>
                <a:gd name="T102" fmla="*/ 5 w 57"/>
                <a:gd name="T103" fmla="*/ 12 h 57"/>
                <a:gd name="T104" fmla="*/ 2 w 57"/>
                <a:gd name="T105" fmla="*/ 17 h 57"/>
                <a:gd name="T106" fmla="*/ 1 w 57"/>
                <a:gd name="T107" fmla="*/ 22 h 57"/>
                <a:gd name="T108" fmla="*/ 0 w 57"/>
                <a:gd name="T10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5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7" name="Freeform 210">
              <a:extLst>
                <a:ext uri="{FF2B5EF4-FFF2-40B4-BE49-F238E27FC236}">
                  <a16:creationId xmlns:a16="http://schemas.microsoft.com/office/drawing/2014/main" id="{6A29FA16-A4D3-4AEB-AEBB-F4548601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095" y="3611984"/>
              <a:ext cx="33940" cy="53030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34 h 57"/>
                <a:gd name="T4" fmla="*/ 0 w 56"/>
                <a:gd name="T5" fmla="*/ 36 h 57"/>
                <a:gd name="T6" fmla="*/ 1 w 56"/>
                <a:gd name="T7" fmla="*/ 39 h 57"/>
                <a:gd name="T8" fmla="*/ 4 w 56"/>
                <a:gd name="T9" fmla="*/ 44 h 57"/>
                <a:gd name="T10" fmla="*/ 8 w 56"/>
                <a:gd name="T11" fmla="*/ 48 h 57"/>
                <a:gd name="T12" fmla="*/ 12 w 56"/>
                <a:gd name="T13" fmla="*/ 52 h 57"/>
                <a:gd name="T14" fmla="*/ 17 w 56"/>
                <a:gd name="T15" fmla="*/ 54 h 57"/>
                <a:gd name="T16" fmla="*/ 22 w 56"/>
                <a:gd name="T17" fmla="*/ 56 h 57"/>
                <a:gd name="T18" fmla="*/ 28 w 56"/>
                <a:gd name="T19" fmla="*/ 57 h 57"/>
                <a:gd name="T20" fmla="*/ 28 w 56"/>
                <a:gd name="T21" fmla="*/ 56 h 57"/>
                <a:gd name="T22" fmla="*/ 28 w 56"/>
                <a:gd name="T23" fmla="*/ 56 h 57"/>
                <a:gd name="T24" fmla="*/ 29 w 56"/>
                <a:gd name="T25" fmla="*/ 56 h 57"/>
                <a:gd name="T26" fmla="*/ 30 w 56"/>
                <a:gd name="T27" fmla="*/ 56 h 57"/>
                <a:gd name="T28" fmla="*/ 33 w 56"/>
                <a:gd name="T29" fmla="*/ 56 h 57"/>
                <a:gd name="T30" fmla="*/ 36 w 56"/>
                <a:gd name="T31" fmla="*/ 55 h 57"/>
                <a:gd name="T32" fmla="*/ 38 w 56"/>
                <a:gd name="T33" fmla="*/ 54 h 57"/>
                <a:gd name="T34" fmla="*/ 40 w 56"/>
                <a:gd name="T35" fmla="*/ 53 h 57"/>
                <a:gd name="T36" fmla="*/ 43 w 56"/>
                <a:gd name="T37" fmla="*/ 52 h 57"/>
                <a:gd name="T38" fmla="*/ 45 w 56"/>
                <a:gd name="T39" fmla="*/ 50 h 57"/>
                <a:gd name="T40" fmla="*/ 45 w 56"/>
                <a:gd name="T41" fmla="*/ 49 h 57"/>
                <a:gd name="T42" fmla="*/ 46 w 56"/>
                <a:gd name="T43" fmla="*/ 49 h 57"/>
                <a:gd name="T44" fmla="*/ 47 w 56"/>
                <a:gd name="T45" fmla="*/ 48 h 57"/>
                <a:gd name="T46" fmla="*/ 48 w 56"/>
                <a:gd name="T47" fmla="*/ 47 h 57"/>
                <a:gd name="T48" fmla="*/ 48 w 56"/>
                <a:gd name="T49" fmla="*/ 46 h 57"/>
                <a:gd name="T50" fmla="*/ 49 w 56"/>
                <a:gd name="T51" fmla="*/ 46 h 57"/>
                <a:gd name="T52" fmla="*/ 51 w 56"/>
                <a:gd name="T53" fmla="*/ 44 h 57"/>
                <a:gd name="T54" fmla="*/ 52 w 56"/>
                <a:gd name="T55" fmla="*/ 41 h 57"/>
                <a:gd name="T56" fmla="*/ 54 w 56"/>
                <a:gd name="T57" fmla="*/ 39 h 57"/>
                <a:gd name="T58" fmla="*/ 54 w 56"/>
                <a:gd name="T59" fmla="*/ 36 h 57"/>
                <a:gd name="T60" fmla="*/ 55 w 56"/>
                <a:gd name="T61" fmla="*/ 35 h 57"/>
                <a:gd name="T62" fmla="*/ 55 w 56"/>
                <a:gd name="T63" fmla="*/ 34 h 57"/>
                <a:gd name="T64" fmla="*/ 56 w 56"/>
                <a:gd name="T65" fmla="*/ 28 h 57"/>
                <a:gd name="T66" fmla="*/ 55 w 56"/>
                <a:gd name="T67" fmla="*/ 22 h 57"/>
                <a:gd name="T68" fmla="*/ 54 w 56"/>
                <a:gd name="T69" fmla="*/ 17 h 57"/>
                <a:gd name="T70" fmla="*/ 51 w 56"/>
                <a:gd name="T71" fmla="*/ 12 h 57"/>
                <a:gd name="T72" fmla="*/ 47 w 56"/>
                <a:gd name="T73" fmla="*/ 8 h 57"/>
                <a:gd name="T74" fmla="*/ 43 w 56"/>
                <a:gd name="T75" fmla="*/ 4 h 57"/>
                <a:gd name="T76" fmla="*/ 38 w 56"/>
                <a:gd name="T77" fmla="*/ 2 h 57"/>
                <a:gd name="T78" fmla="*/ 36 w 56"/>
                <a:gd name="T79" fmla="*/ 1 h 57"/>
                <a:gd name="T80" fmla="*/ 33 w 56"/>
                <a:gd name="T81" fmla="*/ 0 h 57"/>
                <a:gd name="T82" fmla="*/ 28 w 56"/>
                <a:gd name="T83" fmla="*/ 0 h 57"/>
                <a:gd name="T84" fmla="*/ 22 w 56"/>
                <a:gd name="T85" fmla="*/ 0 h 57"/>
                <a:gd name="T86" fmla="*/ 17 w 56"/>
                <a:gd name="T87" fmla="*/ 2 h 57"/>
                <a:gd name="T88" fmla="*/ 12 w 56"/>
                <a:gd name="T89" fmla="*/ 4 h 57"/>
                <a:gd name="T90" fmla="*/ 8 w 56"/>
                <a:gd name="T91" fmla="*/ 8 h 57"/>
                <a:gd name="T92" fmla="*/ 4 w 56"/>
                <a:gd name="T93" fmla="*/ 12 h 57"/>
                <a:gd name="T94" fmla="*/ 1 w 56"/>
                <a:gd name="T95" fmla="*/ 17 h 57"/>
                <a:gd name="T96" fmla="*/ 0 w 56"/>
                <a:gd name="T97" fmla="*/ 22 h 57"/>
                <a:gd name="T98" fmla="*/ 0 w 56"/>
                <a:gd name="T9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0" y="28"/>
                  </a:move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4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8" name="Freeform 253">
              <a:extLst>
                <a:ext uri="{FF2B5EF4-FFF2-40B4-BE49-F238E27FC236}">
                  <a16:creationId xmlns:a16="http://schemas.microsoft.com/office/drawing/2014/main" id="{E75E8AD2-AE1E-457C-B010-29FDA699F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6" y="3611984"/>
              <a:ext cx="34547" cy="53030"/>
            </a:xfrm>
            <a:custGeom>
              <a:avLst/>
              <a:gdLst>
                <a:gd name="T0" fmla="*/ 0 w 57"/>
                <a:gd name="T1" fmla="*/ 28 h 57"/>
                <a:gd name="T2" fmla="*/ 1 w 57"/>
                <a:gd name="T3" fmla="*/ 33 h 57"/>
                <a:gd name="T4" fmla="*/ 1 w 57"/>
                <a:gd name="T5" fmla="*/ 36 h 57"/>
                <a:gd name="T6" fmla="*/ 2 w 57"/>
                <a:gd name="T7" fmla="*/ 39 h 57"/>
                <a:gd name="T8" fmla="*/ 5 w 57"/>
                <a:gd name="T9" fmla="*/ 43 h 57"/>
                <a:gd name="T10" fmla="*/ 8 w 57"/>
                <a:gd name="T11" fmla="*/ 48 h 57"/>
                <a:gd name="T12" fmla="*/ 13 w 57"/>
                <a:gd name="T13" fmla="*/ 51 h 57"/>
                <a:gd name="T14" fmla="*/ 17 w 57"/>
                <a:gd name="T15" fmla="*/ 54 h 57"/>
                <a:gd name="T16" fmla="*/ 23 w 57"/>
                <a:gd name="T17" fmla="*/ 56 h 57"/>
                <a:gd name="T18" fmla="*/ 29 w 57"/>
                <a:gd name="T19" fmla="*/ 57 h 57"/>
                <a:gd name="T20" fmla="*/ 34 w 57"/>
                <a:gd name="T21" fmla="*/ 56 h 57"/>
                <a:gd name="T22" fmla="*/ 35 w 57"/>
                <a:gd name="T23" fmla="*/ 55 h 57"/>
                <a:gd name="T24" fmla="*/ 37 w 57"/>
                <a:gd name="T25" fmla="*/ 55 h 57"/>
                <a:gd name="T26" fmla="*/ 39 w 57"/>
                <a:gd name="T27" fmla="*/ 54 h 57"/>
                <a:gd name="T28" fmla="*/ 41 w 57"/>
                <a:gd name="T29" fmla="*/ 53 h 57"/>
                <a:gd name="T30" fmla="*/ 44 w 57"/>
                <a:gd name="T31" fmla="*/ 51 h 57"/>
                <a:gd name="T32" fmla="*/ 46 w 57"/>
                <a:gd name="T33" fmla="*/ 50 h 57"/>
                <a:gd name="T34" fmla="*/ 46 w 57"/>
                <a:gd name="T35" fmla="*/ 49 h 57"/>
                <a:gd name="T36" fmla="*/ 47 w 57"/>
                <a:gd name="T37" fmla="*/ 48 h 57"/>
                <a:gd name="T38" fmla="*/ 48 w 57"/>
                <a:gd name="T39" fmla="*/ 48 h 57"/>
                <a:gd name="T40" fmla="*/ 49 w 57"/>
                <a:gd name="T41" fmla="*/ 46 h 57"/>
                <a:gd name="T42" fmla="*/ 49 w 57"/>
                <a:gd name="T43" fmla="*/ 46 h 57"/>
                <a:gd name="T44" fmla="*/ 50 w 57"/>
                <a:gd name="T45" fmla="*/ 45 h 57"/>
                <a:gd name="T46" fmla="*/ 52 w 57"/>
                <a:gd name="T47" fmla="*/ 43 h 57"/>
                <a:gd name="T48" fmla="*/ 53 w 57"/>
                <a:gd name="T49" fmla="*/ 41 h 57"/>
                <a:gd name="T50" fmla="*/ 55 w 57"/>
                <a:gd name="T51" fmla="*/ 39 h 57"/>
                <a:gd name="T52" fmla="*/ 55 w 57"/>
                <a:gd name="T53" fmla="*/ 36 h 57"/>
                <a:gd name="T54" fmla="*/ 56 w 57"/>
                <a:gd name="T55" fmla="*/ 35 h 57"/>
                <a:gd name="T56" fmla="*/ 56 w 57"/>
                <a:gd name="T57" fmla="*/ 33 h 57"/>
                <a:gd name="T58" fmla="*/ 57 w 57"/>
                <a:gd name="T59" fmla="*/ 31 h 57"/>
                <a:gd name="T60" fmla="*/ 57 w 57"/>
                <a:gd name="T61" fmla="*/ 29 h 57"/>
                <a:gd name="T62" fmla="*/ 57 w 57"/>
                <a:gd name="T63" fmla="*/ 29 h 57"/>
                <a:gd name="T64" fmla="*/ 57 w 57"/>
                <a:gd name="T65" fmla="*/ 28 h 57"/>
                <a:gd name="T66" fmla="*/ 57 w 57"/>
                <a:gd name="T67" fmla="*/ 28 h 57"/>
                <a:gd name="T68" fmla="*/ 56 w 57"/>
                <a:gd name="T69" fmla="*/ 22 h 57"/>
                <a:gd name="T70" fmla="*/ 55 w 57"/>
                <a:gd name="T71" fmla="*/ 17 h 57"/>
                <a:gd name="T72" fmla="*/ 52 w 57"/>
                <a:gd name="T73" fmla="*/ 12 h 57"/>
                <a:gd name="T74" fmla="*/ 48 w 57"/>
                <a:gd name="T75" fmla="*/ 8 h 57"/>
                <a:gd name="T76" fmla="*/ 44 w 57"/>
                <a:gd name="T77" fmla="*/ 4 h 57"/>
                <a:gd name="T78" fmla="*/ 39 w 57"/>
                <a:gd name="T79" fmla="*/ 2 h 57"/>
                <a:gd name="T80" fmla="*/ 37 w 57"/>
                <a:gd name="T81" fmla="*/ 1 h 57"/>
                <a:gd name="T82" fmla="*/ 34 w 57"/>
                <a:gd name="T83" fmla="*/ 0 h 57"/>
                <a:gd name="T84" fmla="*/ 29 w 57"/>
                <a:gd name="T85" fmla="*/ 0 h 57"/>
                <a:gd name="T86" fmla="*/ 23 w 57"/>
                <a:gd name="T87" fmla="*/ 0 h 57"/>
                <a:gd name="T88" fmla="*/ 17 w 57"/>
                <a:gd name="T89" fmla="*/ 2 h 57"/>
                <a:gd name="T90" fmla="*/ 13 w 57"/>
                <a:gd name="T91" fmla="*/ 4 h 57"/>
                <a:gd name="T92" fmla="*/ 8 w 57"/>
                <a:gd name="T93" fmla="*/ 8 h 57"/>
                <a:gd name="T94" fmla="*/ 5 w 57"/>
                <a:gd name="T95" fmla="*/ 12 h 57"/>
                <a:gd name="T96" fmla="*/ 2 w 57"/>
                <a:gd name="T97" fmla="*/ 17 h 57"/>
                <a:gd name="T98" fmla="*/ 1 w 57"/>
                <a:gd name="T99" fmla="*/ 22 h 57"/>
                <a:gd name="T100" fmla="*/ 0 w 57"/>
                <a:gd name="T10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5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9" name="Line 99">
              <a:extLst>
                <a:ext uri="{FF2B5EF4-FFF2-40B4-BE49-F238E27FC236}">
                  <a16:creationId xmlns:a16="http://schemas.microsoft.com/office/drawing/2014/main" id="{0E548B10-CBE8-4945-8639-7CD29FDE8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7109" y="3658504"/>
              <a:ext cx="0" cy="103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0" name="Triangle isocèle 249">
              <a:extLst>
                <a:ext uri="{FF2B5EF4-FFF2-40B4-BE49-F238E27FC236}">
                  <a16:creationId xmlns:a16="http://schemas.microsoft.com/office/drawing/2014/main" id="{BFE5920A-B315-4811-BDF6-A44EDC4F3E22}"/>
                </a:ext>
              </a:extLst>
            </p:cNvPr>
            <p:cNvSpPr/>
            <p:nvPr/>
          </p:nvSpPr>
          <p:spPr bwMode="auto">
            <a:xfrm rot="10800000">
              <a:off x="966039" y="3452975"/>
              <a:ext cx="82051" cy="71132"/>
            </a:xfrm>
            <a:prstGeom prst="triangle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200"/>
            </a:p>
          </p:txBody>
        </p:sp>
        <p:sp>
          <p:nvSpPr>
            <p:cNvPr id="251" name="Triangle isocèle 250">
              <a:extLst>
                <a:ext uri="{FF2B5EF4-FFF2-40B4-BE49-F238E27FC236}">
                  <a16:creationId xmlns:a16="http://schemas.microsoft.com/office/drawing/2014/main" id="{16C5BFAC-51DA-4998-A528-FC53D6E0F89C}"/>
                </a:ext>
              </a:extLst>
            </p:cNvPr>
            <p:cNvSpPr/>
            <p:nvPr/>
          </p:nvSpPr>
          <p:spPr bwMode="auto">
            <a:xfrm rot="10800000">
              <a:off x="3666097" y="3452976"/>
              <a:ext cx="82051" cy="71132"/>
            </a:xfrm>
            <a:prstGeom prst="triangle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200"/>
            </a:p>
          </p:txBody>
        </p:sp>
        <p:sp>
          <p:nvSpPr>
            <p:cNvPr id="253" name="Freeform 179">
              <a:extLst>
                <a:ext uri="{FF2B5EF4-FFF2-40B4-BE49-F238E27FC236}">
                  <a16:creationId xmlns:a16="http://schemas.microsoft.com/office/drawing/2014/main" id="{DEC9F109-B45D-443D-A9D5-E6866017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714" y="3961795"/>
              <a:ext cx="33940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3 h 56"/>
                <a:gd name="T4" fmla="*/ 0 w 56"/>
                <a:gd name="T5" fmla="*/ 35 h 56"/>
                <a:gd name="T6" fmla="*/ 1 w 56"/>
                <a:gd name="T7" fmla="*/ 38 h 56"/>
                <a:gd name="T8" fmla="*/ 4 w 56"/>
                <a:gd name="T9" fmla="*/ 43 h 56"/>
                <a:gd name="T10" fmla="*/ 8 w 56"/>
                <a:gd name="T11" fmla="*/ 47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5 h 56"/>
                <a:gd name="T18" fmla="*/ 28 w 56"/>
                <a:gd name="T19" fmla="*/ 56 h 56"/>
                <a:gd name="T20" fmla="*/ 28 w 56"/>
                <a:gd name="T21" fmla="*/ 56 h 56"/>
                <a:gd name="T22" fmla="*/ 28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3 w 56"/>
                <a:gd name="T29" fmla="*/ 55 h 56"/>
                <a:gd name="T30" fmla="*/ 34 w 56"/>
                <a:gd name="T31" fmla="*/ 55 h 56"/>
                <a:gd name="T32" fmla="*/ 36 w 56"/>
                <a:gd name="T33" fmla="*/ 54 h 56"/>
                <a:gd name="T34" fmla="*/ 39 w 56"/>
                <a:gd name="T35" fmla="*/ 54 h 56"/>
                <a:gd name="T36" fmla="*/ 41 w 56"/>
                <a:gd name="T37" fmla="*/ 52 h 56"/>
                <a:gd name="T38" fmla="*/ 43 w 56"/>
                <a:gd name="T39" fmla="*/ 51 h 56"/>
                <a:gd name="T40" fmla="*/ 45 w 56"/>
                <a:gd name="T41" fmla="*/ 49 h 56"/>
                <a:gd name="T42" fmla="*/ 46 w 56"/>
                <a:gd name="T43" fmla="*/ 48 h 56"/>
                <a:gd name="T44" fmla="*/ 46 w 56"/>
                <a:gd name="T45" fmla="*/ 48 h 56"/>
                <a:gd name="T46" fmla="*/ 48 w 56"/>
                <a:gd name="T47" fmla="*/ 47 h 56"/>
                <a:gd name="T48" fmla="*/ 48 w 56"/>
                <a:gd name="T49" fmla="*/ 46 h 56"/>
                <a:gd name="T50" fmla="*/ 49 w 56"/>
                <a:gd name="T51" fmla="*/ 45 h 56"/>
                <a:gd name="T52" fmla="*/ 49 w 56"/>
                <a:gd name="T53" fmla="*/ 45 h 56"/>
                <a:gd name="T54" fmla="*/ 51 w 56"/>
                <a:gd name="T55" fmla="*/ 43 h 56"/>
                <a:gd name="T56" fmla="*/ 52 w 56"/>
                <a:gd name="T57" fmla="*/ 40 h 56"/>
                <a:gd name="T58" fmla="*/ 54 w 56"/>
                <a:gd name="T59" fmla="*/ 38 h 56"/>
                <a:gd name="T60" fmla="*/ 55 w 56"/>
                <a:gd name="T61" fmla="*/ 35 h 56"/>
                <a:gd name="T62" fmla="*/ 55 w 56"/>
                <a:gd name="T63" fmla="*/ 34 h 56"/>
                <a:gd name="T64" fmla="*/ 56 w 56"/>
                <a:gd name="T65" fmla="*/ 33 h 56"/>
                <a:gd name="T66" fmla="*/ 56 w 56"/>
                <a:gd name="T67" fmla="*/ 30 h 56"/>
                <a:gd name="T68" fmla="*/ 56 w 56"/>
                <a:gd name="T69" fmla="*/ 29 h 56"/>
                <a:gd name="T70" fmla="*/ 56 w 56"/>
                <a:gd name="T71" fmla="*/ 28 h 56"/>
                <a:gd name="T72" fmla="*/ 56 w 56"/>
                <a:gd name="T73" fmla="*/ 28 h 56"/>
                <a:gd name="T74" fmla="*/ 56 w 56"/>
                <a:gd name="T75" fmla="*/ 28 h 56"/>
                <a:gd name="T76" fmla="*/ 56 w 56"/>
                <a:gd name="T77" fmla="*/ 22 h 56"/>
                <a:gd name="T78" fmla="*/ 54 w 56"/>
                <a:gd name="T79" fmla="*/ 17 h 56"/>
                <a:gd name="T80" fmla="*/ 51 w 56"/>
                <a:gd name="T81" fmla="*/ 12 h 56"/>
                <a:gd name="T82" fmla="*/ 48 w 56"/>
                <a:gd name="T83" fmla="*/ 8 h 56"/>
                <a:gd name="T84" fmla="*/ 43 w 56"/>
                <a:gd name="T85" fmla="*/ 4 h 56"/>
                <a:gd name="T86" fmla="*/ 39 w 56"/>
                <a:gd name="T87" fmla="*/ 1 h 56"/>
                <a:gd name="T88" fmla="*/ 36 w 56"/>
                <a:gd name="T89" fmla="*/ 0 h 56"/>
                <a:gd name="T90" fmla="*/ 33 w 56"/>
                <a:gd name="T91" fmla="*/ 0 h 56"/>
                <a:gd name="T92" fmla="*/ 28 w 56"/>
                <a:gd name="T93" fmla="*/ 0 h 56"/>
                <a:gd name="T94" fmla="*/ 22 w 56"/>
                <a:gd name="T95" fmla="*/ 0 h 56"/>
                <a:gd name="T96" fmla="*/ 17 w 56"/>
                <a:gd name="T97" fmla="*/ 1 h 56"/>
                <a:gd name="T98" fmla="*/ 12 w 56"/>
                <a:gd name="T99" fmla="*/ 4 h 56"/>
                <a:gd name="T100" fmla="*/ 8 w 56"/>
                <a:gd name="T101" fmla="*/ 8 h 56"/>
                <a:gd name="T102" fmla="*/ 4 w 56"/>
                <a:gd name="T103" fmla="*/ 12 h 56"/>
                <a:gd name="T104" fmla="*/ 1 w 56"/>
                <a:gd name="T105" fmla="*/ 17 h 56"/>
                <a:gd name="T106" fmla="*/ 0 w 56"/>
                <a:gd name="T107" fmla="*/ 22 h 56"/>
                <a:gd name="T108" fmla="*/ 0 w 56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3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4" y="43"/>
                  </a:lnTo>
                  <a:lnTo>
                    <a:pt x="8" y="47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7"/>
                  </a:lnTo>
                  <a:lnTo>
                    <a:pt x="48" y="46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4" name="Freeform 180">
              <a:extLst>
                <a:ext uri="{FF2B5EF4-FFF2-40B4-BE49-F238E27FC236}">
                  <a16:creationId xmlns:a16="http://schemas.microsoft.com/office/drawing/2014/main" id="{AD67C352-4FE5-46FE-8AA7-FA31F96E8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509" y="4192524"/>
              <a:ext cx="37143" cy="45719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6 h 56"/>
                <a:gd name="T6" fmla="*/ 2 w 57"/>
                <a:gd name="T7" fmla="*/ 38 h 56"/>
                <a:gd name="T8" fmla="*/ 5 w 57"/>
                <a:gd name="T9" fmla="*/ 43 h 56"/>
                <a:gd name="T10" fmla="*/ 8 w 57"/>
                <a:gd name="T11" fmla="*/ 48 h 56"/>
                <a:gd name="T12" fmla="*/ 13 w 57"/>
                <a:gd name="T13" fmla="*/ 51 h 56"/>
                <a:gd name="T14" fmla="*/ 18 w 57"/>
                <a:gd name="T15" fmla="*/ 54 h 56"/>
                <a:gd name="T16" fmla="*/ 23 w 57"/>
                <a:gd name="T17" fmla="*/ 56 h 56"/>
                <a:gd name="T18" fmla="*/ 29 w 57"/>
                <a:gd name="T19" fmla="*/ 56 h 56"/>
                <a:gd name="T20" fmla="*/ 29 w 57"/>
                <a:gd name="T21" fmla="*/ 56 h 56"/>
                <a:gd name="T22" fmla="*/ 29 w 57"/>
                <a:gd name="T23" fmla="*/ 56 h 56"/>
                <a:gd name="T24" fmla="*/ 30 w 57"/>
                <a:gd name="T25" fmla="*/ 56 h 56"/>
                <a:gd name="T26" fmla="*/ 31 w 57"/>
                <a:gd name="T27" fmla="*/ 56 h 56"/>
                <a:gd name="T28" fmla="*/ 34 w 57"/>
                <a:gd name="T29" fmla="*/ 56 h 56"/>
                <a:gd name="T30" fmla="*/ 35 w 57"/>
                <a:gd name="T31" fmla="*/ 55 h 56"/>
                <a:gd name="T32" fmla="*/ 37 w 57"/>
                <a:gd name="T33" fmla="*/ 54 h 56"/>
                <a:gd name="T34" fmla="*/ 39 w 57"/>
                <a:gd name="T35" fmla="*/ 54 h 56"/>
                <a:gd name="T36" fmla="*/ 42 w 57"/>
                <a:gd name="T37" fmla="*/ 52 h 56"/>
                <a:gd name="T38" fmla="*/ 44 w 57"/>
                <a:gd name="T39" fmla="*/ 51 h 56"/>
                <a:gd name="T40" fmla="*/ 46 w 57"/>
                <a:gd name="T41" fmla="*/ 49 h 56"/>
                <a:gd name="T42" fmla="*/ 46 w 57"/>
                <a:gd name="T43" fmla="*/ 49 h 56"/>
                <a:gd name="T44" fmla="*/ 47 w 57"/>
                <a:gd name="T45" fmla="*/ 48 h 56"/>
                <a:gd name="T46" fmla="*/ 48 w 57"/>
                <a:gd name="T47" fmla="*/ 48 h 56"/>
                <a:gd name="T48" fmla="*/ 49 w 57"/>
                <a:gd name="T49" fmla="*/ 46 h 56"/>
                <a:gd name="T50" fmla="*/ 50 w 57"/>
                <a:gd name="T51" fmla="*/ 45 h 56"/>
                <a:gd name="T52" fmla="*/ 50 w 57"/>
                <a:gd name="T53" fmla="*/ 45 h 56"/>
                <a:gd name="T54" fmla="*/ 52 w 57"/>
                <a:gd name="T55" fmla="*/ 43 h 56"/>
                <a:gd name="T56" fmla="*/ 53 w 57"/>
                <a:gd name="T57" fmla="*/ 41 h 56"/>
                <a:gd name="T58" fmla="*/ 55 w 57"/>
                <a:gd name="T59" fmla="*/ 38 h 56"/>
                <a:gd name="T60" fmla="*/ 55 w 57"/>
                <a:gd name="T61" fmla="*/ 36 h 56"/>
                <a:gd name="T62" fmla="*/ 56 w 57"/>
                <a:gd name="T63" fmla="*/ 34 h 56"/>
                <a:gd name="T64" fmla="*/ 56 w 57"/>
                <a:gd name="T65" fmla="*/ 33 h 56"/>
                <a:gd name="T66" fmla="*/ 57 w 57"/>
                <a:gd name="T67" fmla="*/ 30 h 56"/>
                <a:gd name="T68" fmla="*/ 57 w 57"/>
                <a:gd name="T69" fmla="*/ 29 h 56"/>
                <a:gd name="T70" fmla="*/ 57 w 57"/>
                <a:gd name="T71" fmla="*/ 28 h 56"/>
                <a:gd name="T72" fmla="*/ 57 w 57"/>
                <a:gd name="T73" fmla="*/ 28 h 56"/>
                <a:gd name="T74" fmla="*/ 57 w 57"/>
                <a:gd name="T75" fmla="*/ 28 h 56"/>
                <a:gd name="T76" fmla="*/ 56 w 57"/>
                <a:gd name="T77" fmla="*/ 22 h 56"/>
                <a:gd name="T78" fmla="*/ 55 w 57"/>
                <a:gd name="T79" fmla="*/ 17 h 56"/>
                <a:gd name="T80" fmla="*/ 52 w 57"/>
                <a:gd name="T81" fmla="*/ 12 h 56"/>
                <a:gd name="T82" fmla="*/ 48 w 57"/>
                <a:gd name="T83" fmla="*/ 8 h 56"/>
                <a:gd name="T84" fmla="*/ 44 w 57"/>
                <a:gd name="T85" fmla="*/ 4 h 56"/>
                <a:gd name="T86" fmla="*/ 39 w 57"/>
                <a:gd name="T87" fmla="*/ 1 h 56"/>
                <a:gd name="T88" fmla="*/ 37 w 57"/>
                <a:gd name="T89" fmla="*/ 0 h 56"/>
                <a:gd name="T90" fmla="*/ 34 w 57"/>
                <a:gd name="T91" fmla="*/ 0 h 56"/>
                <a:gd name="T92" fmla="*/ 29 w 57"/>
                <a:gd name="T93" fmla="*/ 0 h 56"/>
                <a:gd name="T94" fmla="*/ 23 w 57"/>
                <a:gd name="T95" fmla="*/ 0 h 56"/>
                <a:gd name="T96" fmla="*/ 18 w 57"/>
                <a:gd name="T97" fmla="*/ 1 h 56"/>
                <a:gd name="T98" fmla="*/ 13 w 57"/>
                <a:gd name="T99" fmla="*/ 4 h 56"/>
                <a:gd name="T100" fmla="*/ 8 w 57"/>
                <a:gd name="T101" fmla="*/ 8 h 56"/>
                <a:gd name="T102" fmla="*/ 5 w 57"/>
                <a:gd name="T103" fmla="*/ 12 h 56"/>
                <a:gd name="T104" fmla="*/ 2 w 57"/>
                <a:gd name="T105" fmla="*/ 17 h 56"/>
                <a:gd name="T106" fmla="*/ 1 w 57"/>
                <a:gd name="T107" fmla="*/ 22 h 56"/>
                <a:gd name="T108" fmla="*/ 0 w 57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2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5" name="Freeform 71">
              <a:extLst>
                <a:ext uri="{FF2B5EF4-FFF2-40B4-BE49-F238E27FC236}">
                  <a16:creationId xmlns:a16="http://schemas.microsoft.com/office/drawing/2014/main" id="{5994F777-406A-479D-BE9A-A46EA831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101" y="3648268"/>
              <a:ext cx="33940" cy="53030"/>
            </a:xfrm>
            <a:custGeom>
              <a:avLst/>
              <a:gdLst>
                <a:gd name="T0" fmla="*/ 28 w 56"/>
                <a:gd name="T1" fmla="*/ 0 h 57"/>
                <a:gd name="T2" fmla="*/ 22 w 56"/>
                <a:gd name="T3" fmla="*/ 1 h 57"/>
                <a:gd name="T4" fmla="*/ 17 w 56"/>
                <a:gd name="T5" fmla="*/ 2 h 57"/>
                <a:gd name="T6" fmla="*/ 12 w 56"/>
                <a:gd name="T7" fmla="*/ 5 h 57"/>
                <a:gd name="T8" fmla="*/ 8 w 56"/>
                <a:gd name="T9" fmla="*/ 8 h 57"/>
                <a:gd name="T10" fmla="*/ 4 w 56"/>
                <a:gd name="T11" fmla="*/ 13 h 57"/>
                <a:gd name="T12" fmla="*/ 1 w 56"/>
                <a:gd name="T13" fmla="*/ 18 h 57"/>
                <a:gd name="T14" fmla="*/ 0 w 56"/>
                <a:gd name="T15" fmla="*/ 23 h 57"/>
                <a:gd name="T16" fmla="*/ 0 w 56"/>
                <a:gd name="T17" fmla="*/ 29 h 57"/>
                <a:gd name="T18" fmla="*/ 0 w 56"/>
                <a:gd name="T19" fmla="*/ 34 h 57"/>
                <a:gd name="T20" fmla="*/ 0 w 56"/>
                <a:gd name="T21" fmla="*/ 36 h 57"/>
                <a:gd name="T22" fmla="*/ 1 w 56"/>
                <a:gd name="T23" fmla="*/ 39 h 57"/>
                <a:gd name="T24" fmla="*/ 4 w 56"/>
                <a:gd name="T25" fmla="*/ 44 h 57"/>
                <a:gd name="T26" fmla="*/ 8 w 56"/>
                <a:gd name="T27" fmla="*/ 48 h 57"/>
                <a:gd name="T28" fmla="*/ 12 w 56"/>
                <a:gd name="T29" fmla="*/ 52 h 57"/>
                <a:gd name="T30" fmla="*/ 17 w 56"/>
                <a:gd name="T31" fmla="*/ 55 h 57"/>
                <a:gd name="T32" fmla="*/ 22 w 56"/>
                <a:gd name="T33" fmla="*/ 56 h 57"/>
                <a:gd name="T34" fmla="*/ 28 w 56"/>
                <a:gd name="T35" fmla="*/ 57 h 57"/>
                <a:gd name="T36" fmla="*/ 33 w 56"/>
                <a:gd name="T37" fmla="*/ 56 h 57"/>
                <a:gd name="T38" fmla="*/ 34 w 56"/>
                <a:gd name="T39" fmla="*/ 56 h 57"/>
                <a:gd name="T40" fmla="*/ 36 w 56"/>
                <a:gd name="T41" fmla="*/ 55 h 57"/>
                <a:gd name="T42" fmla="*/ 39 w 56"/>
                <a:gd name="T43" fmla="*/ 55 h 57"/>
                <a:gd name="T44" fmla="*/ 41 w 56"/>
                <a:gd name="T45" fmla="*/ 53 h 57"/>
                <a:gd name="T46" fmla="*/ 43 w 56"/>
                <a:gd name="T47" fmla="*/ 52 h 57"/>
                <a:gd name="T48" fmla="*/ 45 w 56"/>
                <a:gd name="T49" fmla="*/ 50 h 57"/>
                <a:gd name="T50" fmla="*/ 46 w 56"/>
                <a:gd name="T51" fmla="*/ 49 h 57"/>
                <a:gd name="T52" fmla="*/ 46 w 56"/>
                <a:gd name="T53" fmla="*/ 49 h 57"/>
                <a:gd name="T54" fmla="*/ 48 w 56"/>
                <a:gd name="T55" fmla="*/ 48 h 57"/>
                <a:gd name="T56" fmla="*/ 48 w 56"/>
                <a:gd name="T57" fmla="*/ 47 h 57"/>
                <a:gd name="T58" fmla="*/ 49 w 56"/>
                <a:gd name="T59" fmla="*/ 46 h 57"/>
                <a:gd name="T60" fmla="*/ 49 w 56"/>
                <a:gd name="T61" fmla="*/ 46 h 57"/>
                <a:gd name="T62" fmla="*/ 51 w 56"/>
                <a:gd name="T63" fmla="*/ 44 h 57"/>
                <a:gd name="T64" fmla="*/ 53 w 56"/>
                <a:gd name="T65" fmla="*/ 41 h 57"/>
                <a:gd name="T66" fmla="*/ 54 w 56"/>
                <a:gd name="T67" fmla="*/ 39 h 57"/>
                <a:gd name="T68" fmla="*/ 55 w 56"/>
                <a:gd name="T69" fmla="*/ 36 h 57"/>
                <a:gd name="T70" fmla="*/ 55 w 56"/>
                <a:gd name="T71" fmla="*/ 34 h 57"/>
                <a:gd name="T72" fmla="*/ 56 w 56"/>
                <a:gd name="T73" fmla="*/ 31 h 57"/>
                <a:gd name="T74" fmla="*/ 56 w 56"/>
                <a:gd name="T75" fmla="*/ 30 h 57"/>
                <a:gd name="T76" fmla="*/ 56 w 56"/>
                <a:gd name="T77" fmla="*/ 29 h 57"/>
                <a:gd name="T78" fmla="*/ 56 w 56"/>
                <a:gd name="T79" fmla="*/ 29 h 57"/>
                <a:gd name="T80" fmla="*/ 56 w 56"/>
                <a:gd name="T81" fmla="*/ 29 h 57"/>
                <a:gd name="T82" fmla="*/ 55 w 56"/>
                <a:gd name="T83" fmla="*/ 23 h 57"/>
                <a:gd name="T84" fmla="*/ 54 w 56"/>
                <a:gd name="T85" fmla="*/ 18 h 57"/>
                <a:gd name="T86" fmla="*/ 51 w 56"/>
                <a:gd name="T87" fmla="*/ 13 h 57"/>
                <a:gd name="T88" fmla="*/ 48 w 56"/>
                <a:gd name="T89" fmla="*/ 8 h 57"/>
                <a:gd name="T90" fmla="*/ 43 w 56"/>
                <a:gd name="T91" fmla="*/ 5 h 57"/>
                <a:gd name="T92" fmla="*/ 39 w 56"/>
                <a:gd name="T93" fmla="*/ 2 h 57"/>
                <a:gd name="T94" fmla="*/ 36 w 56"/>
                <a:gd name="T95" fmla="*/ 1 h 57"/>
                <a:gd name="T96" fmla="*/ 33 w 56"/>
                <a:gd name="T97" fmla="*/ 1 h 57"/>
                <a:gd name="T98" fmla="*/ 28 w 56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6" name="ZoneTexte 255">
              <a:extLst>
                <a:ext uri="{FF2B5EF4-FFF2-40B4-BE49-F238E27FC236}">
                  <a16:creationId xmlns:a16="http://schemas.microsoft.com/office/drawing/2014/main" id="{859E9EB9-7670-4C12-B5DA-6A0611612CB5}"/>
                </a:ext>
              </a:extLst>
            </p:cNvPr>
            <p:cNvSpPr txBox="1"/>
            <p:nvPr/>
          </p:nvSpPr>
          <p:spPr>
            <a:xfrm>
              <a:off x="3702329" y="4273557"/>
              <a:ext cx="3983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-1.3</a:t>
              </a:r>
            </a:p>
          </p:txBody>
        </p:sp>
        <p:sp>
          <p:nvSpPr>
            <p:cNvPr id="257" name="ZoneTexte 256">
              <a:extLst>
                <a:ext uri="{FF2B5EF4-FFF2-40B4-BE49-F238E27FC236}">
                  <a16:creationId xmlns:a16="http://schemas.microsoft.com/office/drawing/2014/main" id="{E346FDBF-AACC-4F2F-B491-1E60DAC88702}"/>
                </a:ext>
              </a:extLst>
            </p:cNvPr>
            <p:cNvSpPr txBox="1"/>
            <p:nvPr/>
          </p:nvSpPr>
          <p:spPr>
            <a:xfrm>
              <a:off x="3702329" y="4578203"/>
              <a:ext cx="3983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-1.8</a:t>
              </a:r>
            </a:p>
          </p:txBody>
        </p:sp>
        <p:sp>
          <p:nvSpPr>
            <p:cNvPr id="258" name="ZoneTexte 257">
              <a:extLst>
                <a:ext uri="{FF2B5EF4-FFF2-40B4-BE49-F238E27FC236}">
                  <a16:creationId xmlns:a16="http://schemas.microsoft.com/office/drawing/2014/main" id="{B7D502C9-393E-4733-810D-ECB2F53EA58E}"/>
                </a:ext>
              </a:extLst>
            </p:cNvPr>
            <p:cNvSpPr txBox="1"/>
            <p:nvPr/>
          </p:nvSpPr>
          <p:spPr>
            <a:xfrm>
              <a:off x="3702329" y="4795740"/>
              <a:ext cx="3983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-2.1</a:t>
              </a:r>
            </a:p>
          </p:txBody>
        </p:sp>
        <p:sp>
          <p:nvSpPr>
            <p:cNvPr id="259" name="ZoneTexte 258">
              <a:extLst>
                <a:ext uri="{FF2B5EF4-FFF2-40B4-BE49-F238E27FC236}">
                  <a16:creationId xmlns:a16="http://schemas.microsoft.com/office/drawing/2014/main" id="{42231E27-7DBA-442A-A588-0BC213217DB2}"/>
                </a:ext>
              </a:extLst>
            </p:cNvPr>
            <p:cNvSpPr txBox="1"/>
            <p:nvPr/>
          </p:nvSpPr>
          <p:spPr>
            <a:xfrm>
              <a:off x="3702329" y="4926576"/>
              <a:ext cx="3983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-2.3</a:t>
              </a:r>
            </a:p>
          </p:txBody>
        </p:sp>
        <p:sp>
          <p:nvSpPr>
            <p:cNvPr id="260" name="Freeform 107">
              <a:extLst>
                <a:ext uri="{FF2B5EF4-FFF2-40B4-BE49-F238E27FC236}">
                  <a16:creationId xmlns:a16="http://schemas.microsoft.com/office/drawing/2014/main" id="{2DE392B6-A7A6-4945-A195-EC022F2C6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39" y="3673387"/>
              <a:ext cx="33940" cy="53030"/>
            </a:xfrm>
            <a:custGeom>
              <a:avLst/>
              <a:gdLst>
                <a:gd name="T0" fmla="*/ 48 w 56"/>
                <a:gd name="T1" fmla="*/ 48 h 57"/>
                <a:gd name="T2" fmla="*/ 49 w 56"/>
                <a:gd name="T3" fmla="*/ 47 h 57"/>
                <a:gd name="T4" fmla="*/ 49 w 56"/>
                <a:gd name="T5" fmla="*/ 46 h 57"/>
                <a:gd name="T6" fmla="*/ 50 w 56"/>
                <a:gd name="T7" fmla="*/ 46 h 57"/>
                <a:gd name="T8" fmla="*/ 51 w 56"/>
                <a:gd name="T9" fmla="*/ 44 h 57"/>
                <a:gd name="T10" fmla="*/ 53 w 56"/>
                <a:gd name="T11" fmla="*/ 41 h 57"/>
                <a:gd name="T12" fmla="*/ 54 w 56"/>
                <a:gd name="T13" fmla="*/ 39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7 h 57"/>
                <a:gd name="T24" fmla="*/ 51 w 56"/>
                <a:gd name="T25" fmla="*/ 13 h 57"/>
                <a:gd name="T26" fmla="*/ 48 w 56"/>
                <a:gd name="T27" fmla="*/ 8 h 57"/>
                <a:gd name="T28" fmla="*/ 43 w 56"/>
                <a:gd name="T29" fmla="*/ 4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4 h 57"/>
                <a:gd name="T44" fmla="*/ 8 w 56"/>
                <a:gd name="T45" fmla="*/ 8 h 57"/>
                <a:gd name="T46" fmla="*/ 4 w 56"/>
                <a:gd name="T47" fmla="*/ 13 h 57"/>
                <a:gd name="T48" fmla="*/ 2 w 56"/>
                <a:gd name="T49" fmla="*/ 17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39 h 57"/>
                <a:gd name="T60" fmla="*/ 4 w 56"/>
                <a:gd name="T61" fmla="*/ 44 h 57"/>
                <a:gd name="T62" fmla="*/ 8 w 56"/>
                <a:gd name="T63" fmla="*/ 48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5 h 57"/>
                <a:gd name="T76" fmla="*/ 39 w 56"/>
                <a:gd name="T77" fmla="*/ 55 h 57"/>
                <a:gd name="T78" fmla="*/ 41 w 56"/>
                <a:gd name="T79" fmla="*/ 53 h 57"/>
                <a:gd name="T80" fmla="*/ 43 w 56"/>
                <a:gd name="T81" fmla="*/ 52 h 57"/>
                <a:gd name="T82" fmla="*/ 45 w 56"/>
                <a:gd name="T83" fmla="*/ 50 h 57"/>
                <a:gd name="T84" fmla="*/ 46 w 56"/>
                <a:gd name="T85" fmla="*/ 49 h 57"/>
                <a:gd name="T86" fmla="*/ 46 w 56"/>
                <a:gd name="T87" fmla="*/ 49 h 57"/>
                <a:gd name="T88" fmla="*/ 48 w 56"/>
                <a:gd name="T8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1" name="Freeform 104">
              <a:extLst>
                <a:ext uri="{FF2B5EF4-FFF2-40B4-BE49-F238E27FC236}">
                  <a16:creationId xmlns:a16="http://schemas.microsoft.com/office/drawing/2014/main" id="{55FC2402-3385-4522-8F79-5A22709B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925" y="3633382"/>
              <a:ext cx="33940" cy="53030"/>
            </a:xfrm>
            <a:custGeom>
              <a:avLst/>
              <a:gdLst>
                <a:gd name="T0" fmla="*/ 48 w 56"/>
                <a:gd name="T1" fmla="*/ 49 h 57"/>
                <a:gd name="T2" fmla="*/ 48 w 56"/>
                <a:gd name="T3" fmla="*/ 47 h 57"/>
                <a:gd name="T4" fmla="*/ 49 w 56"/>
                <a:gd name="T5" fmla="*/ 46 h 57"/>
                <a:gd name="T6" fmla="*/ 49 w 56"/>
                <a:gd name="T7" fmla="*/ 46 h 57"/>
                <a:gd name="T8" fmla="*/ 51 w 56"/>
                <a:gd name="T9" fmla="*/ 44 h 57"/>
                <a:gd name="T10" fmla="*/ 52 w 56"/>
                <a:gd name="T11" fmla="*/ 42 h 57"/>
                <a:gd name="T12" fmla="*/ 54 w 56"/>
                <a:gd name="T13" fmla="*/ 39 h 57"/>
                <a:gd name="T14" fmla="*/ 55 w 56"/>
                <a:gd name="T15" fmla="*/ 37 h 57"/>
                <a:gd name="T16" fmla="*/ 55 w 56"/>
                <a:gd name="T17" fmla="*/ 34 h 57"/>
                <a:gd name="T18" fmla="*/ 56 w 56"/>
                <a:gd name="T19" fmla="*/ 29 h 57"/>
                <a:gd name="T20" fmla="*/ 55 w 56"/>
                <a:gd name="T21" fmla="*/ 23 h 57"/>
                <a:gd name="T22" fmla="*/ 54 w 56"/>
                <a:gd name="T23" fmla="*/ 17 h 57"/>
                <a:gd name="T24" fmla="*/ 51 w 56"/>
                <a:gd name="T25" fmla="*/ 13 h 57"/>
                <a:gd name="T26" fmla="*/ 48 w 56"/>
                <a:gd name="T27" fmla="*/ 8 h 57"/>
                <a:gd name="T28" fmla="*/ 43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3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8 h 57"/>
                <a:gd name="T46" fmla="*/ 4 w 56"/>
                <a:gd name="T47" fmla="*/ 13 h 57"/>
                <a:gd name="T48" fmla="*/ 1 w 56"/>
                <a:gd name="T49" fmla="*/ 17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0 w 56"/>
                <a:gd name="T57" fmla="*/ 37 h 57"/>
                <a:gd name="T58" fmla="*/ 1 w 56"/>
                <a:gd name="T59" fmla="*/ 39 h 57"/>
                <a:gd name="T60" fmla="*/ 4 w 56"/>
                <a:gd name="T61" fmla="*/ 44 h 57"/>
                <a:gd name="T62" fmla="*/ 8 w 56"/>
                <a:gd name="T63" fmla="*/ 49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3 w 56"/>
                <a:gd name="T73" fmla="*/ 56 h 57"/>
                <a:gd name="T74" fmla="*/ 36 w 56"/>
                <a:gd name="T75" fmla="*/ 56 h 57"/>
                <a:gd name="T76" fmla="*/ 39 w 56"/>
                <a:gd name="T77" fmla="*/ 55 h 57"/>
                <a:gd name="T78" fmla="*/ 41 w 56"/>
                <a:gd name="T79" fmla="*/ 53 h 57"/>
                <a:gd name="T80" fmla="*/ 43 w 56"/>
                <a:gd name="T81" fmla="*/ 52 h 57"/>
                <a:gd name="T82" fmla="*/ 45 w 56"/>
                <a:gd name="T83" fmla="*/ 50 h 57"/>
                <a:gd name="T84" fmla="*/ 45 w 56"/>
                <a:gd name="T85" fmla="*/ 50 h 57"/>
                <a:gd name="T86" fmla="*/ 46 w 56"/>
                <a:gd name="T87" fmla="*/ 49 h 57"/>
                <a:gd name="T88" fmla="*/ 48 w 56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9"/>
                  </a:moveTo>
                  <a:lnTo>
                    <a:pt x="48" y="47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2" y="42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4"/>
                  </a:lnTo>
                  <a:lnTo>
                    <a:pt x="56" y="29"/>
                  </a:lnTo>
                  <a:lnTo>
                    <a:pt x="55" y="23"/>
                  </a:lnTo>
                  <a:lnTo>
                    <a:pt x="54" y="17"/>
                  </a:lnTo>
                  <a:lnTo>
                    <a:pt x="51" y="13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2" name="Freeform 105">
              <a:extLst>
                <a:ext uri="{FF2B5EF4-FFF2-40B4-BE49-F238E27FC236}">
                  <a16:creationId xmlns:a16="http://schemas.microsoft.com/office/drawing/2014/main" id="{273FEA10-0625-45BD-9D2E-A767986B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114" y="3638964"/>
              <a:ext cx="33940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7 h 56"/>
                <a:gd name="T4" fmla="*/ 49 w 56"/>
                <a:gd name="T5" fmla="*/ 46 h 56"/>
                <a:gd name="T6" fmla="*/ 50 w 56"/>
                <a:gd name="T7" fmla="*/ 46 h 56"/>
                <a:gd name="T8" fmla="*/ 51 w 56"/>
                <a:gd name="T9" fmla="*/ 44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5 w 56"/>
                <a:gd name="T17" fmla="*/ 34 h 56"/>
                <a:gd name="T18" fmla="*/ 56 w 56"/>
                <a:gd name="T19" fmla="*/ 28 h 56"/>
                <a:gd name="T20" fmla="*/ 55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4 h 56"/>
                <a:gd name="T62" fmla="*/ 8 w 56"/>
                <a:gd name="T63" fmla="*/ 48 h 56"/>
                <a:gd name="T64" fmla="*/ 12 w 56"/>
                <a:gd name="T65" fmla="*/ 52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4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2 h 56"/>
                <a:gd name="T82" fmla="*/ 45 w 56"/>
                <a:gd name="T83" fmla="*/ 50 h 56"/>
                <a:gd name="T84" fmla="*/ 46 w 56"/>
                <a:gd name="T85" fmla="*/ 49 h 56"/>
                <a:gd name="T86" fmla="*/ 46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3" name="Freeform 72">
              <a:extLst>
                <a:ext uri="{FF2B5EF4-FFF2-40B4-BE49-F238E27FC236}">
                  <a16:creationId xmlns:a16="http://schemas.microsoft.com/office/drawing/2014/main" id="{C1F48CA8-0F2E-44F3-8A3A-4AF3F6BB3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107" y="3743163"/>
              <a:ext cx="33940" cy="53030"/>
            </a:xfrm>
            <a:custGeom>
              <a:avLst/>
              <a:gdLst>
                <a:gd name="T0" fmla="*/ 28 w 56"/>
                <a:gd name="T1" fmla="*/ 0 h 57"/>
                <a:gd name="T2" fmla="*/ 22 w 56"/>
                <a:gd name="T3" fmla="*/ 0 h 57"/>
                <a:gd name="T4" fmla="*/ 17 w 56"/>
                <a:gd name="T5" fmla="*/ 2 h 57"/>
                <a:gd name="T6" fmla="*/ 12 w 56"/>
                <a:gd name="T7" fmla="*/ 4 h 57"/>
                <a:gd name="T8" fmla="*/ 8 w 56"/>
                <a:gd name="T9" fmla="*/ 8 h 57"/>
                <a:gd name="T10" fmla="*/ 4 w 56"/>
                <a:gd name="T11" fmla="*/ 12 h 57"/>
                <a:gd name="T12" fmla="*/ 1 w 56"/>
                <a:gd name="T13" fmla="*/ 17 h 57"/>
                <a:gd name="T14" fmla="*/ 0 w 56"/>
                <a:gd name="T15" fmla="*/ 22 h 57"/>
                <a:gd name="T16" fmla="*/ 0 w 56"/>
                <a:gd name="T17" fmla="*/ 28 h 57"/>
                <a:gd name="T18" fmla="*/ 0 w 56"/>
                <a:gd name="T19" fmla="*/ 33 h 57"/>
                <a:gd name="T20" fmla="*/ 0 w 56"/>
                <a:gd name="T21" fmla="*/ 36 h 57"/>
                <a:gd name="T22" fmla="*/ 1 w 56"/>
                <a:gd name="T23" fmla="*/ 39 h 57"/>
                <a:gd name="T24" fmla="*/ 4 w 56"/>
                <a:gd name="T25" fmla="*/ 43 h 57"/>
                <a:gd name="T26" fmla="*/ 8 w 56"/>
                <a:gd name="T27" fmla="*/ 48 h 57"/>
                <a:gd name="T28" fmla="*/ 12 w 56"/>
                <a:gd name="T29" fmla="*/ 51 h 57"/>
                <a:gd name="T30" fmla="*/ 17 w 56"/>
                <a:gd name="T31" fmla="*/ 54 h 57"/>
                <a:gd name="T32" fmla="*/ 22 w 56"/>
                <a:gd name="T33" fmla="*/ 56 h 57"/>
                <a:gd name="T34" fmla="*/ 28 w 56"/>
                <a:gd name="T35" fmla="*/ 57 h 57"/>
                <a:gd name="T36" fmla="*/ 33 w 56"/>
                <a:gd name="T37" fmla="*/ 56 h 57"/>
                <a:gd name="T38" fmla="*/ 34 w 56"/>
                <a:gd name="T39" fmla="*/ 55 h 57"/>
                <a:gd name="T40" fmla="*/ 36 w 56"/>
                <a:gd name="T41" fmla="*/ 55 h 57"/>
                <a:gd name="T42" fmla="*/ 39 w 56"/>
                <a:gd name="T43" fmla="*/ 54 h 57"/>
                <a:gd name="T44" fmla="*/ 41 w 56"/>
                <a:gd name="T45" fmla="*/ 53 h 57"/>
                <a:gd name="T46" fmla="*/ 43 w 56"/>
                <a:gd name="T47" fmla="*/ 51 h 57"/>
                <a:gd name="T48" fmla="*/ 45 w 56"/>
                <a:gd name="T49" fmla="*/ 50 h 57"/>
                <a:gd name="T50" fmla="*/ 45 w 56"/>
                <a:gd name="T51" fmla="*/ 49 h 57"/>
                <a:gd name="T52" fmla="*/ 46 w 56"/>
                <a:gd name="T53" fmla="*/ 48 h 57"/>
                <a:gd name="T54" fmla="*/ 48 w 56"/>
                <a:gd name="T55" fmla="*/ 48 h 57"/>
                <a:gd name="T56" fmla="*/ 48 w 56"/>
                <a:gd name="T57" fmla="*/ 46 h 57"/>
                <a:gd name="T58" fmla="*/ 49 w 56"/>
                <a:gd name="T59" fmla="*/ 46 h 57"/>
                <a:gd name="T60" fmla="*/ 49 w 56"/>
                <a:gd name="T61" fmla="*/ 45 h 57"/>
                <a:gd name="T62" fmla="*/ 51 w 56"/>
                <a:gd name="T63" fmla="*/ 43 h 57"/>
                <a:gd name="T64" fmla="*/ 52 w 56"/>
                <a:gd name="T65" fmla="*/ 41 h 57"/>
                <a:gd name="T66" fmla="*/ 54 w 56"/>
                <a:gd name="T67" fmla="*/ 39 h 57"/>
                <a:gd name="T68" fmla="*/ 55 w 56"/>
                <a:gd name="T69" fmla="*/ 36 h 57"/>
                <a:gd name="T70" fmla="*/ 55 w 56"/>
                <a:gd name="T71" fmla="*/ 33 h 57"/>
                <a:gd name="T72" fmla="*/ 56 w 56"/>
                <a:gd name="T73" fmla="*/ 31 h 57"/>
                <a:gd name="T74" fmla="*/ 56 w 56"/>
                <a:gd name="T75" fmla="*/ 29 h 57"/>
                <a:gd name="T76" fmla="*/ 56 w 56"/>
                <a:gd name="T77" fmla="*/ 29 h 57"/>
                <a:gd name="T78" fmla="*/ 56 w 56"/>
                <a:gd name="T79" fmla="*/ 28 h 57"/>
                <a:gd name="T80" fmla="*/ 56 w 56"/>
                <a:gd name="T81" fmla="*/ 28 h 57"/>
                <a:gd name="T82" fmla="*/ 55 w 56"/>
                <a:gd name="T83" fmla="*/ 22 h 57"/>
                <a:gd name="T84" fmla="*/ 54 w 56"/>
                <a:gd name="T85" fmla="*/ 17 h 57"/>
                <a:gd name="T86" fmla="*/ 51 w 56"/>
                <a:gd name="T87" fmla="*/ 12 h 57"/>
                <a:gd name="T88" fmla="*/ 48 w 56"/>
                <a:gd name="T89" fmla="*/ 8 h 57"/>
                <a:gd name="T90" fmla="*/ 43 w 56"/>
                <a:gd name="T91" fmla="*/ 4 h 57"/>
                <a:gd name="T92" fmla="*/ 39 w 56"/>
                <a:gd name="T93" fmla="*/ 2 h 57"/>
                <a:gd name="T94" fmla="*/ 36 w 56"/>
                <a:gd name="T95" fmla="*/ 1 h 57"/>
                <a:gd name="T96" fmla="*/ 33 w 56"/>
                <a:gd name="T97" fmla="*/ 0 h 57"/>
                <a:gd name="T98" fmla="*/ 28 w 56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4" name="Freeform 73">
              <a:extLst>
                <a:ext uri="{FF2B5EF4-FFF2-40B4-BE49-F238E27FC236}">
                  <a16:creationId xmlns:a16="http://schemas.microsoft.com/office/drawing/2014/main" id="{9227DD2E-437C-4556-B8A0-ACA33FB76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507" y="3912486"/>
              <a:ext cx="34547" cy="53030"/>
            </a:xfrm>
            <a:custGeom>
              <a:avLst/>
              <a:gdLst>
                <a:gd name="T0" fmla="*/ 29 w 57"/>
                <a:gd name="T1" fmla="*/ 0 h 57"/>
                <a:gd name="T2" fmla="*/ 23 w 57"/>
                <a:gd name="T3" fmla="*/ 1 h 57"/>
                <a:gd name="T4" fmla="*/ 18 w 57"/>
                <a:gd name="T5" fmla="*/ 2 h 57"/>
                <a:gd name="T6" fmla="*/ 13 w 57"/>
                <a:gd name="T7" fmla="*/ 4 h 57"/>
                <a:gd name="T8" fmla="*/ 8 w 57"/>
                <a:gd name="T9" fmla="*/ 8 h 57"/>
                <a:gd name="T10" fmla="*/ 5 w 57"/>
                <a:gd name="T11" fmla="*/ 12 h 57"/>
                <a:gd name="T12" fmla="*/ 2 w 57"/>
                <a:gd name="T13" fmla="*/ 17 h 57"/>
                <a:gd name="T14" fmla="*/ 1 w 57"/>
                <a:gd name="T15" fmla="*/ 23 h 57"/>
                <a:gd name="T16" fmla="*/ 0 w 57"/>
                <a:gd name="T17" fmla="*/ 28 h 57"/>
                <a:gd name="T18" fmla="*/ 1 w 57"/>
                <a:gd name="T19" fmla="*/ 34 h 57"/>
                <a:gd name="T20" fmla="*/ 1 w 57"/>
                <a:gd name="T21" fmla="*/ 36 h 57"/>
                <a:gd name="T22" fmla="*/ 2 w 57"/>
                <a:gd name="T23" fmla="*/ 39 h 57"/>
                <a:gd name="T24" fmla="*/ 5 w 57"/>
                <a:gd name="T25" fmla="*/ 43 h 57"/>
                <a:gd name="T26" fmla="*/ 8 w 57"/>
                <a:gd name="T27" fmla="*/ 48 h 57"/>
                <a:gd name="T28" fmla="*/ 13 w 57"/>
                <a:gd name="T29" fmla="*/ 51 h 57"/>
                <a:gd name="T30" fmla="*/ 18 w 57"/>
                <a:gd name="T31" fmla="*/ 54 h 57"/>
                <a:gd name="T32" fmla="*/ 23 w 57"/>
                <a:gd name="T33" fmla="*/ 56 h 57"/>
                <a:gd name="T34" fmla="*/ 29 w 57"/>
                <a:gd name="T35" fmla="*/ 57 h 57"/>
                <a:gd name="T36" fmla="*/ 34 w 57"/>
                <a:gd name="T37" fmla="*/ 56 h 57"/>
                <a:gd name="T38" fmla="*/ 35 w 57"/>
                <a:gd name="T39" fmla="*/ 55 h 57"/>
                <a:gd name="T40" fmla="*/ 37 w 57"/>
                <a:gd name="T41" fmla="*/ 55 h 57"/>
                <a:gd name="T42" fmla="*/ 39 w 57"/>
                <a:gd name="T43" fmla="*/ 54 h 57"/>
                <a:gd name="T44" fmla="*/ 42 w 57"/>
                <a:gd name="T45" fmla="*/ 53 h 57"/>
                <a:gd name="T46" fmla="*/ 44 w 57"/>
                <a:gd name="T47" fmla="*/ 51 h 57"/>
                <a:gd name="T48" fmla="*/ 46 w 57"/>
                <a:gd name="T49" fmla="*/ 50 h 57"/>
                <a:gd name="T50" fmla="*/ 46 w 57"/>
                <a:gd name="T51" fmla="*/ 49 h 57"/>
                <a:gd name="T52" fmla="*/ 47 w 57"/>
                <a:gd name="T53" fmla="*/ 49 h 57"/>
                <a:gd name="T54" fmla="*/ 48 w 57"/>
                <a:gd name="T55" fmla="*/ 48 h 57"/>
                <a:gd name="T56" fmla="*/ 49 w 57"/>
                <a:gd name="T57" fmla="*/ 47 h 57"/>
                <a:gd name="T58" fmla="*/ 50 w 57"/>
                <a:gd name="T59" fmla="*/ 46 h 57"/>
                <a:gd name="T60" fmla="*/ 50 w 57"/>
                <a:gd name="T61" fmla="*/ 46 h 57"/>
                <a:gd name="T62" fmla="*/ 52 w 57"/>
                <a:gd name="T63" fmla="*/ 43 h 57"/>
                <a:gd name="T64" fmla="*/ 53 w 57"/>
                <a:gd name="T65" fmla="*/ 41 h 57"/>
                <a:gd name="T66" fmla="*/ 55 w 57"/>
                <a:gd name="T67" fmla="*/ 39 h 57"/>
                <a:gd name="T68" fmla="*/ 55 w 57"/>
                <a:gd name="T69" fmla="*/ 36 h 57"/>
                <a:gd name="T70" fmla="*/ 56 w 57"/>
                <a:gd name="T71" fmla="*/ 34 h 57"/>
                <a:gd name="T72" fmla="*/ 56 w 57"/>
                <a:gd name="T73" fmla="*/ 31 h 57"/>
                <a:gd name="T74" fmla="*/ 56 w 57"/>
                <a:gd name="T75" fmla="*/ 29 h 57"/>
                <a:gd name="T76" fmla="*/ 56 w 57"/>
                <a:gd name="T77" fmla="*/ 29 h 57"/>
                <a:gd name="T78" fmla="*/ 56 w 57"/>
                <a:gd name="T79" fmla="*/ 28 h 57"/>
                <a:gd name="T80" fmla="*/ 57 w 57"/>
                <a:gd name="T81" fmla="*/ 28 h 57"/>
                <a:gd name="T82" fmla="*/ 56 w 57"/>
                <a:gd name="T83" fmla="*/ 23 h 57"/>
                <a:gd name="T84" fmla="*/ 55 w 57"/>
                <a:gd name="T85" fmla="*/ 17 h 57"/>
                <a:gd name="T86" fmla="*/ 52 w 57"/>
                <a:gd name="T87" fmla="*/ 12 h 57"/>
                <a:gd name="T88" fmla="*/ 48 w 57"/>
                <a:gd name="T89" fmla="*/ 8 h 57"/>
                <a:gd name="T90" fmla="*/ 44 w 57"/>
                <a:gd name="T91" fmla="*/ 4 h 57"/>
                <a:gd name="T92" fmla="*/ 39 w 57"/>
                <a:gd name="T93" fmla="*/ 2 h 57"/>
                <a:gd name="T94" fmla="*/ 37 w 57"/>
                <a:gd name="T95" fmla="*/ 1 h 57"/>
                <a:gd name="T96" fmla="*/ 34 w 57"/>
                <a:gd name="T97" fmla="*/ 1 h 57"/>
                <a:gd name="T98" fmla="*/ 29 w 57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23" y="1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3" y="51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9" y="54"/>
                  </a:lnTo>
                  <a:lnTo>
                    <a:pt x="42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3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5" name="Freeform 178">
              <a:extLst>
                <a:ext uri="{FF2B5EF4-FFF2-40B4-BE49-F238E27FC236}">
                  <a16:creationId xmlns:a16="http://schemas.microsoft.com/office/drawing/2014/main" id="{9991F54E-8CC9-432D-9C35-7198E0DA6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493" y="3721766"/>
              <a:ext cx="34547" cy="52100"/>
            </a:xfrm>
            <a:custGeom>
              <a:avLst/>
              <a:gdLst>
                <a:gd name="T0" fmla="*/ 0 w 57"/>
                <a:gd name="T1" fmla="*/ 28 h 56"/>
                <a:gd name="T2" fmla="*/ 1 w 57"/>
                <a:gd name="T3" fmla="*/ 33 h 56"/>
                <a:gd name="T4" fmla="*/ 1 w 57"/>
                <a:gd name="T5" fmla="*/ 36 h 56"/>
                <a:gd name="T6" fmla="*/ 2 w 57"/>
                <a:gd name="T7" fmla="*/ 38 h 56"/>
                <a:gd name="T8" fmla="*/ 4 w 57"/>
                <a:gd name="T9" fmla="*/ 43 h 56"/>
                <a:gd name="T10" fmla="*/ 8 w 57"/>
                <a:gd name="T11" fmla="*/ 47 h 56"/>
                <a:gd name="T12" fmla="*/ 12 w 57"/>
                <a:gd name="T13" fmla="*/ 51 h 56"/>
                <a:gd name="T14" fmla="*/ 18 w 57"/>
                <a:gd name="T15" fmla="*/ 54 h 56"/>
                <a:gd name="T16" fmla="*/ 23 w 57"/>
                <a:gd name="T17" fmla="*/ 55 h 56"/>
                <a:gd name="T18" fmla="*/ 29 w 57"/>
                <a:gd name="T19" fmla="*/ 56 h 56"/>
                <a:gd name="T20" fmla="*/ 29 w 57"/>
                <a:gd name="T21" fmla="*/ 56 h 56"/>
                <a:gd name="T22" fmla="*/ 29 w 57"/>
                <a:gd name="T23" fmla="*/ 56 h 56"/>
                <a:gd name="T24" fmla="*/ 30 w 57"/>
                <a:gd name="T25" fmla="*/ 56 h 56"/>
                <a:gd name="T26" fmla="*/ 31 w 57"/>
                <a:gd name="T27" fmla="*/ 56 h 56"/>
                <a:gd name="T28" fmla="*/ 34 w 57"/>
                <a:gd name="T29" fmla="*/ 55 h 56"/>
                <a:gd name="T30" fmla="*/ 35 w 57"/>
                <a:gd name="T31" fmla="*/ 55 h 56"/>
                <a:gd name="T32" fmla="*/ 36 w 57"/>
                <a:gd name="T33" fmla="*/ 54 h 56"/>
                <a:gd name="T34" fmla="*/ 39 w 57"/>
                <a:gd name="T35" fmla="*/ 54 h 56"/>
                <a:gd name="T36" fmla="*/ 41 w 57"/>
                <a:gd name="T37" fmla="*/ 52 h 56"/>
                <a:gd name="T38" fmla="*/ 44 w 57"/>
                <a:gd name="T39" fmla="*/ 51 h 56"/>
                <a:gd name="T40" fmla="*/ 46 w 57"/>
                <a:gd name="T41" fmla="*/ 49 h 56"/>
                <a:gd name="T42" fmla="*/ 46 w 57"/>
                <a:gd name="T43" fmla="*/ 48 h 56"/>
                <a:gd name="T44" fmla="*/ 47 w 57"/>
                <a:gd name="T45" fmla="*/ 48 h 56"/>
                <a:gd name="T46" fmla="*/ 48 w 57"/>
                <a:gd name="T47" fmla="*/ 47 h 56"/>
                <a:gd name="T48" fmla="*/ 49 w 57"/>
                <a:gd name="T49" fmla="*/ 46 h 56"/>
                <a:gd name="T50" fmla="*/ 49 w 57"/>
                <a:gd name="T51" fmla="*/ 45 h 56"/>
                <a:gd name="T52" fmla="*/ 50 w 57"/>
                <a:gd name="T53" fmla="*/ 45 h 56"/>
                <a:gd name="T54" fmla="*/ 52 w 57"/>
                <a:gd name="T55" fmla="*/ 43 h 56"/>
                <a:gd name="T56" fmla="*/ 53 w 57"/>
                <a:gd name="T57" fmla="*/ 40 h 56"/>
                <a:gd name="T58" fmla="*/ 55 w 57"/>
                <a:gd name="T59" fmla="*/ 38 h 56"/>
                <a:gd name="T60" fmla="*/ 55 w 57"/>
                <a:gd name="T61" fmla="*/ 36 h 56"/>
                <a:gd name="T62" fmla="*/ 56 w 57"/>
                <a:gd name="T63" fmla="*/ 34 h 56"/>
                <a:gd name="T64" fmla="*/ 56 w 57"/>
                <a:gd name="T65" fmla="*/ 33 h 56"/>
                <a:gd name="T66" fmla="*/ 57 w 57"/>
                <a:gd name="T67" fmla="*/ 30 h 56"/>
                <a:gd name="T68" fmla="*/ 57 w 57"/>
                <a:gd name="T69" fmla="*/ 29 h 56"/>
                <a:gd name="T70" fmla="*/ 57 w 57"/>
                <a:gd name="T71" fmla="*/ 28 h 56"/>
                <a:gd name="T72" fmla="*/ 57 w 57"/>
                <a:gd name="T73" fmla="*/ 28 h 56"/>
                <a:gd name="T74" fmla="*/ 57 w 57"/>
                <a:gd name="T75" fmla="*/ 28 h 56"/>
                <a:gd name="T76" fmla="*/ 56 w 57"/>
                <a:gd name="T77" fmla="*/ 22 h 56"/>
                <a:gd name="T78" fmla="*/ 55 w 57"/>
                <a:gd name="T79" fmla="*/ 17 h 56"/>
                <a:gd name="T80" fmla="*/ 52 w 57"/>
                <a:gd name="T81" fmla="*/ 12 h 56"/>
                <a:gd name="T82" fmla="*/ 48 w 57"/>
                <a:gd name="T83" fmla="*/ 8 h 56"/>
                <a:gd name="T84" fmla="*/ 44 w 57"/>
                <a:gd name="T85" fmla="*/ 4 h 56"/>
                <a:gd name="T86" fmla="*/ 39 w 57"/>
                <a:gd name="T87" fmla="*/ 1 h 56"/>
                <a:gd name="T88" fmla="*/ 36 w 57"/>
                <a:gd name="T89" fmla="*/ 0 h 56"/>
                <a:gd name="T90" fmla="*/ 34 w 57"/>
                <a:gd name="T91" fmla="*/ 0 h 56"/>
                <a:gd name="T92" fmla="*/ 29 w 57"/>
                <a:gd name="T93" fmla="*/ 0 h 56"/>
                <a:gd name="T94" fmla="*/ 23 w 57"/>
                <a:gd name="T95" fmla="*/ 0 h 56"/>
                <a:gd name="T96" fmla="*/ 18 w 57"/>
                <a:gd name="T97" fmla="*/ 1 h 56"/>
                <a:gd name="T98" fmla="*/ 12 w 57"/>
                <a:gd name="T99" fmla="*/ 4 h 56"/>
                <a:gd name="T100" fmla="*/ 8 w 57"/>
                <a:gd name="T101" fmla="*/ 8 h 56"/>
                <a:gd name="T102" fmla="*/ 4 w 57"/>
                <a:gd name="T103" fmla="*/ 12 h 56"/>
                <a:gd name="T104" fmla="*/ 2 w 57"/>
                <a:gd name="T105" fmla="*/ 17 h 56"/>
                <a:gd name="T106" fmla="*/ 1 w 57"/>
                <a:gd name="T107" fmla="*/ 22 h 56"/>
                <a:gd name="T108" fmla="*/ 0 w 57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7"/>
                  </a:lnTo>
                  <a:lnTo>
                    <a:pt x="12" y="51"/>
                  </a:lnTo>
                  <a:lnTo>
                    <a:pt x="18" y="54"/>
                  </a:lnTo>
                  <a:lnTo>
                    <a:pt x="23" y="55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0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6" name="Freeform 136">
              <a:extLst>
                <a:ext uri="{FF2B5EF4-FFF2-40B4-BE49-F238E27FC236}">
                  <a16:creationId xmlns:a16="http://schemas.microsoft.com/office/drawing/2014/main" id="{71FD0CBD-6FE4-4605-8A9A-87927D3D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507" y="4117163"/>
              <a:ext cx="34547" cy="53030"/>
            </a:xfrm>
            <a:custGeom>
              <a:avLst/>
              <a:gdLst>
                <a:gd name="T0" fmla="*/ 48 w 57"/>
                <a:gd name="T1" fmla="*/ 49 h 57"/>
                <a:gd name="T2" fmla="*/ 49 w 57"/>
                <a:gd name="T3" fmla="*/ 47 h 57"/>
                <a:gd name="T4" fmla="*/ 50 w 57"/>
                <a:gd name="T5" fmla="*/ 46 h 57"/>
                <a:gd name="T6" fmla="*/ 50 w 57"/>
                <a:gd name="T7" fmla="*/ 46 h 57"/>
                <a:gd name="T8" fmla="*/ 52 w 57"/>
                <a:gd name="T9" fmla="*/ 44 h 57"/>
                <a:gd name="T10" fmla="*/ 53 w 57"/>
                <a:gd name="T11" fmla="*/ 42 h 57"/>
                <a:gd name="T12" fmla="*/ 55 w 57"/>
                <a:gd name="T13" fmla="*/ 40 h 57"/>
                <a:gd name="T14" fmla="*/ 55 w 57"/>
                <a:gd name="T15" fmla="*/ 37 h 57"/>
                <a:gd name="T16" fmla="*/ 56 w 57"/>
                <a:gd name="T17" fmla="*/ 34 h 57"/>
                <a:gd name="T18" fmla="*/ 57 w 57"/>
                <a:gd name="T19" fmla="*/ 29 h 57"/>
                <a:gd name="T20" fmla="*/ 56 w 57"/>
                <a:gd name="T21" fmla="*/ 23 h 57"/>
                <a:gd name="T22" fmla="*/ 55 w 57"/>
                <a:gd name="T23" fmla="*/ 18 h 57"/>
                <a:gd name="T24" fmla="*/ 52 w 57"/>
                <a:gd name="T25" fmla="*/ 13 h 57"/>
                <a:gd name="T26" fmla="*/ 48 w 57"/>
                <a:gd name="T27" fmla="*/ 8 h 57"/>
                <a:gd name="T28" fmla="*/ 44 w 57"/>
                <a:gd name="T29" fmla="*/ 5 h 57"/>
                <a:gd name="T30" fmla="*/ 39 w 57"/>
                <a:gd name="T31" fmla="*/ 2 h 57"/>
                <a:gd name="T32" fmla="*/ 37 w 57"/>
                <a:gd name="T33" fmla="*/ 1 h 57"/>
                <a:gd name="T34" fmla="*/ 34 w 57"/>
                <a:gd name="T35" fmla="*/ 1 h 57"/>
                <a:gd name="T36" fmla="*/ 29 w 57"/>
                <a:gd name="T37" fmla="*/ 0 h 57"/>
                <a:gd name="T38" fmla="*/ 23 w 57"/>
                <a:gd name="T39" fmla="*/ 1 h 57"/>
                <a:gd name="T40" fmla="*/ 18 w 57"/>
                <a:gd name="T41" fmla="*/ 2 h 57"/>
                <a:gd name="T42" fmla="*/ 13 w 57"/>
                <a:gd name="T43" fmla="*/ 5 h 57"/>
                <a:gd name="T44" fmla="*/ 8 w 57"/>
                <a:gd name="T45" fmla="*/ 8 h 57"/>
                <a:gd name="T46" fmla="*/ 5 w 57"/>
                <a:gd name="T47" fmla="*/ 13 h 57"/>
                <a:gd name="T48" fmla="*/ 2 w 57"/>
                <a:gd name="T49" fmla="*/ 18 h 57"/>
                <a:gd name="T50" fmla="*/ 1 w 57"/>
                <a:gd name="T51" fmla="*/ 23 h 57"/>
                <a:gd name="T52" fmla="*/ 0 w 57"/>
                <a:gd name="T53" fmla="*/ 29 h 57"/>
                <a:gd name="T54" fmla="*/ 1 w 57"/>
                <a:gd name="T55" fmla="*/ 34 h 57"/>
                <a:gd name="T56" fmla="*/ 1 w 57"/>
                <a:gd name="T57" fmla="*/ 37 h 57"/>
                <a:gd name="T58" fmla="*/ 2 w 57"/>
                <a:gd name="T59" fmla="*/ 40 h 57"/>
                <a:gd name="T60" fmla="*/ 5 w 57"/>
                <a:gd name="T61" fmla="*/ 44 h 57"/>
                <a:gd name="T62" fmla="*/ 8 w 57"/>
                <a:gd name="T63" fmla="*/ 49 h 57"/>
                <a:gd name="T64" fmla="*/ 13 w 57"/>
                <a:gd name="T65" fmla="*/ 52 h 57"/>
                <a:gd name="T66" fmla="*/ 18 w 57"/>
                <a:gd name="T67" fmla="*/ 55 h 57"/>
                <a:gd name="T68" fmla="*/ 23 w 57"/>
                <a:gd name="T69" fmla="*/ 56 h 57"/>
                <a:gd name="T70" fmla="*/ 29 w 57"/>
                <a:gd name="T71" fmla="*/ 57 h 57"/>
                <a:gd name="T72" fmla="*/ 34 w 57"/>
                <a:gd name="T73" fmla="*/ 56 h 57"/>
                <a:gd name="T74" fmla="*/ 37 w 57"/>
                <a:gd name="T75" fmla="*/ 56 h 57"/>
                <a:gd name="T76" fmla="*/ 39 w 57"/>
                <a:gd name="T77" fmla="*/ 55 h 57"/>
                <a:gd name="T78" fmla="*/ 42 w 57"/>
                <a:gd name="T79" fmla="*/ 53 h 57"/>
                <a:gd name="T80" fmla="*/ 44 w 57"/>
                <a:gd name="T81" fmla="*/ 52 h 57"/>
                <a:gd name="T82" fmla="*/ 46 w 57"/>
                <a:gd name="T83" fmla="*/ 50 h 57"/>
                <a:gd name="T84" fmla="*/ 46 w 57"/>
                <a:gd name="T85" fmla="*/ 50 h 57"/>
                <a:gd name="T86" fmla="*/ 47 w 57"/>
                <a:gd name="T87" fmla="*/ 49 h 57"/>
                <a:gd name="T88" fmla="*/ 48 w 57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48" y="49"/>
                  </a:moveTo>
                  <a:lnTo>
                    <a:pt x="49" y="47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5" y="40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3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4"/>
                  </a:lnTo>
                  <a:lnTo>
                    <a:pt x="8" y="49"/>
                  </a:lnTo>
                  <a:lnTo>
                    <a:pt x="13" y="52"/>
                  </a:lnTo>
                  <a:lnTo>
                    <a:pt x="18" y="55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39" y="55"/>
                  </a:lnTo>
                  <a:lnTo>
                    <a:pt x="42" y="53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7" name="Freeform 74">
              <a:extLst>
                <a:ext uri="{FF2B5EF4-FFF2-40B4-BE49-F238E27FC236}">
                  <a16:creationId xmlns:a16="http://schemas.microsoft.com/office/drawing/2014/main" id="{CC1FE044-D02B-497F-879A-3D46CFE79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133" y="4193452"/>
              <a:ext cx="33940" cy="52100"/>
            </a:xfrm>
            <a:custGeom>
              <a:avLst/>
              <a:gdLst>
                <a:gd name="T0" fmla="*/ 28 w 56"/>
                <a:gd name="T1" fmla="*/ 0 h 56"/>
                <a:gd name="T2" fmla="*/ 22 w 56"/>
                <a:gd name="T3" fmla="*/ 0 h 56"/>
                <a:gd name="T4" fmla="*/ 17 w 56"/>
                <a:gd name="T5" fmla="*/ 1 h 56"/>
                <a:gd name="T6" fmla="*/ 12 w 56"/>
                <a:gd name="T7" fmla="*/ 4 h 56"/>
                <a:gd name="T8" fmla="*/ 8 w 56"/>
                <a:gd name="T9" fmla="*/ 8 h 56"/>
                <a:gd name="T10" fmla="*/ 4 w 56"/>
                <a:gd name="T11" fmla="*/ 12 h 56"/>
                <a:gd name="T12" fmla="*/ 2 w 56"/>
                <a:gd name="T13" fmla="*/ 17 h 56"/>
                <a:gd name="T14" fmla="*/ 0 w 56"/>
                <a:gd name="T15" fmla="*/ 22 h 56"/>
                <a:gd name="T16" fmla="*/ 0 w 56"/>
                <a:gd name="T17" fmla="*/ 28 h 56"/>
                <a:gd name="T18" fmla="*/ 0 w 56"/>
                <a:gd name="T19" fmla="*/ 33 h 56"/>
                <a:gd name="T20" fmla="*/ 1 w 56"/>
                <a:gd name="T21" fmla="*/ 36 h 56"/>
                <a:gd name="T22" fmla="*/ 2 w 56"/>
                <a:gd name="T23" fmla="*/ 38 h 56"/>
                <a:gd name="T24" fmla="*/ 4 w 56"/>
                <a:gd name="T25" fmla="*/ 43 h 56"/>
                <a:gd name="T26" fmla="*/ 8 w 56"/>
                <a:gd name="T27" fmla="*/ 48 h 56"/>
                <a:gd name="T28" fmla="*/ 12 w 56"/>
                <a:gd name="T29" fmla="*/ 51 h 56"/>
                <a:gd name="T30" fmla="*/ 17 w 56"/>
                <a:gd name="T31" fmla="*/ 54 h 56"/>
                <a:gd name="T32" fmla="*/ 22 w 56"/>
                <a:gd name="T33" fmla="*/ 56 h 56"/>
                <a:gd name="T34" fmla="*/ 28 w 56"/>
                <a:gd name="T35" fmla="*/ 56 h 56"/>
                <a:gd name="T36" fmla="*/ 34 w 56"/>
                <a:gd name="T37" fmla="*/ 56 h 56"/>
                <a:gd name="T38" fmla="*/ 35 w 56"/>
                <a:gd name="T39" fmla="*/ 55 h 56"/>
                <a:gd name="T40" fmla="*/ 36 w 56"/>
                <a:gd name="T41" fmla="*/ 55 h 56"/>
                <a:gd name="T42" fmla="*/ 39 w 56"/>
                <a:gd name="T43" fmla="*/ 54 h 56"/>
                <a:gd name="T44" fmla="*/ 41 w 56"/>
                <a:gd name="T45" fmla="*/ 52 h 56"/>
                <a:gd name="T46" fmla="*/ 43 w 56"/>
                <a:gd name="T47" fmla="*/ 51 h 56"/>
                <a:gd name="T48" fmla="*/ 46 w 56"/>
                <a:gd name="T49" fmla="*/ 49 h 56"/>
                <a:gd name="T50" fmla="*/ 46 w 56"/>
                <a:gd name="T51" fmla="*/ 49 h 56"/>
                <a:gd name="T52" fmla="*/ 47 w 56"/>
                <a:gd name="T53" fmla="*/ 48 h 56"/>
                <a:gd name="T54" fmla="*/ 48 w 56"/>
                <a:gd name="T55" fmla="*/ 48 h 56"/>
                <a:gd name="T56" fmla="*/ 49 w 56"/>
                <a:gd name="T57" fmla="*/ 46 h 56"/>
                <a:gd name="T58" fmla="*/ 49 w 56"/>
                <a:gd name="T59" fmla="*/ 45 h 56"/>
                <a:gd name="T60" fmla="*/ 50 w 56"/>
                <a:gd name="T61" fmla="*/ 45 h 56"/>
                <a:gd name="T62" fmla="*/ 51 w 56"/>
                <a:gd name="T63" fmla="*/ 43 h 56"/>
                <a:gd name="T64" fmla="*/ 53 w 56"/>
                <a:gd name="T65" fmla="*/ 41 h 56"/>
                <a:gd name="T66" fmla="*/ 54 w 56"/>
                <a:gd name="T67" fmla="*/ 38 h 56"/>
                <a:gd name="T68" fmla="*/ 55 w 56"/>
                <a:gd name="T69" fmla="*/ 36 h 56"/>
                <a:gd name="T70" fmla="*/ 56 w 56"/>
                <a:gd name="T71" fmla="*/ 33 h 56"/>
                <a:gd name="T72" fmla="*/ 56 w 56"/>
                <a:gd name="T73" fmla="*/ 30 h 56"/>
                <a:gd name="T74" fmla="*/ 56 w 56"/>
                <a:gd name="T75" fmla="*/ 29 h 56"/>
                <a:gd name="T76" fmla="*/ 56 w 56"/>
                <a:gd name="T77" fmla="*/ 28 h 56"/>
                <a:gd name="T78" fmla="*/ 56 w 56"/>
                <a:gd name="T79" fmla="*/ 28 h 56"/>
                <a:gd name="T80" fmla="*/ 56 w 56"/>
                <a:gd name="T81" fmla="*/ 28 h 56"/>
                <a:gd name="T82" fmla="*/ 56 w 56"/>
                <a:gd name="T83" fmla="*/ 22 h 56"/>
                <a:gd name="T84" fmla="*/ 54 w 56"/>
                <a:gd name="T85" fmla="*/ 17 h 56"/>
                <a:gd name="T86" fmla="*/ 51 w 56"/>
                <a:gd name="T87" fmla="*/ 12 h 56"/>
                <a:gd name="T88" fmla="*/ 48 w 56"/>
                <a:gd name="T89" fmla="*/ 8 h 56"/>
                <a:gd name="T90" fmla="*/ 43 w 56"/>
                <a:gd name="T91" fmla="*/ 4 h 56"/>
                <a:gd name="T92" fmla="*/ 39 w 56"/>
                <a:gd name="T93" fmla="*/ 1 h 56"/>
                <a:gd name="T94" fmla="*/ 36 w 56"/>
                <a:gd name="T95" fmla="*/ 0 h 56"/>
                <a:gd name="T96" fmla="*/ 34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8" name="Freeform 75">
              <a:extLst>
                <a:ext uri="{FF2B5EF4-FFF2-40B4-BE49-F238E27FC236}">
                  <a16:creationId xmlns:a16="http://schemas.microsoft.com/office/drawing/2014/main" id="{5206C9FD-4256-4EE8-A4A1-59D85E54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39" y="4246482"/>
              <a:ext cx="33940" cy="53030"/>
            </a:xfrm>
            <a:custGeom>
              <a:avLst/>
              <a:gdLst>
                <a:gd name="T0" fmla="*/ 28 w 56"/>
                <a:gd name="T1" fmla="*/ 0 h 57"/>
                <a:gd name="T2" fmla="*/ 22 w 56"/>
                <a:gd name="T3" fmla="*/ 0 h 57"/>
                <a:gd name="T4" fmla="*/ 17 w 56"/>
                <a:gd name="T5" fmla="*/ 2 h 57"/>
                <a:gd name="T6" fmla="*/ 12 w 56"/>
                <a:gd name="T7" fmla="*/ 4 h 57"/>
                <a:gd name="T8" fmla="*/ 8 w 56"/>
                <a:gd name="T9" fmla="*/ 8 h 57"/>
                <a:gd name="T10" fmla="*/ 4 w 56"/>
                <a:gd name="T11" fmla="*/ 12 h 57"/>
                <a:gd name="T12" fmla="*/ 2 w 56"/>
                <a:gd name="T13" fmla="*/ 17 h 57"/>
                <a:gd name="T14" fmla="*/ 0 w 56"/>
                <a:gd name="T15" fmla="*/ 22 h 57"/>
                <a:gd name="T16" fmla="*/ 0 w 56"/>
                <a:gd name="T17" fmla="*/ 28 h 57"/>
                <a:gd name="T18" fmla="*/ 0 w 56"/>
                <a:gd name="T19" fmla="*/ 33 h 57"/>
                <a:gd name="T20" fmla="*/ 1 w 56"/>
                <a:gd name="T21" fmla="*/ 36 h 57"/>
                <a:gd name="T22" fmla="*/ 2 w 56"/>
                <a:gd name="T23" fmla="*/ 39 h 57"/>
                <a:gd name="T24" fmla="*/ 4 w 56"/>
                <a:gd name="T25" fmla="*/ 43 h 57"/>
                <a:gd name="T26" fmla="*/ 8 w 56"/>
                <a:gd name="T27" fmla="*/ 48 h 57"/>
                <a:gd name="T28" fmla="*/ 12 w 56"/>
                <a:gd name="T29" fmla="*/ 51 h 57"/>
                <a:gd name="T30" fmla="*/ 17 w 56"/>
                <a:gd name="T31" fmla="*/ 54 h 57"/>
                <a:gd name="T32" fmla="*/ 22 w 56"/>
                <a:gd name="T33" fmla="*/ 56 h 57"/>
                <a:gd name="T34" fmla="*/ 28 w 56"/>
                <a:gd name="T35" fmla="*/ 57 h 57"/>
                <a:gd name="T36" fmla="*/ 34 w 56"/>
                <a:gd name="T37" fmla="*/ 56 h 57"/>
                <a:gd name="T38" fmla="*/ 35 w 56"/>
                <a:gd name="T39" fmla="*/ 55 h 57"/>
                <a:gd name="T40" fmla="*/ 36 w 56"/>
                <a:gd name="T41" fmla="*/ 55 h 57"/>
                <a:gd name="T42" fmla="*/ 39 w 56"/>
                <a:gd name="T43" fmla="*/ 54 h 57"/>
                <a:gd name="T44" fmla="*/ 41 w 56"/>
                <a:gd name="T45" fmla="*/ 53 h 57"/>
                <a:gd name="T46" fmla="*/ 43 w 56"/>
                <a:gd name="T47" fmla="*/ 51 h 57"/>
                <a:gd name="T48" fmla="*/ 45 w 56"/>
                <a:gd name="T49" fmla="*/ 50 h 57"/>
                <a:gd name="T50" fmla="*/ 46 w 56"/>
                <a:gd name="T51" fmla="*/ 49 h 57"/>
                <a:gd name="T52" fmla="*/ 46 w 56"/>
                <a:gd name="T53" fmla="*/ 49 h 57"/>
                <a:gd name="T54" fmla="*/ 48 w 56"/>
                <a:gd name="T55" fmla="*/ 48 h 57"/>
                <a:gd name="T56" fmla="*/ 49 w 56"/>
                <a:gd name="T57" fmla="*/ 46 h 57"/>
                <a:gd name="T58" fmla="*/ 49 w 56"/>
                <a:gd name="T59" fmla="*/ 46 h 57"/>
                <a:gd name="T60" fmla="*/ 50 w 56"/>
                <a:gd name="T61" fmla="*/ 45 h 57"/>
                <a:gd name="T62" fmla="*/ 51 w 56"/>
                <a:gd name="T63" fmla="*/ 43 h 57"/>
                <a:gd name="T64" fmla="*/ 53 w 56"/>
                <a:gd name="T65" fmla="*/ 41 h 57"/>
                <a:gd name="T66" fmla="*/ 54 w 56"/>
                <a:gd name="T67" fmla="*/ 39 h 57"/>
                <a:gd name="T68" fmla="*/ 55 w 56"/>
                <a:gd name="T69" fmla="*/ 36 h 57"/>
                <a:gd name="T70" fmla="*/ 56 w 56"/>
                <a:gd name="T71" fmla="*/ 33 h 57"/>
                <a:gd name="T72" fmla="*/ 56 w 56"/>
                <a:gd name="T73" fmla="*/ 31 h 57"/>
                <a:gd name="T74" fmla="*/ 56 w 56"/>
                <a:gd name="T75" fmla="*/ 29 h 57"/>
                <a:gd name="T76" fmla="*/ 56 w 56"/>
                <a:gd name="T77" fmla="*/ 29 h 57"/>
                <a:gd name="T78" fmla="*/ 56 w 56"/>
                <a:gd name="T79" fmla="*/ 28 h 57"/>
                <a:gd name="T80" fmla="*/ 56 w 56"/>
                <a:gd name="T81" fmla="*/ 28 h 57"/>
                <a:gd name="T82" fmla="*/ 56 w 56"/>
                <a:gd name="T83" fmla="*/ 22 h 57"/>
                <a:gd name="T84" fmla="*/ 54 w 56"/>
                <a:gd name="T85" fmla="*/ 17 h 57"/>
                <a:gd name="T86" fmla="*/ 51 w 56"/>
                <a:gd name="T87" fmla="*/ 12 h 57"/>
                <a:gd name="T88" fmla="*/ 48 w 56"/>
                <a:gd name="T89" fmla="*/ 8 h 57"/>
                <a:gd name="T90" fmla="*/ 43 w 56"/>
                <a:gd name="T91" fmla="*/ 4 h 57"/>
                <a:gd name="T92" fmla="*/ 39 w 56"/>
                <a:gd name="T93" fmla="*/ 2 h 57"/>
                <a:gd name="T94" fmla="*/ 36 w 56"/>
                <a:gd name="T95" fmla="*/ 1 h 57"/>
                <a:gd name="T96" fmla="*/ 34 w 56"/>
                <a:gd name="T97" fmla="*/ 0 h 57"/>
                <a:gd name="T98" fmla="*/ 28 w 56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9" name="Freeform 76">
              <a:extLst>
                <a:ext uri="{FF2B5EF4-FFF2-40B4-BE49-F238E27FC236}">
                  <a16:creationId xmlns:a16="http://schemas.microsoft.com/office/drawing/2014/main" id="{4D064207-5699-4B52-82BE-B855BFE34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146" y="4394407"/>
              <a:ext cx="33940" cy="52100"/>
            </a:xfrm>
            <a:custGeom>
              <a:avLst/>
              <a:gdLst>
                <a:gd name="T0" fmla="*/ 28 w 56"/>
                <a:gd name="T1" fmla="*/ 0 h 56"/>
                <a:gd name="T2" fmla="*/ 22 w 56"/>
                <a:gd name="T3" fmla="*/ 0 h 56"/>
                <a:gd name="T4" fmla="*/ 17 w 56"/>
                <a:gd name="T5" fmla="*/ 2 h 56"/>
                <a:gd name="T6" fmla="*/ 12 w 56"/>
                <a:gd name="T7" fmla="*/ 4 h 56"/>
                <a:gd name="T8" fmla="*/ 8 w 56"/>
                <a:gd name="T9" fmla="*/ 8 h 56"/>
                <a:gd name="T10" fmla="*/ 4 w 56"/>
                <a:gd name="T11" fmla="*/ 12 h 56"/>
                <a:gd name="T12" fmla="*/ 2 w 56"/>
                <a:gd name="T13" fmla="*/ 17 h 56"/>
                <a:gd name="T14" fmla="*/ 0 w 56"/>
                <a:gd name="T15" fmla="*/ 22 h 56"/>
                <a:gd name="T16" fmla="*/ 0 w 56"/>
                <a:gd name="T17" fmla="*/ 28 h 56"/>
                <a:gd name="T18" fmla="*/ 0 w 56"/>
                <a:gd name="T19" fmla="*/ 33 h 56"/>
                <a:gd name="T20" fmla="*/ 1 w 56"/>
                <a:gd name="T21" fmla="*/ 36 h 56"/>
                <a:gd name="T22" fmla="*/ 2 w 56"/>
                <a:gd name="T23" fmla="*/ 39 h 56"/>
                <a:gd name="T24" fmla="*/ 4 w 56"/>
                <a:gd name="T25" fmla="*/ 43 h 56"/>
                <a:gd name="T26" fmla="*/ 8 w 56"/>
                <a:gd name="T27" fmla="*/ 48 h 56"/>
                <a:gd name="T28" fmla="*/ 12 w 56"/>
                <a:gd name="T29" fmla="*/ 51 h 56"/>
                <a:gd name="T30" fmla="*/ 17 w 56"/>
                <a:gd name="T31" fmla="*/ 54 h 56"/>
                <a:gd name="T32" fmla="*/ 22 w 56"/>
                <a:gd name="T33" fmla="*/ 56 h 56"/>
                <a:gd name="T34" fmla="*/ 28 w 56"/>
                <a:gd name="T35" fmla="*/ 56 h 56"/>
                <a:gd name="T36" fmla="*/ 34 w 56"/>
                <a:gd name="T37" fmla="*/ 56 h 56"/>
                <a:gd name="T38" fmla="*/ 35 w 56"/>
                <a:gd name="T39" fmla="*/ 55 h 56"/>
                <a:gd name="T40" fmla="*/ 36 w 56"/>
                <a:gd name="T41" fmla="*/ 55 h 56"/>
                <a:gd name="T42" fmla="*/ 39 w 56"/>
                <a:gd name="T43" fmla="*/ 54 h 56"/>
                <a:gd name="T44" fmla="*/ 41 w 56"/>
                <a:gd name="T45" fmla="*/ 53 h 56"/>
                <a:gd name="T46" fmla="*/ 44 w 56"/>
                <a:gd name="T47" fmla="*/ 51 h 56"/>
                <a:gd name="T48" fmla="*/ 46 w 56"/>
                <a:gd name="T49" fmla="*/ 49 h 56"/>
                <a:gd name="T50" fmla="*/ 46 w 56"/>
                <a:gd name="T51" fmla="*/ 49 h 56"/>
                <a:gd name="T52" fmla="*/ 47 w 56"/>
                <a:gd name="T53" fmla="*/ 48 h 56"/>
                <a:gd name="T54" fmla="*/ 48 w 56"/>
                <a:gd name="T55" fmla="*/ 48 h 56"/>
                <a:gd name="T56" fmla="*/ 49 w 56"/>
                <a:gd name="T57" fmla="*/ 46 h 56"/>
                <a:gd name="T58" fmla="*/ 49 w 56"/>
                <a:gd name="T59" fmla="*/ 46 h 56"/>
                <a:gd name="T60" fmla="*/ 50 w 56"/>
                <a:gd name="T61" fmla="*/ 45 h 56"/>
                <a:gd name="T62" fmla="*/ 52 w 56"/>
                <a:gd name="T63" fmla="*/ 43 h 56"/>
                <a:gd name="T64" fmla="*/ 53 w 56"/>
                <a:gd name="T65" fmla="*/ 41 h 56"/>
                <a:gd name="T66" fmla="*/ 54 w 56"/>
                <a:gd name="T67" fmla="*/ 39 h 56"/>
                <a:gd name="T68" fmla="*/ 55 w 56"/>
                <a:gd name="T69" fmla="*/ 36 h 56"/>
                <a:gd name="T70" fmla="*/ 56 w 56"/>
                <a:gd name="T71" fmla="*/ 33 h 56"/>
                <a:gd name="T72" fmla="*/ 56 w 56"/>
                <a:gd name="T73" fmla="*/ 31 h 56"/>
                <a:gd name="T74" fmla="*/ 56 w 56"/>
                <a:gd name="T75" fmla="*/ 29 h 56"/>
                <a:gd name="T76" fmla="*/ 56 w 56"/>
                <a:gd name="T77" fmla="*/ 28 h 56"/>
                <a:gd name="T78" fmla="*/ 56 w 56"/>
                <a:gd name="T79" fmla="*/ 28 h 56"/>
                <a:gd name="T80" fmla="*/ 56 w 56"/>
                <a:gd name="T81" fmla="*/ 28 h 56"/>
                <a:gd name="T82" fmla="*/ 56 w 56"/>
                <a:gd name="T83" fmla="*/ 22 h 56"/>
                <a:gd name="T84" fmla="*/ 54 w 56"/>
                <a:gd name="T85" fmla="*/ 17 h 56"/>
                <a:gd name="T86" fmla="*/ 52 w 56"/>
                <a:gd name="T87" fmla="*/ 12 h 56"/>
                <a:gd name="T88" fmla="*/ 48 w 56"/>
                <a:gd name="T89" fmla="*/ 8 h 56"/>
                <a:gd name="T90" fmla="*/ 44 w 56"/>
                <a:gd name="T91" fmla="*/ 4 h 56"/>
                <a:gd name="T92" fmla="*/ 39 w 56"/>
                <a:gd name="T93" fmla="*/ 2 h 56"/>
                <a:gd name="T94" fmla="*/ 36 w 56"/>
                <a:gd name="T95" fmla="*/ 1 h 56"/>
                <a:gd name="T96" fmla="*/ 34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0" name="Freeform 137">
              <a:extLst>
                <a:ext uri="{FF2B5EF4-FFF2-40B4-BE49-F238E27FC236}">
                  <a16:creationId xmlns:a16="http://schemas.microsoft.com/office/drawing/2014/main" id="{FC3B54F8-2AA6-4E79-8C9A-E923BE42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133" y="4699561"/>
              <a:ext cx="33940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7 h 56"/>
                <a:gd name="T4" fmla="*/ 49 w 56"/>
                <a:gd name="T5" fmla="*/ 46 h 56"/>
                <a:gd name="T6" fmla="*/ 50 w 56"/>
                <a:gd name="T7" fmla="*/ 46 h 56"/>
                <a:gd name="T8" fmla="*/ 51 w 56"/>
                <a:gd name="T9" fmla="*/ 44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4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4 h 56"/>
                <a:gd name="T62" fmla="*/ 8 w 56"/>
                <a:gd name="T63" fmla="*/ 48 h 56"/>
                <a:gd name="T64" fmla="*/ 12 w 56"/>
                <a:gd name="T65" fmla="*/ 52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4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2 h 56"/>
                <a:gd name="T82" fmla="*/ 46 w 56"/>
                <a:gd name="T83" fmla="*/ 50 h 56"/>
                <a:gd name="T84" fmla="*/ 46 w 56"/>
                <a:gd name="T85" fmla="*/ 49 h 56"/>
                <a:gd name="T86" fmla="*/ 47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1" name="Freeform 138">
              <a:extLst>
                <a:ext uri="{FF2B5EF4-FFF2-40B4-BE49-F238E27FC236}">
                  <a16:creationId xmlns:a16="http://schemas.microsoft.com/office/drawing/2014/main" id="{89E62406-3BBF-4A68-B801-2D6E72B2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39" y="4755382"/>
              <a:ext cx="33940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6 h 56"/>
                <a:gd name="T4" fmla="*/ 49 w 56"/>
                <a:gd name="T5" fmla="*/ 46 h 56"/>
                <a:gd name="T6" fmla="*/ 50 w 56"/>
                <a:gd name="T7" fmla="*/ 45 h 56"/>
                <a:gd name="T8" fmla="*/ 51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3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1 w 56"/>
                <a:gd name="T25" fmla="*/ 12 h 56"/>
                <a:gd name="T26" fmla="*/ 48 w 56"/>
                <a:gd name="T27" fmla="*/ 8 h 56"/>
                <a:gd name="T28" fmla="*/ 43 w 56"/>
                <a:gd name="T29" fmla="*/ 4 h 56"/>
                <a:gd name="T30" fmla="*/ 39 w 56"/>
                <a:gd name="T31" fmla="*/ 1 h 56"/>
                <a:gd name="T32" fmla="*/ 36 w 56"/>
                <a:gd name="T33" fmla="*/ 0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1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3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5 h 56"/>
                <a:gd name="T70" fmla="*/ 28 w 56"/>
                <a:gd name="T71" fmla="*/ 56 h 56"/>
                <a:gd name="T72" fmla="*/ 34 w 56"/>
                <a:gd name="T73" fmla="*/ 55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3 w 56"/>
                <a:gd name="T81" fmla="*/ 51 h 56"/>
                <a:gd name="T82" fmla="*/ 45 w 56"/>
                <a:gd name="T83" fmla="*/ 49 h 56"/>
                <a:gd name="T84" fmla="*/ 46 w 56"/>
                <a:gd name="T85" fmla="*/ 49 h 56"/>
                <a:gd name="T86" fmla="*/ 46 w 56"/>
                <a:gd name="T87" fmla="*/ 48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2" name="Freeform 139">
              <a:extLst>
                <a:ext uri="{FF2B5EF4-FFF2-40B4-BE49-F238E27FC236}">
                  <a16:creationId xmlns:a16="http://schemas.microsoft.com/office/drawing/2014/main" id="{4615B604-990B-4F46-9E85-9458A34D1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146" y="4877258"/>
              <a:ext cx="33940" cy="52100"/>
            </a:xfrm>
            <a:custGeom>
              <a:avLst/>
              <a:gdLst>
                <a:gd name="T0" fmla="*/ 48 w 56"/>
                <a:gd name="T1" fmla="*/ 48 h 56"/>
                <a:gd name="T2" fmla="*/ 49 w 56"/>
                <a:gd name="T3" fmla="*/ 47 h 56"/>
                <a:gd name="T4" fmla="*/ 49 w 56"/>
                <a:gd name="T5" fmla="*/ 46 h 56"/>
                <a:gd name="T6" fmla="*/ 50 w 56"/>
                <a:gd name="T7" fmla="*/ 46 h 56"/>
                <a:gd name="T8" fmla="*/ 52 w 56"/>
                <a:gd name="T9" fmla="*/ 43 h 56"/>
                <a:gd name="T10" fmla="*/ 53 w 56"/>
                <a:gd name="T11" fmla="*/ 41 h 56"/>
                <a:gd name="T12" fmla="*/ 54 w 56"/>
                <a:gd name="T13" fmla="*/ 39 h 56"/>
                <a:gd name="T14" fmla="*/ 55 w 56"/>
                <a:gd name="T15" fmla="*/ 36 h 56"/>
                <a:gd name="T16" fmla="*/ 56 w 56"/>
                <a:gd name="T17" fmla="*/ 34 h 56"/>
                <a:gd name="T18" fmla="*/ 56 w 56"/>
                <a:gd name="T19" fmla="*/ 28 h 56"/>
                <a:gd name="T20" fmla="*/ 56 w 56"/>
                <a:gd name="T21" fmla="*/ 22 h 56"/>
                <a:gd name="T22" fmla="*/ 54 w 56"/>
                <a:gd name="T23" fmla="*/ 17 h 56"/>
                <a:gd name="T24" fmla="*/ 52 w 56"/>
                <a:gd name="T25" fmla="*/ 12 h 56"/>
                <a:gd name="T26" fmla="*/ 48 w 56"/>
                <a:gd name="T27" fmla="*/ 8 h 56"/>
                <a:gd name="T28" fmla="*/ 44 w 56"/>
                <a:gd name="T29" fmla="*/ 4 h 56"/>
                <a:gd name="T30" fmla="*/ 39 w 56"/>
                <a:gd name="T31" fmla="*/ 2 h 56"/>
                <a:gd name="T32" fmla="*/ 36 w 56"/>
                <a:gd name="T33" fmla="*/ 1 h 56"/>
                <a:gd name="T34" fmla="*/ 34 w 56"/>
                <a:gd name="T35" fmla="*/ 0 h 56"/>
                <a:gd name="T36" fmla="*/ 28 w 56"/>
                <a:gd name="T37" fmla="*/ 0 h 56"/>
                <a:gd name="T38" fmla="*/ 22 w 56"/>
                <a:gd name="T39" fmla="*/ 0 h 56"/>
                <a:gd name="T40" fmla="*/ 17 w 56"/>
                <a:gd name="T41" fmla="*/ 2 h 56"/>
                <a:gd name="T42" fmla="*/ 12 w 56"/>
                <a:gd name="T43" fmla="*/ 4 h 56"/>
                <a:gd name="T44" fmla="*/ 8 w 56"/>
                <a:gd name="T45" fmla="*/ 8 h 56"/>
                <a:gd name="T46" fmla="*/ 4 w 56"/>
                <a:gd name="T47" fmla="*/ 12 h 56"/>
                <a:gd name="T48" fmla="*/ 2 w 56"/>
                <a:gd name="T49" fmla="*/ 17 h 56"/>
                <a:gd name="T50" fmla="*/ 0 w 56"/>
                <a:gd name="T51" fmla="*/ 22 h 56"/>
                <a:gd name="T52" fmla="*/ 0 w 56"/>
                <a:gd name="T53" fmla="*/ 28 h 56"/>
                <a:gd name="T54" fmla="*/ 0 w 56"/>
                <a:gd name="T55" fmla="*/ 34 h 56"/>
                <a:gd name="T56" fmla="*/ 1 w 56"/>
                <a:gd name="T57" fmla="*/ 36 h 56"/>
                <a:gd name="T58" fmla="*/ 2 w 56"/>
                <a:gd name="T59" fmla="*/ 39 h 56"/>
                <a:gd name="T60" fmla="*/ 4 w 56"/>
                <a:gd name="T61" fmla="*/ 43 h 56"/>
                <a:gd name="T62" fmla="*/ 8 w 56"/>
                <a:gd name="T63" fmla="*/ 48 h 56"/>
                <a:gd name="T64" fmla="*/ 12 w 56"/>
                <a:gd name="T65" fmla="*/ 51 h 56"/>
                <a:gd name="T66" fmla="*/ 17 w 56"/>
                <a:gd name="T67" fmla="*/ 54 h 56"/>
                <a:gd name="T68" fmla="*/ 22 w 56"/>
                <a:gd name="T69" fmla="*/ 56 h 56"/>
                <a:gd name="T70" fmla="*/ 28 w 56"/>
                <a:gd name="T71" fmla="*/ 56 h 56"/>
                <a:gd name="T72" fmla="*/ 34 w 56"/>
                <a:gd name="T73" fmla="*/ 56 h 56"/>
                <a:gd name="T74" fmla="*/ 36 w 56"/>
                <a:gd name="T75" fmla="*/ 55 h 56"/>
                <a:gd name="T76" fmla="*/ 39 w 56"/>
                <a:gd name="T77" fmla="*/ 54 h 56"/>
                <a:gd name="T78" fmla="*/ 41 w 56"/>
                <a:gd name="T79" fmla="*/ 53 h 56"/>
                <a:gd name="T80" fmla="*/ 44 w 56"/>
                <a:gd name="T81" fmla="*/ 51 h 56"/>
                <a:gd name="T82" fmla="*/ 46 w 56"/>
                <a:gd name="T83" fmla="*/ 50 h 56"/>
                <a:gd name="T84" fmla="*/ 46 w 56"/>
                <a:gd name="T85" fmla="*/ 49 h 56"/>
                <a:gd name="T86" fmla="*/ 47 w 56"/>
                <a:gd name="T87" fmla="*/ 49 h 56"/>
                <a:gd name="T88" fmla="*/ 48 w 56"/>
                <a:gd name="T8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6">
                  <a:moveTo>
                    <a:pt x="48" y="48"/>
                  </a:move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3" name="Freeform 140">
              <a:extLst>
                <a:ext uri="{FF2B5EF4-FFF2-40B4-BE49-F238E27FC236}">
                  <a16:creationId xmlns:a16="http://schemas.microsoft.com/office/drawing/2014/main" id="{9C0617CB-FED3-4854-B7A6-06EFD152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153" y="4987039"/>
              <a:ext cx="33940" cy="53030"/>
            </a:xfrm>
            <a:custGeom>
              <a:avLst/>
              <a:gdLst>
                <a:gd name="T0" fmla="*/ 48 w 56"/>
                <a:gd name="T1" fmla="*/ 49 h 57"/>
                <a:gd name="T2" fmla="*/ 49 w 56"/>
                <a:gd name="T3" fmla="*/ 47 h 57"/>
                <a:gd name="T4" fmla="*/ 49 w 56"/>
                <a:gd name="T5" fmla="*/ 47 h 57"/>
                <a:gd name="T6" fmla="*/ 50 w 56"/>
                <a:gd name="T7" fmla="*/ 46 h 57"/>
                <a:gd name="T8" fmla="*/ 52 w 56"/>
                <a:gd name="T9" fmla="*/ 44 h 57"/>
                <a:gd name="T10" fmla="*/ 53 w 56"/>
                <a:gd name="T11" fmla="*/ 42 h 57"/>
                <a:gd name="T12" fmla="*/ 54 w 56"/>
                <a:gd name="T13" fmla="*/ 40 h 57"/>
                <a:gd name="T14" fmla="*/ 55 w 56"/>
                <a:gd name="T15" fmla="*/ 37 h 57"/>
                <a:gd name="T16" fmla="*/ 56 w 56"/>
                <a:gd name="T17" fmla="*/ 34 h 57"/>
                <a:gd name="T18" fmla="*/ 56 w 56"/>
                <a:gd name="T19" fmla="*/ 29 h 57"/>
                <a:gd name="T20" fmla="*/ 56 w 56"/>
                <a:gd name="T21" fmla="*/ 23 h 57"/>
                <a:gd name="T22" fmla="*/ 54 w 56"/>
                <a:gd name="T23" fmla="*/ 18 h 57"/>
                <a:gd name="T24" fmla="*/ 52 w 56"/>
                <a:gd name="T25" fmla="*/ 13 h 57"/>
                <a:gd name="T26" fmla="*/ 48 w 56"/>
                <a:gd name="T27" fmla="*/ 9 h 57"/>
                <a:gd name="T28" fmla="*/ 44 w 56"/>
                <a:gd name="T29" fmla="*/ 5 h 57"/>
                <a:gd name="T30" fmla="*/ 39 w 56"/>
                <a:gd name="T31" fmla="*/ 2 h 57"/>
                <a:gd name="T32" fmla="*/ 36 w 56"/>
                <a:gd name="T33" fmla="*/ 1 h 57"/>
                <a:gd name="T34" fmla="*/ 34 w 56"/>
                <a:gd name="T35" fmla="*/ 1 h 57"/>
                <a:gd name="T36" fmla="*/ 28 w 56"/>
                <a:gd name="T37" fmla="*/ 0 h 57"/>
                <a:gd name="T38" fmla="*/ 22 w 56"/>
                <a:gd name="T39" fmla="*/ 1 h 57"/>
                <a:gd name="T40" fmla="*/ 17 w 56"/>
                <a:gd name="T41" fmla="*/ 2 h 57"/>
                <a:gd name="T42" fmla="*/ 12 w 56"/>
                <a:gd name="T43" fmla="*/ 5 h 57"/>
                <a:gd name="T44" fmla="*/ 8 w 56"/>
                <a:gd name="T45" fmla="*/ 9 h 57"/>
                <a:gd name="T46" fmla="*/ 4 w 56"/>
                <a:gd name="T47" fmla="*/ 13 h 57"/>
                <a:gd name="T48" fmla="*/ 2 w 56"/>
                <a:gd name="T49" fmla="*/ 18 h 57"/>
                <a:gd name="T50" fmla="*/ 0 w 56"/>
                <a:gd name="T51" fmla="*/ 23 h 57"/>
                <a:gd name="T52" fmla="*/ 0 w 56"/>
                <a:gd name="T53" fmla="*/ 29 h 57"/>
                <a:gd name="T54" fmla="*/ 0 w 56"/>
                <a:gd name="T55" fmla="*/ 34 h 57"/>
                <a:gd name="T56" fmla="*/ 1 w 56"/>
                <a:gd name="T57" fmla="*/ 37 h 57"/>
                <a:gd name="T58" fmla="*/ 2 w 56"/>
                <a:gd name="T59" fmla="*/ 40 h 57"/>
                <a:gd name="T60" fmla="*/ 4 w 56"/>
                <a:gd name="T61" fmla="*/ 44 h 57"/>
                <a:gd name="T62" fmla="*/ 8 w 56"/>
                <a:gd name="T63" fmla="*/ 49 h 57"/>
                <a:gd name="T64" fmla="*/ 12 w 56"/>
                <a:gd name="T65" fmla="*/ 52 h 57"/>
                <a:gd name="T66" fmla="*/ 17 w 56"/>
                <a:gd name="T67" fmla="*/ 55 h 57"/>
                <a:gd name="T68" fmla="*/ 22 w 56"/>
                <a:gd name="T69" fmla="*/ 56 h 57"/>
                <a:gd name="T70" fmla="*/ 28 w 56"/>
                <a:gd name="T71" fmla="*/ 57 h 57"/>
                <a:gd name="T72" fmla="*/ 34 w 56"/>
                <a:gd name="T73" fmla="*/ 56 h 57"/>
                <a:gd name="T74" fmla="*/ 36 w 56"/>
                <a:gd name="T75" fmla="*/ 56 h 57"/>
                <a:gd name="T76" fmla="*/ 39 w 56"/>
                <a:gd name="T77" fmla="*/ 55 h 57"/>
                <a:gd name="T78" fmla="*/ 41 w 56"/>
                <a:gd name="T79" fmla="*/ 54 h 57"/>
                <a:gd name="T80" fmla="*/ 44 w 56"/>
                <a:gd name="T81" fmla="*/ 52 h 57"/>
                <a:gd name="T82" fmla="*/ 46 w 56"/>
                <a:gd name="T83" fmla="*/ 50 h 57"/>
                <a:gd name="T84" fmla="*/ 46 w 56"/>
                <a:gd name="T85" fmla="*/ 50 h 57"/>
                <a:gd name="T86" fmla="*/ 47 w 56"/>
                <a:gd name="T87" fmla="*/ 49 h 57"/>
                <a:gd name="T88" fmla="*/ 48 w 56"/>
                <a:gd name="T8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57">
                  <a:moveTo>
                    <a:pt x="48" y="49"/>
                  </a:moveTo>
                  <a:lnTo>
                    <a:pt x="49" y="47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5" y="37"/>
                  </a:lnTo>
                  <a:lnTo>
                    <a:pt x="56" y="34"/>
                  </a:lnTo>
                  <a:lnTo>
                    <a:pt x="56" y="29"/>
                  </a:lnTo>
                  <a:lnTo>
                    <a:pt x="56" y="23"/>
                  </a:lnTo>
                  <a:lnTo>
                    <a:pt x="54" y="18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8" y="57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4" name="Freeform 77">
              <a:extLst>
                <a:ext uri="{FF2B5EF4-FFF2-40B4-BE49-F238E27FC236}">
                  <a16:creationId xmlns:a16="http://schemas.microsoft.com/office/drawing/2014/main" id="{799A4655-93F3-4773-A98B-60B530EDD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153" y="4394407"/>
              <a:ext cx="33940" cy="52100"/>
            </a:xfrm>
            <a:custGeom>
              <a:avLst/>
              <a:gdLst>
                <a:gd name="T0" fmla="*/ 28 w 56"/>
                <a:gd name="T1" fmla="*/ 0 h 56"/>
                <a:gd name="T2" fmla="*/ 22 w 56"/>
                <a:gd name="T3" fmla="*/ 0 h 56"/>
                <a:gd name="T4" fmla="*/ 17 w 56"/>
                <a:gd name="T5" fmla="*/ 2 h 56"/>
                <a:gd name="T6" fmla="*/ 12 w 56"/>
                <a:gd name="T7" fmla="*/ 4 h 56"/>
                <a:gd name="T8" fmla="*/ 8 w 56"/>
                <a:gd name="T9" fmla="*/ 8 h 56"/>
                <a:gd name="T10" fmla="*/ 4 w 56"/>
                <a:gd name="T11" fmla="*/ 12 h 56"/>
                <a:gd name="T12" fmla="*/ 2 w 56"/>
                <a:gd name="T13" fmla="*/ 17 h 56"/>
                <a:gd name="T14" fmla="*/ 0 w 56"/>
                <a:gd name="T15" fmla="*/ 22 h 56"/>
                <a:gd name="T16" fmla="*/ 0 w 56"/>
                <a:gd name="T17" fmla="*/ 28 h 56"/>
                <a:gd name="T18" fmla="*/ 0 w 56"/>
                <a:gd name="T19" fmla="*/ 33 h 56"/>
                <a:gd name="T20" fmla="*/ 1 w 56"/>
                <a:gd name="T21" fmla="*/ 36 h 56"/>
                <a:gd name="T22" fmla="*/ 2 w 56"/>
                <a:gd name="T23" fmla="*/ 39 h 56"/>
                <a:gd name="T24" fmla="*/ 4 w 56"/>
                <a:gd name="T25" fmla="*/ 43 h 56"/>
                <a:gd name="T26" fmla="*/ 8 w 56"/>
                <a:gd name="T27" fmla="*/ 48 h 56"/>
                <a:gd name="T28" fmla="*/ 12 w 56"/>
                <a:gd name="T29" fmla="*/ 51 h 56"/>
                <a:gd name="T30" fmla="*/ 17 w 56"/>
                <a:gd name="T31" fmla="*/ 54 h 56"/>
                <a:gd name="T32" fmla="*/ 22 w 56"/>
                <a:gd name="T33" fmla="*/ 56 h 56"/>
                <a:gd name="T34" fmla="*/ 28 w 56"/>
                <a:gd name="T35" fmla="*/ 56 h 56"/>
                <a:gd name="T36" fmla="*/ 34 w 56"/>
                <a:gd name="T37" fmla="*/ 56 h 56"/>
                <a:gd name="T38" fmla="*/ 35 w 56"/>
                <a:gd name="T39" fmla="*/ 55 h 56"/>
                <a:gd name="T40" fmla="*/ 36 w 56"/>
                <a:gd name="T41" fmla="*/ 55 h 56"/>
                <a:gd name="T42" fmla="*/ 39 w 56"/>
                <a:gd name="T43" fmla="*/ 54 h 56"/>
                <a:gd name="T44" fmla="*/ 41 w 56"/>
                <a:gd name="T45" fmla="*/ 53 h 56"/>
                <a:gd name="T46" fmla="*/ 44 w 56"/>
                <a:gd name="T47" fmla="*/ 51 h 56"/>
                <a:gd name="T48" fmla="*/ 46 w 56"/>
                <a:gd name="T49" fmla="*/ 49 h 56"/>
                <a:gd name="T50" fmla="*/ 46 w 56"/>
                <a:gd name="T51" fmla="*/ 49 h 56"/>
                <a:gd name="T52" fmla="*/ 47 w 56"/>
                <a:gd name="T53" fmla="*/ 48 h 56"/>
                <a:gd name="T54" fmla="*/ 48 w 56"/>
                <a:gd name="T55" fmla="*/ 48 h 56"/>
                <a:gd name="T56" fmla="*/ 49 w 56"/>
                <a:gd name="T57" fmla="*/ 46 h 56"/>
                <a:gd name="T58" fmla="*/ 49 w 56"/>
                <a:gd name="T59" fmla="*/ 46 h 56"/>
                <a:gd name="T60" fmla="*/ 50 w 56"/>
                <a:gd name="T61" fmla="*/ 45 h 56"/>
                <a:gd name="T62" fmla="*/ 52 w 56"/>
                <a:gd name="T63" fmla="*/ 43 h 56"/>
                <a:gd name="T64" fmla="*/ 53 w 56"/>
                <a:gd name="T65" fmla="*/ 41 h 56"/>
                <a:gd name="T66" fmla="*/ 54 w 56"/>
                <a:gd name="T67" fmla="*/ 39 h 56"/>
                <a:gd name="T68" fmla="*/ 55 w 56"/>
                <a:gd name="T69" fmla="*/ 36 h 56"/>
                <a:gd name="T70" fmla="*/ 56 w 56"/>
                <a:gd name="T71" fmla="*/ 33 h 56"/>
                <a:gd name="T72" fmla="*/ 56 w 56"/>
                <a:gd name="T73" fmla="*/ 31 h 56"/>
                <a:gd name="T74" fmla="*/ 56 w 56"/>
                <a:gd name="T75" fmla="*/ 29 h 56"/>
                <a:gd name="T76" fmla="*/ 56 w 56"/>
                <a:gd name="T77" fmla="*/ 28 h 56"/>
                <a:gd name="T78" fmla="*/ 56 w 56"/>
                <a:gd name="T79" fmla="*/ 28 h 56"/>
                <a:gd name="T80" fmla="*/ 56 w 56"/>
                <a:gd name="T81" fmla="*/ 28 h 56"/>
                <a:gd name="T82" fmla="*/ 56 w 56"/>
                <a:gd name="T83" fmla="*/ 22 h 56"/>
                <a:gd name="T84" fmla="*/ 54 w 56"/>
                <a:gd name="T85" fmla="*/ 17 h 56"/>
                <a:gd name="T86" fmla="*/ 52 w 56"/>
                <a:gd name="T87" fmla="*/ 12 h 56"/>
                <a:gd name="T88" fmla="*/ 48 w 56"/>
                <a:gd name="T89" fmla="*/ 8 h 56"/>
                <a:gd name="T90" fmla="*/ 44 w 56"/>
                <a:gd name="T91" fmla="*/ 4 h 56"/>
                <a:gd name="T92" fmla="*/ 39 w 56"/>
                <a:gd name="T93" fmla="*/ 2 h 56"/>
                <a:gd name="T94" fmla="*/ 36 w 56"/>
                <a:gd name="T95" fmla="*/ 1 h 56"/>
                <a:gd name="T96" fmla="*/ 34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7CC622FF-7A68-448E-8837-BEE1CF0A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153" y="4680954"/>
              <a:ext cx="33940" cy="52100"/>
            </a:xfrm>
            <a:custGeom>
              <a:avLst/>
              <a:gdLst>
                <a:gd name="T0" fmla="*/ 0 w 56"/>
                <a:gd name="T1" fmla="*/ 28 h 56"/>
                <a:gd name="T2" fmla="*/ 0 w 56"/>
                <a:gd name="T3" fmla="*/ 34 h 56"/>
                <a:gd name="T4" fmla="*/ 1 w 56"/>
                <a:gd name="T5" fmla="*/ 36 h 56"/>
                <a:gd name="T6" fmla="*/ 2 w 56"/>
                <a:gd name="T7" fmla="*/ 39 h 56"/>
                <a:gd name="T8" fmla="*/ 4 w 56"/>
                <a:gd name="T9" fmla="*/ 43 h 56"/>
                <a:gd name="T10" fmla="*/ 8 w 56"/>
                <a:gd name="T11" fmla="*/ 48 h 56"/>
                <a:gd name="T12" fmla="*/ 12 w 56"/>
                <a:gd name="T13" fmla="*/ 51 h 56"/>
                <a:gd name="T14" fmla="*/ 17 w 56"/>
                <a:gd name="T15" fmla="*/ 54 h 56"/>
                <a:gd name="T16" fmla="*/ 22 w 56"/>
                <a:gd name="T17" fmla="*/ 56 h 56"/>
                <a:gd name="T18" fmla="*/ 28 w 56"/>
                <a:gd name="T19" fmla="*/ 56 h 56"/>
                <a:gd name="T20" fmla="*/ 28 w 56"/>
                <a:gd name="T21" fmla="*/ 56 h 56"/>
                <a:gd name="T22" fmla="*/ 29 w 56"/>
                <a:gd name="T23" fmla="*/ 56 h 56"/>
                <a:gd name="T24" fmla="*/ 29 w 56"/>
                <a:gd name="T25" fmla="*/ 56 h 56"/>
                <a:gd name="T26" fmla="*/ 31 w 56"/>
                <a:gd name="T27" fmla="*/ 56 h 56"/>
                <a:gd name="T28" fmla="*/ 33 w 56"/>
                <a:gd name="T29" fmla="*/ 56 h 56"/>
                <a:gd name="T30" fmla="*/ 36 w 56"/>
                <a:gd name="T31" fmla="*/ 55 h 56"/>
                <a:gd name="T32" fmla="*/ 39 w 56"/>
                <a:gd name="T33" fmla="*/ 54 h 56"/>
                <a:gd name="T34" fmla="*/ 41 w 56"/>
                <a:gd name="T35" fmla="*/ 53 h 56"/>
                <a:gd name="T36" fmla="*/ 43 w 56"/>
                <a:gd name="T37" fmla="*/ 51 h 56"/>
                <a:gd name="T38" fmla="*/ 45 w 56"/>
                <a:gd name="T39" fmla="*/ 50 h 56"/>
                <a:gd name="T40" fmla="*/ 46 w 56"/>
                <a:gd name="T41" fmla="*/ 49 h 56"/>
                <a:gd name="T42" fmla="*/ 46 w 56"/>
                <a:gd name="T43" fmla="*/ 49 h 56"/>
                <a:gd name="T44" fmla="*/ 48 w 56"/>
                <a:gd name="T45" fmla="*/ 48 h 56"/>
                <a:gd name="T46" fmla="*/ 48 w 56"/>
                <a:gd name="T47" fmla="*/ 46 h 56"/>
                <a:gd name="T48" fmla="*/ 49 w 56"/>
                <a:gd name="T49" fmla="*/ 46 h 56"/>
                <a:gd name="T50" fmla="*/ 49 w 56"/>
                <a:gd name="T51" fmla="*/ 45 h 56"/>
                <a:gd name="T52" fmla="*/ 51 w 56"/>
                <a:gd name="T53" fmla="*/ 43 h 56"/>
                <a:gd name="T54" fmla="*/ 53 w 56"/>
                <a:gd name="T55" fmla="*/ 41 h 56"/>
                <a:gd name="T56" fmla="*/ 54 w 56"/>
                <a:gd name="T57" fmla="*/ 39 h 56"/>
                <a:gd name="T58" fmla="*/ 55 w 56"/>
                <a:gd name="T59" fmla="*/ 36 h 56"/>
                <a:gd name="T60" fmla="*/ 55 w 56"/>
                <a:gd name="T61" fmla="*/ 35 h 56"/>
                <a:gd name="T62" fmla="*/ 56 w 56"/>
                <a:gd name="T63" fmla="*/ 34 h 56"/>
                <a:gd name="T64" fmla="*/ 56 w 56"/>
                <a:gd name="T65" fmla="*/ 28 h 56"/>
                <a:gd name="T66" fmla="*/ 56 w 56"/>
                <a:gd name="T67" fmla="*/ 22 h 56"/>
                <a:gd name="T68" fmla="*/ 54 w 56"/>
                <a:gd name="T69" fmla="*/ 17 h 56"/>
                <a:gd name="T70" fmla="*/ 51 w 56"/>
                <a:gd name="T71" fmla="*/ 12 h 56"/>
                <a:gd name="T72" fmla="*/ 48 w 56"/>
                <a:gd name="T73" fmla="*/ 8 h 56"/>
                <a:gd name="T74" fmla="*/ 43 w 56"/>
                <a:gd name="T75" fmla="*/ 4 h 56"/>
                <a:gd name="T76" fmla="*/ 39 w 56"/>
                <a:gd name="T77" fmla="*/ 1 h 56"/>
                <a:gd name="T78" fmla="*/ 36 w 56"/>
                <a:gd name="T79" fmla="*/ 0 h 56"/>
                <a:gd name="T80" fmla="*/ 33 w 56"/>
                <a:gd name="T81" fmla="*/ 0 h 56"/>
                <a:gd name="T82" fmla="*/ 28 w 56"/>
                <a:gd name="T83" fmla="*/ 0 h 56"/>
                <a:gd name="T84" fmla="*/ 22 w 56"/>
                <a:gd name="T85" fmla="*/ 0 h 56"/>
                <a:gd name="T86" fmla="*/ 17 w 56"/>
                <a:gd name="T87" fmla="*/ 1 h 56"/>
                <a:gd name="T88" fmla="*/ 12 w 56"/>
                <a:gd name="T89" fmla="*/ 4 h 56"/>
                <a:gd name="T90" fmla="*/ 8 w 56"/>
                <a:gd name="T91" fmla="*/ 8 h 56"/>
                <a:gd name="T92" fmla="*/ 4 w 56"/>
                <a:gd name="T93" fmla="*/ 12 h 56"/>
                <a:gd name="T94" fmla="*/ 2 w 56"/>
                <a:gd name="T95" fmla="*/ 17 h 56"/>
                <a:gd name="T96" fmla="*/ 0 w 56"/>
                <a:gd name="T97" fmla="*/ 22 h 56"/>
                <a:gd name="T98" fmla="*/ 0 w 56"/>
                <a:gd name="T9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6" name="Freeform 260">
              <a:extLst>
                <a:ext uri="{FF2B5EF4-FFF2-40B4-BE49-F238E27FC236}">
                  <a16:creationId xmlns:a16="http://schemas.microsoft.com/office/drawing/2014/main" id="{50D01671-036F-4C67-9399-6FA53D1D3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152" y="4709795"/>
              <a:ext cx="34547" cy="52100"/>
            </a:xfrm>
            <a:custGeom>
              <a:avLst/>
              <a:gdLst>
                <a:gd name="T0" fmla="*/ 0 w 57"/>
                <a:gd name="T1" fmla="*/ 28 h 56"/>
                <a:gd name="T2" fmla="*/ 0 w 57"/>
                <a:gd name="T3" fmla="*/ 33 h 56"/>
                <a:gd name="T4" fmla="*/ 1 w 57"/>
                <a:gd name="T5" fmla="*/ 36 h 56"/>
                <a:gd name="T6" fmla="*/ 2 w 57"/>
                <a:gd name="T7" fmla="*/ 38 h 56"/>
                <a:gd name="T8" fmla="*/ 4 w 57"/>
                <a:gd name="T9" fmla="*/ 43 h 56"/>
                <a:gd name="T10" fmla="*/ 8 w 57"/>
                <a:gd name="T11" fmla="*/ 48 h 56"/>
                <a:gd name="T12" fmla="*/ 12 w 57"/>
                <a:gd name="T13" fmla="*/ 51 h 56"/>
                <a:gd name="T14" fmla="*/ 17 w 57"/>
                <a:gd name="T15" fmla="*/ 54 h 56"/>
                <a:gd name="T16" fmla="*/ 22 w 57"/>
                <a:gd name="T17" fmla="*/ 56 h 56"/>
                <a:gd name="T18" fmla="*/ 28 w 57"/>
                <a:gd name="T19" fmla="*/ 56 h 56"/>
                <a:gd name="T20" fmla="*/ 34 w 57"/>
                <a:gd name="T21" fmla="*/ 56 h 56"/>
                <a:gd name="T22" fmla="*/ 35 w 57"/>
                <a:gd name="T23" fmla="*/ 55 h 56"/>
                <a:gd name="T24" fmla="*/ 36 w 57"/>
                <a:gd name="T25" fmla="*/ 55 h 56"/>
                <a:gd name="T26" fmla="*/ 39 w 57"/>
                <a:gd name="T27" fmla="*/ 54 h 56"/>
                <a:gd name="T28" fmla="*/ 41 w 57"/>
                <a:gd name="T29" fmla="*/ 52 h 56"/>
                <a:gd name="T30" fmla="*/ 44 w 57"/>
                <a:gd name="T31" fmla="*/ 51 h 56"/>
                <a:gd name="T32" fmla="*/ 46 w 57"/>
                <a:gd name="T33" fmla="*/ 49 h 56"/>
                <a:gd name="T34" fmla="*/ 46 w 57"/>
                <a:gd name="T35" fmla="*/ 49 h 56"/>
                <a:gd name="T36" fmla="*/ 47 w 57"/>
                <a:gd name="T37" fmla="*/ 48 h 56"/>
                <a:gd name="T38" fmla="*/ 48 w 57"/>
                <a:gd name="T39" fmla="*/ 48 h 56"/>
                <a:gd name="T40" fmla="*/ 49 w 57"/>
                <a:gd name="T41" fmla="*/ 46 h 56"/>
                <a:gd name="T42" fmla="*/ 49 w 57"/>
                <a:gd name="T43" fmla="*/ 45 h 56"/>
                <a:gd name="T44" fmla="*/ 50 w 57"/>
                <a:gd name="T45" fmla="*/ 45 h 56"/>
                <a:gd name="T46" fmla="*/ 52 w 57"/>
                <a:gd name="T47" fmla="*/ 43 h 56"/>
                <a:gd name="T48" fmla="*/ 53 w 57"/>
                <a:gd name="T49" fmla="*/ 41 h 56"/>
                <a:gd name="T50" fmla="*/ 54 w 57"/>
                <a:gd name="T51" fmla="*/ 38 h 56"/>
                <a:gd name="T52" fmla="*/ 55 w 57"/>
                <a:gd name="T53" fmla="*/ 36 h 56"/>
                <a:gd name="T54" fmla="*/ 55 w 57"/>
                <a:gd name="T55" fmla="*/ 34 h 56"/>
                <a:gd name="T56" fmla="*/ 56 w 57"/>
                <a:gd name="T57" fmla="*/ 33 h 56"/>
                <a:gd name="T58" fmla="*/ 56 w 57"/>
                <a:gd name="T59" fmla="*/ 30 h 56"/>
                <a:gd name="T60" fmla="*/ 56 w 57"/>
                <a:gd name="T61" fmla="*/ 29 h 56"/>
                <a:gd name="T62" fmla="*/ 56 w 57"/>
                <a:gd name="T63" fmla="*/ 28 h 56"/>
                <a:gd name="T64" fmla="*/ 56 w 57"/>
                <a:gd name="T65" fmla="*/ 28 h 56"/>
                <a:gd name="T66" fmla="*/ 57 w 57"/>
                <a:gd name="T67" fmla="*/ 28 h 56"/>
                <a:gd name="T68" fmla="*/ 56 w 57"/>
                <a:gd name="T69" fmla="*/ 22 h 56"/>
                <a:gd name="T70" fmla="*/ 54 w 57"/>
                <a:gd name="T71" fmla="*/ 17 h 56"/>
                <a:gd name="T72" fmla="*/ 52 w 57"/>
                <a:gd name="T73" fmla="*/ 12 h 56"/>
                <a:gd name="T74" fmla="*/ 48 w 57"/>
                <a:gd name="T75" fmla="*/ 8 h 56"/>
                <a:gd name="T76" fmla="*/ 44 w 57"/>
                <a:gd name="T77" fmla="*/ 4 h 56"/>
                <a:gd name="T78" fmla="*/ 39 w 57"/>
                <a:gd name="T79" fmla="*/ 1 h 56"/>
                <a:gd name="T80" fmla="*/ 36 w 57"/>
                <a:gd name="T81" fmla="*/ 0 h 56"/>
                <a:gd name="T82" fmla="*/ 34 w 57"/>
                <a:gd name="T83" fmla="*/ 0 h 56"/>
                <a:gd name="T84" fmla="*/ 28 w 57"/>
                <a:gd name="T85" fmla="*/ 0 h 56"/>
                <a:gd name="T86" fmla="*/ 22 w 57"/>
                <a:gd name="T87" fmla="*/ 0 h 56"/>
                <a:gd name="T88" fmla="*/ 17 w 57"/>
                <a:gd name="T89" fmla="*/ 1 h 56"/>
                <a:gd name="T90" fmla="*/ 12 w 57"/>
                <a:gd name="T91" fmla="*/ 4 h 56"/>
                <a:gd name="T92" fmla="*/ 8 w 57"/>
                <a:gd name="T93" fmla="*/ 8 h 56"/>
                <a:gd name="T94" fmla="*/ 4 w 57"/>
                <a:gd name="T95" fmla="*/ 12 h 56"/>
                <a:gd name="T96" fmla="*/ 2 w 57"/>
                <a:gd name="T97" fmla="*/ 17 h 56"/>
                <a:gd name="T98" fmla="*/ 0 w 57"/>
                <a:gd name="T99" fmla="*/ 22 h 56"/>
                <a:gd name="T100" fmla="*/ 0 w 57"/>
                <a:gd name="T10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56">
                  <a:moveTo>
                    <a:pt x="0" y="28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7" name="Freeform 184">
              <a:extLst>
                <a:ext uri="{FF2B5EF4-FFF2-40B4-BE49-F238E27FC236}">
                  <a16:creationId xmlns:a16="http://schemas.microsoft.com/office/drawing/2014/main" id="{4DF1C200-4DA7-47C6-B084-3A35CFCA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152" y="4918194"/>
              <a:ext cx="34547" cy="53030"/>
            </a:xfrm>
            <a:custGeom>
              <a:avLst/>
              <a:gdLst>
                <a:gd name="T0" fmla="*/ 0 w 57"/>
                <a:gd name="T1" fmla="*/ 28 h 57"/>
                <a:gd name="T2" fmla="*/ 0 w 57"/>
                <a:gd name="T3" fmla="*/ 34 h 57"/>
                <a:gd name="T4" fmla="*/ 1 w 57"/>
                <a:gd name="T5" fmla="*/ 36 h 57"/>
                <a:gd name="T6" fmla="*/ 2 w 57"/>
                <a:gd name="T7" fmla="*/ 39 h 57"/>
                <a:gd name="T8" fmla="*/ 4 w 57"/>
                <a:gd name="T9" fmla="*/ 43 h 57"/>
                <a:gd name="T10" fmla="*/ 8 w 57"/>
                <a:gd name="T11" fmla="*/ 48 h 57"/>
                <a:gd name="T12" fmla="*/ 12 w 57"/>
                <a:gd name="T13" fmla="*/ 51 h 57"/>
                <a:gd name="T14" fmla="*/ 17 w 57"/>
                <a:gd name="T15" fmla="*/ 54 h 57"/>
                <a:gd name="T16" fmla="*/ 23 w 57"/>
                <a:gd name="T17" fmla="*/ 56 h 57"/>
                <a:gd name="T18" fmla="*/ 29 w 57"/>
                <a:gd name="T19" fmla="*/ 57 h 57"/>
                <a:gd name="T20" fmla="*/ 29 w 57"/>
                <a:gd name="T21" fmla="*/ 56 h 57"/>
                <a:gd name="T22" fmla="*/ 29 w 57"/>
                <a:gd name="T23" fmla="*/ 56 h 57"/>
                <a:gd name="T24" fmla="*/ 30 w 57"/>
                <a:gd name="T25" fmla="*/ 56 h 57"/>
                <a:gd name="T26" fmla="*/ 31 w 57"/>
                <a:gd name="T27" fmla="*/ 56 h 57"/>
                <a:gd name="T28" fmla="*/ 34 w 57"/>
                <a:gd name="T29" fmla="*/ 56 h 57"/>
                <a:gd name="T30" fmla="*/ 35 w 57"/>
                <a:gd name="T31" fmla="*/ 55 h 57"/>
                <a:gd name="T32" fmla="*/ 36 w 57"/>
                <a:gd name="T33" fmla="*/ 55 h 57"/>
                <a:gd name="T34" fmla="*/ 39 w 57"/>
                <a:gd name="T35" fmla="*/ 54 h 57"/>
                <a:gd name="T36" fmla="*/ 41 w 57"/>
                <a:gd name="T37" fmla="*/ 53 h 57"/>
                <a:gd name="T38" fmla="*/ 44 w 57"/>
                <a:gd name="T39" fmla="*/ 51 h 57"/>
                <a:gd name="T40" fmla="*/ 46 w 57"/>
                <a:gd name="T41" fmla="*/ 50 h 57"/>
                <a:gd name="T42" fmla="*/ 46 w 57"/>
                <a:gd name="T43" fmla="*/ 49 h 57"/>
                <a:gd name="T44" fmla="*/ 47 w 57"/>
                <a:gd name="T45" fmla="*/ 49 h 57"/>
                <a:gd name="T46" fmla="*/ 48 w 57"/>
                <a:gd name="T47" fmla="*/ 48 h 57"/>
                <a:gd name="T48" fmla="*/ 49 w 57"/>
                <a:gd name="T49" fmla="*/ 47 h 57"/>
                <a:gd name="T50" fmla="*/ 49 w 57"/>
                <a:gd name="T51" fmla="*/ 46 h 57"/>
                <a:gd name="T52" fmla="*/ 50 w 57"/>
                <a:gd name="T53" fmla="*/ 46 h 57"/>
                <a:gd name="T54" fmla="*/ 52 w 57"/>
                <a:gd name="T55" fmla="*/ 43 h 57"/>
                <a:gd name="T56" fmla="*/ 53 w 57"/>
                <a:gd name="T57" fmla="*/ 41 h 57"/>
                <a:gd name="T58" fmla="*/ 54 w 57"/>
                <a:gd name="T59" fmla="*/ 39 h 57"/>
                <a:gd name="T60" fmla="*/ 55 w 57"/>
                <a:gd name="T61" fmla="*/ 36 h 57"/>
                <a:gd name="T62" fmla="*/ 55 w 57"/>
                <a:gd name="T63" fmla="*/ 35 h 57"/>
                <a:gd name="T64" fmla="*/ 56 w 57"/>
                <a:gd name="T65" fmla="*/ 34 h 57"/>
                <a:gd name="T66" fmla="*/ 56 w 57"/>
                <a:gd name="T67" fmla="*/ 31 h 57"/>
                <a:gd name="T68" fmla="*/ 56 w 57"/>
                <a:gd name="T69" fmla="*/ 29 h 57"/>
                <a:gd name="T70" fmla="*/ 56 w 57"/>
                <a:gd name="T71" fmla="*/ 29 h 57"/>
                <a:gd name="T72" fmla="*/ 56 w 57"/>
                <a:gd name="T73" fmla="*/ 28 h 57"/>
                <a:gd name="T74" fmla="*/ 57 w 57"/>
                <a:gd name="T75" fmla="*/ 28 h 57"/>
                <a:gd name="T76" fmla="*/ 56 w 57"/>
                <a:gd name="T77" fmla="*/ 22 h 57"/>
                <a:gd name="T78" fmla="*/ 54 w 57"/>
                <a:gd name="T79" fmla="*/ 17 h 57"/>
                <a:gd name="T80" fmla="*/ 52 w 57"/>
                <a:gd name="T81" fmla="*/ 12 h 57"/>
                <a:gd name="T82" fmla="*/ 48 w 57"/>
                <a:gd name="T83" fmla="*/ 8 h 57"/>
                <a:gd name="T84" fmla="*/ 44 w 57"/>
                <a:gd name="T85" fmla="*/ 4 h 57"/>
                <a:gd name="T86" fmla="*/ 39 w 57"/>
                <a:gd name="T87" fmla="*/ 2 h 57"/>
                <a:gd name="T88" fmla="*/ 36 w 57"/>
                <a:gd name="T89" fmla="*/ 1 h 57"/>
                <a:gd name="T90" fmla="*/ 34 w 57"/>
                <a:gd name="T91" fmla="*/ 1 h 57"/>
                <a:gd name="T92" fmla="*/ 29 w 57"/>
                <a:gd name="T93" fmla="*/ 0 h 57"/>
                <a:gd name="T94" fmla="*/ 23 w 57"/>
                <a:gd name="T95" fmla="*/ 1 h 57"/>
                <a:gd name="T96" fmla="*/ 17 w 57"/>
                <a:gd name="T97" fmla="*/ 2 h 57"/>
                <a:gd name="T98" fmla="*/ 12 w 57"/>
                <a:gd name="T99" fmla="*/ 4 h 57"/>
                <a:gd name="T100" fmla="*/ 8 w 57"/>
                <a:gd name="T101" fmla="*/ 8 h 57"/>
                <a:gd name="T102" fmla="*/ 4 w 57"/>
                <a:gd name="T103" fmla="*/ 12 h 57"/>
                <a:gd name="T104" fmla="*/ 2 w 57"/>
                <a:gd name="T105" fmla="*/ 17 h 57"/>
                <a:gd name="T106" fmla="*/ 0 w 57"/>
                <a:gd name="T107" fmla="*/ 22 h 57"/>
                <a:gd name="T108" fmla="*/ 0 w 57"/>
                <a:gd name="T10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7">
                  <a:moveTo>
                    <a:pt x="0" y="28"/>
                  </a:moveTo>
                  <a:lnTo>
                    <a:pt x="0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50" y="46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8" name="Rectangle 167">
              <a:extLst>
                <a:ext uri="{FF2B5EF4-FFF2-40B4-BE49-F238E27FC236}">
                  <a16:creationId xmlns:a16="http://schemas.microsoft.com/office/drawing/2014/main" id="{1EB08B86-A6A6-4BE5-AF11-B741E7F53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81" y="3167256"/>
              <a:ext cx="164728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200" b="1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SC GS-6207 single dose </a:t>
              </a:r>
            </a:p>
          </p:txBody>
        </p:sp>
        <p:sp>
          <p:nvSpPr>
            <p:cNvPr id="279" name="Rectangle 167">
              <a:extLst>
                <a:ext uri="{FF2B5EF4-FFF2-40B4-BE49-F238E27FC236}">
                  <a16:creationId xmlns:a16="http://schemas.microsoft.com/office/drawing/2014/main" id="{AFBC9C33-16A2-40B5-A347-AEDA5B8B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169" y="3195308"/>
              <a:ext cx="1146919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200" b="1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Start </a:t>
              </a:r>
              <a:r>
                <a:rPr lang="fr-FR" altLang="fr-FR" sz="1200" b="1" dirty="0" err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t</a:t>
              </a:r>
              <a:r>
                <a:rPr lang="fr-FR" altLang="fr-FR" sz="1200" b="1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B/F/TAF</a:t>
              </a:r>
            </a:p>
          </p:txBody>
        </p:sp>
        <p:sp>
          <p:nvSpPr>
            <p:cNvPr id="361" name="ZoneTexte 360"/>
            <p:cNvSpPr txBox="1"/>
            <p:nvPr/>
          </p:nvSpPr>
          <p:spPr>
            <a:xfrm>
              <a:off x="3169836" y="6066964"/>
              <a:ext cx="1109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Mean C at D10</a:t>
              </a:r>
            </a:p>
            <a:p>
              <a:r>
                <a:rPr lang="en-US" sz="1200"/>
                <a:t>ng/mL (CV 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816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drugs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D03DF-A6AB-45D6-81B7-CAFABAA3C7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64392"/>
            <a:ext cx="11346180" cy="4572000"/>
          </a:xfrm>
        </p:spPr>
        <p:txBody>
          <a:bodyPr/>
          <a:lstStyle/>
          <a:p>
            <a:r>
              <a:rPr lang="en-US" b="1" spc="-30" dirty="0">
                <a:solidFill>
                  <a:srgbClr val="FF6600"/>
                </a:solidFill>
              </a:rPr>
              <a:t>MK-8504 and MK-8583 </a:t>
            </a:r>
            <a:r>
              <a:rPr lang="en-US" sz="2000" spc="-30" baseline="30000" dirty="0"/>
              <a:t>1</a:t>
            </a:r>
            <a:r>
              <a:rPr lang="en-US" sz="2000" spc="-30" dirty="0"/>
              <a:t>: prodrugs of tenofovir</a:t>
            </a:r>
          </a:p>
          <a:p>
            <a:pPr lvl="1"/>
            <a:r>
              <a:rPr lang="en-US" sz="2000" spc="-30" dirty="0"/>
              <a:t>Phase 1 in HIV negative and HIV +</a:t>
            </a:r>
          </a:p>
          <a:p>
            <a:pPr lvl="1"/>
            <a:r>
              <a:rPr lang="en-US" sz="2000" spc="-30" dirty="0"/>
              <a:t>Single dose: sustained concentrations of TFV-DP in PBMC (≥ 14 days)</a:t>
            </a:r>
          </a:p>
          <a:p>
            <a:pPr lvl="1"/>
            <a:r>
              <a:rPr lang="en-US" sz="2000" dirty="0"/>
              <a:t>Potential for low plasma TFV levels, prolonged intracellular TFV-DP half life </a:t>
            </a:r>
            <a:br>
              <a:rPr lang="en-US" sz="2000" dirty="0"/>
            </a:br>
            <a:r>
              <a:rPr lang="en-US" sz="2000" dirty="0"/>
              <a:t>and potent antiretroviral activity</a:t>
            </a:r>
          </a:p>
          <a:p>
            <a:pPr lvl="1"/>
            <a:endParaRPr lang="en-US" sz="2000" b="1" dirty="0">
              <a:solidFill>
                <a:srgbClr val="FF6600"/>
              </a:solidFill>
            </a:endParaRPr>
          </a:p>
          <a:p>
            <a:r>
              <a:rPr lang="en-US" sz="2300" b="1" dirty="0">
                <a:solidFill>
                  <a:srgbClr val="FF6600"/>
                </a:solidFill>
              </a:rPr>
              <a:t>GS-9722 </a:t>
            </a:r>
            <a:r>
              <a:rPr lang="en-US" sz="2300" baseline="30000" dirty="0"/>
              <a:t>2</a:t>
            </a:r>
            <a:r>
              <a:rPr lang="en-US" sz="2300" dirty="0"/>
              <a:t>: </a:t>
            </a:r>
            <a:r>
              <a:rPr lang="en-US" sz="2000" dirty="0" err="1"/>
              <a:t>Elipovimad</a:t>
            </a:r>
            <a:r>
              <a:rPr lang="en-US" sz="2000" dirty="0"/>
              <a:t> (EVM, aka GS-9722) </a:t>
            </a:r>
            <a:r>
              <a:rPr lang="en-US" sz="2000" dirty="0" err="1"/>
              <a:t>bNAb</a:t>
            </a:r>
            <a:r>
              <a:rPr lang="en-US" sz="2000" dirty="0"/>
              <a:t> targeting V3 </a:t>
            </a:r>
            <a:r>
              <a:rPr lang="en-US" sz="2000" dirty="0" err="1"/>
              <a:t>glican</a:t>
            </a:r>
            <a:r>
              <a:rPr lang="en-US" sz="2000" dirty="0"/>
              <a:t> motif of HIV env </a:t>
            </a:r>
            <a:r>
              <a:rPr lang="en-US" sz="2000" dirty="0" err="1"/>
              <a:t>prot</a:t>
            </a:r>
            <a:endParaRPr lang="en-US" sz="2000" dirty="0"/>
          </a:p>
          <a:p>
            <a:pPr lvl="1"/>
            <a:r>
              <a:rPr lang="en-US" sz="2000" dirty="0"/>
              <a:t>Developed for HIV cure</a:t>
            </a:r>
          </a:p>
          <a:p>
            <a:pPr lvl="1"/>
            <a:r>
              <a:rPr lang="en-US" sz="2000" dirty="0"/>
              <a:t>Phase 1a and 1b studies with single and multiple doses (150 and 500 mg) via IV infusion every 2 weeks</a:t>
            </a:r>
          </a:p>
          <a:p>
            <a:pPr lvl="2"/>
            <a:r>
              <a:rPr lang="en-US" sz="2000" dirty="0"/>
              <a:t>After 4 doses, active plasma concentrations (&gt; CE</a:t>
            </a:r>
            <a:r>
              <a:rPr lang="en-US" sz="2000" baseline="-25000" dirty="0"/>
              <a:t>50</a:t>
            </a:r>
            <a:r>
              <a:rPr lang="en-US" sz="2000" dirty="0"/>
              <a:t> = 50 </a:t>
            </a:r>
            <a:r>
              <a:rPr lang="en-US" sz="2000" dirty="0" err="1"/>
              <a:t>microg</a:t>
            </a:r>
            <a:r>
              <a:rPr lang="en-US" sz="2000" dirty="0"/>
              <a:t>/mL) for 8 weeks</a:t>
            </a:r>
          </a:p>
          <a:p>
            <a:pPr lvl="2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B7A4E5-58EA-4220-9A6A-468CF57A8A7F}"/>
              </a:ext>
            </a:extLst>
          </p:cNvPr>
          <p:cNvSpPr txBox="1">
            <a:spLocks/>
          </p:cNvSpPr>
          <p:nvPr/>
        </p:nvSpPr>
        <p:spPr>
          <a:xfrm>
            <a:off x="3340933" y="6360456"/>
            <a:ext cx="8731250" cy="3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400"/>
              </a:spcBef>
              <a:defRPr sz="800"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r" defTabSz="1219170">
              <a:defRPr/>
            </a:pPr>
            <a:r>
              <a:rPr lang="en-US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1. Matthews R, CROI 2020. Abs. 468 ;  2. </a:t>
            </a:r>
            <a:r>
              <a:rPr lang="en-US" sz="1400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Ruane</a:t>
            </a:r>
            <a:r>
              <a:rPr lang="en-US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P, CROI  2020. Abs 39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752010-113C-4C74-92BF-9A81454515F3}"/>
              </a:ext>
            </a:extLst>
          </p:cNvPr>
          <p:cNvCxnSpPr/>
          <p:nvPr/>
        </p:nvCxnSpPr>
        <p:spPr>
          <a:xfrm>
            <a:off x="2374900" y="1485900"/>
            <a:ext cx="0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362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Bound anti-CD4 adnectin inhibitor of HIV-1</a:t>
            </a:r>
          </a:p>
        </p:txBody>
      </p:sp>
      <p:sp>
        <p:nvSpPr>
          <p:cNvPr id="49" name="Espace réservé du contenu 48"/>
          <p:cNvSpPr>
            <a:spLocks noGrp="1"/>
          </p:cNvSpPr>
          <p:nvPr>
            <p:ph idx="1"/>
          </p:nvPr>
        </p:nvSpPr>
        <p:spPr>
          <a:xfrm>
            <a:off x="299735" y="1867710"/>
            <a:ext cx="5867991" cy="4744499"/>
          </a:xfrm>
        </p:spPr>
        <p:txBody>
          <a:bodyPr>
            <a:noAutofit/>
          </a:bodyPr>
          <a:lstStyle/>
          <a:p>
            <a:pPr marL="190500" indent="-190500"/>
            <a:r>
              <a:rPr lang="en-US" sz="2000" b="1" dirty="0"/>
              <a:t>GSK3732394: </a:t>
            </a:r>
            <a:r>
              <a:rPr lang="en-US" sz="2000" dirty="0"/>
              <a:t>multi-specific biologic inhibitor of HIV entry</a:t>
            </a:r>
          </a:p>
          <a:p>
            <a:pPr marL="490538" lvl="1" indent="-190500"/>
            <a:r>
              <a:rPr lang="en-US" sz="1800" dirty="0"/>
              <a:t>key component = </a:t>
            </a:r>
            <a:r>
              <a:rPr lang="en-US" sz="1800" dirty="0" err="1"/>
              <a:t>adnectin</a:t>
            </a:r>
            <a:r>
              <a:rPr lang="en-US" sz="1800" dirty="0"/>
              <a:t> that binds to CD4 and inhibits downstream actions of gp160</a:t>
            </a:r>
          </a:p>
          <a:p>
            <a:pPr marL="190500" indent="-190500"/>
            <a:r>
              <a:rPr lang="en-US" sz="2000" b="1" dirty="0"/>
              <a:t>Mechanism of inhibition</a:t>
            </a:r>
          </a:p>
          <a:p>
            <a:pPr marL="490538" lvl="1" indent="-190500"/>
            <a:r>
              <a:rPr lang="en-US" sz="1800" dirty="0" err="1"/>
              <a:t>Adnectin</a:t>
            </a:r>
            <a:r>
              <a:rPr lang="en-US" sz="1800" dirty="0"/>
              <a:t> binding leads to significant conformational change of CD4, bringing the D1 domain of CD4 in proximity to the host cell membrane surface</a:t>
            </a:r>
          </a:p>
          <a:p>
            <a:pPr marL="490538" lvl="1" indent="-190500"/>
            <a:r>
              <a:rPr lang="en-US" sz="1800" dirty="0"/>
              <a:t>Following gp120-CD4 interaction, conformational changes needed for virus entry are inhibited</a:t>
            </a:r>
          </a:p>
          <a:p>
            <a:pPr marL="490538" lvl="1" indent="-190500"/>
            <a:r>
              <a:rPr lang="en-US" sz="1800" dirty="0"/>
              <a:t>gp120 interaction domains are redirected towards cell membrane, masking CD4 sites that cannot interact anymore with gp160 trimers</a:t>
            </a:r>
          </a:p>
          <a:p>
            <a:pPr marL="190500" indent="-190500"/>
            <a:endParaRPr lang="en-US" sz="1800" dirty="0"/>
          </a:p>
          <a:p>
            <a:pPr marL="190500" lvl="1" indent="-190500">
              <a:buFont typeface="Arial"/>
              <a:buChar char="•"/>
            </a:pPr>
            <a:r>
              <a:rPr lang="en-US" sz="1800" dirty="0"/>
              <a:t>CI</a:t>
            </a:r>
            <a:r>
              <a:rPr lang="en-US" sz="1800" baseline="-25000" dirty="0"/>
              <a:t>50</a:t>
            </a:r>
            <a:r>
              <a:rPr lang="en-US" sz="1800" dirty="0"/>
              <a:t> = 8.5 </a:t>
            </a:r>
            <a:r>
              <a:rPr lang="en-US" sz="1800" dirty="0" err="1"/>
              <a:t>nM</a:t>
            </a:r>
            <a:endParaRPr lang="en-US" sz="1800" dirty="0"/>
          </a:p>
          <a:p>
            <a:pPr marL="274638" indent="-274638"/>
            <a:endParaRPr lang="en-US" sz="2000" dirty="0"/>
          </a:p>
        </p:txBody>
      </p:sp>
      <p:grpSp>
        <p:nvGrpSpPr>
          <p:cNvPr id="51" name="Grouper 50"/>
          <p:cNvGrpSpPr>
            <a:grpSpLocks noChangeAspect="1"/>
          </p:cNvGrpSpPr>
          <p:nvPr/>
        </p:nvGrpSpPr>
        <p:grpSpPr>
          <a:xfrm>
            <a:off x="6120750" y="2268548"/>
            <a:ext cx="6005760" cy="4099610"/>
            <a:chOff x="-6981321" y="4247962"/>
            <a:chExt cx="7385446" cy="5041405"/>
          </a:xfrm>
        </p:grpSpPr>
        <p:grpSp>
          <p:nvGrpSpPr>
            <p:cNvPr id="8" name="Groupe 51">
              <a:extLst>
                <a:ext uri="{FF2B5EF4-FFF2-40B4-BE49-F238E27FC236}">
                  <a16:creationId xmlns:a16="http://schemas.microsoft.com/office/drawing/2014/main" id="{215FC545-7588-4D6A-95FD-FBF1BBF9BD92}"/>
                </a:ext>
              </a:extLst>
            </p:cNvPr>
            <p:cNvGrpSpPr/>
            <p:nvPr/>
          </p:nvGrpSpPr>
          <p:grpSpPr>
            <a:xfrm>
              <a:off x="-6981321" y="4247962"/>
              <a:ext cx="7385446" cy="5041405"/>
              <a:chOff x="1887231" y="1022489"/>
              <a:chExt cx="8004900" cy="5464253"/>
            </a:xfrm>
          </p:grpSpPr>
          <p:grpSp>
            <p:nvGrpSpPr>
              <p:cNvPr id="9" name="Groupe 3">
                <a:extLst>
                  <a:ext uri="{FF2B5EF4-FFF2-40B4-BE49-F238E27FC236}">
                    <a16:creationId xmlns:a16="http://schemas.microsoft.com/office/drawing/2014/main" id="{DC9D3282-B862-468F-A1F8-E50C8B75874B}"/>
                  </a:ext>
                </a:extLst>
              </p:cNvPr>
              <p:cNvGrpSpPr/>
              <p:nvPr/>
            </p:nvGrpSpPr>
            <p:grpSpPr>
              <a:xfrm>
                <a:off x="2641600" y="4448479"/>
                <a:ext cx="6565900" cy="1885390"/>
                <a:chOff x="1374578" y="2805413"/>
                <a:chExt cx="9148474" cy="2626973"/>
              </a:xfrm>
            </p:grpSpPr>
            <p:pic>
              <p:nvPicPr>
                <p:cNvPr id="33" name="Image 32">
                  <a:extLst>
                    <a:ext uri="{FF2B5EF4-FFF2-40B4-BE49-F238E27FC236}">
                      <a16:creationId xmlns:a16="http://schemas.microsoft.com/office/drawing/2014/main" id="{0739DB86-A72F-42D0-9559-36EF6874F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7428682">
                  <a:off x="8972112" y="2749416"/>
                  <a:ext cx="932660" cy="216922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E3CE63F6-ED7E-426B-8BC0-34AE4FBA9D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32467" y="3209925"/>
                  <a:ext cx="3783436" cy="1909211"/>
                </a:xfrm>
                <a:prstGeom prst="rect">
                  <a:avLst/>
                </a:prstGeom>
              </p:spPr>
            </p:pic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3AC33456-9F7D-469A-8907-E83C141F04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0312472">
                  <a:off x="1374578" y="2805413"/>
                  <a:ext cx="2101578" cy="2626973"/>
                </a:xfrm>
                <a:prstGeom prst="rect">
                  <a:avLst/>
                </a:prstGeom>
              </p:spPr>
            </p:pic>
            <p:sp>
              <p:nvSpPr>
                <p:cNvPr id="36" name="Forme libre : forme 7">
                  <a:extLst>
                    <a:ext uri="{FF2B5EF4-FFF2-40B4-BE49-F238E27FC236}">
                      <a16:creationId xmlns:a16="http://schemas.microsoft.com/office/drawing/2014/main" id="{8C1F7361-7D35-4E71-B898-9F2C9F905164}"/>
                    </a:ext>
                  </a:extLst>
                </p:cNvPr>
                <p:cNvSpPr/>
                <p:nvPr/>
              </p:nvSpPr>
              <p:spPr>
                <a:xfrm>
                  <a:off x="3514725" y="4474481"/>
                  <a:ext cx="1000125" cy="307069"/>
                </a:xfrm>
                <a:custGeom>
                  <a:avLst/>
                  <a:gdLst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42875 w 1000125"/>
                    <a:gd name="connsiteY3" fmla="*/ 183244 h 307069"/>
                    <a:gd name="connsiteX4" fmla="*/ 171450 w 1000125"/>
                    <a:gd name="connsiteY4" fmla="*/ 164194 h 307069"/>
                    <a:gd name="connsiteX5" fmla="*/ 190500 w 1000125"/>
                    <a:gd name="connsiteY5" fmla="*/ 135619 h 307069"/>
                    <a:gd name="connsiteX6" fmla="*/ 200025 w 1000125"/>
                    <a:gd name="connsiteY6" fmla="*/ 107044 h 307069"/>
                    <a:gd name="connsiteX7" fmla="*/ 266700 w 1000125"/>
                    <a:gd name="connsiteY7" fmla="*/ 30844 h 307069"/>
                    <a:gd name="connsiteX8" fmla="*/ 361950 w 1000125"/>
                    <a:gd name="connsiteY8" fmla="*/ 21319 h 307069"/>
                    <a:gd name="connsiteX9" fmla="*/ 552450 w 1000125"/>
                    <a:gd name="connsiteY9" fmla="*/ 11794 h 307069"/>
                    <a:gd name="connsiteX10" fmla="*/ 571500 w 1000125"/>
                    <a:gd name="connsiteY10" fmla="*/ 40369 h 307069"/>
                    <a:gd name="connsiteX11" fmla="*/ 581025 w 1000125"/>
                    <a:gd name="connsiteY11" fmla="*/ 68944 h 307069"/>
                    <a:gd name="connsiteX12" fmla="*/ 619125 w 1000125"/>
                    <a:gd name="connsiteY12" fmla="*/ 126094 h 307069"/>
                    <a:gd name="connsiteX13" fmla="*/ 638175 w 1000125"/>
                    <a:gd name="connsiteY13" fmla="*/ 183244 h 307069"/>
                    <a:gd name="connsiteX14" fmla="*/ 695325 w 1000125"/>
                    <a:gd name="connsiteY14" fmla="*/ 202294 h 307069"/>
                    <a:gd name="connsiteX15" fmla="*/ 790575 w 1000125"/>
                    <a:gd name="connsiteY15" fmla="*/ 183244 h 307069"/>
                    <a:gd name="connsiteX16" fmla="*/ 819150 w 1000125"/>
                    <a:gd name="connsiteY16" fmla="*/ 164194 h 307069"/>
                    <a:gd name="connsiteX17" fmla="*/ 876300 w 1000125"/>
                    <a:gd name="connsiteY17" fmla="*/ 145144 h 307069"/>
                    <a:gd name="connsiteX18" fmla="*/ 895350 w 1000125"/>
                    <a:gd name="connsiteY18" fmla="*/ 116569 h 307069"/>
                    <a:gd name="connsiteX19" fmla="*/ 923925 w 1000125"/>
                    <a:gd name="connsiteY19" fmla="*/ 107044 h 307069"/>
                    <a:gd name="connsiteX20" fmla="*/ 1000125 w 1000125"/>
                    <a:gd name="connsiteY20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16682 w 1000125"/>
                    <a:gd name="connsiteY3" fmla="*/ 126094 h 307069"/>
                    <a:gd name="connsiteX4" fmla="*/ 171450 w 1000125"/>
                    <a:gd name="connsiteY4" fmla="*/ 164194 h 307069"/>
                    <a:gd name="connsiteX5" fmla="*/ 190500 w 1000125"/>
                    <a:gd name="connsiteY5" fmla="*/ 135619 h 307069"/>
                    <a:gd name="connsiteX6" fmla="*/ 200025 w 1000125"/>
                    <a:gd name="connsiteY6" fmla="*/ 107044 h 307069"/>
                    <a:gd name="connsiteX7" fmla="*/ 266700 w 1000125"/>
                    <a:gd name="connsiteY7" fmla="*/ 30844 h 307069"/>
                    <a:gd name="connsiteX8" fmla="*/ 361950 w 1000125"/>
                    <a:gd name="connsiteY8" fmla="*/ 21319 h 307069"/>
                    <a:gd name="connsiteX9" fmla="*/ 552450 w 1000125"/>
                    <a:gd name="connsiteY9" fmla="*/ 11794 h 307069"/>
                    <a:gd name="connsiteX10" fmla="*/ 571500 w 1000125"/>
                    <a:gd name="connsiteY10" fmla="*/ 40369 h 307069"/>
                    <a:gd name="connsiteX11" fmla="*/ 581025 w 1000125"/>
                    <a:gd name="connsiteY11" fmla="*/ 68944 h 307069"/>
                    <a:gd name="connsiteX12" fmla="*/ 619125 w 1000125"/>
                    <a:gd name="connsiteY12" fmla="*/ 126094 h 307069"/>
                    <a:gd name="connsiteX13" fmla="*/ 638175 w 1000125"/>
                    <a:gd name="connsiteY13" fmla="*/ 183244 h 307069"/>
                    <a:gd name="connsiteX14" fmla="*/ 695325 w 1000125"/>
                    <a:gd name="connsiteY14" fmla="*/ 202294 h 307069"/>
                    <a:gd name="connsiteX15" fmla="*/ 790575 w 1000125"/>
                    <a:gd name="connsiteY15" fmla="*/ 183244 h 307069"/>
                    <a:gd name="connsiteX16" fmla="*/ 819150 w 1000125"/>
                    <a:gd name="connsiteY16" fmla="*/ 164194 h 307069"/>
                    <a:gd name="connsiteX17" fmla="*/ 876300 w 1000125"/>
                    <a:gd name="connsiteY17" fmla="*/ 145144 h 307069"/>
                    <a:gd name="connsiteX18" fmla="*/ 895350 w 1000125"/>
                    <a:gd name="connsiteY18" fmla="*/ 116569 h 307069"/>
                    <a:gd name="connsiteX19" fmla="*/ 923925 w 1000125"/>
                    <a:gd name="connsiteY19" fmla="*/ 107044 h 307069"/>
                    <a:gd name="connsiteX20" fmla="*/ 1000125 w 1000125"/>
                    <a:gd name="connsiteY20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190500 w 1000125"/>
                    <a:gd name="connsiteY4" fmla="*/ 135619 h 307069"/>
                    <a:gd name="connsiteX5" fmla="*/ 200025 w 1000125"/>
                    <a:gd name="connsiteY5" fmla="*/ 107044 h 307069"/>
                    <a:gd name="connsiteX6" fmla="*/ 266700 w 1000125"/>
                    <a:gd name="connsiteY6" fmla="*/ 30844 h 307069"/>
                    <a:gd name="connsiteX7" fmla="*/ 361950 w 1000125"/>
                    <a:gd name="connsiteY7" fmla="*/ 21319 h 307069"/>
                    <a:gd name="connsiteX8" fmla="*/ 552450 w 1000125"/>
                    <a:gd name="connsiteY8" fmla="*/ 11794 h 307069"/>
                    <a:gd name="connsiteX9" fmla="*/ 571500 w 1000125"/>
                    <a:gd name="connsiteY9" fmla="*/ 40369 h 307069"/>
                    <a:gd name="connsiteX10" fmla="*/ 581025 w 1000125"/>
                    <a:gd name="connsiteY10" fmla="*/ 68944 h 307069"/>
                    <a:gd name="connsiteX11" fmla="*/ 619125 w 1000125"/>
                    <a:gd name="connsiteY11" fmla="*/ 126094 h 307069"/>
                    <a:gd name="connsiteX12" fmla="*/ 638175 w 1000125"/>
                    <a:gd name="connsiteY12" fmla="*/ 183244 h 307069"/>
                    <a:gd name="connsiteX13" fmla="*/ 695325 w 1000125"/>
                    <a:gd name="connsiteY13" fmla="*/ 202294 h 307069"/>
                    <a:gd name="connsiteX14" fmla="*/ 790575 w 1000125"/>
                    <a:gd name="connsiteY14" fmla="*/ 183244 h 307069"/>
                    <a:gd name="connsiteX15" fmla="*/ 819150 w 1000125"/>
                    <a:gd name="connsiteY15" fmla="*/ 164194 h 307069"/>
                    <a:gd name="connsiteX16" fmla="*/ 876300 w 1000125"/>
                    <a:gd name="connsiteY16" fmla="*/ 145144 h 307069"/>
                    <a:gd name="connsiteX17" fmla="*/ 895350 w 1000125"/>
                    <a:gd name="connsiteY17" fmla="*/ 116569 h 307069"/>
                    <a:gd name="connsiteX18" fmla="*/ 923925 w 1000125"/>
                    <a:gd name="connsiteY18" fmla="*/ 107044 h 307069"/>
                    <a:gd name="connsiteX19" fmla="*/ 1000125 w 1000125"/>
                    <a:gd name="connsiteY19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71500 w 1000125"/>
                    <a:gd name="connsiteY8" fmla="*/ 40369 h 307069"/>
                    <a:gd name="connsiteX9" fmla="*/ 581025 w 1000125"/>
                    <a:gd name="connsiteY9" fmla="*/ 68944 h 307069"/>
                    <a:gd name="connsiteX10" fmla="*/ 619125 w 1000125"/>
                    <a:gd name="connsiteY10" fmla="*/ 126094 h 307069"/>
                    <a:gd name="connsiteX11" fmla="*/ 638175 w 1000125"/>
                    <a:gd name="connsiteY11" fmla="*/ 183244 h 307069"/>
                    <a:gd name="connsiteX12" fmla="*/ 695325 w 1000125"/>
                    <a:gd name="connsiteY12" fmla="*/ 202294 h 307069"/>
                    <a:gd name="connsiteX13" fmla="*/ 790575 w 1000125"/>
                    <a:gd name="connsiteY13" fmla="*/ 183244 h 307069"/>
                    <a:gd name="connsiteX14" fmla="*/ 819150 w 1000125"/>
                    <a:gd name="connsiteY14" fmla="*/ 164194 h 307069"/>
                    <a:gd name="connsiteX15" fmla="*/ 876300 w 1000125"/>
                    <a:gd name="connsiteY15" fmla="*/ 145144 h 307069"/>
                    <a:gd name="connsiteX16" fmla="*/ 895350 w 1000125"/>
                    <a:gd name="connsiteY16" fmla="*/ 116569 h 307069"/>
                    <a:gd name="connsiteX17" fmla="*/ 923925 w 1000125"/>
                    <a:gd name="connsiteY17" fmla="*/ 107044 h 307069"/>
                    <a:gd name="connsiteX18" fmla="*/ 1000125 w 1000125"/>
                    <a:gd name="connsiteY18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19150 w 1000125"/>
                    <a:gd name="connsiteY13" fmla="*/ 164194 h 307069"/>
                    <a:gd name="connsiteX14" fmla="*/ 876300 w 1000125"/>
                    <a:gd name="connsiteY14" fmla="*/ 145144 h 307069"/>
                    <a:gd name="connsiteX15" fmla="*/ 895350 w 1000125"/>
                    <a:gd name="connsiteY15" fmla="*/ 116569 h 307069"/>
                    <a:gd name="connsiteX16" fmla="*/ 923925 w 1000125"/>
                    <a:gd name="connsiteY16" fmla="*/ 107044 h 307069"/>
                    <a:gd name="connsiteX17" fmla="*/ 1000125 w 1000125"/>
                    <a:gd name="connsiteY17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895350 w 1000125"/>
                    <a:gd name="connsiteY14" fmla="*/ 116569 h 307069"/>
                    <a:gd name="connsiteX15" fmla="*/ 923925 w 1000125"/>
                    <a:gd name="connsiteY15" fmla="*/ 107044 h 307069"/>
                    <a:gd name="connsiteX16" fmla="*/ 1000125 w 1000125"/>
                    <a:gd name="connsiteY16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  <a:gd name="connsiteX0" fmla="*/ 0 w 1000125"/>
                    <a:gd name="connsiteY0" fmla="*/ 307069 h 307069"/>
                    <a:gd name="connsiteX1" fmla="*/ 47625 w 1000125"/>
                    <a:gd name="connsiteY1" fmla="*/ 268969 h 307069"/>
                    <a:gd name="connsiteX2" fmla="*/ 85725 w 1000125"/>
                    <a:gd name="connsiteY2" fmla="*/ 211819 h 307069"/>
                    <a:gd name="connsiteX3" fmla="*/ 171450 w 1000125"/>
                    <a:gd name="connsiteY3" fmla="*/ 164194 h 307069"/>
                    <a:gd name="connsiteX4" fmla="*/ 200025 w 1000125"/>
                    <a:gd name="connsiteY4" fmla="*/ 107044 h 307069"/>
                    <a:gd name="connsiteX5" fmla="*/ 266700 w 1000125"/>
                    <a:gd name="connsiteY5" fmla="*/ 30844 h 307069"/>
                    <a:gd name="connsiteX6" fmla="*/ 361950 w 1000125"/>
                    <a:gd name="connsiteY6" fmla="*/ 21319 h 307069"/>
                    <a:gd name="connsiteX7" fmla="*/ 552450 w 1000125"/>
                    <a:gd name="connsiteY7" fmla="*/ 11794 h 307069"/>
                    <a:gd name="connsiteX8" fmla="*/ 581025 w 1000125"/>
                    <a:gd name="connsiteY8" fmla="*/ 68944 h 307069"/>
                    <a:gd name="connsiteX9" fmla="*/ 619125 w 1000125"/>
                    <a:gd name="connsiteY9" fmla="*/ 126094 h 307069"/>
                    <a:gd name="connsiteX10" fmla="*/ 638175 w 1000125"/>
                    <a:gd name="connsiteY10" fmla="*/ 183244 h 307069"/>
                    <a:gd name="connsiteX11" fmla="*/ 695325 w 1000125"/>
                    <a:gd name="connsiteY11" fmla="*/ 202294 h 307069"/>
                    <a:gd name="connsiteX12" fmla="*/ 790575 w 1000125"/>
                    <a:gd name="connsiteY12" fmla="*/ 183244 h 307069"/>
                    <a:gd name="connsiteX13" fmla="*/ 876300 w 1000125"/>
                    <a:gd name="connsiteY13" fmla="*/ 145144 h 307069"/>
                    <a:gd name="connsiteX14" fmla="*/ 923925 w 1000125"/>
                    <a:gd name="connsiteY14" fmla="*/ 107044 h 307069"/>
                    <a:gd name="connsiteX15" fmla="*/ 1000125 w 1000125"/>
                    <a:gd name="connsiteY15" fmla="*/ 49894 h 307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5" h="307069">
                      <a:moveTo>
                        <a:pt x="0" y="307069"/>
                      </a:moveTo>
                      <a:cubicBezTo>
                        <a:pt x="15875" y="294369"/>
                        <a:pt x="34025" y="284080"/>
                        <a:pt x="47625" y="268969"/>
                      </a:cubicBezTo>
                      <a:cubicBezTo>
                        <a:pt x="62941" y="251951"/>
                        <a:pt x="65088" y="229281"/>
                        <a:pt x="85725" y="211819"/>
                      </a:cubicBezTo>
                      <a:cubicBezTo>
                        <a:pt x="106362" y="194357"/>
                        <a:pt x="153988" y="176894"/>
                        <a:pt x="171450" y="164194"/>
                      </a:cubicBezTo>
                      <a:cubicBezTo>
                        <a:pt x="190500" y="146732"/>
                        <a:pt x="184150" y="129269"/>
                        <a:pt x="200025" y="107044"/>
                      </a:cubicBezTo>
                      <a:cubicBezTo>
                        <a:pt x="215900" y="84819"/>
                        <a:pt x="236553" y="37801"/>
                        <a:pt x="266700" y="30844"/>
                      </a:cubicBezTo>
                      <a:cubicBezTo>
                        <a:pt x="297791" y="23669"/>
                        <a:pt x="330200" y="24494"/>
                        <a:pt x="361950" y="21319"/>
                      </a:cubicBezTo>
                      <a:cubicBezTo>
                        <a:pt x="461376" y="-11823"/>
                        <a:pt x="399071" y="838"/>
                        <a:pt x="552450" y="11794"/>
                      </a:cubicBezTo>
                      <a:cubicBezTo>
                        <a:pt x="588962" y="19731"/>
                        <a:pt x="569913" y="49894"/>
                        <a:pt x="581025" y="68944"/>
                      </a:cubicBezTo>
                      <a:cubicBezTo>
                        <a:pt x="592137" y="87994"/>
                        <a:pt x="609504" y="80562"/>
                        <a:pt x="619125" y="126094"/>
                      </a:cubicBezTo>
                      <a:cubicBezTo>
                        <a:pt x="623276" y="145741"/>
                        <a:pt x="597694" y="157844"/>
                        <a:pt x="638175" y="183244"/>
                      </a:cubicBezTo>
                      <a:cubicBezTo>
                        <a:pt x="678656" y="208644"/>
                        <a:pt x="676275" y="195944"/>
                        <a:pt x="695325" y="202294"/>
                      </a:cubicBezTo>
                      <a:cubicBezTo>
                        <a:pt x="719896" y="198784"/>
                        <a:pt x="760413" y="192769"/>
                        <a:pt x="790575" y="183244"/>
                      </a:cubicBezTo>
                      <a:cubicBezTo>
                        <a:pt x="820737" y="173719"/>
                        <a:pt x="861219" y="176894"/>
                        <a:pt x="876300" y="145144"/>
                      </a:cubicBezTo>
                      <a:cubicBezTo>
                        <a:pt x="887283" y="122022"/>
                        <a:pt x="898055" y="109983"/>
                        <a:pt x="923925" y="107044"/>
                      </a:cubicBezTo>
                      <a:cubicBezTo>
                        <a:pt x="958850" y="103076"/>
                        <a:pt x="971222" y="78797"/>
                        <a:pt x="1000125" y="49894"/>
                      </a:cubicBezTo>
                    </a:path>
                  </a:pathLst>
                </a:custGeom>
                <a:noFill/>
                <a:ln w="19050">
                  <a:solidFill>
                    <a:srgbClr val="7D2C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orme libre : forme 8">
                  <a:extLst>
                    <a:ext uri="{FF2B5EF4-FFF2-40B4-BE49-F238E27FC236}">
                      <a16:creationId xmlns:a16="http://schemas.microsoft.com/office/drawing/2014/main" id="{5F39FD05-73CC-43B7-ACD4-6D6687DC7535}"/>
                    </a:ext>
                  </a:extLst>
                </p:cNvPr>
                <p:cNvSpPr/>
                <p:nvPr/>
              </p:nvSpPr>
              <p:spPr>
                <a:xfrm>
                  <a:off x="7858125" y="3857625"/>
                  <a:ext cx="536288" cy="1057275"/>
                </a:xfrm>
                <a:custGeom>
                  <a:avLst/>
                  <a:gdLst>
                    <a:gd name="connsiteX0" fmla="*/ 0 w 536997"/>
                    <a:gd name="connsiteY0" fmla="*/ 1057275 h 1057275"/>
                    <a:gd name="connsiteX1" fmla="*/ 47625 w 536997"/>
                    <a:gd name="connsiteY1" fmla="*/ 1038225 h 1057275"/>
                    <a:gd name="connsiteX2" fmla="*/ 76200 w 536997"/>
                    <a:gd name="connsiteY2" fmla="*/ 1019175 h 1057275"/>
                    <a:gd name="connsiteX3" fmla="*/ 142875 w 536997"/>
                    <a:gd name="connsiteY3" fmla="*/ 1000125 h 1057275"/>
                    <a:gd name="connsiteX4" fmla="*/ 171450 w 536997"/>
                    <a:gd name="connsiteY4" fmla="*/ 990600 h 1057275"/>
                    <a:gd name="connsiteX5" fmla="*/ 238125 w 536997"/>
                    <a:gd name="connsiteY5" fmla="*/ 971550 h 1057275"/>
                    <a:gd name="connsiteX6" fmla="*/ 266700 w 536997"/>
                    <a:gd name="connsiteY6" fmla="*/ 914400 h 1057275"/>
                    <a:gd name="connsiteX7" fmla="*/ 295275 w 536997"/>
                    <a:gd name="connsiteY7" fmla="*/ 904875 h 1057275"/>
                    <a:gd name="connsiteX8" fmla="*/ 323850 w 536997"/>
                    <a:gd name="connsiteY8" fmla="*/ 885825 h 1057275"/>
                    <a:gd name="connsiteX9" fmla="*/ 381000 w 536997"/>
                    <a:gd name="connsiteY9" fmla="*/ 866775 h 1057275"/>
                    <a:gd name="connsiteX10" fmla="*/ 409575 w 536997"/>
                    <a:gd name="connsiteY10" fmla="*/ 857250 h 1057275"/>
                    <a:gd name="connsiteX11" fmla="*/ 466725 w 536997"/>
                    <a:gd name="connsiteY11" fmla="*/ 819150 h 1057275"/>
                    <a:gd name="connsiteX12" fmla="*/ 485775 w 536997"/>
                    <a:gd name="connsiteY12" fmla="*/ 790575 h 1057275"/>
                    <a:gd name="connsiteX13" fmla="*/ 504825 w 536997"/>
                    <a:gd name="connsiteY13" fmla="*/ 733425 h 1057275"/>
                    <a:gd name="connsiteX14" fmla="*/ 533400 w 536997"/>
                    <a:gd name="connsiteY14" fmla="*/ 676275 h 1057275"/>
                    <a:gd name="connsiteX15" fmla="*/ 523875 w 536997"/>
                    <a:gd name="connsiteY15" fmla="*/ 581025 h 1057275"/>
                    <a:gd name="connsiteX16" fmla="*/ 371475 w 536997"/>
                    <a:gd name="connsiteY16" fmla="*/ 628650 h 1057275"/>
                    <a:gd name="connsiteX17" fmla="*/ 314325 w 536997"/>
                    <a:gd name="connsiteY17" fmla="*/ 647700 h 1057275"/>
                    <a:gd name="connsiteX18" fmla="*/ 285750 w 536997"/>
                    <a:gd name="connsiteY18" fmla="*/ 638175 h 1057275"/>
                    <a:gd name="connsiteX19" fmla="*/ 247650 w 536997"/>
                    <a:gd name="connsiteY19" fmla="*/ 581025 h 1057275"/>
                    <a:gd name="connsiteX20" fmla="*/ 247650 w 536997"/>
                    <a:gd name="connsiteY20" fmla="*/ 485775 h 1057275"/>
                    <a:gd name="connsiteX21" fmla="*/ 238125 w 536997"/>
                    <a:gd name="connsiteY21" fmla="*/ 400050 h 1057275"/>
                    <a:gd name="connsiteX22" fmla="*/ 219075 w 536997"/>
                    <a:gd name="connsiteY22" fmla="*/ 342900 h 1057275"/>
                    <a:gd name="connsiteX23" fmla="*/ 247650 w 536997"/>
                    <a:gd name="connsiteY23" fmla="*/ 180975 h 1057275"/>
                    <a:gd name="connsiteX24" fmla="*/ 257175 w 536997"/>
                    <a:gd name="connsiteY24" fmla="*/ 152400 h 1057275"/>
                    <a:gd name="connsiteX25" fmla="*/ 285750 w 536997"/>
                    <a:gd name="connsiteY25" fmla="*/ 133350 h 1057275"/>
                    <a:gd name="connsiteX26" fmla="*/ 295275 w 536997"/>
                    <a:gd name="connsiteY26" fmla="*/ 104775 h 1057275"/>
                    <a:gd name="connsiteX27" fmla="*/ 352425 w 536997"/>
                    <a:gd name="connsiteY27" fmla="*/ 66675 h 1057275"/>
                    <a:gd name="connsiteX28" fmla="*/ 390525 w 536997"/>
                    <a:gd name="connsiteY28" fmla="*/ 28575 h 1057275"/>
                    <a:gd name="connsiteX29" fmla="*/ 409575 w 536997"/>
                    <a:gd name="connsiteY29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171450 w 536997"/>
                    <a:gd name="connsiteY3" fmla="*/ 990600 h 1057275"/>
                    <a:gd name="connsiteX4" fmla="*/ 238125 w 536997"/>
                    <a:gd name="connsiteY4" fmla="*/ 971550 h 1057275"/>
                    <a:gd name="connsiteX5" fmla="*/ 266700 w 536997"/>
                    <a:gd name="connsiteY5" fmla="*/ 914400 h 1057275"/>
                    <a:gd name="connsiteX6" fmla="*/ 295275 w 536997"/>
                    <a:gd name="connsiteY6" fmla="*/ 904875 h 1057275"/>
                    <a:gd name="connsiteX7" fmla="*/ 323850 w 536997"/>
                    <a:gd name="connsiteY7" fmla="*/ 885825 h 1057275"/>
                    <a:gd name="connsiteX8" fmla="*/ 381000 w 536997"/>
                    <a:gd name="connsiteY8" fmla="*/ 866775 h 1057275"/>
                    <a:gd name="connsiteX9" fmla="*/ 409575 w 536997"/>
                    <a:gd name="connsiteY9" fmla="*/ 857250 h 1057275"/>
                    <a:gd name="connsiteX10" fmla="*/ 466725 w 536997"/>
                    <a:gd name="connsiteY10" fmla="*/ 819150 h 1057275"/>
                    <a:gd name="connsiteX11" fmla="*/ 485775 w 536997"/>
                    <a:gd name="connsiteY11" fmla="*/ 790575 h 1057275"/>
                    <a:gd name="connsiteX12" fmla="*/ 504825 w 536997"/>
                    <a:gd name="connsiteY12" fmla="*/ 733425 h 1057275"/>
                    <a:gd name="connsiteX13" fmla="*/ 533400 w 536997"/>
                    <a:gd name="connsiteY13" fmla="*/ 676275 h 1057275"/>
                    <a:gd name="connsiteX14" fmla="*/ 523875 w 536997"/>
                    <a:gd name="connsiteY14" fmla="*/ 581025 h 1057275"/>
                    <a:gd name="connsiteX15" fmla="*/ 371475 w 536997"/>
                    <a:gd name="connsiteY15" fmla="*/ 628650 h 1057275"/>
                    <a:gd name="connsiteX16" fmla="*/ 314325 w 536997"/>
                    <a:gd name="connsiteY16" fmla="*/ 647700 h 1057275"/>
                    <a:gd name="connsiteX17" fmla="*/ 285750 w 536997"/>
                    <a:gd name="connsiteY17" fmla="*/ 638175 h 1057275"/>
                    <a:gd name="connsiteX18" fmla="*/ 247650 w 536997"/>
                    <a:gd name="connsiteY18" fmla="*/ 581025 h 1057275"/>
                    <a:gd name="connsiteX19" fmla="*/ 247650 w 536997"/>
                    <a:gd name="connsiteY19" fmla="*/ 485775 h 1057275"/>
                    <a:gd name="connsiteX20" fmla="*/ 238125 w 536997"/>
                    <a:gd name="connsiteY20" fmla="*/ 400050 h 1057275"/>
                    <a:gd name="connsiteX21" fmla="*/ 219075 w 536997"/>
                    <a:gd name="connsiteY21" fmla="*/ 342900 h 1057275"/>
                    <a:gd name="connsiteX22" fmla="*/ 247650 w 536997"/>
                    <a:gd name="connsiteY22" fmla="*/ 180975 h 1057275"/>
                    <a:gd name="connsiteX23" fmla="*/ 257175 w 536997"/>
                    <a:gd name="connsiteY23" fmla="*/ 152400 h 1057275"/>
                    <a:gd name="connsiteX24" fmla="*/ 285750 w 536997"/>
                    <a:gd name="connsiteY24" fmla="*/ 133350 h 1057275"/>
                    <a:gd name="connsiteX25" fmla="*/ 295275 w 536997"/>
                    <a:gd name="connsiteY25" fmla="*/ 104775 h 1057275"/>
                    <a:gd name="connsiteX26" fmla="*/ 352425 w 536997"/>
                    <a:gd name="connsiteY26" fmla="*/ 66675 h 1057275"/>
                    <a:gd name="connsiteX27" fmla="*/ 390525 w 536997"/>
                    <a:gd name="connsiteY27" fmla="*/ 28575 h 1057275"/>
                    <a:gd name="connsiteX28" fmla="*/ 409575 w 536997"/>
                    <a:gd name="connsiteY28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295275 w 536997"/>
                    <a:gd name="connsiteY5" fmla="*/ 904875 h 1057275"/>
                    <a:gd name="connsiteX6" fmla="*/ 323850 w 536997"/>
                    <a:gd name="connsiteY6" fmla="*/ 885825 h 1057275"/>
                    <a:gd name="connsiteX7" fmla="*/ 381000 w 536997"/>
                    <a:gd name="connsiteY7" fmla="*/ 866775 h 1057275"/>
                    <a:gd name="connsiteX8" fmla="*/ 409575 w 536997"/>
                    <a:gd name="connsiteY8" fmla="*/ 857250 h 1057275"/>
                    <a:gd name="connsiteX9" fmla="*/ 466725 w 536997"/>
                    <a:gd name="connsiteY9" fmla="*/ 819150 h 1057275"/>
                    <a:gd name="connsiteX10" fmla="*/ 485775 w 536997"/>
                    <a:gd name="connsiteY10" fmla="*/ 790575 h 1057275"/>
                    <a:gd name="connsiteX11" fmla="*/ 504825 w 536997"/>
                    <a:gd name="connsiteY11" fmla="*/ 733425 h 1057275"/>
                    <a:gd name="connsiteX12" fmla="*/ 533400 w 536997"/>
                    <a:gd name="connsiteY12" fmla="*/ 676275 h 1057275"/>
                    <a:gd name="connsiteX13" fmla="*/ 523875 w 536997"/>
                    <a:gd name="connsiteY13" fmla="*/ 581025 h 1057275"/>
                    <a:gd name="connsiteX14" fmla="*/ 371475 w 536997"/>
                    <a:gd name="connsiteY14" fmla="*/ 628650 h 1057275"/>
                    <a:gd name="connsiteX15" fmla="*/ 314325 w 536997"/>
                    <a:gd name="connsiteY15" fmla="*/ 647700 h 1057275"/>
                    <a:gd name="connsiteX16" fmla="*/ 285750 w 536997"/>
                    <a:gd name="connsiteY16" fmla="*/ 638175 h 1057275"/>
                    <a:gd name="connsiteX17" fmla="*/ 247650 w 536997"/>
                    <a:gd name="connsiteY17" fmla="*/ 581025 h 1057275"/>
                    <a:gd name="connsiteX18" fmla="*/ 247650 w 536997"/>
                    <a:gd name="connsiteY18" fmla="*/ 485775 h 1057275"/>
                    <a:gd name="connsiteX19" fmla="*/ 238125 w 536997"/>
                    <a:gd name="connsiteY19" fmla="*/ 400050 h 1057275"/>
                    <a:gd name="connsiteX20" fmla="*/ 219075 w 536997"/>
                    <a:gd name="connsiteY20" fmla="*/ 342900 h 1057275"/>
                    <a:gd name="connsiteX21" fmla="*/ 247650 w 536997"/>
                    <a:gd name="connsiteY21" fmla="*/ 180975 h 1057275"/>
                    <a:gd name="connsiteX22" fmla="*/ 257175 w 536997"/>
                    <a:gd name="connsiteY22" fmla="*/ 152400 h 1057275"/>
                    <a:gd name="connsiteX23" fmla="*/ 285750 w 536997"/>
                    <a:gd name="connsiteY23" fmla="*/ 133350 h 1057275"/>
                    <a:gd name="connsiteX24" fmla="*/ 295275 w 536997"/>
                    <a:gd name="connsiteY24" fmla="*/ 104775 h 1057275"/>
                    <a:gd name="connsiteX25" fmla="*/ 352425 w 536997"/>
                    <a:gd name="connsiteY25" fmla="*/ 66675 h 1057275"/>
                    <a:gd name="connsiteX26" fmla="*/ 390525 w 536997"/>
                    <a:gd name="connsiteY26" fmla="*/ 28575 h 1057275"/>
                    <a:gd name="connsiteX27" fmla="*/ 409575 w 536997"/>
                    <a:gd name="connsiteY27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323850 w 536997"/>
                    <a:gd name="connsiteY5" fmla="*/ 885825 h 1057275"/>
                    <a:gd name="connsiteX6" fmla="*/ 381000 w 536997"/>
                    <a:gd name="connsiteY6" fmla="*/ 866775 h 1057275"/>
                    <a:gd name="connsiteX7" fmla="*/ 409575 w 536997"/>
                    <a:gd name="connsiteY7" fmla="*/ 857250 h 1057275"/>
                    <a:gd name="connsiteX8" fmla="*/ 466725 w 536997"/>
                    <a:gd name="connsiteY8" fmla="*/ 819150 h 1057275"/>
                    <a:gd name="connsiteX9" fmla="*/ 485775 w 536997"/>
                    <a:gd name="connsiteY9" fmla="*/ 790575 h 1057275"/>
                    <a:gd name="connsiteX10" fmla="*/ 504825 w 536997"/>
                    <a:gd name="connsiteY10" fmla="*/ 733425 h 1057275"/>
                    <a:gd name="connsiteX11" fmla="*/ 533400 w 536997"/>
                    <a:gd name="connsiteY11" fmla="*/ 676275 h 1057275"/>
                    <a:gd name="connsiteX12" fmla="*/ 523875 w 536997"/>
                    <a:gd name="connsiteY12" fmla="*/ 581025 h 1057275"/>
                    <a:gd name="connsiteX13" fmla="*/ 371475 w 536997"/>
                    <a:gd name="connsiteY13" fmla="*/ 628650 h 1057275"/>
                    <a:gd name="connsiteX14" fmla="*/ 314325 w 536997"/>
                    <a:gd name="connsiteY14" fmla="*/ 647700 h 1057275"/>
                    <a:gd name="connsiteX15" fmla="*/ 285750 w 536997"/>
                    <a:gd name="connsiteY15" fmla="*/ 638175 h 1057275"/>
                    <a:gd name="connsiteX16" fmla="*/ 247650 w 536997"/>
                    <a:gd name="connsiteY16" fmla="*/ 581025 h 1057275"/>
                    <a:gd name="connsiteX17" fmla="*/ 247650 w 536997"/>
                    <a:gd name="connsiteY17" fmla="*/ 485775 h 1057275"/>
                    <a:gd name="connsiteX18" fmla="*/ 238125 w 536997"/>
                    <a:gd name="connsiteY18" fmla="*/ 400050 h 1057275"/>
                    <a:gd name="connsiteX19" fmla="*/ 219075 w 536997"/>
                    <a:gd name="connsiteY19" fmla="*/ 342900 h 1057275"/>
                    <a:gd name="connsiteX20" fmla="*/ 247650 w 536997"/>
                    <a:gd name="connsiteY20" fmla="*/ 180975 h 1057275"/>
                    <a:gd name="connsiteX21" fmla="*/ 257175 w 536997"/>
                    <a:gd name="connsiteY21" fmla="*/ 152400 h 1057275"/>
                    <a:gd name="connsiteX22" fmla="*/ 285750 w 536997"/>
                    <a:gd name="connsiteY22" fmla="*/ 133350 h 1057275"/>
                    <a:gd name="connsiteX23" fmla="*/ 295275 w 536997"/>
                    <a:gd name="connsiteY23" fmla="*/ 104775 h 1057275"/>
                    <a:gd name="connsiteX24" fmla="*/ 352425 w 536997"/>
                    <a:gd name="connsiteY24" fmla="*/ 66675 h 1057275"/>
                    <a:gd name="connsiteX25" fmla="*/ 390525 w 536997"/>
                    <a:gd name="connsiteY25" fmla="*/ 28575 h 1057275"/>
                    <a:gd name="connsiteX26" fmla="*/ 409575 w 536997"/>
                    <a:gd name="connsiteY26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323850 w 536997"/>
                    <a:gd name="connsiteY5" fmla="*/ 885825 h 1057275"/>
                    <a:gd name="connsiteX6" fmla="*/ 381000 w 536997"/>
                    <a:gd name="connsiteY6" fmla="*/ 866775 h 1057275"/>
                    <a:gd name="connsiteX7" fmla="*/ 466725 w 536997"/>
                    <a:gd name="connsiteY7" fmla="*/ 819150 h 1057275"/>
                    <a:gd name="connsiteX8" fmla="*/ 485775 w 536997"/>
                    <a:gd name="connsiteY8" fmla="*/ 790575 h 1057275"/>
                    <a:gd name="connsiteX9" fmla="*/ 504825 w 536997"/>
                    <a:gd name="connsiteY9" fmla="*/ 733425 h 1057275"/>
                    <a:gd name="connsiteX10" fmla="*/ 533400 w 536997"/>
                    <a:gd name="connsiteY10" fmla="*/ 676275 h 1057275"/>
                    <a:gd name="connsiteX11" fmla="*/ 523875 w 536997"/>
                    <a:gd name="connsiteY11" fmla="*/ 581025 h 1057275"/>
                    <a:gd name="connsiteX12" fmla="*/ 371475 w 536997"/>
                    <a:gd name="connsiteY12" fmla="*/ 628650 h 1057275"/>
                    <a:gd name="connsiteX13" fmla="*/ 314325 w 536997"/>
                    <a:gd name="connsiteY13" fmla="*/ 647700 h 1057275"/>
                    <a:gd name="connsiteX14" fmla="*/ 285750 w 536997"/>
                    <a:gd name="connsiteY14" fmla="*/ 638175 h 1057275"/>
                    <a:gd name="connsiteX15" fmla="*/ 247650 w 536997"/>
                    <a:gd name="connsiteY15" fmla="*/ 581025 h 1057275"/>
                    <a:gd name="connsiteX16" fmla="*/ 247650 w 536997"/>
                    <a:gd name="connsiteY16" fmla="*/ 485775 h 1057275"/>
                    <a:gd name="connsiteX17" fmla="*/ 238125 w 536997"/>
                    <a:gd name="connsiteY17" fmla="*/ 400050 h 1057275"/>
                    <a:gd name="connsiteX18" fmla="*/ 219075 w 536997"/>
                    <a:gd name="connsiteY18" fmla="*/ 342900 h 1057275"/>
                    <a:gd name="connsiteX19" fmla="*/ 247650 w 536997"/>
                    <a:gd name="connsiteY19" fmla="*/ 180975 h 1057275"/>
                    <a:gd name="connsiteX20" fmla="*/ 257175 w 536997"/>
                    <a:gd name="connsiteY20" fmla="*/ 152400 h 1057275"/>
                    <a:gd name="connsiteX21" fmla="*/ 285750 w 536997"/>
                    <a:gd name="connsiteY21" fmla="*/ 133350 h 1057275"/>
                    <a:gd name="connsiteX22" fmla="*/ 295275 w 536997"/>
                    <a:gd name="connsiteY22" fmla="*/ 104775 h 1057275"/>
                    <a:gd name="connsiteX23" fmla="*/ 352425 w 536997"/>
                    <a:gd name="connsiteY23" fmla="*/ 66675 h 1057275"/>
                    <a:gd name="connsiteX24" fmla="*/ 390525 w 536997"/>
                    <a:gd name="connsiteY24" fmla="*/ 28575 h 1057275"/>
                    <a:gd name="connsiteX25" fmla="*/ 409575 w 536997"/>
                    <a:gd name="connsiteY25" fmla="*/ 0 h 1057275"/>
                    <a:gd name="connsiteX0" fmla="*/ 0 w 536997"/>
                    <a:gd name="connsiteY0" fmla="*/ 1057275 h 1057275"/>
                    <a:gd name="connsiteX1" fmla="*/ 76200 w 536997"/>
                    <a:gd name="connsiteY1" fmla="*/ 1019175 h 1057275"/>
                    <a:gd name="connsiteX2" fmla="*/ 142875 w 536997"/>
                    <a:gd name="connsiteY2" fmla="*/ 1000125 h 1057275"/>
                    <a:gd name="connsiteX3" fmla="*/ 238125 w 536997"/>
                    <a:gd name="connsiteY3" fmla="*/ 971550 h 1057275"/>
                    <a:gd name="connsiteX4" fmla="*/ 266700 w 536997"/>
                    <a:gd name="connsiteY4" fmla="*/ 914400 h 1057275"/>
                    <a:gd name="connsiteX5" fmla="*/ 323850 w 536997"/>
                    <a:gd name="connsiteY5" fmla="*/ 885825 h 1057275"/>
                    <a:gd name="connsiteX6" fmla="*/ 381000 w 536997"/>
                    <a:gd name="connsiteY6" fmla="*/ 866775 h 1057275"/>
                    <a:gd name="connsiteX7" fmla="*/ 466725 w 536997"/>
                    <a:gd name="connsiteY7" fmla="*/ 819150 h 1057275"/>
                    <a:gd name="connsiteX8" fmla="*/ 485775 w 536997"/>
                    <a:gd name="connsiteY8" fmla="*/ 790575 h 1057275"/>
                    <a:gd name="connsiteX9" fmla="*/ 504825 w 536997"/>
                    <a:gd name="connsiteY9" fmla="*/ 733425 h 1057275"/>
                    <a:gd name="connsiteX10" fmla="*/ 533400 w 536997"/>
                    <a:gd name="connsiteY10" fmla="*/ 676275 h 1057275"/>
                    <a:gd name="connsiteX11" fmla="*/ 523875 w 536997"/>
                    <a:gd name="connsiteY11" fmla="*/ 581025 h 1057275"/>
                    <a:gd name="connsiteX12" fmla="*/ 371475 w 536997"/>
                    <a:gd name="connsiteY12" fmla="*/ 628650 h 1057275"/>
                    <a:gd name="connsiteX13" fmla="*/ 314325 w 536997"/>
                    <a:gd name="connsiteY13" fmla="*/ 647700 h 1057275"/>
                    <a:gd name="connsiteX14" fmla="*/ 247650 w 536997"/>
                    <a:gd name="connsiteY14" fmla="*/ 581025 h 1057275"/>
                    <a:gd name="connsiteX15" fmla="*/ 247650 w 536997"/>
                    <a:gd name="connsiteY15" fmla="*/ 485775 h 1057275"/>
                    <a:gd name="connsiteX16" fmla="*/ 238125 w 536997"/>
                    <a:gd name="connsiteY16" fmla="*/ 400050 h 1057275"/>
                    <a:gd name="connsiteX17" fmla="*/ 219075 w 536997"/>
                    <a:gd name="connsiteY17" fmla="*/ 342900 h 1057275"/>
                    <a:gd name="connsiteX18" fmla="*/ 247650 w 536997"/>
                    <a:gd name="connsiteY18" fmla="*/ 180975 h 1057275"/>
                    <a:gd name="connsiteX19" fmla="*/ 257175 w 536997"/>
                    <a:gd name="connsiteY19" fmla="*/ 152400 h 1057275"/>
                    <a:gd name="connsiteX20" fmla="*/ 285750 w 536997"/>
                    <a:gd name="connsiteY20" fmla="*/ 133350 h 1057275"/>
                    <a:gd name="connsiteX21" fmla="*/ 295275 w 536997"/>
                    <a:gd name="connsiteY21" fmla="*/ 104775 h 1057275"/>
                    <a:gd name="connsiteX22" fmla="*/ 352425 w 536997"/>
                    <a:gd name="connsiteY22" fmla="*/ 66675 h 1057275"/>
                    <a:gd name="connsiteX23" fmla="*/ 390525 w 536997"/>
                    <a:gd name="connsiteY23" fmla="*/ 28575 h 1057275"/>
                    <a:gd name="connsiteX24" fmla="*/ 409575 w 536997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38125 w 536288"/>
                    <a:gd name="connsiteY16" fmla="*/ 400050 h 1057275"/>
                    <a:gd name="connsiteX17" fmla="*/ 219075 w 536288"/>
                    <a:gd name="connsiteY17" fmla="*/ 342900 h 1057275"/>
                    <a:gd name="connsiteX18" fmla="*/ 247650 w 536288"/>
                    <a:gd name="connsiteY18" fmla="*/ 180975 h 1057275"/>
                    <a:gd name="connsiteX19" fmla="*/ 257175 w 536288"/>
                    <a:gd name="connsiteY19" fmla="*/ 152400 h 1057275"/>
                    <a:gd name="connsiteX20" fmla="*/ 285750 w 536288"/>
                    <a:gd name="connsiteY20" fmla="*/ 133350 h 1057275"/>
                    <a:gd name="connsiteX21" fmla="*/ 295275 w 536288"/>
                    <a:gd name="connsiteY21" fmla="*/ 104775 h 1057275"/>
                    <a:gd name="connsiteX22" fmla="*/ 352425 w 536288"/>
                    <a:gd name="connsiteY22" fmla="*/ 66675 h 1057275"/>
                    <a:gd name="connsiteX23" fmla="*/ 390525 w 536288"/>
                    <a:gd name="connsiteY23" fmla="*/ 28575 h 1057275"/>
                    <a:gd name="connsiteX24" fmla="*/ 409575 w 536288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38125 w 536288"/>
                    <a:gd name="connsiteY16" fmla="*/ 400050 h 1057275"/>
                    <a:gd name="connsiteX17" fmla="*/ 219075 w 536288"/>
                    <a:gd name="connsiteY17" fmla="*/ 342900 h 1057275"/>
                    <a:gd name="connsiteX18" fmla="*/ 247650 w 536288"/>
                    <a:gd name="connsiteY18" fmla="*/ 180975 h 1057275"/>
                    <a:gd name="connsiteX19" fmla="*/ 257175 w 536288"/>
                    <a:gd name="connsiteY19" fmla="*/ 152400 h 1057275"/>
                    <a:gd name="connsiteX20" fmla="*/ 285750 w 536288"/>
                    <a:gd name="connsiteY20" fmla="*/ 133350 h 1057275"/>
                    <a:gd name="connsiteX21" fmla="*/ 295275 w 536288"/>
                    <a:gd name="connsiteY21" fmla="*/ 104775 h 1057275"/>
                    <a:gd name="connsiteX22" fmla="*/ 352425 w 536288"/>
                    <a:gd name="connsiteY22" fmla="*/ 66675 h 1057275"/>
                    <a:gd name="connsiteX23" fmla="*/ 390525 w 536288"/>
                    <a:gd name="connsiteY23" fmla="*/ 28575 h 1057275"/>
                    <a:gd name="connsiteX24" fmla="*/ 409575 w 536288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38125 w 536288"/>
                    <a:gd name="connsiteY16" fmla="*/ 400050 h 1057275"/>
                    <a:gd name="connsiteX17" fmla="*/ 219075 w 536288"/>
                    <a:gd name="connsiteY17" fmla="*/ 342900 h 1057275"/>
                    <a:gd name="connsiteX18" fmla="*/ 247650 w 536288"/>
                    <a:gd name="connsiteY18" fmla="*/ 180975 h 1057275"/>
                    <a:gd name="connsiteX19" fmla="*/ 257175 w 536288"/>
                    <a:gd name="connsiteY19" fmla="*/ 152400 h 1057275"/>
                    <a:gd name="connsiteX20" fmla="*/ 285750 w 536288"/>
                    <a:gd name="connsiteY20" fmla="*/ 133350 h 1057275"/>
                    <a:gd name="connsiteX21" fmla="*/ 295275 w 536288"/>
                    <a:gd name="connsiteY21" fmla="*/ 104775 h 1057275"/>
                    <a:gd name="connsiteX22" fmla="*/ 352425 w 536288"/>
                    <a:gd name="connsiteY22" fmla="*/ 66675 h 1057275"/>
                    <a:gd name="connsiteX23" fmla="*/ 390525 w 536288"/>
                    <a:gd name="connsiteY23" fmla="*/ 28575 h 1057275"/>
                    <a:gd name="connsiteX24" fmla="*/ 409575 w 536288"/>
                    <a:gd name="connsiteY24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57175 w 536288"/>
                    <a:gd name="connsiteY18" fmla="*/ 152400 h 1057275"/>
                    <a:gd name="connsiteX19" fmla="*/ 285750 w 536288"/>
                    <a:gd name="connsiteY19" fmla="*/ 133350 h 1057275"/>
                    <a:gd name="connsiteX20" fmla="*/ 295275 w 536288"/>
                    <a:gd name="connsiteY20" fmla="*/ 104775 h 1057275"/>
                    <a:gd name="connsiteX21" fmla="*/ 352425 w 536288"/>
                    <a:gd name="connsiteY21" fmla="*/ 66675 h 1057275"/>
                    <a:gd name="connsiteX22" fmla="*/ 390525 w 536288"/>
                    <a:gd name="connsiteY22" fmla="*/ 28575 h 1057275"/>
                    <a:gd name="connsiteX23" fmla="*/ 409575 w 536288"/>
                    <a:gd name="connsiteY23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57175 w 536288"/>
                    <a:gd name="connsiteY18" fmla="*/ 152400 h 1057275"/>
                    <a:gd name="connsiteX19" fmla="*/ 285750 w 536288"/>
                    <a:gd name="connsiteY19" fmla="*/ 133350 h 1057275"/>
                    <a:gd name="connsiteX20" fmla="*/ 295275 w 536288"/>
                    <a:gd name="connsiteY20" fmla="*/ 104775 h 1057275"/>
                    <a:gd name="connsiteX21" fmla="*/ 352425 w 536288"/>
                    <a:gd name="connsiteY21" fmla="*/ 66675 h 1057275"/>
                    <a:gd name="connsiteX22" fmla="*/ 390525 w 536288"/>
                    <a:gd name="connsiteY22" fmla="*/ 28575 h 1057275"/>
                    <a:gd name="connsiteX23" fmla="*/ 409575 w 536288"/>
                    <a:gd name="connsiteY23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85750 w 536288"/>
                    <a:gd name="connsiteY18" fmla="*/ 133350 h 1057275"/>
                    <a:gd name="connsiteX19" fmla="*/ 295275 w 536288"/>
                    <a:gd name="connsiteY19" fmla="*/ 104775 h 1057275"/>
                    <a:gd name="connsiteX20" fmla="*/ 352425 w 536288"/>
                    <a:gd name="connsiteY20" fmla="*/ 66675 h 1057275"/>
                    <a:gd name="connsiteX21" fmla="*/ 390525 w 536288"/>
                    <a:gd name="connsiteY21" fmla="*/ 28575 h 1057275"/>
                    <a:gd name="connsiteX22" fmla="*/ 409575 w 536288"/>
                    <a:gd name="connsiteY22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390525 w 536288"/>
                    <a:gd name="connsiteY20" fmla="*/ 28575 h 1057275"/>
                    <a:gd name="connsiteX21" fmla="*/ 409575 w 536288"/>
                    <a:gd name="connsiteY21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390525 w 536288"/>
                    <a:gd name="connsiteY20" fmla="*/ 28575 h 1057275"/>
                    <a:gd name="connsiteX21" fmla="*/ 409575 w 536288"/>
                    <a:gd name="connsiteY21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390525 w 536288"/>
                    <a:gd name="connsiteY20" fmla="*/ 28575 h 1057275"/>
                    <a:gd name="connsiteX21" fmla="*/ 409575 w 536288"/>
                    <a:gd name="connsiteY21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95275 w 536288"/>
                    <a:gd name="connsiteY18" fmla="*/ 104775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73844 w 536288"/>
                    <a:gd name="connsiteY18" fmla="*/ 109538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  <a:gd name="connsiteX0" fmla="*/ 0 w 536288"/>
                    <a:gd name="connsiteY0" fmla="*/ 1057275 h 1057275"/>
                    <a:gd name="connsiteX1" fmla="*/ 76200 w 536288"/>
                    <a:gd name="connsiteY1" fmla="*/ 1019175 h 1057275"/>
                    <a:gd name="connsiteX2" fmla="*/ 142875 w 536288"/>
                    <a:gd name="connsiteY2" fmla="*/ 1000125 h 1057275"/>
                    <a:gd name="connsiteX3" fmla="*/ 238125 w 536288"/>
                    <a:gd name="connsiteY3" fmla="*/ 971550 h 1057275"/>
                    <a:gd name="connsiteX4" fmla="*/ 266700 w 536288"/>
                    <a:gd name="connsiteY4" fmla="*/ 914400 h 1057275"/>
                    <a:gd name="connsiteX5" fmla="*/ 323850 w 536288"/>
                    <a:gd name="connsiteY5" fmla="*/ 885825 h 1057275"/>
                    <a:gd name="connsiteX6" fmla="*/ 381000 w 536288"/>
                    <a:gd name="connsiteY6" fmla="*/ 866775 h 1057275"/>
                    <a:gd name="connsiteX7" fmla="*/ 466725 w 536288"/>
                    <a:gd name="connsiteY7" fmla="*/ 819150 h 1057275"/>
                    <a:gd name="connsiteX8" fmla="*/ 485775 w 536288"/>
                    <a:gd name="connsiteY8" fmla="*/ 790575 h 1057275"/>
                    <a:gd name="connsiteX9" fmla="*/ 504825 w 536288"/>
                    <a:gd name="connsiteY9" fmla="*/ 733425 h 1057275"/>
                    <a:gd name="connsiteX10" fmla="*/ 533400 w 536288"/>
                    <a:gd name="connsiteY10" fmla="*/ 676275 h 1057275"/>
                    <a:gd name="connsiteX11" fmla="*/ 523875 w 536288"/>
                    <a:gd name="connsiteY11" fmla="*/ 581025 h 1057275"/>
                    <a:gd name="connsiteX12" fmla="*/ 395288 w 536288"/>
                    <a:gd name="connsiteY12" fmla="*/ 614362 h 1057275"/>
                    <a:gd name="connsiteX13" fmla="*/ 314325 w 536288"/>
                    <a:gd name="connsiteY13" fmla="*/ 647700 h 1057275"/>
                    <a:gd name="connsiteX14" fmla="*/ 247650 w 536288"/>
                    <a:gd name="connsiteY14" fmla="*/ 581025 h 1057275"/>
                    <a:gd name="connsiteX15" fmla="*/ 247650 w 536288"/>
                    <a:gd name="connsiteY15" fmla="*/ 485775 h 1057275"/>
                    <a:gd name="connsiteX16" fmla="*/ 219075 w 536288"/>
                    <a:gd name="connsiteY16" fmla="*/ 342900 h 1057275"/>
                    <a:gd name="connsiteX17" fmla="*/ 247650 w 536288"/>
                    <a:gd name="connsiteY17" fmla="*/ 180975 h 1057275"/>
                    <a:gd name="connsiteX18" fmla="*/ 273844 w 536288"/>
                    <a:gd name="connsiteY18" fmla="*/ 109538 h 1057275"/>
                    <a:gd name="connsiteX19" fmla="*/ 352425 w 536288"/>
                    <a:gd name="connsiteY19" fmla="*/ 66675 h 1057275"/>
                    <a:gd name="connsiteX20" fmla="*/ 409575 w 536288"/>
                    <a:gd name="connsiteY20" fmla="*/ 0 h 105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36288" h="1057275">
                      <a:moveTo>
                        <a:pt x="0" y="1057275"/>
                      </a:moveTo>
                      <a:cubicBezTo>
                        <a:pt x="15875" y="1049338"/>
                        <a:pt x="52388" y="1028700"/>
                        <a:pt x="76200" y="1019175"/>
                      </a:cubicBezTo>
                      <a:cubicBezTo>
                        <a:pt x="100013" y="1009650"/>
                        <a:pt x="115888" y="1008062"/>
                        <a:pt x="142875" y="1000125"/>
                      </a:cubicBezTo>
                      <a:cubicBezTo>
                        <a:pt x="169862" y="992188"/>
                        <a:pt x="217488" y="985837"/>
                        <a:pt x="238125" y="971550"/>
                      </a:cubicBezTo>
                      <a:cubicBezTo>
                        <a:pt x="244400" y="952726"/>
                        <a:pt x="252413" y="928687"/>
                        <a:pt x="266700" y="914400"/>
                      </a:cubicBezTo>
                      <a:cubicBezTo>
                        <a:pt x="280987" y="900113"/>
                        <a:pt x="304800" y="893762"/>
                        <a:pt x="323850" y="885825"/>
                      </a:cubicBezTo>
                      <a:cubicBezTo>
                        <a:pt x="342900" y="877888"/>
                        <a:pt x="357188" y="877888"/>
                        <a:pt x="381000" y="866775"/>
                      </a:cubicBezTo>
                      <a:cubicBezTo>
                        <a:pt x="404813" y="855663"/>
                        <a:pt x="449263" y="831850"/>
                        <a:pt x="466725" y="819150"/>
                      </a:cubicBezTo>
                      <a:cubicBezTo>
                        <a:pt x="484188" y="806450"/>
                        <a:pt x="481126" y="801036"/>
                        <a:pt x="485775" y="790575"/>
                      </a:cubicBezTo>
                      <a:cubicBezTo>
                        <a:pt x="493930" y="772225"/>
                        <a:pt x="493686" y="750133"/>
                        <a:pt x="504825" y="733425"/>
                      </a:cubicBezTo>
                      <a:cubicBezTo>
                        <a:pt x="529444" y="696496"/>
                        <a:pt x="520255" y="715710"/>
                        <a:pt x="533400" y="676275"/>
                      </a:cubicBezTo>
                      <a:cubicBezTo>
                        <a:pt x="530225" y="644525"/>
                        <a:pt x="546894" y="591344"/>
                        <a:pt x="523875" y="581025"/>
                      </a:cubicBezTo>
                      <a:cubicBezTo>
                        <a:pt x="500856" y="570706"/>
                        <a:pt x="430113" y="589856"/>
                        <a:pt x="395288" y="614362"/>
                      </a:cubicBezTo>
                      <a:cubicBezTo>
                        <a:pt x="352425" y="644525"/>
                        <a:pt x="338931" y="653256"/>
                        <a:pt x="314325" y="647700"/>
                      </a:cubicBezTo>
                      <a:cubicBezTo>
                        <a:pt x="289719" y="642144"/>
                        <a:pt x="275431" y="646112"/>
                        <a:pt x="247650" y="581025"/>
                      </a:cubicBezTo>
                      <a:cubicBezTo>
                        <a:pt x="236193" y="554183"/>
                        <a:pt x="252413" y="525463"/>
                        <a:pt x="247650" y="485775"/>
                      </a:cubicBezTo>
                      <a:cubicBezTo>
                        <a:pt x="242888" y="446088"/>
                        <a:pt x="219075" y="393700"/>
                        <a:pt x="219075" y="342900"/>
                      </a:cubicBezTo>
                      <a:cubicBezTo>
                        <a:pt x="219075" y="292100"/>
                        <a:pt x="238522" y="219869"/>
                        <a:pt x="247650" y="180975"/>
                      </a:cubicBezTo>
                      <a:cubicBezTo>
                        <a:pt x="256778" y="142081"/>
                        <a:pt x="227753" y="155367"/>
                        <a:pt x="273844" y="109538"/>
                      </a:cubicBezTo>
                      <a:cubicBezTo>
                        <a:pt x="313364" y="70243"/>
                        <a:pt x="329803" y="84931"/>
                        <a:pt x="352425" y="66675"/>
                      </a:cubicBezTo>
                      <a:cubicBezTo>
                        <a:pt x="375047" y="48419"/>
                        <a:pt x="397669" y="13891"/>
                        <a:pt x="409575" y="0"/>
                      </a:cubicBezTo>
                    </a:path>
                  </a:pathLst>
                </a:custGeom>
                <a:noFill/>
                <a:ln w="19050">
                  <a:solidFill>
                    <a:srgbClr val="7D2C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F2B88E04-D3C8-40FD-AD39-5A6BE383E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0142" y="1523566"/>
                <a:ext cx="6211715" cy="1905434"/>
              </a:xfrm>
              <a:prstGeom prst="rect">
                <a:avLst/>
              </a:prstGeom>
            </p:spPr>
          </p:pic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36D3ABDB-B8B0-421F-9534-8D8FE52278FE}"/>
                  </a:ext>
                </a:extLst>
              </p:cNvPr>
              <p:cNvSpPr/>
              <p:nvPr/>
            </p:nvSpPr>
            <p:spPr>
              <a:xfrm>
                <a:off x="3615246" y="4453760"/>
                <a:ext cx="1433309" cy="4538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Albumine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8FBF32-FB9A-491B-A580-ECC1C91F45EE}"/>
                  </a:ext>
                </a:extLst>
              </p:cNvPr>
              <p:cNvSpPr/>
              <p:nvPr/>
            </p:nvSpPr>
            <p:spPr>
              <a:xfrm>
                <a:off x="5354603" y="6076515"/>
                <a:ext cx="1235380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cs typeface="Arial" panose="020B0604020202020204" pitchFamily="34" charset="0"/>
                  </a:rPr>
                  <a:t>Adnectins</a:t>
                </a:r>
                <a:endParaRPr lang="en-US"/>
              </a:p>
            </p:txBody>
          </p: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2861D13F-07B5-4C28-81DB-E42501FC10E1}"/>
                  </a:ext>
                </a:extLst>
              </p:cNvPr>
              <p:cNvCxnSpPr/>
              <p:nvPr/>
            </p:nvCxnSpPr>
            <p:spPr>
              <a:xfrm flipH="1" flipV="1">
                <a:off x="5410200" y="5483643"/>
                <a:ext cx="381000" cy="55626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93777378-7F3A-482B-86FF-F6E70661ED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8380" y="5605563"/>
                <a:ext cx="312420" cy="44196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395844-E92B-473C-8952-EA9BC1B80581}"/>
                  </a:ext>
                </a:extLst>
              </p:cNvPr>
              <p:cNvSpPr/>
              <p:nvPr/>
            </p:nvSpPr>
            <p:spPr>
              <a:xfrm>
                <a:off x="9169534" y="5124016"/>
                <a:ext cx="722597" cy="348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>
                    <a:cs typeface="Arial" panose="020B0604020202020204" pitchFamily="34" charset="0"/>
                  </a:rPr>
                  <a:t>COOH</a:t>
                </a:r>
                <a:endParaRPr lang="en-US" sz="1400" b="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7B7167-5D3A-4E7B-8571-54B52CEEC61E}"/>
                  </a:ext>
                </a:extLst>
              </p:cNvPr>
              <p:cNvSpPr/>
              <p:nvPr/>
            </p:nvSpPr>
            <p:spPr>
              <a:xfrm>
                <a:off x="2319731" y="4598235"/>
                <a:ext cx="553805" cy="348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>
                    <a:cs typeface="Arial" panose="020B0604020202020204" pitchFamily="34" charset="0"/>
                  </a:rPr>
                  <a:t>NH</a:t>
                </a:r>
                <a:r>
                  <a:rPr lang="en-US" sz="1100" b="1" baseline="-25000">
                    <a:cs typeface="Arial" panose="020B0604020202020204" pitchFamily="34" charset="0"/>
                  </a:rPr>
                  <a:t>2</a:t>
                </a:r>
                <a:endParaRPr lang="en-US" sz="1400" b="1" baseline="-250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C7F0CD-FF13-4EC1-AEAC-28FF65DFD39C}"/>
                  </a:ext>
                </a:extLst>
              </p:cNvPr>
              <p:cNvSpPr/>
              <p:nvPr/>
            </p:nvSpPr>
            <p:spPr>
              <a:xfrm>
                <a:off x="1887231" y="3380940"/>
                <a:ext cx="1747136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cs typeface="Arial" panose="020B0604020202020204" pitchFamily="34" charset="0"/>
                  </a:rPr>
                  <a:t>Cell membrane</a:t>
                </a:r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087780-9DCF-459E-A677-C0ED60C12751}"/>
                  </a:ext>
                </a:extLst>
              </p:cNvPr>
              <p:cNvSpPr/>
              <p:nvPr/>
            </p:nvSpPr>
            <p:spPr>
              <a:xfrm>
                <a:off x="2229980" y="2508450"/>
                <a:ext cx="645680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cs typeface="Arial" panose="020B0604020202020204" pitchFamily="34" charset="0"/>
                  </a:rPr>
                  <a:t>CD4</a:t>
                </a:r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3877B07-532F-4F33-B94E-54E4AD4E16AE}"/>
                  </a:ext>
                </a:extLst>
              </p:cNvPr>
              <p:cNvSpPr/>
              <p:nvPr/>
            </p:nvSpPr>
            <p:spPr>
              <a:xfrm>
                <a:off x="2326380" y="2060775"/>
                <a:ext cx="852929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cs typeface="Arial" panose="020B0604020202020204" pitchFamily="34" charset="0"/>
                  </a:rPr>
                  <a:t>gp120</a:t>
                </a:r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EC7F26-2130-4558-A5B8-A03290063B84}"/>
                  </a:ext>
                </a:extLst>
              </p:cNvPr>
              <p:cNvSpPr/>
              <p:nvPr/>
            </p:nvSpPr>
            <p:spPr>
              <a:xfrm>
                <a:off x="3788251" y="1568604"/>
                <a:ext cx="731142" cy="41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cs typeface="Arial" panose="020B0604020202020204" pitchFamily="34" charset="0"/>
                  </a:rPr>
                  <a:t>gp41</a:t>
                </a:r>
                <a:endParaRPr lang="en-US"/>
              </a:p>
            </p:txBody>
          </p:sp>
          <p:cxnSp>
            <p:nvCxnSpPr>
              <p:cNvPr id="21" name="Connecteur : en angle 36">
                <a:extLst>
                  <a:ext uri="{FF2B5EF4-FFF2-40B4-BE49-F238E27FC236}">
                    <a16:creationId xmlns:a16="http://schemas.microsoft.com/office/drawing/2014/main" id="{07DA935F-8C92-41A3-BD16-E2AEF77B5B9A}"/>
                  </a:ext>
                </a:extLst>
              </p:cNvPr>
              <p:cNvCxnSpPr>
                <a:stCxn id="37" idx="0"/>
              </p:cNvCxnSpPr>
              <p:nvPr/>
            </p:nvCxnSpPr>
            <p:spPr>
              <a:xfrm rot="5400000" flipH="1" flipV="1">
                <a:off x="2583365" y="2997555"/>
                <a:ext cx="289976" cy="476795"/>
              </a:xfrm>
              <a:prstGeom prst="bentConnector2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DD820B-E433-438A-83CA-ECC9A55BD8FF}"/>
                  </a:ext>
                </a:extLst>
              </p:cNvPr>
              <p:cNvSpPr/>
              <p:nvPr/>
            </p:nvSpPr>
            <p:spPr>
              <a:xfrm>
                <a:off x="2560592" y="1099238"/>
                <a:ext cx="1502454" cy="451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cs typeface="Arial" panose="020B0604020202020204" pitchFamily="34" charset="0"/>
                  </a:rPr>
                  <a:t>CD4 liaison</a:t>
                </a:r>
                <a:endParaRPr lang="en-US" sz="2000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F660E792-4326-43FA-B3ED-F0BFABCEE2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48050" y="2527084"/>
                <a:ext cx="1878723" cy="190354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9791BD79-BC35-45E7-9306-4EACFA88A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9511" y="2955710"/>
                <a:ext cx="354788" cy="175194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21BF213A-63CA-48F1-B27A-8B0B52CDE1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91451" y="2374683"/>
                <a:ext cx="1002436" cy="2369105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 : coins arrondis 11">
                <a:extLst>
                  <a:ext uri="{FF2B5EF4-FFF2-40B4-BE49-F238E27FC236}">
                    <a16:creationId xmlns:a16="http://schemas.microsoft.com/office/drawing/2014/main" id="{09977264-3ADA-4ACB-94D7-514DEAEDA264}"/>
                  </a:ext>
                </a:extLst>
              </p:cNvPr>
              <p:cNvSpPr/>
              <p:nvPr/>
            </p:nvSpPr>
            <p:spPr>
              <a:xfrm>
                <a:off x="5092430" y="4319449"/>
                <a:ext cx="1176557" cy="453868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Anti-CD4</a:t>
                </a:r>
              </a:p>
            </p:txBody>
          </p:sp>
          <p:sp>
            <p:nvSpPr>
              <p:cNvPr id="28" name="Rectangle : coins arrondis 12">
                <a:extLst>
                  <a:ext uri="{FF2B5EF4-FFF2-40B4-BE49-F238E27FC236}">
                    <a16:creationId xmlns:a16="http://schemas.microsoft.com/office/drawing/2014/main" id="{108B3A20-3AC3-4BA5-93EC-1300BA39531A}"/>
                  </a:ext>
                </a:extLst>
              </p:cNvPr>
              <p:cNvSpPr/>
              <p:nvPr/>
            </p:nvSpPr>
            <p:spPr>
              <a:xfrm>
                <a:off x="6551265" y="4601390"/>
                <a:ext cx="1253546" cy="4538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Anti-gp41</a:t>
                </a:r>
              </a:p>
            </p:txBody>
          </p:sp>
          <p:sp>
            <p:nvSpPr>
              <p:cNvPr id="29" name="Rectangle : coins arrondis 13">
                <a:extLst>
                  <a:ext uri="{FF2B5EF4-FFF2-40B4-BE49-F238E27FC236}">
                    <a16:creationId xmlns:a16="http://schemas.microsoft.com/office/drawing/2014/main" id="{8851982C-C452-472E-AB9C-CE130FED411E}"/>
                  </a:ext>
                </a:extLst>
              </p:cNvPr>
              <p:cNvSpPr/>
              <p:nvPr/>
            </p:nvSpPr>
            <p:spPr>
              <a:xfrm>
                <a:off x="8395307" y="4631870"/>
                <a:ext cx="1253546" cy="45386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Anti-gp41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877699-824A-46FB-952E-A9871514BAD0}"/>
                  </a:ext>
                </a:extLst>
              </p:cNvPr>
              <p:cNvSpPr/>
              <p:nvPr/>
            </p:nvSpPr>
            <p:spPr>
              <a:xfrm>
                <a:off x="5118750" y="1022489"/>
                <a:ext cx="1268197" cy="713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>
                    <a:cs typeface="Arial" panose="020B0604020202020204" pitchFamily="34" charset="0"/>
                  </a:rPr>
                  <a:t>Receptor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600" b="1">
                    <a:cs typeface="Arial" panose="020B0604020202020204" pitchFamily="34" charset="0"/>
                  </a:rPr>
                  <a:t>liaison</a:t>
                </a:r>
                <a:endParaRPr lang="en-US" sz="20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0809C12-95AB-4C4B-A187-DB1ECCD993FF}"/>
                  </a:ext>
                </a:extLst>
              </p:cNvPr>
              <p:cNvSpPr/>
              <p:nvPr/>
            </p:nvSpPr>
            <p:spPr>
              <a:xfrm>
                <a:off x="7410722" y="1022489"/>
                <a:ext cx="1265291" cy="713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>
                    <a:cs typeface="Arial" panose="020B0604020202020204" pitchFamily="34" charset="0"/>
                  </a:rPr>
                  <a:t>Fusion </a:t>
                </a:r>
                <a:br>
                  <a:rPr lang="en-US" sz="1600" b="1">
                    <a:cs typeface="Arial" panose="020B0604020202020204" pitchFamily="34" charset="0"/>
                  </a:rPr>
                </a:br>
                <a:r>
                  <a:rPr lang="en-US" sz="1600" b="1">
                    <a:cs typeface="Arial" panose="020B0604020202020204" pitchFamily="34" charset="0"/>
                  </a:rPr>
                  <a:t>virus-cell</a:t>
                </a:r>
                <a:endParaRPr lang="en-US" sz="2000"/>
              </a:p>
            </p:txBody>
          </p: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88E24F83-0C56-44D5-A3A6-808953659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9997" y="1339400"/>
                <a:ext cx="604241" cy="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018E4D00-F4C3-4164-B12A-76C0A7CAA6A2}"/>
                </a:ext>
              </a:extLst>
            </p:cNvPr>
            <p:cNvCxnSpPr>
              <a:cxnSpLocks/>
            </p:cNvCxnSpPr>
            <p:nvPr/>
          </p:nvCxnSpPr>
          <p:spPr>
            <a:xfrm>
              <a:off x="-2673904" y="4535242"/>
              <a:ext cx="75120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3">
            <a:extLst>
              <a:ext uri="{FF2B5EF4-FFF2-40B4-BE49-F238E27FC236}">
                <a16:creationId xmlns:a16="http://schemas.microsoft.com/office/drawing/2014/main" id="{812103E7-D520-474B-B191-2D8C7A2D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604" y="6422929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0" algn="r" eaLnBrk="0" hangingPunct="0">
              <a:buClrTx/>
              <a:buNone/>
              <a:defRPr/>
            </a:pPr>
            <a:r>
              <a:rPr lang="en-GB" altLang="fr-FR" sz="1400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Wensel</a:t>
            </a:r>
            <a:r>
              <a:rPr lang="en-GB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D, CROI 2020, Abs. 20</a:t>
            </a:r>
          </a:p>
        </p:txBody>
      </p:sp>
      <p:sp>
        <p:nvSpPr>
          <p:cNvPr id="52" name="Rectangle 204">
            <a:extLst>
              <a:ext uri="{FF2B5EF4-FFF2-40B4-BE49-F238E27FC236}">
                <a16:creationId xmlns:a16="http://schemas.microsoft.com/office/drawing/2014/main" id="{DCB6BEDF-ED16-4C59-8464-190865180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007" y="1607872"/>
            <a:ext cx="21980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fr-FR" sz="22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Anti-CD4 Adnectin</a:t>
            </a:r>
            <a:endParaRPr lang="en-US" altLang="fr-FR" sz="2200" b="1" i="1" baseline="-2500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6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92EC8A4-3AD4-4681-96AE-5502E0F2D91F}"/>
              </a:ext>
            </a:extLst>
          </p:cNvPr>
          <p:cNvGrpSpPr/>
          <p:nvPr/>
        </p:nvGrpSpPr>
        <p:grpSpPr>
          <a:xfrm>
            <a:off x="2488361" y="740605"/>
            <a:ext cx="6187946" cy="5747501"/>
            <a:chOff x="2945561" y="203395"/>
            <a:chExt cx="6187946" cy="57475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1502825">
              <a:off x="5737219" y="2713686"/>
              <a:ext cx="3396288" cy="228755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6378837">
              <a:off x="4472221" y="3252859"/>
              <a:ext cx="2816639" cy="257943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rot="11125057">
              <a:off x="2945561" y="1987653"/>
              <a:ext cx="3397777" cy="254228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5198297">
              <a:off x="3895657" y="635884"/>
              <a:ext cx="3411158" cy="254617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19997107">
              <a:off x="5674160" y="887012"/>
              <a:ext cx="3396288" cy="244413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39329" y="2165761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5582245" y="2971175"/>
              <a:ext cx="974546" cy="473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Cure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541532" y="1054780"/>
              <a:ext cx="1838965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Intact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Proviral</a:t>
              </a:r>
              <a:r>
                <a:rPr lang="en-US" sz="2400" b="1" dirty="0">
                  <a:solidFill>
                    <a:srgbClr val="002060"/>
                  </a:solidFill>
                </a:rPr>
                <a:t> DNA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669668" y="4334420"/>
              <a:ext cx="2258701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Romidepsin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+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bNAbs</a:t>
              </a:r>
              <a:r>
                <a:rPr lang="en-US" sz="2400" b="1" dirty="0">
                  <a:solidFill>
                    <a:srgbClr val="002060"/>
                  </a:solidFill>
                </a:rPr>
                <a:t> 3BNC117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909847" y="1611802"/>
              <a:ext cx="1800643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Vesatolimod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GS-9620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7236233" y="3451368"/>
              <a:ext cx="1365278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ICPI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AMC-095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452073" y="3027961"/>
              <a:ext cx="1326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Anti-PD1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075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Intact </a:t>
            </a:r>
            <a:r>
              <a:rPr lang="fr-FR" dirty="0" err="1"/>
              <a:t>proviral</a:t>
            </a:r>
            <a:r>
              <a:rPr lang="fr-FR" dirty="0"/>
              <a:t> DNA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New more specific measure of the replication-competent HIV reservoir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50 patients on long-term ART: intact </a:t>
            </a:r>
            <a:r>
              <a:rPr lang="en-US" sz="2000" dirty="0" err="1"/>
              <a:t>proviral</a:t>
            </a:r>
            <a:r>
              <a:rPr lang="en-US" sz="2000" dirty="0"/>
              <a:t> DNA (IPD) levels decline Significantly (T1/2: 6.5 years), whereas total </a:t>
            </a:r>
            <a:r>
              <a:rPr lang="en-US" sz="2000" dirty="0" err="1"/>
              <a:t>proviral</a:t>
            </a:r>
            <a:r>
              <a:rPr lang="en-US" sz="2000" dirty="0"/>
              <a:t> DNA remains stable over the same period (T1/2: 22.9 years) </a:t>
            </a:r>
            <a:r>
              <a:rPr lang="en-US" sz="2000" baseline="30000" dirty="0"/>
              <a:t>1</a:t>
            </a:r>
          </a:p>
          <a:p>
            <a:pPr lvl="2"/>
            <a:r>
              <a:rPr lang="en-US" dirty="0"/>
              <a:t>Some patients have a decline in IPD below undetectable levels</a:t>
            </a:r>
          </a:p>
          <a:p>
            <a:pPr lvl="2"/>
            <a:r>
              <a:rPr lang="en-US" dirty="0"/>
              <a:t>Defining mechanisms involved could help to find strategies to accelerate HIV reservoir depletion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/>
              <a:t>81 patients on long-term ART (median 7.3 years), more rapid declines in IPDA than defective proviruses </a:t>
            </a:r>
            <a:r>
              <a:rPr lang="en-US" baseline="30000" dirty="0"/>
              <a:t>2</a:t>
            </a:r>
          </a:p>
          <a:p>
            <a:pPr lvl="2"/>
            <a:r>
              <a:rPr lang="en-US" dirty="0"/>
              <a:t>Mechanism could involve cells with intact genomes experiencing increased cytopathic effects or enhanced immune targeting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Elite controllers have much lower IPD and total </a:t>
            </a:r>
            <a:r>
              <a:rPr lang="en-US" dirty="0" err="1"/>
              <a:t>proviral</a:t>
            </a:r>
            <a:r>
              <a:rPr lang="en-US" dirty="0"/>
              <a:t> DNA than progressors</a:t>
            </a:r>
            <a:r>
              <a:rPr lang="en-US" baseline="30000" dirty="0"/>
              <a:t> 3</a:t>
            </a:r>
          </a:p>
          <a:p>
            <a:pPr lvl="1"/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50" y="6431373"/>
            <a:ext cx="109833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r" eaLnBrk="0" hangingPunct="0">
              <a:buAutoNum type="arabicPeriod"/>
            </a:pPr>
            <a:r>
              <a:rPr lang="en-GB" sz="1400" i="1" dirty="0">
                <a:solidFill>
                  <a:srgbClr val="0070C0"/>
                </a:solidFill>
              </a:rPr>
              <a:t>Gandhi RT, CROI 2020, Abs. 75 ; 2. </a:t>
            </a:r>
            <a:r>
              <a:rPr lang="en-GB" altLang="fr-FR" sz="1400" i="1" dirty="0" err="1">
                <a:solidFill>
                  <a:srgbClr val="0070C0"/>
                </a:solidFill>
                <a:cs typeface="Arial" panose="020B0604020202020204" pitchFamily="34" charset="0"/>
              </a:rPr>
              <a:t>Peluso</a:t>
            </a:r>
            <a:r>
              <a:rPr lang="en-GB" altLang="fr-FR" sz="1400" i="1" dirty="0">
                <a:solidFill>
                  <a:srgbClr val="0070C0"/>
                </a:solidFill>
                <a:cs typeface="Arial" panose="020B0604020202020204" pitchFamily="34" charset="0"/>
              </a:rPr>
              <a:t> MJ, CROI 2020, Abs. 308 ; 3. </a:t>
            </a:r>
            <a:r>
              <a:rPr lang="en-GB" altLang="fr-FR" sz="1400" i="1" dirty="0" err="1">
                <a:solidFill>
                  <a:srgbClr val="0070C0"/>
                </a:solidFill>
                <a:cs typeface="Arial" panose="020B0604020202020204" pitchFamily="34" charset="0"/>
              </a:rPr>
              <a:t>Kwaa</a:t>
            </a:r>
            <a:r>
              <a:rPr lang="en-GB" altLang="fr-FR" sz="1400" i="1" dirty="0">
                <a:solidFill>
                  <a:srgbClr val="0070C0"/>
                </a:solidFill>
                <a:cs typeface="Arial" panose="020B0604020202020204" pitchFamily="34" charset="0"/>
              </a:rPr>
              <a:t> A, CROI 2020, Abs. 378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7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 fontScale="85000" lnSpcReduction="20000"/>
          </a:bodyPr>
          <a:lstStyle/>
          <a:p>
            <a:r>
              <a:rPr lang="fr-FR" sz="2800" b="1" dirty="0"/>
              <a:t>Pedro Cahn</a:t>
            </a:r>
            <a:r>
              <a:rPr lang="fr-FR" sz="2800" dirty="0"/>
              <a:t> has </a:t>
            </a:r>
            <a:r>
              <a:rPr lang="fr-FR" sz="2800" dirty="0" err="1"/>
              <a:t>received</a:t>
            </a:r>
            <a:r>
              <a:rPr lang="fr-FR" sz="2800" dirty="0"/>
              <a:t> </a:t>
            </a:r>
            <a:r>
              <a:rPr lang="fr-FR" sz="2800" dirty="0" err="1"/>
              <a:t>research</a:t>
            </a:r>
            <a:r>
              <a:rPr lang="fr-FR" sz="2800" dirty="0"/>
              <a:t> support and/or </a:t>
            </a:r>
            <a:r>
              <a:rPr lang="fr-FR" sz="2800" dirty="0" err="1"/>
              <a:t>honoraria</a:t>
            </a:r>
            <a:r>
              <a:rPr lang="fr-FR" sz="2800" dirty="0"/>
              <a:t> for consulting and/or </a:t>
            </a:r>
            <a:r>
              <a:rPr lang="fr-FR" sz="2800" dirty="0" err="1"/>
              <a:t>advisory</a:t>
            </a:r>
            <a:r>
              <a:rPr lang="fr-FR" sz="2800" dirty="0"/>
              <a:t> </a:t>
            </a:r>
            <a:r>
              <a:rPr lang="fr-FR" sz="2800" dirty="0" err="1"/>
              <a:t>boards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Abbott ; </a:t>
            </a:r>
            <a:r>
              <a:rPr lang="fr-FR" sz="2800" dirty="0" err="1"/>
              <a:t>Avexa</a:t>
            </a:r>
            <a:r>
              <a:rPr lang="fr-FR" sz="2800" dirty="0"/>
              <a:t> ; BMS ; Boehringer </a:t>
            </a:r>
            <a:r>
              <a:rPr lang="fr-FR" sz="2800" dirty="0" err="1"/>
              <a:t>Ingelheim</a:t>
            </a:r>
            <a:r>
              <a:rPr lang="fr-FR" sz="2800" dirty="0"/>
              <a:t> ; </a:t>
            </a:r>
            <a:r>
              <a:rPr lang="fr-FR" sz="2800" dirty="0" err="1"/>
              <a:t>Gilead</a:t>
            </a:r>
            <a:r>
              <a:rPr lang="fr-FR" sz="2800" dirty="0"/>
              <a:t> ; GSK ; </a:t>
            </a:r>
            <a:r>
              <a:rPr lang="fr-FR" sz="2800" dirty="0" err="1"/>
              <a:t>Myriad</a:t>
            </a:r>
            <a:r>
              <a:rPr lang="fr-FR" sz="2800" dirty="0"/>
              <a:t> ; Merck ; Pfizer ; </a:t>
            </a:r>
            <a:r>
              <a:rPr lang="fr-FR" sz="2800" dirty="0" err="1"/>
              <a:t>Pharmasset</a:t>
            </a:r>
            <a:r>
              <a:rPr lang="fr-FR" sz="2800" dirty="0"/>
              <a:t> ; Roche ; Schering </a:t>
            </a:r>
            <a:r>
              <a:rPr lang="fr-FR" sz="2800" dirty="0" err="1"/>
              <a:t>Plough</a:t>
            </a:r>
            <a:r>
              <a:rPr lang="fr-FR" sz="2800" dirty="0"/>
              <a:t> ; </a:t>
            </a:r>
            <a:r>
              <a:rPr lang="fr-FR" sz="2800" dirty="0" err="1"/>
              <a:t>Tibotec</a:t>
            </a:r>
            <a:br>
              <a:rPr lang="fr-FR" sz="2800" dirty="0"/>
            </a:br>
            <a:endParaRPr lang="fr-FR" sz="2800" dirty="0"/>
          </a:p>
          <a:p>
            <a:r>
              <a:rPr lang="fr-FR" sz="2800" b="1" dirty="0"/>
              <a:t>Anton </a:t>
            </a:r>
            <a:r>
              <a:rPr lang="fr-FR" sz="2800" b="1" dirty="0" err="1"/>
              <a:t>Pozniak</a:t>
            </a:r>
            <a:r>
              <a:rPr lang="fr-FR" sz="2800" dirty="0"/>
              <a:t> has </a:t>
            </a:r>
            <a:r>
              <a:rPr lang="fr-FR" sz="2800" dirty="0" err="1"/>
              <a:t>received</a:t>
            </a:r>
            <a:r>
              <a:rPr lang="fr-FR" sz="2800" dirty="0"/>
              <a:t> </a:t>
            </a:r>
            <a:r>
              <a:rPr lang="fr-FR" sz="2800" dirty="0" err="1"/>
              <a:t>research</a:t>
            </a:r>
            <a:r>
              <a:rPr lang="fr-FR" sz="2800" dirty="0"/>
              <a:t> support and/or </a:t>
            </a:r>
            <a:r>
              <a:rPr lang="fr-FR" sz="2800" dirty="0" err="1"/>
              <a:t>honoraria</a:t>
            </a:r>
            <a:r>
              <a:rPr lang="fr-FR" sz="2800" dirty="0"/>
              <a:t> for consulting and/or </a:t>
            </a:r>
            <a:r>
              <a:rPr lang="fr-FR" sz="2800" dirty="0" err="1"/>
              <a:t>advisory</a:t>
            </a:r>
            <a:r>
              <a:rPr lang="fr-FR" sz="2800" dirty="0"/>
              <a:t> </a:t>
            </a:r>
            <a:r>
              <a:rPr lang="fr-FR" sz="2800" dirty="0" err="1"/>
              <a:t>boards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Abbott </a:t>
            </a:r>
            <a:r>
              <a:rPr lang="fr-FR" sz="2800" dirty="0" err="1"/>
              <a:t>Laboratories</a:t>
            </a:r>
            <a:r>
              <a:rPr lang="fr-FR" sz="2800" dirty="0"/>
              <a:t> ; </a:t>
            </a:r>
            <a:r>
              <a:rPr lang="fr-FR" sz="2800" dirty="0" err="1"/>
              <a:t>Boehringer</a:t>
            </a:r>
            <a:r>
              <a:rPr lang="fr-FR" sz="2800" dirty="0"/>
              <a:t> </a:t>
            </a:r>
            <a:r>
              <a:rPr lang="fr-FR" sz="2800" dirty="0" err="1"/>
              <a:t>Ingelheim</a:t>
            </a:r>
            <a:r>
              <a:rPr lang="fr-FR" sz="2800" dirty="0"/>
              <a:t> Pharmaceuticals, Inc. ; Bristol-Myers Squibb </a:t>
            </a:r>
            <a:r>
              <a:rPr lang="fr-FR" sz="2800" dirty="0" err="1"/>
              <a:t>Company</a:t>
            </a:r>
            <a:r>
              <a:rPr lang="fr-FR" sz="2800" dirty="0"/>
              <a:t> ; </a:t>
            </a:r>
            <a:r>
              <a:rPr lang="fr-FR" sz="2800" dirty="0" err="1"/>
              <a:t>Gilead</a:t>
            </a:r>
            <a:r>
              <a:rPr lang="fr-FR" sz="2800" dirty="0"/>
              <a:t> Sciences </a:t>
            </a:r>
            <a:r>
              <a:rPr lang="fr-FR" sz="2800" dirty="0" err="1"/>
              <a:t>Medical</a:t>
            </a:r>
            <a:r>
              <a:rPr lang="fr-FR" sz="2800" dirty="0"/>
              <a:t> </a:t>
            </a:r>
            <a:r>
              <a:rPr lang="fr-FR" sz="2800" dirty="0" err="1"/>
              <a:t>Affairs</a:t>
            </a:r>
            <a:r>
              <a:rPr lang="fr-FR" sz="2800" dirty="0"/>
              <a:t> ; </a:t>
            </a:r>
            <a:r>
              <a:rPr lang="fr-FR" sz="2800" dirty="0" err="1"/>
              <a:t>Merck</a:t>
            </a:r>
            <a:r>
              <a:rPr lang="fr-FR" sz="2800" dirty="0"/>
              <a:t> &amp; Co., Inc. ; Roche </a:t>
            </a:r>
            <a:r>
              <a:rPr lang="fr-FR" sz="2800" dirty="0" err="1"/>
              <a:t>Laboratories</a:t>
            </a:r>
            <a:r>
              <a:rPr lang="fr-FR" sz="2800" dirty="0"/>
              <a:t> Inc. ; </a:t>
            </a:r>
            <a:r>
              <a:rPr lang="fr-FR" sz="2800" dirty="0" err="1"/>
              <a:t>Tibotec</a:t>
            </a:r>
            <a:r>
              <a:rPr lang="fr-FR" sz="2800" dirty="0"/>
              <a:t> and </a:t>
            </a:r>
            <a:r>
              <a:rPr lang="fr-FR" sz="2800" dirty="0" err="1"/>
              <a:t>Viiv</a:t>
            </a:r>
            <a:r>
              <a:rPr lang="fr-FR" sz="2800" dirty="0"/>
              <a:t> Healthcare</a:t>
            </a:r>
            <a:br>
              <a:rPr lang="fr-FR" sz="2800" dirty="0"/>
            </a:br>
            <a:endParaRPr lang="fr-FR" sz="2800" dirty="0"/>
          </a:p>
          <a:p>
            <a:r>
              <a:rPr lang="fr-FR" sz="2800" b="1" dirty="0"/>
              <a:t>François </a:t>
            </a:r>
            <a:r>
              <a:rPr lang="fr-FR" sz="2800" b="1" dirty="0" err="1"/>
              <a:t>Raffi</a:t>
            </a:r>
            <a:r>
              <a:rPr lang="fr-FR" sz="2800" dirty="0"/>
              <a:t> has </a:t>
            </a:r>
            <a:r>
              <a:rPr lang="fr-FR" sz="2800" dirty="0" err="1"/>
              <a:t>received</a:t>
            </a:r>
            <a:r>
              <a:rPr lang="fr-FR" sz="2800" dirty="0"/>
              <a:t> </a:t>
            </a:r>
            <a:r>
              <a:rPr lang="fr-FR" sz="2800" dirty="0" err="1"/>
              <a:t>research</a:t>
            </a:r>
            <a:r>
              <a:rPr lang="fr-FR" sz="2800" dirty="0"/>
              <a:t> support and/or </a:t>
            </a:r>
            <a:r>
              <a:rPr lang="fr-FR" sz="2800" dirty="0" err="1"/>
              <a:t>honoraria</a:t>
            </a:r>
            <a:r>
              <a:rPr lang="fr-FR" sz="2800" dirty="0"/>
              <a:t> for consulting and/or </a:t>
            </a:r>
            <a:r>
              <a:rPr lang="fr-FR" sz="2800" dirty="0" err="1"/>
              <a:t>advisory</a:t>
            </a:r>
            <a:r>
              <a:rPr lang="fr-FR" sz="2800" dirty="0"/>
              <a:t> </a:t>
            </a:r>
            <a:r>
              <a:rPr lang="fr-FR" sz="2800" dirty="0" err="1"/>
              <a:t>boards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Abbott </a:t>
            </a:r>
            <a:r>
              <a:rPr lang="fr-FR" sz="2800" dirty="0" err="1"/>
              <a:t>Laboratories</a:t>
            </a:r>
            <a:r>
              <a:rPr lang="fr-FR" sz="2800" dirty="0"/>
              <a:t> ; </a:t>
            </a:r>
            <a:r>
              <a:rPr lang="fr-FR" sz="2800" dirty="0" err="1"/>
              <a:t>Boehringer</a:t>
            </a:r>
            <a:r>
              <a:rPr lang="fr-FR" sz="2800" dirty="0"/>
              <a:t> </a:t>
            </a:r>
            <a:r>
              <a:rPr lang="fr-FR" sz="2800" dirty="0" err="1"/>
              <a:t>Ingelheim</a:t>
            </a:r>
            <a:r>
              <a:rPr lang="fr-FR" sz="2800" dirty="0"/>
              <a:t> Pharmaceuticals, </a:t>
            </a:r>
            <a:r>
              <a:rPr lang="fr-FR" sz="2800" dirty="0" err="1"/>
              <a:t>Inc</a:t>
            </a:r>
            <a:r>
              <a:rPr lang="fr-FR" sz="2800" dirty="0"/>
              <a:t> .; Bristol-Myers Squibb </a:t>
            </a:r>
            <a:r>
              <a:rPr lang="fr-FR" sz="2800" dirty="0" err="1"/>
              <a:t>Company</a:t>
            </a:r>
            <a:r>
              <a:rPr lang="fr-FR" sz="2800" dirty="0"/>
              <a:t> ; </a:t>
            </a:r>
            <a:r>
              <a:rPr lang="fr-FR" sz="2800" dirty="0" err="1"/>
              <a:t>Gilead</a:t>
            </a:r>
            <a:r>
              <a:rPr lang="fr-FR" sz="2800" dirty="0"/>
              <a:t> Sciences </a:t>
            </a:r>
            <a:r>
              <a:rPr lang="fr-FR" sz="2800" dirty="0" err="1"/>
              <a:t>Medical</a:t>
            </a:r>
            <a:r>
              <a:rPr lang="fr-FR" sz="2800" dirty="0"/>
              <a:t> </a:t>
            </a:r>
            <a:r>
              <a:rPr lang="fr-FR" sz="2800" dirty="0" err="1"/>
              <a:t>Affairs</a:t>
            </a:r>
            <a:r>
              <a:rPr lang="fr-FR" sz="2800" dirty="0"/>
              <a:t> ; GlaxoSmithKline ; </a:t>
            </a:r>
            <a:r>
              <a:rPr lang="fr-FR" sz="2800" dirty="0" err="1"/>
              <a:t>Merck</a:t>
            </a:r>
            <a:r>
              <a:rPr lang="fr-FR" sz="2800" dirty="0"/>
              <a:t> &amp; Co., Inc.  ; Pfizer ; Roche </a:t>
            </a:r>
            <a:r>
              <a:rPr lang="fr-FR" sz="2800" dirty="0" err="1"/>
              <a:t>Laboratories</a:t>
            </a:r>
            <a:r>
              <a:rPr lang="fr-FR" sz="2800" dirty="0"/>
              <a:t> Inc. ; </a:t>
            </a:r>
            <a:r>
              <a:rPr lang="fr-FR" sz="2800" dirty="0" err="1"/>
              <a:t>Tibotec</a:t>
            </a:r>
            <a:r>
              <a:rPr lang="fr-FR" sz="2800" dirty="0"/>
              <a:t> and </a:t>
            </a:r>
            <a:r>
              <a:rPr lang="fr-FR" sz="2800" dirty="0" err="1"/>
              <a:t>ViiV</a:t>
            </a:r>
            <a:r>
              <a:rPr lang="fr-FR" sz="2800" dirty="0"/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79CF9-2DD9-4CDD-BB90-B304F19C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204" y="253123"/>
            <a:ext cx="8631816" cy="1143000"/>
          </a:xfrm>
        </p:spPr>
        <p:txBody>
          <a:bodyPr/>
          <a:lstStyle/>
          <a:p>
            <a:r>
              <a:rPr lang="fr-FR" dirty="0" err="1"/>
              <a:t>Vesatolimod</a:t>
            </a:r>
            <a:r>
              <a:rPr lang="fr-FR" dirty="0"/>
              <a:t> (GS-9620), TLR7 </a:t>
            </a:r>
            <a:r>
              <a:rPr lang="fr-FR" dirty="0" err="1"/>
              <a:t>agonist</a:t>
            </a:r>
            <a:r>
              <a:rPr lang="fr-FR" dirty="0"/>
              <a:t>, phase 1b</a:t>
            </a:r>
          </a:p>
        </p:txBody>
      </p:sp>
      <p:sp>
        <p:nvSpPr>
          <p:cNvPr id="41" name="Espace réservé du contenu 40"/>
          <p:cNvSpPr>
            <a:spLocks noGrp="1"/>
          </p:cNvSpPr>
          <p:nvPr>
            <p:ph sz="quarter" idx="4294967295"/>
          </p:nvPr>
        </p:nvSpPr>
        <p:spPr>
          <a:xfrm>
            <a:off x="474663" y="1846263"/>
            <a:ext cx="11717337" cy="9032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/>
              <a:t>Hypothesis: VES </a:t>
            </a:r>
            <a:r>
              <a:rPr lang="en-US" sz="1800" b="1" dirty="0" err="1"/>
              <a:t>immodulates</a:t>
            </a:r>
            <a:r>
              <a:rPr lang="en-US" sz="1800" b="1" dirty="0"/>
              <a:t> CD8 responses, and could improve virologic control post-ART interruption (ATI)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B8EE45-7645-6F49-BFC5-EF3465E02001}"/>
              </a:ext>
            </a:extLst>
          </p:cNvPr>
          <p:cNvGrpSpPr/>
          <p:nvPr/>
        </p:nvGrpSpPr>
        <p:grpSpPr>
          <a:xfrm>
            <a:off x="1" y="2482175"/>
            <a:ext cx="10914428" cy="3847370"/>
            <a:chOff x="869462" y="2341159"/>
            <a:chExt cx="9538781" cy="33624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B3EAA2-8E08-4369-BEB9-58163DF38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178" y="2803425"/>
              <a:ext cx="1969981" cy="26075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Placebo (N = 2)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920343-2AEE-42A5-8602-2FCF3162C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020" y="2972640"/>
              <a:ext cx="2240223" cy="6204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ART </a:t>
              </a:r>
            </a:p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discontinuation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9462" y="2933803"/>
              <a:ext cx="4869388" cy="564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/>
                <a:t>25 HIV+  on ART &gt; 6 months (2.7 years)</a:t>
              </a:r>
            </a:p>
            <a:p>
              <a:pPr algn="r"/>
              <a:r>
                <a:rPr lang="en-US" b="1"/>
                <a:t>preART VL 50-5000 c/m (median : 3.23 log</a:t>
              </a:r>
              <a:r>
                <a:rPr lang="en-US" b="1" baseline="-25000"/>
                <a:t>10</a:t>
              </a:r>
              <a:r>
                <a:rPr lang="en-US" b="1"/>
                <a:t> c/mL)</a:t>
              </a:r>
            </a:p>
          </p:txBody>
        </p:sp>
        <p:grpSp>
          <p:nvGrpSpPr>
            <p:cNvPr id="36" name="Grouper 35"/>
            <p:cNvGrpSpPr/>
            <p:nvPr/>
          </p:nvGrpSpPr>
          <p:grpSpPr>
            <a:xfrm>
              <a:off x="5853984" y="3324939"/>
              <a:ext cx="1969982" cy="2378670"/>
              <a:chOff x="5285341" y="2968125"/>
              <a:chExt cx="1969982" cy="237867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61375AF-8BD8-4150-A162-AA32DCCF2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341" y="2968125"/>
                <a:ext cx="1969982" cy="105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VES 10 per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os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every 2 weeks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 (10 administrations)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N = 17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5FBAC8-EC24-42B8-801B-1A42CFEE3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342" y="4039206"/>
                <a:ext cx="1969981" cy="26266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4 mg (N = 2)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E12A6B3-01F1-42FB-82BF-EB9197CCB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342" y="4301866"/>
                <a:ext cx="1966174" cy="258853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4 → 6 mg (N = 4)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7C544C8-E34A-47B7-84A7-E03AECBB8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342" y="4823379"/>
                <a:ext cx="1966174" cy="26075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6 → 8 mg (N = 3)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E9735F-B09A-4C19-8475-5C00CA030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342" y="5084135"/>
                <a:ext cx="1966174" cy="2626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8 mg (N = 3)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6BD2DD-0F31-4113-97F3-382CD75B1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342" y="4560719"/>
                <a:ext cx="1969981" cy="2626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6 mg (N = 5)</a:t>
                </a:r>
              </a:p>
            </p:txBody>
          </p:sp>
        </p:grpSp>
        <p:sp>
          <p:nvSpPr>
            <p:cNvPr id="37" name="Parenthèse fermante 36"/>
            <p:cNvSpPr/>
            <p:nvPr/>
          </p:nvSpPr>
          <p:spPr>
            <a:xfrm>
              <a:off x="5492598" y="2803424"/>
              <a:ext cx="246252" cy="789702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717347" y="2341159"/>
              <a:ext cx="588027" cy="349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W24</a:t>
              </a:r>
            </a:p>
          </p:txBody>
        </p:sp>
        <p:cxnSp>
          <p:nvCxnSpPr>
            <p:cNvPr id="40" name="Connecteur droit avec flèche 39"/>
            <p:cNvCxnSpPr>
              <a:cxnSpLocks/>
              <a:stCxn id="38" idx="2"/>
            </p:cNvCxnSpPr>
            <p:nvPr/>
          </p:nvCxnSpPr>
          <p:spPr>
            <a:xfrm flipH="1">
              <a:off x="8003637" y="2690839"/>
              <a:ext cx="7723" cy="3733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8589953B-D892-44B1-89D5-6FC2EDB3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478" y="6431246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SenGupta</a:t>
            </a:r>
            <a:r>
              <a:rPr lang="en-GB" sz="1400" i="1" dirty="0">
                <a:solidFill>
                  <a:srgbClr val="0070C0"/>
                </a:solidFill>
              </a:rPr>
              <a:t> D, CROI 2020, Abs. 40</a:t>
            </a:r>
          </a:p>
        </p:txBody>
      </p:sp>
    </p:spTree>
    <p:extLst>
      <p:ext uri="{BB962C8B-B14F-4D97-AF65-F5344CB8AC3E}">
        <p14:creationId xmlns:p14="http://schemas.microsoft.com/office/powerpoint/2010/main" val="31755772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5479CF9-2DD9-4CDD-BB90-B304F19C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209" y="253123"/>
            <a:ext cx="8406615" cy="1143000"/>
          </a:xfrm>
        </p:spPr>
        <p:txBody>
          <a:bodyPr>
            <a:normAutofit/>
          </a:bodyPr>
          <a:lstStyle/>
          <a:p>
            <a:r>
              <a:rPr lang="fr-FR" dirty="0" err="1"/>
              <a:t>Vesatolimod</a:t>
            </a:r>
            <a:r>
              <a:rPr lang="fr-FR" dirty="0"/>
              <a:t> (GS-9620), TLR7 </a:t>
            </a:r>
            <a:r>
              <a:rPr lang="fr-FR" dirty="0" err="1"/>
              <a:t>agonist</a:t>
            </a:r>
            <a:r>
              <a:rPr lang="fr-FR" dirty="0"/>
              <a:t>, phase 1b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CD75E16-76F6-4257-ABCD-62690314BF9B}"/>
              </a:ext>
            </a:extLst>
          </p:cNvPr>
          <p:cNvGrpSpPr/>
          <p:nvPr/>
        </p:nvGrpSpPr>
        <p:grpSpPr>
          <a:xfrm>
            <a:off x="1206130" y="1684369"/>
            <a:ext cx="4116004" cy="3478632"/>
            <a:chOff x="1800490" y="1684369"/>
            <a:chExt cx="4116004" cy="347863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EC1A10C-38F0-4A4A-BAEF-EB77AAC59F9F}"/>
                </a:ext>
              </a:extLst>
            </p:cNvPr>
            <p:cNvSpPr txBox="1"/>
            <p:nvPr/>
          </p:nvSpPr>
          <p:spPr>
            <a:xfrm>
              <a:off x="2602340" y="1684369"/>
              <a:ext cx="3314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Virologic rebound </a:t>
              </a:r>
              <a:r>
                <a:rPr lang="en-US" sz="2000" b="1" u="sng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  <a:r>
                <a:rPr lang="en-US" sz="2000" b="1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200 c/mL</a:t>
              </a: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14639C5-CF0E-4C5F-BD8F-95C116B4E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630" y="4622536"/>
              <a:ext cx="2582863" cy="68849"/>
            </a:xfrm>
            <a:custGeom>
              <a:avLst/>
              <a:gdLst>
                <a:gd name="T0" fmla="*/ 1528 w 1627"/>
                <a:gd name="T1" fmla="*/ 22 h 47"/>
                <a:gd name="T2" fmla="*/ 1528 w 1627"/>
                <a:gd name="T3" fmla="*/ 47 h 47"/>
                <a:gd name="T4" fmla="*/ 1147 w 1627"/>
                <a:gd name="T5" fmla="*/ 22 h 47"/>
                <a:gd name="T6" fmla="*/ 1147 w 1627"/>
                <a:gd name="T7" fmla="*/ 47 h 47"/>
                <a:gd name="T8" fmla="*/ 765 w 1627"/>
                <a:gd name="T9" fmla="*/ 22 h 47"/>
                <a:gd name="T10" fmla="*/ 765 w 1627"/>
                <a:gd name="T11" fmla="*/ 47 h 47"/>
                <a:gd name="T12" fmla="*/ 384 w 1627"/>
                <a:gd name="T13" fmla="*/ 22 h 47"/>
                <a:gd name="T14" fmla="*/ 384 w 1627"/>
                <a:gd name="T15" fmla="*/ 47 h 47"/>
                <a:gd name="T16" fmla="*/ 3 w 1627"/>
                <a:gd name="T17" fmla="*/ 22 h 47"/>
                <a:gd name="T18" fmla="*/ 3 w 1627"/>
                <a:gd name="T19" fmla="*/ 47 h 47"/>
                <a:gd name="T20" fmla="*/ 1624 w 1627"/>
                <a:gd name="T21" fmla="*/ 0 h 47"/>
                <a:gd name="T22" fmla="*/ 1624 w 1627"/>
                <a:gd name="T23" fmla="*/ 44 h 47"/>
                <a:gd name="T24" fmla="*/ 0 w 1627"/>
                <a:gd name="T25" fmla="*/ 22 h 47"/>
                <a:gd name="T26" fmla="*/ 1627 w 1627"/>
                <a:gd name="T2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7" h="47">
                  <a:moveTo>
                    <a:pt x="1528" y="22"/>
                  </a:moveTo>
                  <a:lnTo>
                    <a:pt x="1528" y="47"/>
                  </a:lnTo>
                  <a:moveTo>
                    <a:pt x="1147" y="22"/>
                  </a:moveTo>
                  <a:lnTo>
                    <a:pt x="1147" y="47"/>
                  </a:lnTo>
                  <a:moveTo>
                    <a:pt x="765" y="22"/>
                  </a:moveTo>
                  <a:lnTo>
                    <a:pt x="765" y="47"/>
                  </a:lnTo>
                  <a:moveTo>
                    <a:pt x="384" y="22"/>
                  </a:moveTo>
                  <a:lnTo>
                    <a:pt x="384" y="47"/>
                  </a:lnTo>
                  <a:moveTo>
                    <a:pt x="3" y="22"/>
                  </a:moveTo>
                  <a:lnTo>
                    <a:pt x="3" y="47"/>
                  </a:lnTo>
                  <a:moveTo>
                    <a:pt x="1624" y="0"/>
                  </a:moveTo>
                  <a:lnTo>
                    <a:pt x="1624" y="44"/>
                  </a:lnTo>
                  <a:moveTo>
                    <a:pt x="0" y="22"/>
                  </a:moveTo>
                  <a:lnTo>
                    <a:pt x="1627" y="22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7321896-120A-40C3-B692-68128CA19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6291" y="2356408"/>
              <a:ext cx="38100" cy="2301283"/>
            </a:xfrm>
            <a:custGeom>
              <a:avLst/>
              <a:gdLst>
                <a:gd name="T0" fmla="*/ 24 w 24"/>
                <a:gd name="T1" fmla="*/ 3 h 1571"/>
                <a:gd name="T2" fmla="*/ 0 w 24"/>
                <a:gd name="T3" fmla="*/ 3 h 1571"/>
                <a:gd name="T4" fmla="*/ 24 w 24"/>
                <a:gd name="T5" fmla="*/ 302 h 1571"/>
                <a:gd name="T6" fmla="*/ 0 w 24"/>
                <a:gd name="T7" fmla="*/ 302 h 1571"/>
                <a:gd name="T8" fmla="*/ 24 w 24"/>
                <a:gd name="T9" fmla="*/ 600 h 1571"/>
                <a:gd name="T10" fmla="*/ 0 w 24"/>
                <a:gd name="T11" fmla="*/ 600 h 1571"/>
                <a:gd name="T12" fmla="*/ 24 w 24"/>
                <a:gd name="T13" fmla="*/ 897 h 1571"/>
                <a:gd name="T14" fmla="*/ 0 w 24"/>
                <a:gd name="T15" fmla="*/ 897 h 1571"/>
                <a:gd name="T16" fmla="*/ 24 w 24"/>
                <a:gd name="T17" fmla="*/ 1196 h 1571"/>
                <a:gd name="T18" fmla="*/ 0 w 24"/>
                <a:gd name="T19" fmla="*/ 1196 h 1571"/>
                <a:gd name="T20" fmla="*/ 24 w 24"/>
                <a:gd name="T21" fmla="*/ 1494 h 1571"/>
                <a:gd name="T22" fmla="*/ 0 w 24"/>
                <a:gd name="T23" fmla="*/ 1494 h 1571"/>
                <a:gd name="T24" fmla="*/ 24 w 24"/>
                <a:gd name="T25" fmla="*/ 1571 h 1571"/>
                <a:gd name="T26" fmla="*/ 24 w 24"/>
                <a:gd name="T27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571">
                  <a:moveTo>
                    <a:pt x="24" y="3"/>
                  </a:moveTo>
                  <a:lnTo>
                    <a:pt x="0" y="3"/>
                  </a:lnTo>
                  <a:moveTo>
                    <a:pt x="24" y="302"/>
                  </a:moveTo>
                  <a:lnTo>
                    <a:pt x="0" y="302"/>
                  </a:lnTo>
                  <a:moveTo>
                    <a:pt x="24" y="600"/>
                  </a:moveTo>
                  <a:lnTo>
                    <a:pt x="0" y="600"/>
                  </a:lnTo>
                  <a:moveTo>
                    <a:pt x="24" y="897"/>
                  </a:moveTo>
                  <a:lnTo>
                    <a:pt x="0" y="897"/>
                  </a:lnTo>
                  <a:moveTo>
                    <a:pt x="24" y="1196"/>
                  </a:moveTo>
                  <a:lnTo>
                    <a:pt x="0" y="1196"/>
                  </a:lnTo>
                  <a:moveTo>
                    <a:pt x="24" y="1494"/>
                  </a:moveTo>
                  <a:lnTo>
                    <a:pt x="0" y="1494"/>
                  </a:lnTo>
                  <a:moveTo>
                    <a:pt x="24" y="1571"/>
                  </a:moveTo>
                  <a:lnTo>
                    <a:pt x="24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7CC7013-1D0E-499C-AC66-974A1BB74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0915" y="4622536"/>
              <a:ext cx="292100" cy="68849"/>
            </a:xfrm>
            <a:custGeom>
              <a:avLst/>
              <a:gdLst>
                <a:gd name="T0" fmla="*/ 183 w 184"/>
                <a:gd name="T1" fmla="*/ 22 h 47"/>
                <a:gd name="T2" fmla="*/ 183 w 184"/>
                <a:gd name="T3" fmla="*/ 47 h 47"/>
                <a:gd name="T4" fmla="*/ 1 w 184"/>
                <a:gd name="T5" fmla="*/ 0 h 47"/>
                <a:gd name="T6" fmla="*/ 1 w 184"/>
                <a:gd name="T7" fmla="*/ 44 h 47"/>
                <a:gd name="T8" fmla="*/ 0 w 184"/>
                <a:gd name="T9" fmla="*/ 22 h 47"/>
                <a:gd name="T10" fmla="*/ 184 w 184"/>
                <a:gd name="T1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47">
                  <a:moveTo>
                    <a:pt x="183" y="22"/>
                  </a:moveTo>
                  <a:lnTo>
                    <a:pt x="183" y="47"/>
                  </a:lnTo>
                  <a:moveTo>
                    <a:pt x="1" y="0"/>
                  </a:moveTo>
                  <a:lnTo>
                    <a:pt x="1" y="44"/>
                  </a:lnTo>
                  <a:moveTo>
                    <a:pt x="0" y="22"/>
                  </a:moveTo>
                  <a:lnTo>
                    <a:pt x="184" y="22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DBA41FC-C1ED-45D0-961C-8287E4C8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391" y="2360804"/>
              <a:ext cx="776288" cy="2184095"/>
            </a:xfrm>
            <a:custGeom>
              <a:avLst/>
              <a:gdLst>
                <a:gd name="T0" fmla="*/ 0 w 489"/>
                <a:gd name="T1" fmla="*/ 1491 h 1491"/>
                <a:gd name="T2" fmla="*/ 0 w 489"/>
                <a:gd name="T3" fmla="*/ 1491 h 1491"/>
                <a:gd name="T4" fmla="*/ 191 w 489"/>
                <a:gd name="T5" fmla="*/ 1491 h 1491"/>
                <a:gd name="T6" fmla="*/ 191 w 489"/>
                <a:gd name="T7" fmla="*/ 1243 h 1491"/>
                <a:gd name="T8" fmla="*/ 327 w 489"/>
                <a:gd name="T9" fmla="*/ 1243 h 1491"/>
                <a:gd name="T10" fmla="*/ 327 w 489"/>
                <a:gd name="T11" fmla="*/ 995 h 1491"/>
                <a:gd name="T12" fmla="*/ 367 w 489"/>
                <a:gd name="T13" fmla="*/ 995 h 1491"/>
                <a:gd name="T14" fmla="*/ 367 w 489"/>
                <a:gd name="T15" fmla="*/ 745 h 1491"/>
                <a:gd name="T16" fmla="*/ 393 w 489"/>
                <a:gd name="T17" fmla="*/ 745 h 1491"/>
                <a:gd name="T18" fmla="*/ 393 w 489"/>
                <a:gd name="T19" fmla="*/ 498 h 1491"/>
                <a:gd name="T20" fmla="*/ 421 w 489"/>
                <a:gd name="T21" fmla="*/ 498 h 1491"/>
                <a:gd name="T22" fmla="*/ 421 w 489"/>
                <a:gd name="T23" fmla="*/ 249 h 1491"/>
                <a:gd name="T24" fmla="*/ 489 w 489"/>
                <a:gd name="T25" fmla="*/ 249 h 1491"/>
                <a:gd name="T26" fmla="*/ 489 w 489"/>
                <a:gd name="T27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9" h="1491">
                  <a:moveTo>
                    <a:pt x="0" y="1491"/>
                  </a:moveTo>
                  <a:lnTo>
                    <a:pt x="0" y="1491"/>
                  </a:lnTo>
                  <a:lnTo>
                    <a:pt x="191" y="1491"/>
                  </a:lnTo>
                  <a:lnTo>
                    <a:pt x="191" y="1243"/>
                  </a:lnTo>
                  <a:lnTo>
                    <a:pt x="327" y="1243"/>
                  </a:lnTo>
                  <a:lnTo>
                    <a:pt x="327" y="995"/>
                  </a:lnTo>
                  <a:lnTo>
                    <a:pt x="367" y="995"/>
                  </a:lnTo>
                  <a:lnTo>
                    <a:pt x="367" y="745"/>
                  </a:lnTo>
                  <a:lnTo>
                    <a:pt x="393" y="745"/>
                  </a:lnTo>
                  <a:lnTo>
                    <a:pt x="393" y="498"/>
                  </a:lnTo>
                  <a:lnTo>
                    <a:pt x="421" y="498"/>
                  </a:lnTo>
                  <a:lnTo>
                    <a:pt x="421" y="249"/>
                  </a:lnTo>
                  <a:lnTo>
                    <a:pt x="489" y="249"/>
                  </a:lnTo>
                  <a:lnTo>
                    <a:pt x="489" y="0"/>
                  </a:lnTo>
                </a:path>
              </a:pathLst>
            </a:custGeom>
            <a:noFill/>
            <a:ln w="28575" cap="rnd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A9E6BE43-E4CB-40C6-BD42-25BB407BC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4391" y="4544895"/>
              <a:ext cx="0" cy="0"/>
            </a:xfrm>
            <a:prstGeom prst="line">
              <a:avLst/>
            </a:prstGeom>
            <a:noFill/>
            <a:ln w="14288" cap="rnd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BFB1E2A-340B-49DB-BAFF-2F783970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603" y="3818331"/>
              <a:ext cx="215900" cy="363283"/>
            </a:xfrm>
            <a:custGeom>
              <a:avLst/>
              <a:gdLst>
                <a:gd name="T0" fmla="*/ 0 w 136"/>
                <a:gd name="T1" fmla="*/ 248 h 248"/>
                <a:gd name="T2" fmla="*/ 136 w 136"/>
                <a:gd name="T3" fmla="*/ 248 h 248"/>
                <a:gd name="T4" fmla="*/ 136 w 136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48">
                  <a:moveTo>
                    <a:pt x="0" y="248"/>
                  </a:moveTo>
                  <a:lnTo>
                    <a:pt x="136" y="248"/>
                  </a:lnTo>
                  <a:lnTo>
                    <a:pt x="136" y="0"/>
                  </a:lnTo>
                </a:path>
              </a:pathLst>
            </a:custGeom>
            <a:noFill/>
            <a:ln w="14288" cap="rnd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36CFC15-8ED7-49CE-8ECE-E9449C1F6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004" y="3090301"/>
              <a:ext cx="41275" cy="361819"/>
            </a:xfrm>
            <a:custGeom>
              <a:avLst/>
              <a:gdLst>
                <a:gd name="T0" fmla="*/ 0 w 26"/>
                <a:gd name="T1" fmla="*/ 247 h 247"/>
                <a:gd name="T2" fmla="*/ 26 w 26"/>
                <a:gd name="T3" fmla="*/ 247 h 247"/>
                <a:gd name="T4" fmla="*/ 26 w 26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7">
                  <a:moveTo>
                    <a:pt x="0" y="247"/>
                  </a:moveTo>
                  <a:lnTo>
                    <a:pt x="26" y="247"/>
                  </a:lnTo>
                  <a:lnTo>
                    <a:pt x="26" y="0"/>
                  </a:lnTo>
                </a:path>
              </a:pathLst>
            </a:custGeom>
            <a:noFill/>
            <a:ln w="14288" cap="rnd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FF5B9E2-BE5C-4499-8E7A-26BCE275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727" y="2360803"/>
              <a:ext cx="107951" cy="364749"/>
            </a:xfrm>
            <a:custGeom>
              <a:avLst/>
              <a:gdLst>
                <a:gd name="T0" fmla="*/ 0 w 68"/>
                <a:gd name="T1" fmla="*/ 249 h 249"/>
                <a:gd name="T2" fmla="*/ 68 w 68"/>
                <a:gd name="T3" fmla="*/ 249 h 249"/>
                <a:gd name="T4" fmla="*/ 68 w 68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249">
                  <a:moveTo>
                    <a:pt x="0" y="249"/>
                  </a:moveTo>
                  <a:lnTo>
                    <a:pt x="68" y="249"/>
                  </a:lnTo>
                  <a:lnTo>
                    <a:pt x="68" y="0"/>
                  </a:lnTo>
                </a:path>
              </a:pathLst>
            </a:custGeom>
            <a:noFill/>
            <a:ln w="14288" cap="rnd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EB5CC8A-1B67-4764-AAC0-05A12E26A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392" y="2360804"/>
              <a:ext cx="2944813" cy="2184095"/>
            </a:xfrm>
            <a:custGeom>
              <a:avLst/>
              <a:gdLst>
                <a:gd name="T0" fmla="*/ 0 w 1855"/>
                <a:gd name="T1" fmla="*/ 1491 h 1491"/>
                <a:gd name="T2" fmla="*/ 0 w 1855"/>
                <a:gd name="T3" fmla="*/ 1491 h 1491"/>
                <a:gd name="T4" fmla="*/ 203 w 1855"/>
                <a:gd name="T5" fmla="*/ 1491 h 1491"/>
                <a:gd name="T6" fmla="*/ 203 w 1855"/>
                <a:gd name="T7" fmla="*/ 1378 h 1491"/>
                <a:gd name="T8" fmla="*/ 285 w 1855"/>
                <a:gd name="T9" fmla="*/ 1378 h 1491"/>
                <a:gd name="T10" fmla="*/ 285 w 1855"/>
                <a:gd name="T11" fmla="*/ 1263 h 1491"/>
                <a:gd name="T12" fmla="*/ 367 w 1855"/>
                <a:gd name="T13" fmla="*/ 1263 h 1491"/>
                <a:gd name="T14" fmla="*/ 367 w 1855"/>
                <a:gd name="T15" fmla="*/ 1148 h 1491"/>
                <a:gd name="T16" fmla="*/ 381 w 1855"/>
                <a:gd name="T17" fmla="*/ 1148 h 1491"/>
                <a:gd name="T18" fmla="*/ 381 w 1855"/>
                <a:gd name="T19" fmla="*/ 1033 h 1491"/>
                <a:gd name="T20" fmla="*/ 393 w 1855"/>
                <a:gd name="T21" fmla="*/ 1033 h 1491"/>
                <a:gd name="T22" fmla="*/ 393 w 1855"/>
                <a:gd name="T23" fmla="*/ 918 h 1491"/>
                <a:gd name="T24" fmla="*/ 462 w 1855"/>
                <a:gd name="T25" fmla="*/ 918 h 1491"/>
                <a:gd name="T26" fmla="*/ 462 w 1855"/>
                <a:gd name="T27" fmla="*/ 803 h 1491"/>
                <a:gd name="T28" fmla="*/ 477 w 1855"/>
                <a:gd name="T29" fmla="*/ 803 h 1491"/>
                <a:gd name="T30" fmla="*/ 477 w 1855"/>
                <a:gd name="T31" fmla="*/ 689 h 1491"/>
                <a:gd name="T32" fmla="*/ 531 w 1855"/>
                <a:gd name="T33" fmla="*/ 689 h 1491"/>
                <a:gd name="T34" fmla="*/ 531 w 1855"/>
                <a:gd name="T35" fmla="*/ 574 h 1491"/>
                <a:gd name="T36" fmla="*/ 558 w 1855"/>
                <a:gd name="T37" fmla="*/ 574 h 1491"/>
                <a:gd name="T38" fmla="*/ 558 w 1855"/>
                <a:gd name="T39" fmla="*/ 459 h 1491"/>
                <a:gd name="T40" fmla="*/ 571 w 1855"/>
                <a:gd name="T41" fmla="*/ 459 h 1491"/>
                <a:gd name="T42" fmla="*/ 571 w 1855"/>
                <a:gd name="T43" fmla="*/ 344 h 1491"/>
                <a:gd name="T44" fmla="*/ 585 w 1855"/>
                <a:gd name="T45" fmla="*/ 344 h 1491"/>
                <a:gd name="T46" fmla="*/ 585 w 1855"/>
                <a:gd name="T47" fmla="*/ 230 h 1491"/>
                <a:gd name="T48" fmla="*/ 762 w 1855"/>
                <a:gd name="T49" fmla="*/ 230 h 1491"/>
                <a:gd name="T50" fmla="*/ 762 w 1855"/>
                <a:gd name="T51" fmla="*/ 115 h 1491"/>
                <a:gd name="T52" fmla="*/ 1855 w 1855"/>
                <a:gd name="T53" fmla="*/ 115 h 1491"/>
                <a:gd name="T54" fmla="*/ 1855 w 1855"/>
                <a:gd name="T5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5" h="1491">
                  <a:moveTo>
                    <a:pt x="0" y="1491"/>
                  </a:moveTo>
                  <a:lnTo>
                    <a:pt x="0" y="1491"/>
                  </a:lnTo>
                  <a:lnTo>
                    <a:pt x="203" y="1491"/>
                  </a:lnTo>
                  <a:lnTo>
                    <a:pt x="203" y="1378"/>
                  </a:lnTo>
                  <a:lnTo>
                    <a:pt x="285" y="1378"/>
                  </a:lnTo>
                  <a:lnTo>
                    <a:pt x="285" y="1263"/>
                  </a:lnTo>
                  <a:lnTo>
                    <a:pt x="367" y="1263"/>
                  </a:lnTo>
                  <a:lnTo>
                    <a:pt x="367" y="1148"/>
                  </a:lnTo>
                  <a:lnTo>
                    <a:pt x="381" y="1148"/>
                  </a:lnTo>
                  <a:lnTo>
                    <a:pt x="381" y="1033"/>
                  </a:lnTo>
                  <a:lnTo>
                    <a:pt x="393" y="1033"/>
                  </a:lnTo>
                  <a:lnTo>
                    <a:pt x="393" y="918"/>
                  </a:lnTo>
                  <a:lnTo>
                    <a:pt x="462" y="918"/>
                  </a:lnTo>
                  <a:lnTo>
                    <a:pt x="462" y="803"/>
                  </a:lnTo>
                  <a:lnTo>
                    <a:pt x="477" y="803"/>
                  </a:lnTo>
                  <a:lnTo>
                    <a:pt x="477" y="689"/>
                  </a:lnTo>
                  <a:lnTo>
                    <a:pt x="531" y="689"/>
                  </a:lnTo>
                  <a:lnTo>
                    <a:pt x="531" y="574"/>
                  </a:lnTo>
                  <a:lnTo>
                    <a:pt x="558" y="574"/>
                  </a:lnTo>
                  <a:lnTo>
                    <a:pt x="558" y="459"/>
                  </a:lnTo>
                  <a:lnTo>
                    <a:pt x="571" y="459"/>
                  </a:lnTo>
                  <a:lnTo>
                    <a:pt x="571" y="344"/>
                  </a:lnTo>
                  <a:lnTo>
                    <a:pt x="585" y="344"/>
                  </a:lnTo>
                  <a:lnTo>
                    <a:pt x="585" y="230"/>
                  </a:lnTo>
                  <a:lnTo>
                    <a:pt x="762" y="230"/>
                  </a:lnTo>
                  <a:lnTo>
                    <a:pt x="762" y="115"/>
                  </a:lnTo>
                  <a:lnTo>
                    <a:pt x="1855" y="115"/>
                  </a:lnTo>
                  <a:lnTo>
                    <a:pt x="1855" y="0"/>
                  </a:lnTo>
                </a:path>
              </a:pathLst>
            </a:custGeom>
            <a:noFill/>
            <a:ln w="28575" cap="rnd">
              <a:solidFill>
                <a:srgbClr val="5B91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26CEFE-F04D-4F0C-B17E-4D51424A23BD}"/>
                </a:ext>
              </a:extLst>
            </p:cNvPr>
            <p:cNvSpPr txBox="1"/>
            <p:nvPr/>
          </p:nvSpPr>
          <p:spPr>
            <a:xfrm>
              <a:off x="2205730" y="4392316"/>
              <a:ext cx="28866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/>
                <a:t>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F482139-9DF0-4EC0-AC84-D5FE84B0B4DB}"/>
                </a:ext>
              </a:extLst>
            </p:cNvPr>
            <p:cNvSpPr txBox="1"/>
            <p:nvPr/>
          </p:nvSpPr>
          <p:spPr>
            <a:xfrm>
              <a:off x="2101735" y="3944609"/>
              <a:ext cx="3926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/>
                <a:t>20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5B2C528-D483-4C28-BA16-FEF8F8A09B2A}"/>
                </a:ext>
              </a:extLst>
            </p:cNvPr>
            <p:cNvSpPr txBox="1"/>
            <p:nvPr/>
          </p:nvSpPr>
          <p:spPr>
            <a:xfrm>
              <a:off x="2101735" y="3514121"/>
              <a:ext cx="3926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/>
                <a:t>40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0DA1A18-021C-4CDE-AF3E-9B3C17B458D3}"/>
                </a:ext>
              </a:extLst>
            </p:cNvPr>
            <p:cNvSpPr txBox="1"/>
            <p:nvPr/>
          </p:nvSpPr>
          <p:spPr>
            <a:xfrm>
              <a:off x="2101735" y="3066414"/>
              <a:ext cx="3926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/>
                <a:t>60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98D7263-4BBE-4FDC-AB8F-DC5BCA261EEE}"/>
                </a:ext>
              </a:extLst>
            </p:cNvPr>
            <p:cNvSpPr txBox="1"/>
            <p:nvPr/>
          </p:nvSpPr>
          <p:spPr>
            <a:xfrm>
              <a:off x="2101735" y="2610097"/>
              <a:ext cx="3926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/>
                <a:t>80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81BB95A-16BA-4765-84D9-3927FC500FDE}"/>
                </a:ext>
              </a:extLst>
            </p:cNvPr>
            <p:cNvSpPr txBox="1"/>
            <p:nvPr/>
          </p:nvSpPr>
          <p:spPr>
            <a:xfrm>
              <a:off x="1997741" y="2162391"/>
              <a:ext cx="49665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/>
                <a:t>100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273073E-EC57-428D-AEBC-90A90D5C2035}"/>
                </a:ext>
              </a:extLst>
            </p:cNvPr>
            <p:cNvSpPr txBox="1"/>
            <p:nvPr/>
          </p:nvSpPr>
          <p:spPr>
            <a:xfrm>
              <a:off x="2340342" y="4633714"/>
              <a:ext cx="28866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dirty="0"/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0B6C3EA-8748-44A2-BDD3-2AF1152FADE7}"/>
                </a:ext>
              </a:extLst>
            </p:cNvPr>
            <p:cNvSpPr txBox="1"/>
            <p:nvPr/>
          </p:nvSpPr>
          <p:spPr>
            <a:xfrm>
              <a:off x="2956163" y="4633714"/>
              <a:ext cx="28866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dirty="0"/>
                <a:t>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C1E1025-CD76-4C61-8B1A-D4E78FCABD60}"/>
                </a:ext>
              </a:extLst>
            </p:cNvPr>
            <p:cNvSpPr txBox="1"/>
            <p:nvPr/>
          </p:nvSpPr>
          <p:spPr>
            <a:xfrm>
              <a:off x="3571983" y="4633714"/>
              <a:ext cx="28866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dirty="0"/>
                <a:t>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2008AD4-004F-4AFF-AAC9-C92A3C30010F}"/>
                </a:ext>
              </a:extLst>
            </p:cNvPr>
            <p:cNvSpPr txBox="1"/>
            <p:nvPr/>
          </p:nvSpPr>
          <p:spPr>
            <a:xfrm>
              <a:off x="4107816" y="4633714"/>
              <a:ext cx="3926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dirty="0"/>
                <a:t>12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55F338D-36BE-47A6-B9F1-01A8623C5BA7}"/>
                </a:ext>
              </a:extLst>
            </p:cNvPr>
            <p:cNvSpPr txBox="1"/>
            <p:nvPr/>
          </p:nvSpPr>
          <p:spPr>
            <a:xfrm>
              <a:off x="4714305" y="4633714"/>
              <a:ext cx="3926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dirty="0"/>
                <a:t>16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41F181F-FF84-4582-8508-51D870601F9F}"/>
                </a:ext>
              </a:extLst>
            </p:cNvPr>
            <p:cNvSpPr txBox="1"/>
            <p:nvPr/>
          </p:nvSpPr>
          <p:spPr>
            <a:xfrm>
              <a:off x="5246150" y="4633714"/>
              <a:ext cx="3926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dirty="0"/>
                <a:t>32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C0A634D-AA10-4951-978C-59DE303F068E}"/>
                </a:ext>
              </a:extLst>
            </p:cNvPr>
            <p:cNvSpPr txBox="1"/>
            <p:nvPr/>
          </p:nvSpPr>
          <p:spPr>
            <a:xfrm rot="21311180">
              <a:off x="1800490" y="1973221"/>
              <a:ext cx="100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/>
                <a:t>%</a:t>
              </a:r>
              <a:endParaRPr lang="fr-FR" sz="1600" b="1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9EE0784-0536-4AC7-B5DA-933194E868C4}"/>
                </a:ext>
              </a:extLst>
            </p:cNvPr>
            <p:cNvSpPr txBox="1"/>
            <p:nvPr/>
          </p:nvSpPr>
          <p:spPr>
            <a:xfrm>
              <a:off x="3564409" y="4824447"/>
              <a:ext cx="757539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/>
                <a:t>Weeks</a:t>
              </a:r>
            </a:p>
          </p:txBody>
        </p:sp>
        <p:grpSp>
          <p:nvGrpSpPr>
            <p:cNvPr id="30" name="Groupe 33">
              <a:extLst>
                <a:ext uri="{FF2B5EF4-FFF2-40B4-BE49-F238E27FC236}">
                  <a16:creationId xmlns:a16="http://schemas.microsoft.com/office/drawing/2014/main" id="{7C23CD83-AB0B-4443-8AE0-F3967B47C67C}"/>
                </a:ext>
              </a:extLst>
            </p:cNvPr>
            <p:cNvGrpSpPr/>
            <p:nvPr/>
          </p:nvGrpSpPr>
          <p:grpSpPr>
            <a:xfrm>
              <a:off x="4008353" y="3650036"/>
              <a:ext cx="1673213" cy="584776"/>
              <a:chOff x="3918744" y="5359574"/>
              <a:chExt cx="1673213" cy="633738"/>
            </a:xfrm>
          </p:grpSpPr>
          <p:sp>
            <p:nvSpPr>
              <p:cNvPr id="31" name="Line 14">
                <a:extLst>
                  <a:ext uri="{FF2B5EF4-FFF2-40B4-BE49-F238E27FC236}">
                    <a16:creationId xmlns:a16="http://schemas.microsoft.com/office/drawing/2014/main" id="{76D98660-37AC-422E-9C87-2F0B91DFE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744" y="5583788"/>
                <a:ext cx="204788" cy="0"/>
              </a:xfrm>
              <a:prstGeom prst="line">
                <a:avLst/>
              </a:prstGeom>
              <a:noFill/>
              <a:ln w="28575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 b="1"/>
              </a:p>
            </p:txBody>
          </p:sp>
          <p:sp>
            <p:nvSpPr>
              <p:cNvPr id="32" name="Line 15">
                <a:extLst>
                  <a:ext uri="{FF2B5EF4-FFF2-40B4-BE49-F238E27FC236}">
                    <a16:creationId xmlns:a16="http://schemas.microsoft.com/office/drawing/2014/main" id="{39E0A950-BAEB-4DB8-9D39-812B8E3D9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744" y="5793338"/>
                <a:ext cx="204788" cy="0"/>
              </a:xfrm>
              <a:prstGeom prst="line">
                <a:avLst/>
              </a:prstGeom>
              <a:noFill/>
              <a:ln w="28575" cap="flat">
                <a:solidFill>
                  <a:srgbClr val="5B91D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 b="1"/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D43486C2-40D1-414D-97CD-DC2BF6B92BD9}"/>
                  </a:ext>
                </a:extLst>
              </p:cNvPr>
              <p:cNvSpPr txBox="1"/>
              <p:nvPr/>
            </p:nvSpPr>
            <p:spPr>
              <a:xfrm>
                <a:off x="4115671" y="5359574"/>
                <a:ext cx="1476286" cy="63373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pt-BR" sz="1600" b="1" dirty="0"/>
                  <a:t>Placebo (N = 8)</a:t>
                </a:r>
              </a:p>
              <a:p>
                <a:r>
                  <a:rPr lang="pt-BR" sz="1600" b="1" dirty="0"/>
                  <a:t>VES (N = 15)</a:t>
                </a:r>
                <a:endParaRPr lang="fr-FR" sz="1600" b="1" dirty="0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CB2F9A7-0DD7-4232-BD92-670CFB055DD4}"/>
                </a:ext>
              </a:extLst>
            </p:cNvPr>
            <p:cNvSpPr txBox="1"/>
            <p:nvPr/>
          </p:nvSpPr>
          <p:spPr>
            <a:xfrm>
              <a:off x="3967464" y="2940245"/>
              <a:ext cx="114784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2000" dirty="0"/>
                <a:t>p = 0.024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BDB39CF-C22E-EA4E-9A39-E191D2A144D0}"/>
              </a:ext>
            </a:extLst>
          </p:cNvPr>
          <p:cNvGrpSpPr/>
          <p:nvPr/>
        </p:nvGrpSpPr>
        <p:grpSpPr>
          <a:xfrm>
            <a:off x="6309338" y="1684371"/>
            <a:ext cx="5129920" cy="3300666"/>
            <a:chOff x="6993978" y="1143008"/>
            <a:chExt cx="3839553" cy="357521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D263CA7-E935-499D-A651-A930FA95A881}"/>
                </a:ext>
              </a:extLst>
            </p:cNvPr>
            <p:cNvSpPr txBox="1"/>
            <p:nvPr/>
          </p:nvSpPr>
          <p:spPr>
            <a:xfrm>
              <a:off x="7980341" y="1143008"/>
              <a:ext cx="1549166" cy="433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Virologic setpoint</a:t>
              </a:r>
            </a:p>
          </p:txBody>
        </p:sp>
        <p:grpSp>
          <p:nvGrpSpPr>
            <p:cNvPr id="35" name="Groupe 38">
              <a:extLst>
                <a:ext uri="{FF2B5EF4-FFF2-40B4-BE49-F238E27FC236}">
                  <a16:creationId xmlns:a16="http://schemas.microsoft.com/office/drawing/2014/main" id="{1DE5A0F3-ADA5-4EA3-AB48-0472A0CB6635}"/>
                </a:ext>
              </a:extLst>
            </p:cNvPr>
            <p:cNvGrpSpPr/>
            <p:nvPr/>
          </p:nvGrpSpPr>
          <p:grpSpPr>
            <a:xfrm>
              <a:off x="9236505" y="1824748"/>
              <a:ext cx="1597026" cy="2500313"/>
              <a:chOff x="8218488" y="2087563"/>
              <a:chExt cx="1597026" cy="2500313"/>
            </a:xfrm>
          </p:grpSpPr>
          <p:sp>
            <p:nvSpPr>
              <p:cNvPr id="36" name="Rectangle 24">
                <a:extLst>
                  <a:ext uri="{FF2B5EF4-FFF2-40B4-BE49-F238E27FC236}">
                    <a16:creationId xmlns:a16="http://schemas.microsoft.com/office/drawing/2014/main" id="{8BFEE5D0-0A8E-429B-B445-3B0FD14F2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9763" y="4114800"/>
                <a:ext cx="779463" cy="23653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3.05</a:t>
                </a:r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127F416E-66A4-404C-9790-81030096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9226" y="4114800"/>
                <a:ext cx="776288" cy="23653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2.85</a:t>
                </a:r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88252551-3290-4283-9AFB-0F3E76B60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9763" y="4351338"/>
                <a:ext cx="1555750" cy="23653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-0.28 ; p = 0.75</a:t>
                </a:r>
              </a:p>
            </p:txBody>
          </p:sp>
          <p:sp>
            <p:nvSpPr>
              <p:cNvPr id="39" name="Line 27">
                <a:extLst>
                  <a:ext uri="{FF2B5EF4-FFF2-40B4-BE49-F238E27FC236}">
                    <a16:creationId xmlns:a16="http://schemas.microsoft.com/office/drawing/2014/main" id="{CA7C2878-57A3-4FE2-81D0-1EDC5B007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9226" y="4114800"/>
                <a:ext cx="0" cy="24130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" name="Line 28">
                <a:extLst>
                  <a:ext uri="{FF2B5EF4-FFF2-40B4-BE49-F238E27FC236}">
                    <a16:creationId xmlns:a16="http://schemas.microsoft.com/office/drawing/2014/main" id="{0AC9429A-4DBA-4F43-96E7-9C0DFAFE8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9763" y="4351338"/>
                <a:ext cx="1555750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Line 77">
                <a:extLst>
                  <a:ext uri="{FF2B5EF4-FFF2-40B4-BE49-F238E27FC236}">
                    <a16:creationId xmlns:a16="http://schemas.microsoft.com/office/drawing/2014/main" id="{3EB6E883-D7EF-43CF-BA9E-D6DC0EC80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9763" y="2087563"/>
                <a:ext cx="0" cy="25003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4A79AFD1-AF02-46B4-9CDC-62AF79F815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488" y="2087563"/>
                <a:ext cx="41275" cy="2500313"/>
              </a:xfrm>
              <a:custGeom>
                <a:avLst/>
                <a:gdLst>
                  <a:gd name="T0" fmla="*/ 0 w 26"/>
                  <a:gd name="T1" fmla="*/ 0 h 1575"/>
                  <a:gd name="T2" fmla="*/ 26 w 26"/>
                  <a:gd name="T3" fmla="*/ 0 h 1575"/>
                  <a:gd name="T4" fmla="*/ 0 w 26"/>
                  <a:gd name="T5" fmla="*/ 314 h 1575"/>
                  <a:gd name="T6" fmla="*/ 26 w 26"/>
                  <a:gd name="T7" fmla="*/ 314 h 1575"/>
                  <a:gd name="T8" fmla="*/ 0 w 26"/>
                  <a:gd name="T9" fmla="*/ 630 h 1575"/>
                  <a:gd name="T10" fmla="*/ 26 w 26"/>
                  <a:gd name="T11" fmla="*/ 630 h 1575"/>
                  <a:gd name="T12" fmla="*/ 0 w 26"/>
                  <a:gd name="T13" fmla="*/ 945 h 1575"/>
                  <a:gd name="T14" fmla="*/ 26 w 26"/>
                  <a:gd name="T15" fmla="*/ 945 h 1575"/>
                  <a:gd name="T16" fmla="*/ 0 w 26"/>
                  <a:gd name="T17" fmla="*/ 1260 h 1575"/>
                  <a:gd name="T18" fmla="*/ 26 w 26"/>
                  <a:gd name="T19" fmla="*/ 1260 h 1575"/>
                  <a:gd name="T20" fmla="*/ 0 w 26"/>
                  <a:gd name="T21" fmla="*/ 1575 h 1575"/>
                  <a:gd name="T22" fmla="*/ 26 w 26"/>
                  <a:gd name="T23" fmla="*/ 1575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1575">
                    <a:moveTo>
                      <a:pt x="0" y="0"/>
                    </a:moveTo>
                    <a:lnTo>
                      <a:pt x="26" y="0"/>
                    </a:lnTo>
                    <a:moveTo>
                      <a:pt x="0" y="314"/>
                    </a:moveTo>
                    <a:lnTo>
                      <a:pt x="26" y="314"/>
                    </a:lnTo>
                    <a:moveTo>
                      <a:pt x="0" y="630"/>
                    </a:moveTo>
                    <a:lnTo>
                      <a:pt x="26" y="630"/>
                    </a:lnTo>
                    <a:moveTo>
                      <a:pt x="0" y="945"/>
                    </a:moveTo>
                    <a:lnTo>
                      <a:pt x="26" y="945"/>
                    </a:lnTo>
                    <a:moveTo>
                      <a:pt x="0" y="1260"/>
                    </a:moveTo>
                    <a:lnTo>
                      <a:pt x="26" y="1260"/>
                    </a:lnTo>
                    <a:moveTo>
                      <a:pt x="0" y="1575"/>
                    </a:moveTo>
                    <a:lnTo>
                      <a:pt x="26" y="1575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Line 79">
                <a:extLst>
                  <a:ext uri="{FF2B5EF4-FFF2-40B4-BE49-F238E27FC236}">
                    <a16:creationId xmlns:a16="http://schemas.microsoft.com/office/drawing/2014/main" id="{C99C4762-4CE5-4415-A67D-F52EB2FCE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9763" y="4587875"/>
                <a:ext cx="1552575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Line 80">
                <a:extLst>
                  <a:ext uri="{FF2B5EF4-FFF2-40B4-BE49-F238E27FC236}">
                    <a16:creationId xmlns:a16="http://schemas.microsoft.com/office/drawing/2014/main" id="{9E90AE86-1912-4670-AEE8-D25508C2B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1" y="2822575"/>
                <a:ext cx="776288" cy="142875"/>
              </a:xfrm>
              <a:prstGeom prst="line">
                <a:avLst/>
              </a:prstGeom>
              <a:noFill/>
              <a:ln w="14288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Oval 81">
                <a:extLst>
                  <a:ext uri="{FF2B5EF4-FFF2-40B4-BE49-F238E27FC236}">
                    <a16:creationId xmlns:a16="http://schemas.microsoft.com/office/drawing/2014/main" id="{2C0F545C-998D-4894-B0B1-A4D65E64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2798763"/>
                <a:ext cx="52388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" name="Oval 82">
                <a:extLst>
                  <a:ext uri="{FF2B5EF4-FFF2-40B4-BE49-F238E27FC236}">
                    <a16:creationId xmlns:a16="http://schemas.microsoft.com/office/drawing/2014/main" id="{27095846-D5C5-4A6C-B4C3-6DB64A41D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9588" y="2938463"/>
                <a:ext cx="49213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Line 83">
                <a:extLst>
                  <a:ext uri="{FF2B5EF4-FFF2-40B4-BE49-F238E27FC236}">
                    <a16:creationId xmlns:a16="http://schemas.microsoft.com/office/drawing/2014/main" id="{883F07B4-186D-4E7F-87E0-C3309BB5C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1" y="2840038"/>
                <a:ext cx="776288" cy="207963"/>
              </a:xfrm>
              <a:prstGeom prst="line">
                <a:avLst/>
              </a:prstGeom>
              <a:noFill/>
              <a:ln w="14288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Oval 84">
                <a:extLst>
                  <a:ext uri="{FF2B5EF4-FFF2-40B4-BE49-F238E27FC236}">
                    <a16:creationId xmlns:a16="http://schemas.microsoft.com/office/drawing/2014/main" id="{23F7FE62-ABA2-4602-90CE-5B54DAD6F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2816225"/>
                <a:ext cx="52388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Oval 85">
                <a:extLst>
                  <a:ext uri="{FF2B5EF4-FFF2-40B4-BE49-F238E27FC236}">
                    <a16:creationId xmlns:a16="http://schemas.microsoft.com/office/drawing/2014/main" id="{F0AC2464-DB45-4532-9750-0A6EE8144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9588" y="3022600"/>
                <a:ext cx="49213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Line 86">
                <a:extLst>
                  <a:ext uri="{FF2B5EF4-FFF2-40B4-BE49-F238E27FC236}">
                    <a16:creationId xmlns:a16="http://schemas.microsoft.com/office/drawing/2014/main" id="{EA85929B-59B4-4135-A4C3-9A20D3F46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8701" y="2716213"/>
                <a:ext cx="776288" cy="360363"/>
              </a:xfrm>
              <a:prstGeom prst="line">
                <a:avLst/>
              </a:prstGeom>
              <a:noFill/>
              <a:ln w="14288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1" name="Oval 87">
                <a:extLst>
                  <a:ext uri="{FF2B5EF4-FFF2-40B4-BE49-F238E27FC236}">
                    <a16:creationId xmlns:a16="http://schemas.microsoft.com/office/drawing/2014/main" id="{3107AEBD-4933-490C-908F-27D3E1511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3052763"/>
                <a:ext cx="52388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2" name="Oval 88">
                <a:extLst>
                  <a:ext uri="{FF2B5EF4-FFF2-40B4-BE49-F238E27FC236}">
                    <a16:creationId xmlns:a16="http://schemas.microsoft.com/office/drawing/2014/main" id="{127A1516-6F78-4FBE-9A18-0B4DA3B12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9588" y="2692400"/>
                <a:ext cx="49213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3" name="Oval 89">
                <a:extLst>
                  <a:ext uri="{FF2B5EF4-FFF2-40B4-BE49-F238E27FC236}">
                    <a16:creationId xmlns:a16="http://schemas.microsoft.com/office/drawing/2014/main" id="{530444D5-92ED-4066-A7DF-B53202091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2697163"/>
                <a:ext cx="52388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4" name="Line 90">
                <a:extLst>
                  <a:ext uri="{FF2B5EF4-FFF2-40B4-BE49-F238E27FC236}">
                    <a16:creationId xmlns:a16="http://schemas.microsoft.com/office/drawing/2014/main" id="{6364CF63-ACB5-4A3E-A890-3A57F2051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8701" y="3163888"/>
                <a:ext cx="776288" cy="85725"/>
              </a:xfrm>
              <a:prstGeom prst="line">
                <a:avLst/>
              </a:prstGeom>
              <a:noFill/>
              <a:ln w="14288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5" name="Oval 91">
                <a:extLst>
                  <a:ext uri="{FF2B5EF4-FFF2-40B4-BE49-F238E27FC236}">
                    <a16:creationId xmlns:a16="http://schemas.microsoft.com/office/drawing/2014/main" id="{21D2EC11-E6F4-4CD3-A081-A163D8DC1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3225800"/>
                <a:ext cx="52388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6" name="Oval 92">
                <a:extLst>
                  <a:ext uri="{FF2B5EF4-FFF2-40B4-BE49-F238E27FC236}">
                    <a16:creationId xmlns:a16="http://schemas.microsoft.com/office/drawing/2014/main" id="{75D831BE-9EA3-4756-B1DC-2522C3102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9588" y="3138488"/>
                <a:ext cx="49213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98ED8D60-E63D-4BB1-952B-19FBF83F3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1" y="3376613"/>
                <a:ext cx="776288" cy="19050"/>
              </a:xfrm>
              <a:prstGeom prst="line">
                <a:avLst/>
              </a:prstGeom>
              <a:noFill/>
              <a:ln w="14288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8" name="Oval 94">
                <a:extLst>
                  <a:ext uri="{FF2B5EF4-FFF2-40B4-BE49-F238E27FC236}">
                    <a16:creationId xmlns:a16="http://schemas.microsoft.com/office/drawing/2014/main" id="{AC7A8418-B6CD-4D36-AD8E-43D88E5D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3349625"/>
                <a:ext cx="52388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9" name="Oval 95">
                <a:extLst>
                  <a:ext uri="{FF2B5EF4-FFF2-40B4-BE49-F238E27FC236}">
                    <a16:creationId xmlns:a16="http://schemas.microsoft.com/office/drawing/2014/main" id="{E17D7968-B380-4D3A-8B56-913C2F08A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9588" y="3371850"/>
                <a:ext cx="49213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0" name="Line 96">
                <a:extLst>
                  <a:ext uri="{FF2B5EF4-FFF2-40B4-BE49-F238E27FC236}">
                    <a16:creationId xmlns:a16="http://schemas.microsoft.com/office/drawing/2014/main" id="{B112B635-E771-4E8C-AFC4-58CA12AD5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1" y="3052763"/>
                <a:ext cx="776288" cy="542925"/>
              </a:xfrm>
              <a:prstGeom prst="line">
                <a:avLst/>
              </a:prstGeom>
              <a:noFill/>
              <a:ln w="14288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Oval 97">
                <a:extLst>
                  <a:ext uri="{FF2B5EF4-FFF2-40B4-BE49-F238E27FC236}">
                    <a16:creationId xmlns:a16="http://schemas.microsoft.com/office/drawing/2014/main" id="{2D9D8E5B-8EEF-4090-BAC7-61035C877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3027363"/>
                <a:ext cx="52388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2" name="Oval 98">
                <a:extLst>
                  <a:ext uri="{FF2B5EF4-FFF2-40B4-BE49-F238E27FC236}">
                    <a16:creationId xmlns:a16="http://schemas.microsoft.com/office/drawing/2014/main" id="{80424CB6-B86F-4977-9FE8-7FEE82287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9588" y="3570288"/>
                <a:ext cx="49213" cy="52388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3" name="Line 99">
                <a:extLst>
                  <a:ext uri="{FF2B5EF4-FFF2-40B4-BE49-F238E27FC236}">
                    <a16:creationId xmlns:a16="http://schemas.microsoft.com/office/drawing/2014/main" id="{FBC8E8A3-8F51-424E-AD23-1F2607528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1" y="3243263"/>
                <a:ext cx="776288" cy="280988"/>
              </a:xfrm>
              <a:prstGeom prst="line">
                <a:avLst/>
              </a:prstGeom>
              <a:noFill/>
              <a:ln w="14288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4" name="Oval 100">
                <a:extLst>
                  <a:ext uri="{FF2B5EF4-FFF2-40B4-BE49-F238E27FC236}">
                    <a16:creationId xmlns:a16="http://schemas.microsoft.com/office/drawing/2014/main" id="{54BD5F01-5FCB-4B17-AE49-000983286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301" y="3216275"/>
                <a:ext cx="52388" cy="50800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5" name="Oval 101">
                <a:extLst>
                  <a:ext uri="{FF2B5EF4-FFF2-40B4-BE49-F238E27FC236}">
                    <a16:creationId xmlns:a16="http://schemas.microsoft.com/office/drawing/2014/main" id="{55E25F2E-169C-4B61-A29D-4E9CB14F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9588" y="3497263"/>
                <a:ext cx="49213" cy="4921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630B167-5089-4063-A35E-00BB88A9B1F3}"/>
                </a:ext>
              </a:extLst>
            </p:cNvPr>
            <p:cNvSpPr txBox="1"/>
            <p:nvPr/>
          </p:nvSpPr>
          <p:spPr>
            <a:xfrm>
              <a:off x="7757531" y="1647904"/>
              <a:ext cx="406312" cy="4000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VES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552B061-4C86-4992-BAEE-BD8CDE7F1752}"/>
                </a:ext>
              </a:extLst>
            </p:cNvPr>
            <p:cNvSpPr txBox="1"/>
            <p:nvPr/>
          </p:nvSpPr>
          <p:spPr>
            <a:xfrm>
              <a:off x="9736691" y="1647904"/>
              <a:ext cx="702753" cy="4000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Placebo</a:t>
              </a:r>
            </a:p>
          </p:txBody>
        </p:sp>
        <p:grpSp>
          <p:nvGrpSpPr>
            <p:cNvPr id="68" name="Groupe 71">
              <a:extLst>
                <a:ext uri="{FF2B5EF4-FFF2-40B4-BE49-F238E27FC236}">
                  <a16:creationId xmlns:a16="http://schemas.microsoft.com/office/drawing/2014/main" id="{39F5E7CF-7640-4A04-B3F5-EFCEA36AFFB9}"/>
                </a:ext>
              </a:extLst>
            </p:cNvPr>
            <p:cNvGrpSpPr/>
            <p:nvPr/>
          </p:nvGrpSpPr>
          <p:grpSpPr>
            <a:xfrm>
              <a:off x="7150530" y="1824748"/>
              <a:ext cx="1597026" cy="2500313"/>
              <a:chOff x="6132513" y="2087563"/>
              <a:chExt cx="1597026" cy="2500313"/>
            </a:xfrm>
          </p:grpSpPr>
          <p:sp>
            <p:nvSpPr>
              <p:cNvPr id="69" name="Rectangle 16">
                <a:extLst>
                  <a:ext uri="{FF2B5EF4-FFF2-40B4-BE49-F238E27FC236}">
                    <a16:creationId xmlns:a16="http://schemas.microsoft.com/office/drawing/2014/main" id="{712E5CEF-3038-43CA-98A8-A537FB5A1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13" y="4114800"/>
                <a:ext cx="779463" cy="236538"/>
              </a:xfrm>
              <a:prstGeom prst="rect">
                <a:avLst/>
              </a:prstGeom>
              <a:solidFill>
                <a:srgbClr val="CDDEF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3.23</a:t>
                </a:r>
              </a:p>
            </p:txBody>
          </p:sp>
          <p:sp>
            <p:nvSpPr>
              <p:cNvPr id="70" name="Rectangle 17">
                <a:extLst>
                  <a:ext uri="{FF2B5EF4-FFF2-40B4-BE49-F238E27FC236}">
                    <a16:creationId xmlns:a16="http://schemas.microsoft.com/office/drawing/2014/main" id="{51872710-71FF-4A57-90AE-BAAF0AC08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13" y="4114800"/>
                <a:ext cx="779463" cy="23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1" name="Rectangle 18">
                <a:extLst>
                  <a:ext uri="{FF2B5EF4-FFF2-40B4-BE49-F238E27FC236}">
                    <a16:creationId xmlns:a16="http://schemas.microsoft.com/office/drawing/2014/main" id="{123E210F-FBC5-498B-82E6-67C0694C5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0076" y="4114800"/>
                <a:ext cx="779463" cy="236538"/>
              </a:xfrm>
              <a:prstGeom prst="rect">
                <a:avLst/>
              </a:prstGeom>
              <a:solidFill>
                <a:srgbClr val="CDDEF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2.79</a:t>
                </a:r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id="{E56646C9-99AB-450B-9458-12D92316B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0613" y="4351338"/>
                <a:ext cx="1558925" cy="236538"/>
              </a:xfrm>
              <a:custGeom>
                <a:avLst/>
                <a:gdLst>
                  <a:gd name="T0" fmla="*/ 982 w 982"/>
                  <a:gd name="T1" fmla="*/ 0 h 149"/>
                  <a:gd name="T2" fmla="*/ 491 w 982"/>
                  <a:gd name="T3" fmla="*/ 0 h 149"/>
                  <a:gd name="T4" fmla="*/ 0 w 982"/>
                  <a:gd name="T5" fmla="*/ 0 h 149"/>
                  <a:gd name="T6" fmla="*/ 0 w 982"/>
                  <a:gd name="T7" fmla="*/ 149 h 149"/>
                  <a:gd name="T8" fmla="*/ 982 w 982"/>
                  <a:gd name="T9" fmla="*/ 149 h 149"/>
                  <a:gd name="T10" fmla="*/ 982 w 982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2" h="149">
                    <a:moveTo>
                      <a:pt x="982" y="0"/>
                    </a:moveTo>
                    <a:lnTo>
                      <a:pt x="491" y="0"/>
                    </a:lnTo>
                    <a:lnTo>
                      <a:pt x="0" y="0"/>
                    </a:lnTo>
                    <a:lnTo>
                      <a:pt x="0" y="149"/>
                    </a:lnTo>
                    <a:lnTo>
                      <a:pt x="982" y="14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CDDEF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-0.34 ; p = 0.035</a:t>
                </a:r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8867A8F9-FC76-4CD2-B79B-1893BD5C3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0613" y="4351338"/>
                <a:ext cx="1558925" cy="236538"/>
              </a:xfrm>
              <a:custGeom>
                <a:avLst/>
                <a:gdLst>
                  <a:gd name="T0" fmla="*/ 982 w 982"/>
                  <a:gd name="T1" fmla="*/ 0 h 149"/>
                  <a:gd name="T2" fmla="*/ 491 w 982"/>
                  <a:gd name="T3" fmla="*/ 0 h 149"/>
                  <a:gd name="T4" fmla="*/ 0 w 982"/>
                  <a:gd name="T5" fmla="*/ 0 h 149"/>
                  <a:gd name="T6" fmla="*/ 0 w 982"/>
                  <a:gd name="T7" fmla="*/ 149 h 149"/>
                  <a:gd name="T8" fmla="*/ 982 w 982"/>
                  <a:gd name="T9" fmla="*/ 149 h 149"/>
                  <a:gd name="T10" fmla="*/ 982 w 982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2" h="149">
                    <a:moveTo>
                      <a:pt x="982" y="0"/>
                    </a:moveTo>
                    <a:lnTo>
                      <a:pt x="491" y="0"/>
                    </a:lnTo>
                    <a:lnTo>
                      <a:pt x="0" y="0"/>
                    </a:lnTo>
                    <a:lnTo>
                      <a:pt x="0" y="149"/>
                    </a:lnTo>
                    <a:lnTo>
                      <a:pt x="982" y="149"/>
                    </a:lnTo>
                    <a:lnTo>
                      <a:pt x="9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4" name="Line 21">
                <a:extLst>
                  <a:ext uri="{FF2B5EF4-FFF2-40B4-BE49-F238E27FC236}">
                    <a16:creationId xmlns:a16="http://schemas.microsoft.com/office/drawing/2014/main" id="{C0976757-20C4-459A-82E2-4ACDB7FF3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0076" y="4114800"/>
                <a:ext cx="0" cy="24130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5" name="Line 22">
                <a:extLst>
                  <a:ext uri="{FF2B5EF4-FFF2-40B4-BE49-F238E27FC236}">
                    <a16:creationId xmlns:a16="http://schemas.microsoft.com/office/drawing/2014/main" id="{E8FAB0C6-E6AD-4009-8962-220F133BC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5851" y="4351338"/>
                <a:ext cx="1563688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6" name="Line 23">
                <a:extLst>
                  <a:ext uri="{FF2B5EF4-FFF2-40B4-BE49-F238E27FC236}">
                    <a16:creationId xmlns:a16="http://schemas.microsoft.com/office/drawing/2014/main" id="{56729ABC-7646-4199-8232-F7F21A755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0613" y="3902075"/>
                <a:ext cx="0" cy="454025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7" name="Line 29">
                <a:extLst>
                  <a:ext uri="{FF2B5EF4-FFF2-40B4-BE49-F238E27FC236}">
                    <a16:creationId xmlns:a16="http://schemas.microsoft.com/office/drawing/2014/main" id="{8A3372D3-E315-4D17-B6B6-69A822AE3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3788" y="2087563"/>
                <a:ext cx="0" cy="25003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D4D070CC-8F56-4594-A815-97DC8A2EB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2513" y="2087563"/>
                <a:ext cx="41275" cy="2500313"/>
              </a:xfrm>
              <a:custGeom>
                <a:avLst/>
                <a:gdLst>
                  <a:gd name="T0" fmla="*/ 0 w 26"/>
                  <a:gd name="T1" fmla="*/ 0 h 1575"/>
                  <a:gd name="T2" fmla="*/ 26 w 26"/>
                  <a:gd name="T3" fmla="*/ 0 h 1575"/>
                  <a:gd name="T4" fmla="*/ 0 w 26"/>
                  <a:gd name="T5" fmla="*/ 314 h 1575"/>
                  <a:gd name="T6" fmla="*/ 26 w 26"/>
                  <a:gd name="T7" fmla="*/ 314 h 1575"/>
                  <a:gd name="T8" fmla="*/ 0 w 26"/>
                  <a:gd name="T9" fmla="*/ 630 h 1575"/>
                  <a:gd name="T10" fmla="*/ 26 w 26"/>
                  <a:gd name="T11" fmla="*/ 630 h 1575"/>
                  <a:gd name="T12" fmla="*/ 0 w 26"/>
                  <a:gd name="T13" fmla="*/ 945 h 1575"/>
                  <a:gd name="T14" fmla="*/ 26 w 26"/>
                  <a:gd name="T15" fmla="*/ 945 h 1575"/>
                  <a:gd name="T16" fmla="*/ 0 w 26"/>
                  <a:gd name="T17" fmla="*/ 1260 h 1575"/>
                  <a:gd name="T18" fmla="*/ 26 w 26"/>
                  <a:gd name="T19" fmla="*/ 1260 h 1575"/>
                  <a:gd name="T20" fmla="*/ 0 w 26"/>
                  <a:gd name="T21" fmla="*/ 1575 h 1575"/>
                  <a:gd name="T22" fmla="*/ 26 w 26"/>
                  <a:gd name="T23" fmla="*/ 1575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1575">
                    <a:moveTo>
                      <a:pt x="0" y="0"/>
                    </a:moveTo>
                    <a:lnTo>
                      <a:pt x="26" y="0"/>
                    </a:lnTo>
                    <a:moveTo>
                      <a:pt x="0" y="314"/>
                    </a:moveTo>
                    <a:lnTo>
                      <a:pt x="26" y="314"/>
                    </a:lnTo>
                    <a:moveTo>
                      <a:pt x="0" y="630"/>
                    </a:moveTo>
                    <a:lnTo>
                      <a:pt x="26" y="630"/>
                    </a:lnTo>
                    <a:moveTo>
                      <a:pt x="0" y="945"/>
                    </a:moveTo>
                    <a:lnTo>
                      <a:pt x="26" y="945"/>
                    </a:lnTo>
                    <a:moveTo>
                      <a:pt x="0" y="1260"/>
                    </a:moveTo>
                    <a:lnTo>
                      <a:pt x="26" y="1260"/>
                    </a:lnTo>
                    <a:moveTo>
                      <a:pt x="0" y="1575"/>
                    </a:moveTo>
                    <a:lnTo>
                      <a:pt x="26" y="1575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9" name="Line 31">
                <a:extLst>
                  <a:ext uri="{FF2B5EF4-FFF2-40B4-BE49-F238E27FC236}">
                    <a16:creationId xmlns:a16="http://schemas.microsoft.com/office/drawing/2014/main" id="{F0AB322C-6704-483D-AC53-F97555715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3788" y="4587875"/>
                <a:ext cx="1552575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0" name="Line 32">
                <a:extLst>
                  <a:ext uri="{FF2B5EF4-FFF2-40B4-BE49-F238E27FC236}">
                    <a16:creationId xmlns:a16="http://schemas.microsoft.com/office/drawing/2014/main" id="{2E5167C0-44AA-4E5F-9271-18FFA3528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3243263"/>
                <a:ext cx="776288" cy="23813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1" name="Oval 33">
                <a:extLst>
                  <a:ext uri="{FF2B5EF4-FFF2-40B4-BE49-F238E27FC236}">
                    <a16:creationId xmlns:a16="http://schemas.microsoft.com/office/drawing/2014/main" id="{11F44356-13B3-4485-BC40-EF266F865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3217863"/>
                <a:ext cx="49213" cy="52388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2" name="Oval 34">
                <a:extLst>
                  <a:ext uri="{FF2B5EF4-FFF2-40B4-BE49-F238E27FC236}">
                    <a16:creationId xmlns:a16="http://schemas.microsoft.com/office/drawing/2014/main" id="{B716D17C-1C86-44DD-8126-51A809DA1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24326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3" name="Line 35">
                <a:extLst>
                  <a:ext uri="{FF2B5EF4-FFF2-40B4-BE49-F238E27FC236}">
                    <a16:creationId xmlns:a16="http://schemas.microsoft.com/office/drawing/2014/main" id="{5E49C2A6-1810-4039-A003-093D4994F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3048000"/>
                <a:ext cx="776288" cy="152400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4" name="Oval 36">
                <a:extLst>
                  <a:ext uri="{FF2B5EF4-FFF2-40B4-BE49-F238E27FC236}">
                    <a16:creationId xmlns:a16="http://schemas.microsoft.com/office/drawing/2014/main" id="{07812595-EA61-4809-8604-DACDE2E3D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3022600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5" name="Oval 37">
                <a:extLst>
                  <a:ext uri="{FF2B5EF4-FFF2-40B4-BE49-F238E27FC236}">
                    <a16:creationId xmlns:a16="http://schemas.microsoft.com/office/drawing/2014/main" id="{9F55C03D-2BF4-437E-9E56-8CEF37E72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17341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6" name="Oval 38">
                <a:extLst>
                  <a:ext uri="{FF2B5EF4-FFF2-40B4-BE49-F238E27FC236}">
                    <a16:creationId xmlns:a16="http://schemas.microsoft.com/office/drawing/2014/main" id="{13DC78C5-64E0-4629-BCC1-9BA19329F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3227388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7" name="Line 39">
                <a:extLst>
                  <a:ext uri="{FF2B5EF4-FFF2-40B4-BE49-F238E27FC236}">
                    <a16:creationId xmlns:a16="http://schemas.microsoft.com/office/drawing/2014/main" id="{BF40032E-F753-44FB-8994-3F44B4F0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2963863"/>
                <a:ext cx="776288" cy="223838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8" name="Oval 40">
                <a:extLst>
                  <a:ext uri="{FF2B5EF4-FFF2-40B4-BE49-F238E27FC236}">
                    <a16:creationId xmlns:a16="http://schemas.microsoft.com/office/drawing/2014/main" id="{289FF7CA-1872-4104-92CC-207356193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93846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9" name="Oval 41">
                <a:extLst>
                  <a:ext uri="{FF2B5EF4-FFF2-40B4-BE49-F238E27FC236}">
                    <a16:creationId xmlns:a16="http://schemas.microsoft.com/office/drawing/2014/main" id="{C7BE5367-49C1-469E-A042-C3ACF4DFF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163888"/>
                <a:ext cx="49213" cy="52388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" name="Line 42">
                <a:extLst>
                  <a:ext uri="{FF2B5EF4-FFF2-40B4-BE49-F238E27FC236}">
                    <a16:creationId xmlns:a16="http://schemas.microsoft.com/office/drawing/2014/main" id="{2DF8E182-93B9-4606-9A3F-7301BD255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2822575"/>
                <a:ext cx="776288" cy="190500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1" name="Oval 43">
                <a:extLst>
                  <a:ext uri="{FF2B5EF4-FFF2-40B4-BE49-F238E27FC236}">
                    <a16:creationId xmlns:a16="http://schemas.microsoft.com/office/drawing/2014/main" id="{6C755686-E6A2-4C7E-822A-CDA5E38C6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79876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2" name="Oval 44">
                <a:extLst>
                  <a:ext uri="{FF2B5EF4-FFF2-40B4-BE49-F238E27FC236}">
                    <a16:creationId xmlns:a16="http://schemas.microsoft.com/office/drawing/2014/main" id="{6A355BE9-A1C5-4562-AE54-1828A5CCA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2987675"/>
                <a:ext cx="49213" cy="50800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3" name="Line 45">
                <a:extLst>
                  <a:ext uri="{FF2B5EF4-FFF2-40B4-BE49-F238E27FC236}">
                    <a16:creationId xmlns:a16="http://schemas.microsoft.com/office/drawing/2014/main" id="{186E8DF1-9EE2-48D2-A5FB-240ECEA52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2726" y="2398713"/>
                <a:ext cx="776288" cy="596900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4" name="Oval 46">
                <a:extLst>
                  <a:ext uri="{FF2B5EF4-FFF2-40B4-BE49-F238E27FC236}">
                    <a16:creationId xmlns:a16="http://schemas.microsoft.com/office/drawing/2014/main" id="{6C42E953-F82C-45A9-8F07-0D4EF1726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971800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5" name="Oval 47">
                <a:extLst>
                  <a:ext uri="{FF2B5EF4-FFF2-40B4-BE49-F238E27FC236}">
                    <a16:creationId xmlns:a16="http://schemas.microsoft.com/office/drawing/2014/main" id="{33C8DE36-700D-4F73-BFA1-267E5D733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237331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6" name="Line 48">
                <a:extLst>
                  <a:ext uri="{FF2B5EF4-FFF2-40B4-BE49-F238E27FC236}">
                    <a16:creationId xmlns:a16="http://schemas.microsoft.com/office/drawing/2014/main" id="{6E55C038-6CFF-466A-8313-E6B302FB8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3043238"/>
                <a:ext cx="776288" cy="471488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7" name="Oval 49">
                <a:extLst>
                  <a:ext uri="{FF2B5EF4-FFF2-40B4-BE49-F238E27FC236}">
                    <a16:creationId xmlns:a16="http://schemas.microsoft.com/office/drawing/2014/main" id="{7C5195BF-A58D-4B78-B2F8-BD0389732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3017838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8" name="Oval 50">
                <a:extLst>
                  <a:ext uri="{FF2B5EF4-FFF2-40B4-BE49-F238E27FC236}">
                    <a16:creationId xmlns:a16="http://schemas.microsoft.com/office/drawing/2014/main" id="{8A31F798-EB6D-4FFD-B4DA-079CF7ECD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487738"/>
                <a:ext cx="49213" cy="50800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9" name="Line 51">
                <a:extLst>
                  <a:ext uri="{FF2B5EF4-FFF2-40B4-BE49-F238E27FC236}">
                    <a16:creationId xmlns:a16="http://schemas.microsoft.com/office/drawing/2014/main" id="{F6278BFD-96CC-4380-A2EB-1C74870A8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2965450"/>
                <a:ext cx="776288" cy="296863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0" name="Oval 52">
                <a:extLst>
                  <a:ext uri="{FF2B5EF4-FFF2-40B4-BE49-F238E27FC236}">
                    <a16:creationId xmlns:a16="http://schemas.microsoft.com/office/drawing/2014/main" id="{36FDD1E5-2151-4361-ABBE-4866BA714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941638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1" name="Oval 53">
                <a:extLst>
                  <a:ext uri="{FF2B5EF4-FFF2-40B4-BE49-F238E27FC236}">
                    <a16:creationId xmlns:a16="http://schemas.microsoft.com/office/drawing/2014/main" id="{6FBC1DB1-7B76-4CD8-AE14-6C1D4C06F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238500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2" name="Line 54">
                <a:extLst>
                  <a:ext uri="{FF2B5EF4-FFF2-40B4-BE49-F238E27FC236}">
                    <a16:creationId xmlns:a16="http://schemas.microsoft.com/office/drawing/2014/main" id="{C71EDE05-0E89-45A7-8DD4-7B5DB59F8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3087688"/>
                <a:ext cx="776288" cy="44450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3" name="Oval 55">
                <a:extLst>
                  <a:ext uri="{FF2B5EF4-FFF2-40B4-BE49-F238E27FC236}">
                    <a16:creationId xmlns:a16="http://schemas.microsoft.com/office/drawing/2014/main" id="{B6D51EE6-C0D8-496E-84B3-1205A0E68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306546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4" name="Oval 56">
                <a:extLst>
                  <a:ext uri="{FF2B5EF4-FFF2-40B4-BE49-F238E27FC236}">
                    <a16:creationId xmlns:a16="http://schemas.microsoft.com/office/drawing/2014/main" id="{761EE97D-52F4-4F5C-8925-5492C843E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106738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5" name="Line 57">
                <a:extLst>
                  <a:ext uri="{FF2B5EF4-FFF2-40B4-BE49-F238E27FC236}">
                    <a16:creationId xmlns:a16="http://schemas.microsoft.com/office/drawing/2014/main" id="{546A7B5E-B26B-4971-8C2A-5E41AD660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2832100"/>
                <a:ext cx="776288" cy="50800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6" name="Oval 58">
                <a:extLst>
                  <a:ext uri="{FF2B5EF4-FFF2-40B4-BE49-F238E27FC236}">
                    <a16:creationId xmlns:a16="http://schemas.microsoft.com/office/drawing/2014/main" id="{D7134A06-8E4C-4637-BF58-224FE6B0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808288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7" name="Oval 59">
                <a:extLst>
                  <a:ext uri="{FF2B5EF4-FFF2-40B4-BE49-F238E27FC236}">
                    <a16:creationId xmlns:a16="http://schemas.microsoft.com/office/drawing/2014/main" id="{BD0FF362-967D-4EF0-B81C-BD7C9553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2857500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8" name="Line 60">
                <a:extLst>
                  <a:ext uri="{FF2B5EF4-FFF2-40B4-BE49-F238E27FC236}">
                    <a16:creationId xmlns:a16="http://schemas.microsoft.com/office/drawing/2014/main" id="{62B2B32D-3C7C-4DA5-98F7-94E1C81B1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3260725"/>
                <a:ext cx="776288" cy="182563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9" name="Oval 61">
                <a:extLst>
                  <a:ext uri="{FF2B5EF4-FFF2-40B4-BE49-F238E27FC236}">
                    <a16:creationId xmlns:a16="http://schemas.microsoft.com/office/drawing/2014/main" id="{12328413-53E5-43D7-904A-24112F5DE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3232150"/>
                <a:ext cx="49213" cy="50800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0" name="Oval 62">
                <a:extLst>
                  <a:ext uri="{FF2B5EF4-FFF2-40B4-BE49-F238E27FC236}">
                    <a16:creationId xmlns:a16="http://schemas.microsoft.com/office/drawing/2014/main" id="{0EA75F07-85D9-4E62-8029-C225F5294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42106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1" name="Line 63">
                <a:extLst>
                  <a:ext uri="{FF2B5EF4-FFF2-40B4-BE49-F238E27FC236}">
                    <a16:creationId xmlns:a16="http://schemas.microsoft.com/office/drawing/2014/main" id="{28FF1E5B-69CC-496C-94BE-0AA4945D2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2971800"/>
                <a:ext cx="776288" cy="9525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2" name="Oval 64">
                <a:extLst>
                  <a:ext uri="{FF2B5EF4-FFF2-40B4-BE49-F238E27FC236}">
                    <a16:creationId xmlns:a16="http://schemas.microsoft.com/office/drawing/2014/main" id="{BD7F0CE1-5996-4AA6-AE09-6F9E05C83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946400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3" name="Oval 65">
                <a:extLst>
                  <a:ext uri="{FF2B5EF4-FFF2-40B4-BE49-F238E27FC236}">
                    <a16:creationId xmlns:a16="http://schemas.microsoft.com/office/drawing/2014/main" id="{5B8CA156-89E8-49EA-A7AA-0DCF5C2C9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2955925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4" name="Line 66">
                <a:extLst>
                  <a:ext uri="{FF2B5EF4-FFF2-40B4-BE49-F238E27FC236}">
                    <a16:creationId xmlns:a16="http://schemas.microsoft.com/office/drawing/2014/main" id="{5E05BED3-D21C-43F4-8EFC-BC136987A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2949575"/>
                <a:ext cx="776288" cy="401638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5" name="Oval 67">
                <a:extLst>
                  <a:ext uri="{FF2B5EF4-FFF2-40B4-BE49-F238E27FC236}">
                    <a16:creationId xmlns:a16="http://schemas.microsoft.com/office/drawing/2014/main" id="{6DADBD8F-B22E-4A69-A931-48CC12C95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924175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6" name="Oval 68">
                <a:extLst>
                  <a:ext uri="{FF2B5EF4-FFF2-40B4-BE49-F238E27FC236}">
                    <a16:creationId xmlns:a16="http://schemas.microsoft.com/office/drawing/2014/main" id="{A2966550-88C7-44DC-9591-371B6DEE4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324225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7" name="Line 69">
                <a:extLst>
                  <a:ext uri="{FF2B5EF4-FFF2-40B4-BE49-F238E27FC236}">
                    <a16:creationId xmlns:a16="http://schemas.microsoft.com/office/drawing/2014/main" id="{E4265C15-E97E-41CE-A035-544F7930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2726" y="2719388"/>
                <a:ext cx="776288" cy="107950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8" name="Oval 70">
                <a:extLst>
                  <a:ext uri="{FF2B5EF4-FFF2-40B4-BE49-F238E27FC236}">
                    <a16:creationId xmlns:a16="http://schemas.microsoft.com/office/drawing/2014/main" id="{88F520AF-B7C6-45B6-8A81-6FBBA1419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803525"/>
                <a:ext cx="49213" cy="50800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9" name="Oval 71">
                <a:extLst>
                  <a:ext uri="{FF2B5EF4-FFF2-40B4-BE49-F238E27FC236}">
                    <a16:creationId xmlns:a16="http://schemas.microsoft.com/office/drawing/2014/main" id="{EEBE352F-7FE7-483F-AC33-83298D8F4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2693988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0" name="Oval 72">
                <a:extLst>
                  <a:ext uri="{FF2B5EF4-FFF2-40B4-BE49-F238E27FC236}">
                    <a16:creationId xmlns:a16="http://schemas.microsoft.com/office/drawing/2014/main" id="{CFDAE1D1-C982-4864-A1E2-E983FB472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3043238"/>
                <a:ext cx="49213" cy="50800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1" name="Oval 73">
                <a:extLst>
                  <a:ext uri="{FF2B5EF4-FFF2-40B4-BE49-F238E27FC236}">
                    <a16:creationId xmlns:a16="http://schemas.microsoft.com/office/drawing/2014/main" id="{B3585910-9134-46CE-991C-1FBC25199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90671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2" name="Line 74">
                <a:extLst>
                  <a:ext uri="{FF2B5EF4-FFF2-40B4-BE49-F238E27FC236}">
                    <a16:creationId xmlns:a16="http://schemas.microsoft.com/office/drawing/2014/main" id="{55816234-9763-4D19-83C7-30382B857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2726" y="2963863"/>
                <a:ext cx="776288" cy="569913"/>
              </a:xfrm>
              <a:prstGeom prst="line">
                <a:avLst/>
              </a:prstGeom>
              <a:noFill/>
              <a:ln w="14288" cap="rnd">
                <a:solidFill>
                  <a:srgbClr val="5B91D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3" name="Oval 75">
                <a:extLst>
                  <a:ext uri="{FF2B5EF4-FFF2-40B4-BE49-F238E27FC236}">
                    <a16:creationId xmlns:a16="http://schemas.microsoft.com/office/drawing/2014/main" id="{58A358E8-0C15-4BCC-924D-DCB581AA3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293846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4" name="Oval 76">
                <a:extLst>
                  <a:ext uri="{FF2B5EF4-FFF2-40B4-BE49-F238E27FC236}">
                    <a16:creationId xmlns:a16="http://schemas.microsoft.com/office/drawing/2014/main" id="{956D8783-252E-4720-8745-916527D7A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3509963"/>
                <a:ext cx="49213" cy="49213"/>
              </a:xfrm>
              <a:prstGeom prst="ellipse">
                <a:avLst/>
              </a:prstGeom>
              <a:solidFill>
                <a:srgbClr val="5B91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098A762F-A85F-4547-B1F1-0023172A3F8E}"/>
                  </a:ext>
                </a:extLst>
              </p:cNvPr>
              <p:cNvSpPr txBox="1"/>
              <p:nvPr/>
            </p:nvSpPr>
            <p:spPr>
              <a:xfrm>
                <a:off x="6352872" y="3785814"/>
                <a:ext cx="1362373" cy="3667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600"/>
                  <a:t>Median, log</a:t>
                </a:r>
                <a:r>
                  <a:rPr lang="en-US" sz="1600" baseline="-25000"/>
                  <a:t>10   </a:t>
                </a:r>
                <a:r>
                  <a:rPr lang="en-US" sz="1600"/>
                  <a:t>c/mL</a:t>
                </a:r>
              </a:p>
            </p:txBody>
          </p:sp>
        </p:grp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6E9277D4-CB36-45C7-B542-172FE4A1B336}"/>
                </a:ext>
              </a:extLst>
            </p:cNvPr>
            <p:cNvSpPr txBox="1"/>
            <p:nvPr/>
          </p:nvSpPr>
          <p:spPr>
            <a:xfrm>
              <a:off x="9472521" y="3522999"/>
              <a:ext cx="1339228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/>
                <a:t>Median, log</a:t>
              </a:r>
              <a:r>
                <a:rPr lang="en-US" sz="1600" baseline="-25000"/>
                <a:t>10  </a:t>
              </a:r>
              <a:r>
                <a:rPr lang="en-US" sz="1600"/>
                <a:t>c/mL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D48E023F-065D-424A-B5D7-30B7D0689C68}"/>
                </a:ext>
              </a:extLst>
            </p:cNvPr>
            <p:cNvSpPr txBox="1"/>
            <p:nvPr/>
          </p:nvSpPr>
          <p:spPr>
            <a:xfrm>
              <a:off x="9334454" y="4351511"/>
              <a:ext cx="656524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/>
                <a:t>Pre-ART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D3527CE4-BB0F-4E50-8652-2965906B883D}"/>
                </a:ext>
              </a:extLst>
            </p:cNvPr>
            <p:cNvSpPr txBox="1"/>
            <p:nvPr/>
          </p:nvSpPr>
          <p:spPr>
            <a:xfrm>
              <a:off x="6993978" y="4140117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0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AA634EFD-B618-4B64-AECC-81D1B3AE5C17}"/>
                </a:ext>
              </a:extLst>
            </p:cNvPr>
            <p:cNvSpPr txBox="1"/>
            <p:nvPr/>
          </p:nvSpPr>
          <p:spPr>
            <a:xfrm>
              <a:off x="6993978" y="3645593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5A02B6B6-FA87-400D-8273-9EA8B4C7DD2C}"/>
                </a:ext>
              </a:extLst>
            </p:cNvPr>
            <p:cNvSpPr txBox="1"/>
            <p:nvPr/>
          </p:nvSpPr>
          <p:spPr>
            <a:xfrm>
              <a:off x="6993978" y="3141740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2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8A46CDB4-E136-494A-AAD2-564D417CF9C0}"/>
                </a:ext>
              </a:extLst>
            </p:cNvPr>
            <p:cNvSpPr txBox="1"/>
            <p:nvPr/>
          </p:nvSpPr>
          <p:spPr>
            <a:xfrm>
              <a:off x="6993978" y="2647219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3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E310E696-34A7-4EE5-84D0-87B3BB85BBED}"/>
                </a:ext>
              </a:extLst>
            </p:cNvPr>
            <p:cNvSpPr txBox="1"/>
            <p:nvPr/>
          </p:nvSpPr>
          <p:spPr>
            <a:xfrm>
              <a:off x="6993978" y="2134034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4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4E41BB4-2836-4013-8DDB-BAE8AA112A31}"/>
                </a:ext>
              </a:extLst>
            </p:cNvPr>
            <p:cNvSpPr txBox="1"/>
            <p:nvPr/>
          </p:nvSpPr>
          <p:spPr>
            <a:xfrm>
              <a:off x="6993978" y="1639511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5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CBD86F7E-7B92-4CB7-920A-EC2A7733DDE9}"/>
                </a:ext>
              </a:extLst>
            </p:cNvPr>
            <p:cNvSpPr txBox="1"/>
            <p:nvPr/>
          </p:nvSpPr>
          <p:spPr>
            <a:xfrm>
              <a:off x="9028051" y="4140117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0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D1F7DA82-A788-44B1-9FBF-FAF02D292DBC}"/>
                </a:ext>
              </a:extLst>
            </p:cNvPr>
            <p:cNvSpPr txBox="1"/>
            <p:nvPr/>
          </p:nvSpPr>
          <p:spPr>
            <a:xfrm>
              <a:off x="9028051" y="3645593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DFB6B772-1F8F-4C06-A793-97DEFFBF370A}"/>
                </a:ext>
              </a:extLst>
            </p:cNvPr>
            <p:cNvSpPr txBox="1"/>
            <p:nvPr/>
          </p:nvSpPr>
          <p:spPr>
            <a:xfrm>
              <a:off x="9028051" y="3141740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2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32E16FD6-AEE9-496D-AA15-3A53C7C64131}"/>
                </a:ext>
              </a:extLst>
            </p:cNvPr>
            <p:cNvSpPr txBox="1"/>
            <p:nvPr/>
          </p:nvSpPr>
          <p:spPr>
            <a:xfrm>
              <a:off x="9028051" y="2647219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3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E844DA65-CBB6-404B-A5BC-69C3879D311E}"/>
                </a:ext>
              </a:extLst>
            </p:cNvPr>
            <p:cNvSpPr txBox="1"/>
            <p:nvPr/>
          </p:nvSpPr>
          <p:spPr>
            <a:xfrm>
              <a:off x="9028051" y="2134034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4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393BF835-3C1E-43DD-A583-3E826AB37EC8}"/>
                </a:ext>
              </a:extLst>
            </p:cNvPr>
            <p:cNvSpPr txBox="1"/>
            <p:nvPr/>
          </p:nvSpPr>
          <p:spPr>
            <a:xfrm>
              <a:off x="9028051" y="1639511"/>
              <a:ext cx="216052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/>
                <a:t>5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0463295D-6601-4185-8871-E07433EE9171}"/>
                </a:ext>
              </a:extLst>
            </p:cNvPr>
            <p:cNvSpPr txBox="1"/>
            <p:nvPr/>
          </p:nvSpPr>
          <p:spPr>
            <a:xfrm>
              <a:off x="9855104" y="2022325"/>
              <a:ext cx="433885" cy="3667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/>
                <a:t>ns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007C9A6B-4709-4492-BB8E-0F014A3CBFA7}"/>
                </a:ext>
              </a:extLst>
            </p:cNvPr>
            <p:cNvSpPr txBox="1"/>
            <p:nvPr/>
          </p:nvSpPr>
          <p:spPr>
            <a:xfrm>
              <a:off x="7831837" y="1938351"/>
              <a:ext cx="333746" cy="3667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/>
                <a:t>*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D51B8995-57CE-914B-93F9-3155DC33BF23}"/>
                </a:ext>
              </a:extLst>
            </p:cNvPr>
            <p:cNvSpPr txBox="1"/>
            <p:nvPr/>
          </p:nvSpPr>
          <p:spPr>
            <a:xfrm>
              <a:off x="10052733" y="4351511"/>
              <a:ext cx="749213" cy="3667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/>
                <a:t>Post-ATI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D48E023F-065D-424A-B5D7-30B7D0689C68}"/>
                </a:ext>
              </a:extLst>
            </p:cNvPr>
            <p:cNvSpPr txBox="1"/>
            <p:nvPr/>
          </p:nvSpPr>
          <p:spPr>
            <a:xfrm>
              <a:off x="7286746" y="4351511"/>
              <a:ext cx="656524" cy="3667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/>
                <a:t>Pre-ART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D51B8995-57CE-914B-93F9-3155DC33BF23}"/>
                </a:ext>
              </a:extLst>
            </p:cNvPr>
            <p:cNvSpPr txBox="1"/>
            <p:nvPr/>
          </p:nvSpPr>
          <p:spPr>
            <a:xfrm>
              <a:off x="8005025" y="4351511"/>
              <a:ext cx="749213" cy="3667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/>
                <a:t>Post-ATI</a:t>
              </a: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371475" y="5206785"/>
            <a:ext cx="115973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2000" b="1"/>
              <a:t>VES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/>
              <a:t>Modest impact on viral rebound post- ATI and significant decrease of post-ATI virologic setpoint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/>
              <a:t>No effect on total HIV DNA but decrease of intact proviral DNA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/>
              <a:t>Induction of ISG, cytokines, activation CD4 and CD8</a:t>
            </a:r>
            <a:r>
              <a:rPr lang="en-US" sz="1600"/>
              <a:t>, </a:t>
            </a:r>
            <a:r>
              <a:rPr lang="en-US"/>
              <a:t>increase of CD8+ anti-HIV specific responses in a subgroup</a:t>
            </a:r>
          </a:p>
        </p:txBody>
      </p:sp>
      <p:sp>
        <p:nvSpPr>
          <p:cNvPr id="148" name="Text Box 3">
            <a:extLst>
              <a:ext uri="{FF2B5EF4-FFF2-40B4-BE49-F238E27FC236}">
                <a16:creationId xmlns:a16="http://schemas.microsoft.com/office/drawing/2014/main" id="{C2A4CE3B-9E65-43F8-98BD-4B54BE5E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478" y="6431246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SenGupta</a:t>
            </a:r>
            <a:r>
              <a:rPr lang="en-GB" sz="1400" i="1" dirty="0">
                <a:solidFill>
                  <a:srgbClr val="0070C0"/>
                </a:solidFill>
              </a:rPr>
              <a:t> D, CROI 2020, Abs. 40</a:t>
            </a:r>
          </a:p>
        </p:txBody>
      </p:sp>
    </p:spTree>
    <p:extLst>
      <p:ext uri="{BB962C8B-B14F-4D97-AF65-F5344CB8AC3E}">
        <p14:creationId xmlns:p14="http://schemas.microsoft.com/office/powerpoint/2010/main" val="423512940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660" y="253123"/>
            <a:ext cx="9651570" cy="1143000"/>
          </a:xfrm>
        </p:spPr>
        <p:txBody>
          <a:bodyPr>
            <a:noAutofit/>
          </a:bodyPr>
          <a:lstStyle/>
          <a:p>
            <a:r>
              <a:rPr lang="en-US" sz="2800"/>
              <a:t>AMC-095 study: Phase 1 of Immune CheckPoint inhibitors (ICPI) on the HIV reservoir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40336" y="1239964"/>
            <a:ext cx="8639175" cy="93662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33 patients: anti-PD-1 (nivolumab)</a:t>
            </a:r>
          </a:p>
          <a:p>
            <a:r>
              <a:rPr lang="en-US" sz="2000" dirty="0"/>
              <a:t>7 patients: nivolumab + anti-CTLA-4 (ipilimumab)</a:t>
            </a:r>
          </a:p>
          <a:p>
            <a:r>
              <a:rPr lang="en-US" sz="2000" dirty="0"/>
              <a:t>Change in plasma HIV RNA , HIV DNA and cells containing replication </a:t>
            </a:r>
            <a:r>
              <a:rPr lang="en-US" sz="2000" dirty="0" err="1"/>
              <a:t>cempetent</a:t>
            </a:r>
            <a:r>
              <a:rPr lang="en-US" sz="2000" dirty="0"/>
              <a:t> virus</a:t>
            </a:r>
          </a:p>
        </p:txBody>
      </p:sp>
      <p:grpSp>
        <p:nvGrpSpPr>
          <p:cNvPr id="417" name="Grouper 416"/>
          <p:cNvGrpSpPr/>
          <p:nvPr/>
        </p:nvGrpSpPr>
        <p:grpSpPr>
          <a:xfrm>
            <a:off x="4757147" y="2713501"/>
            <a:ext cx="2269496" cy="682025"/>
            <a:chOff x="5091480" y="2471226"/>
            <a:chExt cx="2269494" cy="682025"/>
          </a:xfrm>
        </p:grpSpPr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5176980" y="2471226"/>
              <a:ext cx="1006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Anti-PD-1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5176980" y="2814697"/>
              <a:ext cx="2183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Anti-PD-1 + anti-CTLA-4</a:t>
              </a:r>
            </a:p>
          </p:txBody>
        </p:sp>
        <p:sp>
          <p:nvSpPr>
            <p:cNvPr id="205" name="Freeform 232"/>
            <p:cNvSpPr>
              <a:spLocks/>
            </p:cNvSpPr>
            <p:nvPr/>
          </p:nvSpPr>
          <p:spPr bwMode="auto">
            <a:xfrm>
              <a:off x="5091481" y="2631649"/>
              <a:ext cx="99079" cy="99079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 b="1"/>
            </a:p>
          </p:txBody>
        </p:sp>
        <p:sp>
          <p:nvSpPr>
            <p:cNvPr id="206" name="Freeform 232"/>
            <p:cNvSpPr>
              <a:spLocks/>
            </p:cNvSpPr>
            <p:nvPr/>
          </p:nvSpPr>
          <p:spPr bwMode="auto">
            <a:xfrm>
              <a:off x="5091480" y="2886576"/>
              <a:ext cx="99079" cy="99079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 b="1"/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DD0B001B-65E6-46D4-BE93-571BA589219F}"/>
              </a:ext>
            </a:extLst>
          </p:cNvPr>
          <p:cNvGrpSpPr/>
          <p:nvPr/>
        </p:nvGrpSpPr>
        <p:grpSpPr>
          <a:xfrm>
            <a:off x="194992" y="2920455"/>
            <a:ext cx="5144960" cy="3549387"/>
            <a:chOff x="194992" y="2737575"/>
            <a:chExt cx="5144960" cy="3549387"/>
          </a:xfrm>
        </p:grpSpPr>
        <p:grpSp>
          <p:nvGrpSpPr>
            <p:cNvPr id="418" name="Grouper 417"/>
            <p:cNvGrpSpPr/>
            <p:nvPr/>
          </p:nvGrpSpPr>
          <p:grpSpPr>
            <a:xfrm>
              <a:off x="194992" y="2737575"/>
              <a:ext cx="5144960" cy="3143044"/>
              <a:chOff x="602905" y="3188826"/>
              <a:chExt cx="5144961" cy="3143044"/>
            </a:xfrm>
          </p:grpSpPr>
          <p:sp>
            <p:nvSpPr>
              <p:cNvPr id="4" name="Line 12"/>
              <p:cNvSpPr>
                <a:spLocks noChangeShapeType="1"/>
              </p:cNvSpPr>
              <p:nvPr/>
            </p:nvSpPr>
            <p:spPr bwMode="auto">
              <a:xfrm>
                <a:off x="3539878" y="5762144"/>
                <a:ext cx="0" cy="534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>
                <a:off x="3539878" y="5815625"/>
                <a:ext cx="0" cy="439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 flipH="1">
                <a:off x="3537968" y="5815625"/>
                <a:ext cx="191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3024172" y="5762144"/>
                <a:ext cx="0" cy="534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16"/>
              <p:cNvSpPr>
                <a:spLocks noChangeShapeType="1"/>
              </p:cNvSpPr>
              <p:nvPr/>
            </p:nvSpPr>
            <p:spPr bwMode="auto">
              <a:xfrm>
                <a:off x="3024172" y="5815625"/>
                <a:ext cx="0" cy="439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1182909" y="3334505"/>
                <a:ext cx="1841263" cy="2481120"/>
              </a:xfrm>
              <a:custGeom>
                <a:avLst/>
                <a:gdLst>
                  <a:gd name="T0" fmla="*/ 2893 w 2893"/>
                  <a:gd name="T1" fmla="*/ 3896 h 3896"/>
                  <a:gd name="T2" fmla="*/ 0 w 2893"/>
                  <a:gd name="T3" fmla="*/ 3896 h 3896"/>
                  <a:gd name="T4" fmla="*/ 0 w 2893"/>
                  <a:gd name="T5" fmla="*/ 0 h 3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3" h="3896">
                    <a:moveTo>
                      <a:pt x="2893" y="3896"/>
                    </a:moveTo>
                    <a:lnTo>
                      <a:pt x="0" y="389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H="1">
                <a:off x="3539878" y="5815625"/>
                <a:ext cx="220607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25"/>
              <p:cNvSpPr>
                <a:spLocks noChangeShapeType="1"/>
              </p:cNvSpPr>
              <p:nvPr/>
            </p:nvSpPr>
            <p:spPr bwMode="auto">
              <a:xfrm flipV="1">
                <a:off x="5188228" y="5815625"/>
                <a:ext cx="0" cy="3629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30"/>
              <p:cNvSpPr>
                <a:spLocks noChangeShapeType="1"/>
              </p:cNvSpPr>
              <p:nvPr/>
            </p:nvSpPr>
            <p:spPr bwMode="auto">
              <a:xfrm>
                <a:off x="1144709" y="3342145"/>
                <a:ext cx="382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31"/>
              <p:cNvSpPr>
                <a:spLocks noChangeShapeType="1"/>
              </p:cNvSpPr>
              <p:nvPr/>
            </p:nvSpPr>
            <p:spPr bwMode="auto">
              <a:xfrm>
                <a:off x="1144709" y="4333447"/>
                <a:ext cx="382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>
                <a:off x="1144709" y="3836841"/>
                <a:ext cx="382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V="1">
                <a:off x="1553454" y="5815625"/>
                <a:ext cx="0" cy="3629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>
                <a:off x="1144709" y="5319019"/>
                <a:ext cx="382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>
                <a:off x="1144709" y="4824324"/>
                <a:ext cx="382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36"/>
              <p:cNvSpPr>
                <a:spLocks noChangeShapeType="1"/>
              </p:cNvSpPr>
              <p:nvPr/>
            </p:nvSpPr>
            <p:spPr bwMode="auto">
              <a:xfrm>
                <a:off x="1144709" y="5815625"/>
                <a:ext cx="382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 flipV="1">
                <a:off x="3877952" y="5815625"/>
                <a:ext cx="0" cy="3629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38"/>
              <p:cNvSpPr>
                <a:spLocks noChangeShapeType="1"/>
              </p:cNvSpPr>
              <p:nvPr/>
            </p:nvSpPr>
            <p:spPr bwMode="auto">
              <a:xfrm flipV="1">
                <a:off x="2857999" y="5815625"/>
                <a:ext cx="0" cy="3629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44"/>
              <p:cNvSpPr>
                <a:spLocks noChangeShapeType="1"/>
              </p:cNvSpPr>
              <p:nvPr/>
            </p:nvSpPr>
            <p:spPr bwMode="auto">
              <a:xfrm flipV="1">
                <a:off x="3864582" y="340326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0"/>
              <p:cNvSpPr>
                <a:spLocks/>
              </p:cNvSpPr>
              <p:nvPr/>
            </p:nvSpPr>
            <p:spPr bwMode="auto">
              <a:xfrm>
                <a:off x="3501678" y="4746012"/>
                <a:ext cx="2246188" cy="36290"/>
              </a:xfrm>
              <a:custGeom>
                <a:avLst/>
                <a:gdLst>
                  <a:gd name="T0" fmla="*/ 3527 w 3527"/>
                  <a:gd name="T1" fmla="*/ 56 h 56"/>
                  <a:gd name="T2" fmla="*/ 2396 w 3527"/>
                  <a:gd name="T3" fmla="*/ 46 h 56"/>
                  <a:gd name="T4" fmla="*/ 1044 w 3527"/>
                  <a:gd name="T5" fmla="*/ 0 h 56"/>
                  <a:gd name="T6" fmla="*/ 727 w 3527"/>
                  <a:gd name="T7" fmla="*/ 7 h 56"/>
                  <a:gd name="T8" fmla="*/ 400 w 3527"/>
                  <a:gd name="T9" fmla="*/ 43 h 56"/>
                  <a:gd name="T10" fmla="*/ 0 w 3527"/>
                  <a:gd name="T11" fmla="*/ 3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7" h="56">
                    <a:moveTo>
                      <a:pt x="3527" y="56"/>
                    </a:moveTo>
                    <a:lnTo>
                      <a:pt x="2396" y="46"/>
                    </a:lnTo>
                    <a:lnTo>
                      <a:pt x="1044" y="0"/>
                    </a:lnTo>
                    <a:lnTo>
                      <a:pt x="727" y="7"/>
                    </a:lnTo>
                    <a:lnTo>
                      <a:pt x="400" y="43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51"/>
              <p:cNvSpPr>
                <a:spLocks/>
              </p:cNvSpPr>
              <p:nvPr/>
            </p:nvSpPr>
            <p:spPr bwMode="auto">
              <a:xfrm>
                <a:off x="1347171" y="4673431"/>
                <a:ext cx="2076196" cy="120331"/>
              </a:xfrm>
              <a:custGeom>
                <a:avLst/>
                <a:gdLst>
                  <a:gd name="T0" fmla="*/ 3259 w 3259"/>
                  <a:gd name="T1" fmla="*/ 139 h 190"/>
                  <a:gd name="T2" fmla="*/ 621 w 3259"/>
                  <a:gd name="T3" fmla="*/ 0 h 190"/>
                  <a:gd name="T4" fmla="*/ 0 w 3259"/>
                  <a:gd name="T5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59" h="190">
                    <a:moveTo>
                      <a:pt x="3259" y="139"/>
                    </a:moveTo>
                    <a:lnTo>
                      <a:pt x="621" y="0"/>
                    </a:lnTo>
                    <a:lnTo>
                      <a:pt x="0" y="19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>
                <a:off x="2898111" y="4893084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2814069" y="4831964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2840810" y="4411758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2840810" y="5150937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57"/>
              <p:cNvSpPr>
                <a:spLocks/>
              </p:cNvSpPr>
              <p:nvPr/>
            </p:nvSpPr>
            <p:spPr bwMode="auto">
              <a:xfrm>
                <a:off x="2842719" y="5265538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58"/>
              <p:cNvSpPr>
                <a:spLocks/>
              </p:cNvSpPr>
              <p:nvPr/>
            </p:nvSpPr>
            <p:spPr bwMode="auto">
              <a:xfrm>
                <a:off x="2814069" y="4058404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59"/>
              <p:cNvSpPr>
                <a:spLocks/>
              </p:cNvSpPr>
              <p:nvPr/>
            </p:nvSpPr>
            <p:spPr bwMode="auto">
              <a:xfrm>
                <a:off x="1723445" y="5150937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1723445" y="4971395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1752096" y="4877804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1694796" y="4916005"/>
                <a:ext cx="38200" cy="38200"/>
              </a:xfrm>
              <a:custGeom>
                <a:avLst/>
                <a:gdLst>
                  <a:gd name="T0" fmla="*/ 31 w 61"/>
                  <a:gd name="T1" fmla="*/ 61 h 61"/>
                  <a:gd name="T2" fmla="*/ 33 w 61"/>
                  <a:gd name="T3" fmla="*/ 60 h 61"/>
                  <a:gd name="T4" fmla="*/ 36 w 61"/>
                  <a:gd name="T5" fmla="*/ 60 h 61"/>
                  <a:gd name="T6" fmla="*/ 42 w 61"/>
                  <a:gd name="T7" fmla="*/ 58 h 61"/>
                  <a:gd name="T8" fmla="*/ 52 w 61"/>
                  <a:gd name="T9" fmla="*/ 52 h 61"/>
                  <a:gd name="T10" fmla="*/ 58 w 61"/>
                  <a:gd name="T11" fmla="*/ 42 h 61"/>
                  <a:gd name="T12" fmla="*/ 60 w 61"/>
                  <a:gd name="T13" fmla="*/ 35 h 61"/>
                  <a:gd name="T14" fmla="*/ 60 w 61"/>
                  <a:gd name="T15" fmla="*/ 32 h 61"/>
                  <a:gd name="T16" fmla="*/ 61 w 61"/>
                  <a:gd name="T17" fmla="*/ 30 h 61"/>
                  <a:gd name="T18" fmla="*/ 60 w 61"/>
                  <a:gd name="T19" fmla="*/ 24 h 61"/>
                  <a:gd name="T20" fmla="*/ 58 w 61"/>
                  <a:gd name="T21" fmla="*/ 18 h 61"/>
                  <a:gd name="T22" fmla="*/ 52 w 61"/>
                  <a:gd name="T23" fmla="*/ 9 h 61"/>
                  <a:gd name="T24" fmla="*/ 42 w 61"/>
                  <a:gd name="T25" fmla="*/ 2 h 61"/>
                  <a:gd name="T26" fmla="*/ 36 w 61"/>
                  <a:gd name="T27" fmla="*/ 0 h 61"/>
                  <a:gd name="T28" fmla="*/ 31 w 61"/>
                  <a:gd name="T29" fmla="*/ 0 h 61"/>
                  <a:gd name="T30" fmla="*/ 19 w 61"/>
                  <a:gd name="T31" fmla="*/ 2 h 61"/>
                  <a:gd name="T32" fmla="*/ 10 w 61"/>
                  <a:gd name="T33" fmla="*/ 9 h 61"/>
                  <a:gd name="T34" fmla="*/ 2 w 61"/>
                  <a:gd name="T35" fmla="*/ 18 h 61"/>
                  <a:gd name="T36" fmla="*/ 0 w 61"/>
                  <a:gd name="T37" fmla="*/ 30 h 61"/>
                  <a:gd name="T38" fmla="*/ 0 w 61"/>
                  <a:gd name="T39" fmla="*/ 35 h 61"/>
                  <a:gd name="T40" fmla="*/ 2 w 61"/>
                  <a:gd name="T41" fmla="*/ 42 h 61"/>
                  <a:gd name="T42" fmla="*/ 10 w 61"/>
                  <a:gd name="T43" fmla="*/ 52 h 61"/>
                  <a:gd name="T44" fmla="*/ 19 w 61"/>
                  <a:gd name="T45" fmla="*/ 58 h 61"/>
                  <a:gd name="T46" fmla="*/ 25 w 61"/>
                  <a:gd name="T47" fmla="*/ 60 h 61"/>
                  <a:gd name="T48" fmla="*/ 31 w 61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3" y="60"/>
                    </a:lnTo>
                    <a:lnTo>
                      <a:pt x="36" y="60"/>
                    </a:lnTo>
                    <a:lnTo>
                      <a:pt x="42" y="58"/>
                    </a:lnTo>
                    <a:lnTo>
                      <a:pt x="52" y="52"/>
                    </a:lnTo>
                    <a:lnTo>
                      <a:pt x="58" y="42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10" y="52"/>
                    </a:lnTo>
                    <a:lnTo>
                      <a:pt x="19" y="58"/>
                    </a:lnTo>
                    <a:lnTo>
                      <a:pt x="25" y="60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1389192" y="4900724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1350992" y="4937014"/>
                <a:ext cx="38200" cy="38200"/>
              </a:xfrm>
              <a:custGeom>
                <a:avLst/>
                <a:gdLst>
                  <a:gd name="T0" fmla="*/ 30 w 60"/>
                  <a:gd name="T1" fmla="*/ 61 h 61"/>
                  <a:gd name="T2" fmla="*/ 32 w 60"/>
                  <a:gd name="T3" fmla="*/ 60 h 61"/>
                  <a:gd name="T4" fmla="*/ 35 w 60"/>
                  <a:gd name="T5" fmla="*/ 60 h 61"/>
                  <a:gd name="T6" fmla="*/ 41 w 60"/>
                  <a:gd name="T7" fmla="*/ 58 h 61"/>
                  <a:gd name="T8" fmla="*/ 51 w 60"/>
                  <a:gd name="T9" fmla="*/ 52 h 61"/>
                  <a:gd name="T10" fmla="*/ 57 w 60"/>
                  <a:gd name="T11" fmla="*/ 42 h 61"/>
                  <a:gd name="T12" fmla="*/ 59 w 60"/>
                  <a:gd name="T13" fmla="*/ 36 h 61"/>
                  <a:gd name="T14" fmla="*/ 59 w 60"/>
                  <a:gd name="T15" fmla="*/ 33 h 61"/>
                  <a:gd name="T16" fmla="*/ 60 w 60"/>
                  <a:gd name="T17" fmla="*/ 31 h 61"/>
                  <a:gd name="T18" fmla="*/ 59 w 60"/>
                  <a:gd name="T19" fmla="*/ 25 h 61"/>
                  <a:gd name="T20" fmla="*/ 57 w 60"/>
                  <a:gd name="T21" fmla="*/ 19 h 61"/>
                  <a:gd name="T22" fmla="*/ 51 w 60"/>
                  <a:gd name="T23" fmla="*/ 10 h 61"/>
                  <a:gd name="T24" fmla="*/ 41 w 60"/>
                  <a:gd name="T25" fmla="*/ 2 h 61"/>
                  <a:gd name="T26" fmla="*/ 35 w 60"/>
                  <a:gd name="T27" fmla="*/ 0 h 61"/>
                  <a:gd name="T28" fmla="*/ 30 w 60"/>
                  <a:gd name="T29" fmla="*/ 0 h 61"/>
                  <a:gd name="T30" fmla="*/ 18 w 60"/>
                  <a:gd name="T31" fmla="*/ 2 h 61"/>
                  <a:gd name="T32" fmla="*/ 9 w 60"/>
                  <a:gd name="T33" fmla="*/ 10 h 61"/>
                  <a:gd name="T34" fmla="*/ 2 w 60"/>
                  <a:gd name="T35" fmla="*/ 19 h 61"/>
                  <a:gd name="T36" fmla="*/ 0 w 60"/>
                  <a:gd name="T37" fmla="*/ 31 h 61"/>
                  <a:gd name="T38" fmla="*/ 0 w 60"/>
                  <a:gd name="T39" fmla="*/ 36 h 61"/>
                  <a:gd name="T40" fmla="*/ 2 w 60"/>
                  <a:gd name="T41" fmla="*/ 42 h 61"/>
                  <a:gd name="T42" fmla="*/ 9 w 60"/>
                  <a:gd name="T43" fmla="*/ 52 h 61"/>
                  <a:gd name="T44" fmla="*/ 18 w 60"/>
                  <a:gd name="T45" fmla="*/ 58 h 61"/>
                  <a:gd name="T46" fmla="*/ 24 w 60"/>
                  <a:gd name="T47" fmla="*/ 60 h 61"/>
                  <a:gd name="T48" fmla="*/ 30 w 60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30" y="61"/>
                    </a:move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5"/>
                    </a:lnTo>
                    <a:lnTo>
                      <a:pt x="57" y="19"/>
                    </a:lnTo>
                    <a:lnTo>
                      <a:pt x="51" y="10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1308971" y="4948474"/>
                <a:ext cx="38200" cy="38200"/>
              </a:xfrm>
              <a:custGeom>
                <a:avLst/>
                <a:gdLst>
                  <a:gd name="T0" fmla="*/ 30 w 61"/>
                  <a:gd name="T1" fmla="*/ 60 h 60"/>
                  <a:gd name="T2" fmla="*/ 32 w 61"/>
                  <a:gd name="T3" fmla="*/ 59 h 60"/>
                  <a:gd name="T4" fmla="*/ 35 w 61"/>
                  <a:gd name="T5" fmla="*/ 59 h 60"/>
                  <a:gd name="T6" fmla="*/ 42 w 61"/>
                  <a:gd name="T7" fmla="*/ 57 h 60"/>
                  <a:gd name="T8" fmla="*/ 52 w 61"/>
                  <a:gd name="T9" fmla="*/ 51 h 60"/>
                  <a:gd name="T10" fmla="*/ 58 w 61"/>
                  <a:gd name="T11" fmla="*/ 41 h 60"/>
                  <a:gd name="T12" fmla="*/ 60 w 61"/>
                  <a:gd name="T13" fmla="*/ 35 h 60"/>
                  <a:gd name="T14" fmla="*/ 60 w 61"/>
                  <a:gd name="T15" fmla="*/ 32 h 60"/>
                  <a:gd name="T16" fmla="*/ 61 w 61"/>
                  <a:gd name="T17" fmla="*/ 30 h 60"/>
                  <a:gd name="T18" fmla="*/ 60 w 61"/>
                  <a:gd name="T19" fmla="*/ 24 h 60"/>
                  <a:gd name="T20" fmla="*/ 58 w 61"/>
                  <a:gd name="T21" fmla="*/ 18 h 60"/>
                  <a:gd name="T22" fmla="*/ 52 w 61"/>
                  <a:gd name="T23" fmla="*/ 9 h 60"/>
                  <a:gd name="T24" fmla="*/ 42 w 61"/>
                  <a:gd name="T25" fmla="*/ 2 h 60"/>
                  <a:gd name="T26" fmla="*/ 35 w 61"/>
                  <a:gd name="T27" fmla="*/ 0 h 60"/>
                  <a:gd name="T28" fmla="*/ 30 w 61"/>
                  <a:gd name="T29" fmla="*/ 0 h 60"/>
                  <a:gd name="T30" fmla="*/ 18 w 61"/>
                  <a:gd name="T31" fmla="*/ 2 h 60"/>
                  <a:gd name="T32" fmla="*/ 9 w 61"/>
                  <a:gd name="T33" fmla="*/ 9 h 60"/>
                  <a:gd name="T34" fmla="*/ 2 w 61"/>
                  <a:gd name="T35" fmla="*/ 18 h 60"/>
                  <a:gd name="T36" fmla="*/ 0 w 61"/>
                  <a:gd name="T37" fmla="*/ 30 h 60"/>
                  <a:gd name="T38" fmla="*/ 0 w 61"/>
                  <a:gd name="T39" fmla="*/ 35 h 60"/>
                  <a:gd name="T40" fmla="*/ 2 w 61"/>
                  <a:gd name="T41" fmla="*/ 41 h 60"/>
                  <a:gd name="T42" fmla="*/ 9 w 61"/>
                  <a:gd name="T43" fmla="*/ 51 h 60"/>
                  <a:gd name="T44" fmla="*/ 18 w 61"/>
                  <a:gd name="T45" fmla="*/ 57 h 60"/>
                  <a:gd name="T46" fmla="*/ 24 w 61"/>
                  <a:gd name="T47" fmla="*/ 59 h 60"/>
                  <a:gd name="T48" fmla="*/ 30 w 61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2" y="57"/>
                    </a:lnTo>
                    <a:lnTo>
                      <a:pt x="52" y="51"/>
                    </a:ln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66"/>
              <p:cNvSpPr>
                <a:spLocks/>
              </p:cNvSpPr>
              <p:nvPr/>
            </p:nvSpPr>
            <p:spPr bwMode="auto">
              <a:xfrm>
                <a:off x="1389192" y="5074536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7"/>
              <p:cNvSpPr>
                <a:spLocks/>
              </p:cNvSpPr>
              <p:nvPr/>
            </p:nvSpPr>
            <p:spPr bwMode="auto">
              <a:xfrm>
                <a:off x="1350992" y="5231158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8"/>
              <p:cNvSpPr>
                <a:spLocks/>
              </p:cNvSpPr>
              <p:nvPr/>
            </p:nvSpPr>
            <p:spPr bwMode="auto">
              <a:xfrm>
                <a:off x="1694796" y="4619950"/>
                <a:ext cx="38200" cy="38200"/>
              </a:xfrm>
              <a:custGeom>
                <a:avLst/>
                <a:gdLst>
                  <a:gd name="T0" fmla="*/ 31 w 61"/>
                  <a:gd name="T1" fmla="*/ 60 h 60"/>
                  <a:gd name="T2" fmla="*/ 33 w 61"/>
                  <a:gd name="T3" fmla="*/ 59 h 60"/>
                  <a:gd name="T4" fmla="*/ 36 w 61"/>
                  <a:gd name="T5" fmla="*/ 59 h 60"/>
                  <a:gd name="T6" fmla="*/ 42 w 61"/>
                  <a:gd name="T7" fmla="*/ 57 h 60"/>
                  <a:gd name="T8" fmla="*/ 52 w 61"/>
                  <a:gd name="T9" fmla="*/ 51 h 60"/>
                  <a:gd name="T10" fmla="*/ 58 w 61"/>
                  <a:gd name="T11" fmla="*/ 41 h 60"/>
                  <a:gd name="T12" fmla="*/ 60 w 61"/>
                  <a:gd name="T13" fmla="*/ 35 h 60"/>
                  <a:gd name="T14" fmla="*/ 60 w 61"/>
                  <a:gd name="T15" fmla="*/ 32 h 60"/>
                  <a:gd name="T16" fmla="*/ 61 w 61"/>
                  <a:gd name="T17" fmla="*/ 30 h 60"/>
                  <a:gd name="T18" fmla="*/ 60 w 61"/>
                  <a:gd name="T19" fmla="*/ 24 h 60"/>
                  <a:gd name="T20" fmla="*/ 58 w 61"/>
                  <a:gd name="T21" fmla="*/ 18 h 60"/>
                  <a:gd name="T22" fmla="*/ 52 w 61"/>
                  <a:gd name="T23" fmla="*/ 9 h 60"/>
                  <a:gd name="T24" fmla="*/ 42 w 61"/>
                  <a:gd name="T25" fmla="*/ 2 h 60"/>
                  <a:gd name="T26" fmla="*/ 36 w 61"/>
                  <a:gd name="T27" fmla="*/ 0 h 60"/>
                  <a:gd name="T28" fmla="*/ 31 w 61"/>
                  <a:gd name="T29" fmla="*/ 0 h 60"/>
                  <a:gd name="T30" fmla="*/ 19 w 61"/>
                  <a:gd name="T31" fmla="*/ 2 h 60"/>
                  <a:gd name="T32" fmla="*/ 10 w 61"/>
                  <a:gd name="T33" fmla="*/ 9 h 60"/>
                  <a:gd name="T34" fmla="*/ 2 w 61"/>
                  <a:gd name="T35" fmla="*/ 18 h 60"/>
                  <a:gd name="T36" fmla="*/ 0 w 61"/>
                  <a:gd name="T37" fmla="*/ 30 h 60"/>
                  <a:gd name="T38" fmla="*/ 0 w 61"/>
                  <a:gd name="T39" fmla="*/ 35 h 60"/>
                  <a:gd name="T40" fmla="*/ 2 w 61"/>
                  <a:gd name="T41" fmla="*/ 41 h 60"/>
                  <a:gd name="T42" fmla="*/ 10 w 61"/>
                  <a:gd name="T43" fmla="*/ 51 h 60"/>
                  <a:gd name="T44" fmla="*/ 19 w 61"/>
                  <a:gd name="T45" fmla="*/ 57 h 60"/>
                  <a:gd name="T46" fmla="*/ 25 w 61"/>
                  <a:gd name="T47" fmla="*/ 59 h 60"/>
                  <a:gd name="T48" fmla="*/ 31 w 61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10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69"/>
              <p:cNvSpPr>
                <a:spLocks/>
              </p:cNvSpPr>
              <p:nvPr/>
            </p:nvSpPr>
            <p:spPr bwMode="auto">
              <a:xfrm>
                <a:off x="1803666" y="4348727"/>
                <a:ext cx="38200" cy="38200"/>
              </a:xfrm>
              <a:custGeom>
                <a:avLst/>
                <a:gdLst>
                  <a:gd name="T0" fmla="*/ 30 w 60"/>
                  <a:gd name="T1" fmla="*/ 61 h 61"/>
                  <a:gd name="T2" fmla="*/ 32 w 60"/>
                  <a:gd name="T3" fmla="*/ 60 h 61"/>
                  <a:gd name="T4" fmla="*/ 35 w 60"/>
                  <a:gd name="T5" fmla="*/ 60 h 61"/>
                  <a:gd name="T6" fmla="*/ 41 w 60"/>
                  <a:gd name="T7" fmla="*/ 58 h 61"/>
                  <a:gd name="T8" fmla="*/ 51 w 60"/>
                  <a:gd name="T9" fmla="*/ 52 h 61"/>
                  <a:gd name="T10" fmla="*/ 57 w 60"/>
                  <a:gd name="T11" fmla="*/ 41 h 61"/>
                  <a:gd name="T12" fmla="*/ 59 w 60"/>
                  <a:gd name="T13" fmla="*/ 35 h 61"/>
                  <a:gd name="T14" fmla="*/ 59 w 60"/>
                  <a:gd name="T15" fmla="*/ 32 h 61"/>
                  <a:gd name="T16" fmla="*/ 60 w 60"/>
                  <a:gd name="T17" fmla="*/ 30 h 61"/>
                  <a:gd name="T18" fmla="*/ 59 w 60"/>
                  <a:gd name="T19" fmla="*/ 24 h 61"/>
                  <a:gd name="T20" fmla="*/ 57 w 60"/>
                  <a:gd name="T21" fmla="*/ 18 h 61"/>
                  <a:gd name="T22" fmla="*/ 51 w 60"/>
                  <a:gd name="T23" fmla="*/ 9 h 61"/>
                  <a:gd name="T24" fmla="*/ 41 w 60"/>
                  <a:gd name="T25" fmla="*/ 2 h 61"/>
                  <a:gd name="T26" fmla="*/ 35 w 60"/>
                  <a:gd name="T27" fmla="*/ 0 h 61"/>
                  <a:gd name="T28" fmla="*/ 30 w 60"/>
                  <a:gd name="T29" fmla="*/ 0 h 61"/>
                  <a:gd name="T30" fmla="*/ 18 w 60"/>
                  <a:gd name="T31" fmla="*/ 2 h 61"/>
                  <a:gd name="T32" fmla="*/ 9 w 60"/>
                  <a:gd name="T33" fmla="*/ 9 h 61"/>
                  <a:gd name="T34" fmla="*/ 2 w 60"/>
                  <a:gd name="T35" fmla="*/ 18 h 61"/>
                  <a:gd name="T36" fmla="*/ 0 w 60"/>
                  <a:gd name="T37" fmla="*/ 30 h 61"/>
                  <a:gd name="T38" fmla="*/ 0 w 60"/>
                  <a:gd name="T39" fmla="*/ 35 h 61"/>
                  <a:gd name="T40" fmla="*/ 2 w 60"/>
                  <a:gd name="T41" fmla="*/ 41 h 61"/>
                  <a:gd name="T42" fmla="*/ 9 w 60"/>
                  <a:gd name="T43" fmla="*/ 52 h 61"/>
                  <a:gd name="T44" fmla="*/ 18 w 60"/>
                  <a:gd name="T45" fmla="*/ 58 h 61"/>
                  <a:gd name="T46" fmla="*/ 24 w 60"/>
                  <a:gd name="T47" fmla="*/ 60 h 61"/>
                  <a:gd name="T48" fmla="*/ 30 w 60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30" y="61"/>
                    </a:move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auto">
              <a:xfrm>
                <a:off x="1723445" y="4230306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1391101" y="4364007"/>
                <a:ext cx="38200" cy="40110"/>
              </a:xfrm>
              <a:custGeom>
                <a:avLst/>
                <a:gdLst>
                  <a:gd name="T0" fmla="*/ 30 w 60"/>
                  <a:gd name="T1" fmla="*/ 61 h 61"/>
                  <a:gd name="T2" fmla="*/ 32 w 60"/>
                  <a:gd name="T3" fmla="*/ 60 h 61"/>
                  <a:gd name="T4" fmla="*/ 35 w 60"/>
                  <a:gd name="T5" fmla="*/ 60 h 61"/>
                  <a:gd name="T6" fmla="*/ 41 w 60"/>
                  <a:gd name="T7" fmla="*/ 58 h 61"/>
                  <a:gd name="T8" fmla="*/ 51 w 60"/>
                  <a:gd name="T9" fmla="*/ 52 h 61"/>
                  <a:gd name="T10" fmla="*/ 57 w 60"/>
                  <a:gd name="T11" fmla="*/ 42 h 61"/>
                  <a:gd name="T12" fmla="*/ 59 w 60"/>
                  <a:gd name="T13" fmla="*/ 36 h 61"/>
                  <a:gd name="T14" fmla="*/ 59 w 60"/>
                  <a:gd name="T15" fmla="*/ 33 h 61"/>
                  <a:gd name="T16" fmla="*/ 60 w 60"/>
                  <a:gd name="T17" fmla="*/ 31 h 61"/>
                  <a:gd name="T18" fmla="*/ 59 w 60"/>
                  <a:gd name="T19" fmla="*/ 24 h 61"/>
                  <a:gd name="T20" fmla="*/ 57 w 60"/>
                  <a:gd name="T21" fmla="*/ 18 h 61"/>
                  <a:gd name="T22" fmla="*/ 51 w 60"/>
                  <a:gd name="T23" fmla="*/ 9 h 61"/>
                  <a:gd name="T24" fmla="*/ 41 w 60"/>
                  <a:gd name="T25" fmla="*/ 2 h 61"/>
                  <a:gd name="T26" fmla="*/ 35 w 60"/>
                  <a:gd name="T27" fmla="*/ 0 h 61"/>
                  <a:gd name="T28" fmla="*/ 30 w 60"/>
                  <a:gd name="T29" fmla="*/ 0 h 61"/>
                  <a:gd name="T30" fmla="*/ 18 w 60"/>
                  <a:gd name="T31" fmla="*/ 2 h 61"/>
                  <a:gd name="T32" fmla="*/ 9 w 60"/>
                  <a:gd name="T33" fmla="*/ 9 h 61"/>
                  <a:gd name="T34" fmla="*/ 2 w 60"/>
                  <a:gd name="T35" fmla="*/ 18 h 61"/>
                  <a:gd name="T36" fmla="*/ 0 w 60"/>
                  <a:gd name="T37" fmla="*/ 31 h 61"/>
                  <a:gd name="T38" fmla="*/ 0 w 60"/>
                  <a:gd name="T39" fmla="*/ 36 h 61"/>
                  <a:gd name="T40" fmla="*/ 2 w 60"/>
                  <a:gd name="T41" fmla="*/ 42 h 61"/>
                  <a:gd name="T42" fmla="*/ 9 w 60"/>
                  <a:gd name="T43" fmla="*/ 52 h 61"/>
                  <a:gd name="T44" fmla="*/ 18 w 60"/>
                  <a:gd name="T45" fmla="*/ 58 h 61"/>
                  <a:gd name="T46" fmla="*/ 24 w 60"/>
                  <a:gd name="T47" fmla="*/ 60 h 61"/>
                  <a:gd name="T48" fmla="*/ 30 w 60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30" y="61"/>
                    </a:move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auto">
              <a:xfrm>
                <a:off x="1350992" y="4383108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auto">
              <a:xfrm>
                <a:off x="3675489" y="5326659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auto">
              <a:xfrm>
                <a:off x="3595268" y="5790795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auto">
              <a:xfrm>
                <a:off x="3646840" y="4831964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/>
              <p:cNvSpPr>
                <a:spLocks/>
              </p:cNvSpPr>
              <p:nvPr/>
            </p:nvSpPr>
            <p:spPr bwMode="auto">
              <a:xfrm>
                <a:off x="3646840" y="4776572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/>
              <p:cNvSpPr>
                <a:spLocks/>
              </p:cNvSpPr>
              <p:nvPr/>
            </p:nvSpPr>
            <p:spPr bwMode="auto">
              <a:xfrm>
                <a:off x="3755710" y="4755563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/>
              <p:cNvSpPr>
                <a:spLocks/>
              </p:cNvSpPr>
              <p:nvPr/>
            </p:nvSpPr>
            <p:spPr bwMode="auto">
              <a:xfrm>
                <a:off x="3963904" y="4725002"/>
                <a:ext cx="38200" cy="40110"/>
              </a:xfrm>
              <a:custGeom>
                <a:avLst/>
                <a:gdLst>
                  <a:gd name="T0" fmla="*/ 30 w 60"/>
                  <a:gd name="T1" fmla="*/ 61 h 61"/>
                  <a:gd name="T2" fmla="*/ 32 w 60"/>
                  <a:gd name="T3" fmla="*/ 60 h 61"/>
                  <a:gd name="T4" fmla="*/ 35 w 60"/>
                  <a:gd name="T5" fmla="*/ 60 h 61"/>
                  <a:gd name="T6" fmla="*/ 41 w 60"/>
                  <a:gd name="T7" fmla="*/ 58 h 61"/>
                  <a:gd name="T8" fmla="*/ 51 w 60"/>
                  <a:gd name="T9" fmla="*/ 52 h 61"/>
                  <a:gd name="T10" fmla="*/ 57 w 60"/>
                  <a:gd name="T11" fmla="*/ 41 h 61"/>
                  <a:gd name="T12" fmla="*/ 59 w 60"/>
                  <a:gd name="T13" fmla="*/ 35 h 61"/>
                  <a:gd name="T14" fmla="*/ 59 w 60"/>
                  <a:gd name="T15" fmla="*/ 32 h 61"/>
                  <a:gd name="T16" fmla="*/ 60 w 60"/>
                  <a:gd name="T17" fmla="*/ 30 h 61"/>
                  <a:gd name="T18" fmla="*/ 59 w 60"/>
                  <a:gd name="T19" fmla="*/ 24 h 61"/>
                  <a:gd name="T20" fmla="*/ 57 w 60"/>
                  <a:gd name="T21" fmla="*/ 18 h 61"/>
                  <a:gd name="T22" fmla="*/ 51 w 60"/>
                  <a:gd name="T23" fmla="*/ 9 h 61"/>
                  <a:gd name="T24" fmla="*/ 41 w 60"/>
                  <a:gd name="T25" fmla="*/ 2 h 61"/>
                  <a:gd name="T26" fmla="*/ 35 w 60"/>
                  <a:gd name="T27" fmla="*/ 0 h 61"/>
                  <a:gd name="T28" fmla="*/ 30 w 60"/>
                  <a:gd name="T29" fmla="*/ 0 h 61"/>
                  <a:gd name="T30" fmla="*/ 18 w 60"/>
                  <a:gd name="T31" fmla="*/ 2 h 61"/>
                  <a:gd name="T32" fmla="*/ 9 w 60"/>
                  <a:gd name="T33" fmla="*/ 9 h 61"/>
                  <a:gd name="T34" fmla="*/ 2 w 60"/>
                  <a:gd name="T35" fmla="*/ 18 h 61"/>
                  <a:gd name="T36" fmla="*/ 0 w 60"/>
                  <a:gd name="T37" fmla="*/ 30 h 61"/>
                  <a:gd name="T38" fmla="*/ 0 w 60"/>
                  <a:gd name="T39" fmla="*/ 35 h 61"/>
                  <a:gd name="T40" fmla="*/ 2 w 60"/>
                  <a:gd name="T41" fmla="*/ 41 h 61"/>
                  <a:gd name="T42" fmla="*/ 9 w 60"/>
                  <a:gd name="T43" fmla="*/ 52 h 61"/>
                  <a:gd name="T44" fmla="*/ 18 w 60"/>
                  <a:gd name="T45" fmla="*/ 58 h 61"/>
                  <a:gd name="T46" fmla="*/ 24 w 60"/>
                  <a:gd name="T47" fmla="*/ 60 h 61"/>
                  <a:gd name="T48" fmla="*/ 30 w 60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30" y="61"/>
                    </a:move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auto">
              <a:xfrm>
                <a:off x="4021204" y="4721182"/>
                <a:ext cx="38200" cy="38200"/>
              </a:xfrm>
              <a:custGeom>
                <a:avLst/>
                <a:gdLst>
                  <a:gd name="T0" fmla="*/ 30 w 60"/>
                  <a:gd name="T1" fmla="*/ 61 h 61"/>
                  <a:gd name="T2" fmla="*/ 32 w 60"/>
                  <a:gd name="T3" fmla="*/ 60 h 61"/>
                  <a:gd name="T4" fmla="*/ 35 w 60"/>
                  <a:gd name="T5" fmla="*/ 60 h 61"/>
                  <a:gd name="T6" fmla="*/ 41 w 60"/>
                  <a:gd name="T7" fmla="*/ 58 h 61"/>
                  <a:gd name="T8" fmla="*/ 51 w 60"/>
                  <a:gd name="T9" fmla="*/ 51 h 61"/>
                  <a:gd name="T10" fmla="*/ 57 w 60"/>
                  <a:gd name="T11" fmla="*/ 41 h 61"/>
                  <a:gd name="T12" fmla="*/ 59 w 60"/>
                  <a:gd name="T13" fmla="*/ 35 h 61"/>
                  <a:gd name="T14" fmla="*/ 59 w 60"/>
                  <a:gd name="T15" fmla="*/ 32 h 61"/>
                  <a:gd name="T16" fmla="*/ 60 w 60"/>
                  <a:gd name="T17" fmla="*/ 30 h 61"/>
                  <a:gd name="T18" fmla="*/ 59 w 60"/>
                  <a:gd name="T19" fmla="*/ 24 h 61"/>
                  <a:gd name="T20" fmla="*/ 57 w 60"/>
                  <a:gd name="T21" fmla="*/ 18 h 61"/>
                  <a:gd name="T22" fmla="*/ 51 w 60"/>
                  <a:gd name="T23" fmla="*/ 9 h 61"/>
                  <a:gd name="T24" fmla="*/ 41 w 60"/>
                  <a:gd name="T25" fmla="*/ 2 h 61"/>
                  <a:gd name="T26" fmla="*/ 35 w 60"/>
                  <a:gd name="T27" fmla="*/ 0 h 61"/>
                  <a:gd name="T28" fmla="*/ 30 w 60"/>
                  <a:gd name="T29" fmla="*/ 0 h 61"/>
                  <a:gd name="T30" fmla="*/ 18 w 60"/>
                  <a:gd name="T31" fmla="*/ 2 h 61"/>
                  <a:gd name="T32" fmla="*/ 9 w 60"/>
                  <a:gd name="T33" fmla="*/ 9 h 61"/>
                  <a:gd name="T34" fmla="*/ 2 w 60"/>
                  <a:gd name="T35" fmla="*/ 18 h 61"/>
                  <a:gd name="T36" fmla="*/ 0 w 60"/>
                  <a:gd name="T37" fmla="*/ 30 h 61"/>
                  <a:gd name="T38" fmla="*/ 0 w 60"/>
                  <a:gd name="T39" fmla="*/ 35 h 61"/>
                  <a:gd name="T40" fmla="*/ 2 w 60"/>
                  <a:gd name="T41" fmla="*/ 41 h 61"/>
                  <a:gd name="T42" fmla="*/ 9 w 60"/>
                  <a:gd name="T43" fmla="*/ 51 h 61"/>
                  <a:gd name="T44" fmla="*/ 18 w 60"/>
                  <a:gd name="T45" fmla="*/ 58 h 61"/>
                  <a:gd name="T46" fmla="*/ 24 w 60"/>
                  <a:gd name="T47" fmla="*/ 60 h 61"/>
                  <a:gd name="T48" fmla="*/ 30 w 60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30" y="61"/>
                    </a:move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/>
              <p:cNvSpPr>
                <a:spLocks/>
              </p:cNvSpPr>
              <p:nvPr/>
            </p:nvSpPr>
            <p:spPr bwMode="auto">
              <a:xfrm>
                <a:off x="4021204" y="4803313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/>
              <p:cNvSpPr>
                <a:spLocks/>
              </p:cNvSpPr>
              <p:nvPr/>
            </p:nvSpPr>
            <p:spPr bwMode="auto">
              <a:xfrm>
                <a:off x="4072774" y="4472879"/>
                <a:ext cx="38200" cy="38200"/>
              </a:xfrm>
              <a:custGeom>
                <a:avLst/>
                <a:gdLst>
                  <a:gd name="T0" fmla="*/ 31 w 61"/>
                  <a:gd name="T1" fmla="*/ 60 h 60"/>
                  <a:gd name="T2" fmla="*/ 33 w 61"/>
                  <a:gd name="T3" fmla="*/ 59 h 60"/>
                  <a:gd name="T4" fmla="*/ 36 w 61"/>
                  <a:gd name="T5" fmla="*/ 59 h 60"/>
                  <a:gd name="T6" fmla="*/ 42 w 61"/>
                  <a:gd name="T7" fmla="*/ 57 h 60"/>
                  <a:gd name="T8" fmla="*/ 52 w 61"/>
                  <a:gd name="T9" fmla="*/ 51 h 60"/>
                  <a:gd name="T10" fmla="*/ 58 w 61"/>
                  <a:gd name="T11" fmla="*/ 41 h 60"/>
                  <a:gd name="T12" fmla="*/ 60 w 61"/>
                  <a:gd name="T13" fmla="*/ 35 h 60"/>
                  <a:gd name="T14" fmla="*/ 60 w 61"/>
                  <a:gd name="T15" fmla="*/ 32 h 60"/>
                  <a:gd name="T16" fmla="*/ 61 w 61"/>
                  <a:gd name="T17" fmla="*/ 30 h 60"/>
                  <a:gd name="T18" fmla="*/ 60 w 61"/>
                  <a:gd name="T19" fmla="*/ 24 h 60"/>
                  <a:gd name="T20" fmla="*/ 58 w 61"/>
                  <a:gd name="T21" fmla="*/ 18 h 60"/>
                  <a:gd name="T22" fmla="*/ 52 w 61"/>
                  <a:gd name="T23" fmla="*/ 9 h 60"/>
                  <a:gd name="T24" fmla="*/ 42 w 61"/>
                  <a:gd name="T25" fmla="*/ 2 h 60"/>
                  <a:gd name="T26" fmla="*/ 36 w 61"/>
                  <a:gd name="T27" fmla="*/ 0 h 60"/>
                  <a:gd name="T28" fmla="*/ 31 w 61"/>
                  <a:gd name="T29" fmla="*/ 0 h 60"/>
                  <a:gd name="T30" fmla="*/ 19 w 61"/>
                  <a:gd name="T31" fmla="*/ 2 h 60"/>
                  <a:gd name="T32" fmla="*/ 9 w 61"/>
                  <a:gd name="T33" fmla="*/ 9 h 60"/>
                  <a:gd name="T34" fmla="*/ 2 w 61"/>
                  <a:gd name="T35" fmla="*/ 18 h 60"/>
                  <a:gd name="T36" fmla="*/ 0 w 61"/>
                  <a:gd name="T37" fmla="*/ 30 h 60"/>
                  <a:gd name="T38" fmla="*/ 0 w 61"/>
                  <a:gd name="T39" fmla="*/ 35 h 60"/>
                  <a:gd name="T40" fmla="*/ 2 w 61"/>
                  <a:gd name="T41" fmla="*/ 41 h 60"/>
                  <a:gd name="T42" fmla="*/ 9 w 61"/>
                  <a:gd name="T43" fmla="*/ 51 h 60"/>
                  <a:gd name="T44" fmla="*/ 19 w 61"/>
                  <a:gd name="T45" fmla="*/ 57 h 60"/>
                  <a:gd name="T46" fmla="*/ 25 w 61"/>
                  <a:gd name="T47" fmla="*/ 59 h 60"/>
                  <a:gd name="T48" fmla="*/ 31 w 61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/>
              </p:cNvSpPr>
              <p:nvPr/>
            </p:nvSpPr>
            <p:spPr bwMode="auto">
              <a:xfrm>
                <a:off x="3620099" y="4364007"/>
                <a:ext cx="38200" cy="40110"/>
              </a:xfrm>
              <a:custGeom>
                <a:avLst/>
                <a:gdLst>
                  <a:gd name="T0" fmla="*/ 30 w 60"/>
                  <a:gd name="T1" fmla="*/ 61 h 61"/>
                  <a:gd name="T2" fmla="*/ 32 w 60"/>
                  <a:gd name="T3" fmla="*/ 60 h 61"/>
                  <a:gd name="T4" fmla="*/ 35 w 60"/>
                  <a:gd name="T5" fmla="*/ 60 h 61"/>
                  <a:gd name="T6" fmla="*/ 41 w 60"/>
                  <a:gd name="T7" fmla="*/ 58 h 61"/>
                  <a:gd name="T8" fmla="*/ 51 w 60"/>
                  <a:gd name="T9" fmla="*/ 52 h 61"/>
                  <a:gd name="T10" fmla="*/ 57 w 60"/>
                  <a:gd name="T11" fmla="*/ 42 h 61"/>
                  <a:gd name="T12" fmla="*/ 59 w 60"/>
                  <a:gd name="T13" fmla="*/ 36 h 61"/>
                  <a:gd name="T14" fmla="*/ 59 w 60"/>
                  <a:gd name="T15" fmla="*/ 33 h 61"/>
                  <a:gd name="T16" fmla="*/ 60 w 60"/>
                  <a:gd name="T17" fmla="*/ 31 h 61"/>
                  <a:gd name="T18" fmla="*/ 59 w 60"/>
                  <a:gd name="T19" fmla="*/ 24 h 61"/>
                  <a:gd name="T20" fmla="*/ 57 w 60"/>
                  <a:gd name="T21" fmla="*/ 18 h 61"/>
                  <a:gd name="T22" fmla="*/ 51 w 60"/>
                  <a:gd name="T23" fmla="*/ 9 h 61"/>
                  <a:gd name="T24" fmla="*/ 41 w 60"/>
                  <a:gd name="T25" fmla="*/ 2 h 61"/>
                  <a:gd name="T26" fmla="*/ 35 w 60"/>
                  <a:gd name="T27" fmla="*/ 0 h 61"/>
                  <a:gd name="T28" fmla="*/ 30 w 60"/>
                  <a:gd name="T29" fmla="*/ 0 h 61"/>
                  <a:gd name="T30" fmla="*/ 18 w 60"/>
                  <a:gd name="T31" fmla="*/ 2 h 61"/>
                  <a:gd name="T32" fmla="*/ 9 w 60"/>
                  <a:gd name="T33" fmla="*/ 9 h 61"/>
                  <a:gd name="T34" fmla="*/ 2 w 60"/>
                  <a:gd name="T35" fmla="*/ 18 h 61"/>
                  <a:gd name="T36" fmla="*/ 0 w 60"/>
                  <a:gd name="T37" fmla="*/ 31 h 61"/>
                  <a:gd name="T38" fmla="*/ 0 w 60"/>
                  <a:gd name="T39" fmla="*/ 36 h 61"/>
                  <a:gd name="T40" fmla="*/ 2 w 60"/>
                  <a:gd name="T41" fmla="*/ 42 h 61"/>
                  <a:gd name="T42" fmla="*/ 9 w 60"/>
                  <a:gd name="T43" fmla="*/ 52 h 61"/>
                  <a:gd name="T44" fmla="*/ 18 w 60"/>
                  <a:gd name="T45" fmla="*/ 58 h 61"/>
                  <a:gd name="T46" fmla="*/ 24 w 60"/>
                  <a:gd name="T47" fmla="*/ 60 h 61"/>
                  <a:gd name="T48" fmla="*/ 30 w 60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30" y="61"/>
                    </a:move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3"/>
              <p:cNvSpPr>
                <a:spLocks/>
              </p:cNvSpPr>
              <p:nvPr/>
            </p:nvSpPr>
            <p:spPr bwMode="auto">
              <a:xfrm>
                <a:off x="5251259" y="4776572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4"/>
              <p:cNvSpPr>
                <a:spLocks/>
              </p:cNvSpPr>
              <p:nvPr/>
            </p:nvSpPr>
            <p:spPr bwMode="auto">
              <a:xfrm>
                <a:off x="5163398" y="4803313"/>
                <a:ext cx="38200" cy="38200"/>
              </a:xfrm>
              <a:custGeom>
                <a:avLst/>
                <a:gdLst>
                  <a:gd name="T0" fmla="*/ 30 w 61"/>
                  <a:gd name="T1" fmla="*/ 60 h 60"/>
                  <a:gd name="T2" fmla="*/ 33 w 61"/>
                  <a:gd name="T3" fmla="*/ 59 h 60"/>
                  <a:gd name="T4" fmla="*/ 36 w 61"/>
                  <a:gd name="T5" fmla="*/ 59 h 60"/>
                  <a:gd name="T6" fmla="*/ 42 w 61"/>
                  <a:gd name="T7" fmla="*/ 57 h 60"/>
                  <a:gd name="T8" fmla="*/ 52 w 61"/>
                  <a:gd name="T9" fmla="*/ 51 h 60"/>
                  <a:gd name="T10" fmla="*/ 58 w 61"/>
                  <a:gd name="T11" fmla="*/ 41 h 60"/>
                  <a:gd name="T12" fmla="*/ 60 w 61"/>
                  <a:gd name="T13" fmla="*/ 35 h 60"/>
                  <a:gd name="T14" fmla="*/ 60 w 61"/>
                  <a:gd name="T15" fmla="*/ 32 h 60"/>
                  <a:gd name="T16" fmla="*/ 61 w 61"/>
                  <a:gd name="T17" fmla="*/ 30 h 60"/>
                  <a:gd name="T18" fmla="*/ 60 w 61"/>
                  <a:gd name="T19" fmla="*/ 24 h 60"/>
                  <a:gd name="T20" fmla="*/ 58 w 61"/>
                  <a:gd name="T21" fmla="*/ 18 h 60"/>
                  <a:gd name="T22" fmla="*/ 52 w 61"/>
                  <a:gd name="T23" fmla="*/ 9 h 60"/>
                  <a:gd name="T24" fmla="*/ 42 w 61"/>
                  <a:gd name="T25" fmla="*/ 2 h 60"/>
                  <a:gd name="T26" fmla="*/ 36 w 61"/>
                  <a:gd name="T27" fmla="*/ 0 h 60"/>
                  <a:gd name="T28" fmla="*/ 30 w 61"/>
                  <a:gd name="T29" fmla="*/ 0 h 60"/>
                  <a:gd name="T30" fmla="*/ 18 w 61"/>
                  <a:gd name="T31" fmla="*/ 2 h 60"/>
                  <a:gd name="T32" fmla="*/ 9 w 61"/>
                  <a:gd name="T33" fmla="*/ 9 h 60"/>
                  <a:gd name="T34" fmla="*/ 2 w 61"/>
                  <a:gd name="T35" fmla="*/ 18 h 60"/>
                  <a:gd name="T36" fmla="*/ 0 w 61"/>
                  <a:gd name="T37" fmla="*/ 30 h 60"/>
                  <a:gd name="T38" fmla="*/ 0 w 61"/>
                  <a:gd name="T39" fmla="*/ 35 h 60"/>
                  <a:gd name="T40" fmla="*/ 2 w 61"/>
                  <a:gd name="T41" fmla="*/ 41 h 60"/>
                  <a:gd name="T42" fmla="*/ 9 w 61"/>
                  <a:gd name="T43" fmla="*/ 51 h 60"/>
                  <a:gd name="T44" fmla="*/ 18 w 61"/>
                  <a:gd name="T45" fmla="*/ 57 h 60"/>
                  <a:gd name="T46" fmla="*/ 24 w 61"/>
                  <a:gd name="T47" fmla="*/ 59 h 60"/>
                  <a:gd name="T48" fmla="*/ 30 w 61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5"/>
              <p:cNvSpPr>
                <a:spLocks/>
              </p:cNvSpPr>
              <p:nvPr/>
            </p:nvSpPr>
            <p:spPr bwMode="auto">
              <a:xfrm>
                <a:off x="5167218" y="4746012"/>
                <a:ext cx="38200" cy="40110"/>
              </a:xfrm>
              <a:custGeom>
                <a:avLst/>
                <a:gdLst>
                  <a:gd name="T0" fmla="*/ 31 w 61"/>
                  <a:gd name="T1" fmla="*/ 61 h 61"/>
                  <a:gd name="T2" fmla="*/ 33 w 61"/>
                  <a:gd name="T3" fmla="*/ 60 h 61"/>
                  <a:gd name="T4" fmla="*/ 36 w 61"/>
                  <a:gd name="T5" fmla="*/ 60 h 61"/>
                  <a:gd name="T6" fmla="*/ 42 w 61"/>
                  <a:gd name="T7" fmla="*/ 58 h 61"/>
                  <a:gd name="T8" fmla="*/ 52 w 61"/>
                  <a:gd name="T9" fmla="*/ 52 h 61"/>
                  <a:gd name="T10" fmla="*/ 58 w 61"/>
                  <a:gd name="T11" fmla="*/ 42 h 61"/>
                  <a:gd name="T12" fmla="*/ 60 w 61"/>
                  <a:gd name="T13" fmla="*/ 36 h 61"/>
                  <a:gd name="T14" fmla="*/ 60 w 61"/>
                  <a:gd name="T15" fmla="*/ 33 h 61"/>
                  <a:gd name="T16" fmla="*/ 61 w 61"/>
                  <a:gd name="T17" fmla="*/ 31 h 61"/>
                  <a:gd name="T18" fmla="*/ 60 w 61"/>
                  <a:gd name="T19" fmla="*/ 25 h 61"/>
                  <a:gd name="T20" fmla="*/ 58 w 61"/>
                  <a:gd name="T21" fmla="*/ 19 h 61"/>
                  <a:gd name="T22" fmla="*/ 52 w 61"/>
                  <a:gd name="T23" fmla="*/ 9 h 61"/>
                  <a:gd name="T24" fmla="*/ 42 w 61"/>
                  <a:gd name="T25" fmla="*/ 2 h 61"/>
                  <a:gd name="T26" fmla="*/ 36 w 61"/>
                  <a:gd name="T27" fmla="*/ 0 h 61"/>
                  <a:gd name="T28" fmla="*/ 31 w 61"/>
                  <a:gd name="T29" fmla="*/ 0 h 61"/>
                  <a:gd name="T30" fmla="*/ 18 w 61"/>
                  <a:gd name="T31" fmla="*/ 2 h 61"/>
                  <a:gd name="T32" fmla="*/ 9 w 61"/>
                  <a:gd name="T33" fmla="*/ 9 h 61"/>
                  <a:gd name="T34" fmla="*/ 2 w 61"/>
                  <a:gd name="T35" fmla="*/ 19 h 61"/>
                  <a:gd name="T36" fmla="*/ 0 w 61"/>
                  <a:gd name="T37" fmla="*/ 31 h 61"/>
                  <a:gd name="T38" fmla="*/ 0 w 61"/>
                  <a:gd name="T39" fmla="*/ 36 h 61"/>
                  <a:gd name="T40" fmla="*/ 2 w 61"/>
                  <a:gd name="T41" fmla="*/ 42 h 61"/>
                  <a:gd name="T42" fmla="*/ 9 w 61"/>
                  <a:gd name="T43" fmla="*/ 52 h 61"/>
                  <a:gd name="T44" fmla="*/ 18 w 61"/>
                  <a:gd name="T45" fmla="*/ 58 h 61"/>
                  <a:gd name="T46" fmla="*/ 24 w 61"/>
                  <a:gd name="T47" fmla="*/ 60 h 61"/>
                  <a:gd name="T48" fmla="*/ 31 w 61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3" y="60"/>
                    </a:lnTo>
                    <a:lnTo>
                      <a:pt x="36" y="60"/>
                    </a:lnTo>
                    <a:lnTo>
                      <a:pt x="42" y="58"/>
                    </a:lnTo>
                    <a:lnTo>
                      <a:pt x="52" y="5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60" y="33"/>
                    </a:lnTo>
                    <a:lnTo>
                      <a:pt x="61" y="31"/>
                    </a:lnTo>
                    <a:lnTo>
                      <a:pt x="60" y="25"/>
                    </a:lnTo>
                    <a:lnTo>
                      <a:pt x="58" y="19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6"/>
              <p:cNvSpPr>
                <a:spLocks/>
              </p:cNvSpPr>
              <p:nvPr/>
            </p:nvSpPr>
            <p:spPr bwMode="auto">
              <a:xfrm>
                <a:off x="5251259" y="5024875"/>
                <a:ext cx="38200" cy="38200"/>
              </a:xfrm>
              <a:custGeom>
                <a:avLst/>
                <a:gdLst>
                  <a:gd name="T0" fmla="*/ 30 w 60"/>
                  <a:gd name="T1" fmla="*/ 60 h 60"/>
                  <a:gd name="T2" fmla="*/ 32 w 60"/>
                  <a:gd name="T3" fmla="*/ 59 h 60"/>
                  <a:gd name="T4" fmla="*/ 35 w 60"/>
                  <a:gd name="T5" fmla="*/ 59 h 60"/>
                  <a:gd name="T6" fmla="*/ 41 w 60"/>
                  <a:gd name="T7" fmla="*/ 57 h 60"/>
                  <a:gd name="T8" fmla="*/ 51 w 60"/>
                  <a:gd name="T9" fmla="*/ 51 h 60"/>
                  <a:gd name="T10" fmla="*/ 57 w 60"/>
                  <a:gd name="T11" fmla="*/ 41 h 60"/>
                  <a:gd name="T12" fmla="*/ 59 w 60"/>
                  <a:gd name="T13" fmla="*/ 35 h 60"/>
                  <a:gd name="T14" fmla="*/ 59 w 60"/>
                  <a:gd name="T15" fmla="*/ 32 h 60"/>
                  <a:gd name="T16" fmla="*/ 60 w 60"/>
                  <a:gd name="T17" fmla="*/ 30 h 60"/>
                  <a:gd name="T18" fmla="*/ 59 w 60"/>
                  <a:gd name="T19" fmla="*/ 24 h 60"/>
                  <a:gd name="T20" fmla="*/ 57 w 60"/>
                  <a:gd name="T21" fmla="*/ 18 h 60"/>
                  <a:gd name="T22" fmla="*/ 51 w 60"/>
                  <a:gd name="T23" fmla="*/ 9 h 60"/>
                  <a:gd name="T24" fmla="*/ 41 w 60"/>
                  <a:gd name="T25" fmla="*/ 2 h 60"/>
                  <a:gd name="T26" fmla="*/ 35 w 60"/>
                  <a:gd name="T27" fmla="*/ 0 h 60"/>
                  <a:gd name="T28" fmla="*/ 30 w 60"/>
                  <a:gd name="T29" fmla="*/ 0 h 60"/>
                  <a:gd name="T30" fmla="*/ 18 w 60"/>
                  <a:gd name="T31" fmla="*/ 2 h 60"/>
                  <a:gd name="T32" fmla="*/ 9 w 60"/>
                  <a:gd name="T33" fmla="*/ 9 h 60"/>
                  <a:gd name="T34" fmla="*/ 2 w 60"/>
                  <a:gd name="T35" fmla="*/ 18 h 60"/>
                  <a:gd name="T36" fmla="*/ 0 w 60"/>
                  <a:gd name="T37" fmla="*/ 30 h 60"/>
                  <a:gd name="T38" fmla="*/ 0 w 60"/>
                  <a:gd name="T39" fmla="*/ 35 h 60"/>
                  <a:gd name="T40" fmla="*/ 2 w 60"/>
                  <a:gd name="T41" fmla="*/ 41 h 60"/>
                  <a:gd name="T42" fmla="*/ 9 w 60"/>
                  <a:gd name="T43" fmla="*/ 51 h 60"/>
                  <a:gd name="T44" fmla="*/ 18 w 60"/>
                  <a:gd name="T45" fmla="*/ 57 h 60"/>
                  <a:gd name="T46" fmla="*/ 24 w 60"/>
                  <a:gd name="T47" fmla="*/ 59 h 60"/>
                  <a:gd name="T48" fmla="*/ 30 w 60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16"/>
              <p:cNvSpPr>
                <a:spLocks/>
              </p:cNvSpPr>
              <p:nvPr/>
            </p:nvSpPr>
            <p:spPr bwMode="auto">
              <a:xfrm>
                <a:off x="1350992" y="4096604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17"/>
              <p:cNvSpPr>
                <a:spLocks/>
              </p:cNvSpPr>
              <p:nvPr/>
            </p:nvSpPr>
            <p:spPr bwMode="auto">
              <a:xfrm>
                <a:off x="1350992" y="414244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18"/>
              <p:cNvSpPr>
                <a:spLocks/>
              </p:cNvSpPr>
              <p:nvPr/>
            </p:nvSpPr>
            <p:spPr bwMode="auto">
              <a:xfrm>
                <a:off x="1350992" y="427996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19"/>
              <p:cNvSpPr>
                <a:spLocks/>
              </p:cNvSpPr>
              <p:nvPr/>
            </p:nvSpPr>
            <p:spPr bwMode="auto">
              <a:xfrm>
                <a:off x="1350992" y="4329627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20"/>
              <p:cNvSpPr>
                <a:spLocks/>
              </p:cNvSpPr>
              <p:nvPr/>
            </p:nvSpPr>
            <p:spPr bwMode="auto">
              <a:xfrm>
                <a:off x="1350992" y="442130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21"/>
              <p:cNvSpPr>
                <a:spLocks/>
              </p:cNvSpPr>
              <p:nvPr/>
            </p:nvSpPr>
            <p:spPr bwMode="auto">
              <a:xfrm>
                <a:off x="1350992" y="450534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22"/>
              <p:cNvSpPr>
                <a:spLocks/>
              </p:cNvSpPr>
              <p:nvPr/>
            </p:nvSpPr>
            <p:spPr bwMode="auto">
              <a:xfrm>
                <a:off x="1350992" y="4549280"/>
                <a:ext cx="38200" cy="4011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23"/>
              <p:cNvSpPr>
                <a:spLocks/>
              </p:cNvSpPr>
              <p:nvPr/>
            </p:nvSpPr>
            <p:spPr bwMode="auto">
              <a:xfrm>
                <a:off x="1350992" y="464478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24"/>
              <p:cNvSpPr>
                <a:spLocks/>
              </p:cNvSpPr>
              <p:nvPr/>
            </p:nvSpPr>
            <p:spPr bwMode="auto">
              <a:xfrm>
                <a:off x="1350992" y="4887354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25"/>
              <p:cNvSpPr>
                <a:spLocks/>
              </p:cNvSpPr>
              <p:nvPr/>
            </p:nvSpPr>
            <p:spPr bwMode="auto">
              <a:xfrm>
                <a:off x="1350992" y="500386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6"/>
              <p:cNvSpPr>
                <a:spLocks/>
              </p:cNvSpPr>
              <p:nvPr/>
            </p:nvSpPr>
            <p:spPr bwMode="auto">
              <a:xfrm>
                <a:off x="1350992" y="5112736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7"/>
              <p:cNvSpPr>
                <a:spLocks/>
              </p:cNvSpPr>
              <p:nvPr/>
            </p:nvSpPr>
            <p:spPr bwMode="auto">
              <a:xfrm>
                <a:off x="1350992" y="518722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8"/>
              <p:cNvSpPr>
                <a:spLocks/>
              </p:cNvSpPr>
              <p:nvPr/>
            </p:nvSpPr>
            <p:spPr bwMode="auto">
              <a:xfrm>
                <a:off x="1350992" y="5286549"/>
                <a:ext cx="38200" cy="4011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1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1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29"/>
              <p:cNvSpPr>
                <a:spLocks/>
              </p:cNvSpPr>
              <p:nvPr/>
            </p:nvSpPr>
            <p:spPr bwMode="auto">
              <a:xfrm>
                <a:off x="1268860" y="508599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30"/>
              <p:cNvSpPr>
                <a:spLocks/>
              </p:cNvSpPr>
              <p:nvPr/>
            </p:nvSpPr>
            <p:spPr bwMode="auto">
              <a:xfrm>
                <a:off x="1310880" y="5082176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31"/>
              <p:cNvSpPr>
                <a:spLocks/>
              </p:cNvSpPr>
              <p:nvPr/>
            </p:nvSpPr>
            <p:spPr bwMode="auto">
              <a:xfrm>
                <a:off x="1310880" y="5011506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32"/>
              <p:cNvSpPr>
                <a:spLocks/>
              </p:cNvSpPr>
              <p:nvPr/>
            </p:nvSpPr>
            <p:spPr bwMode="auto">
              <a:xfrm>
                <a:off x="1389192" y="497521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33"/>
              <p:cNvSpPr>
                <a:spLocks/>
              </p:cNvSpPr>
              <p:nvPr/>
            </p:nvSpPr>
            <p:spPr bwMode="auto">
              <a:xfrm>
                <a:off x="1307060" y="4879714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1328071" y="4776572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9 w 61"/>
                  <a:gd name="T23" fmla="*/ 2 h 60"/>
                  <a:gd name="T24" fmla="*/ 10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10 w 61"/>
                  <a:gd name="T35" fmla="*/ 51 h 60"/>
                  <a:gd name="T36" fmla="*/ 19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10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35"/>
              <p:cNvSpPr>
                <a:spLocks/>
              </p:cNvSpPr>
              <p:nvPr/>
            </p:nvSpPr>
            <p:spPr bwMode="auto">
              <a:xfrm>
                <a:off x="1372001" y="4755563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1307060" y="4558830"/>
                <a:ext cx="38200" cy="38200"/>
              </a:xfrm>
              <a:custGeom>
                <a:avLst/>
                <a:gdLst>
                  <a:gd name="T0" fmla="*/ 52 w 61"/>
                  <a:gd name="T1" fmla="*/ 52 h 61"/>
                  <a:gd name="T2" fmla="*/ 58 w 61"/>
                  <a:gd name="T3" fmla="*/ 42 h 61"/>
                  <a:gd name="T4" fmla="*/ 60 w 61"/>
                  <a:gd name="T5" fmla="*/ 36 h 61"/>
                  <a:gd name="T6" fmla="*/ 60 w 61"/>
                  <a:gd name="T7" fmla="*/ 33 h 61"/>
                  <a:gd name="T8" fmla="*/ 61 w 61"/>
                  <a:gd name="T9" fmla="*/ 31 h 61"/>
                  <a:gd name="T10" fmla="*/ 60 w 61"/>
                  <a:gd name="T11" fmla="*/ 25 h 61"/>
                  <a:gd name="T12" fmla="*/ 58 w 61"/>
                  <a:gd name="T13" fmla="*/ 19 h 61"/>
                  <a:gd name="T14" fmla="*/ 52 w 61"/>
                  <a:gd name="T15" fmla="*/ 9 h 61"/>
                  <a:gd name="T16" fmla="*/ 42 w 61"/>
                  <a:gd name="T17" fmla="*/ 2 h 61"/>
                  <a:gd name="T18" fmla="*/ 35 w 61"/>
                  <a:gd name="T19" fmla="*/ 0 h 61"/>
                  <a:gd name="T20" fmla="*/ 30 w 61"/>
                  <a:gd name="T21" fmla="*/ 0 h 61"/>
                  <a:gd name="T22" fmla="*/ 18 w 61"/>
                  <a:gd name="T23" fmla="*/ 2 h 61"/>
                  <a:gd name="T24" fmla="*/ 9 w 61"/>
                  <a:gd name="T25" fmla="*/ 9 h 61"/>
                  <a:gd name="T26" fmla="*/ 2 w 61"/>
                  <a:gd name="T27" fmla="*/ 19 h 61"/>
                  <a:gd name="T28" fmla="*/ 0 w 61"/>
                  <a:gd name="T29" fmla="*/ 31 h 61"/>
                  <a:gd name="T30" fmla="*/ 0 w 61"/>
                  <a:gd name="T31" fmla="*/ 36 h 61"/>
                  <a:gd name="T32" fmla="*/ 2 w 61"/>
                  <a:gd name="T33" fmla="*/ 42 h 61"/>
                  <a:gd name="T34" fmla="*/ 9 w 61"/>
                  <a:gd name="T35" fmla="*/ 52 h 61"/>
                  <a:gd name="T36" fmla="*/ 18 w 61"/>
                  <a:gd name="T37" fmla="*/ 58 h 61"/>
                  <a:gd name="T38" fmla="*/ 24 w 61"/>
                  <a:gd name="T39" fmla="*/ 60 h 61"/>
                  <a:gd name="T40" fmla="*/ 30 w 61"/>
                  <a:gd name="T41" fmla="*/ 61 h 61"/>
                  <a:gd name="T42" fmla="*/ 32 w 61"/>
                  <a:gd name="T43" fmla="*/ 60 h 61"/>
                  <a:gd name="T44" fmla="*/ 35 w 61"/>
                  <a:gd name="T45" fmla="*/ 60 h 61"/>
                  <a:gd name="T46" fmla="*/ 42 w 61"/>
                  <a:gd name="T47" fmla="*/ 58 h 61"/>
                  <a:gd name="T48" fmla="*/ 52 w 61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1">
                    <a:moveTo>
                      <a:pt x="52" y="52"/>
                    </a:moveTo>
                    <a:lnTo>
                      <a:pt x="58" y="42"/>
                    </a:lnTo>
                    <a:lnTo>
                      <a:pt x="60" y="36"/>
                    </a:lnTo>
                    <a:lnTo>
                      <a:pt x="60" y="33"/>
                    </a:lnTo>
                    <a:lnTo>
                      <a:pt x="61" y="31"/>
                    </a:lnTo>
                    <a:lnTo>
                      <a:pt x="60" y="25"/>
                    </a:lnTo>
                    <a:lnTo>
                      <a:pt x="58" y="19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2" y="58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7"/>
              <p:cNvSpPr>
                <a:spLocks/>
              </p:cNvSpPr>
              <p:nvPr/>
            </p:nvSpPr>
            <p:spPr bwMode="auto">
              <a:xfrm>
                <a:off x="1268860" y="449388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38"/>
              <p:cNvSpPr>
                <a:spLocks/>
              </p:cNvSpPr>
              <p:nvPr/>
            </p:nvSpPr>
            <p:spPr bwMode="auto">
              <a:xfrm>
                <a:off x="1308971" y="4491979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9"/>
              <p:cNvSpPr>
                <a:spLocks/>
              </p:cNvSpPr>
              <p:nvPr/>
            </p:nvSpPr>
            <p:spPr bwMode="auto">
              <a:xfrm>
                <a:off x="1310880" y="4383108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40"/>
              <p:cNvSpPr>
                <a:spLocks/>
              </p:cNvSpPr>
              <p:nvPr/>
            </p:nvSpPr>
            <p:spPr bwMode="auto">
              <a:xfrm>
                <a:off x="1389192" y="442130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41"/>
              <p:cNvSpPr>
                <a:spLocks/>
              </p:cNvSpPr>
              <p:nvPr/>
            </p:nvSpPr>
            <p:spPr bwMode="auto">
              <a:xfrm>
                <a:off x="1427392" y="448242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42"/>
              <p:cNvSpPr>
                <a:spLocks/>
              </p:cNvSpPr>
              <p:nvPr/>
            </p:nvSpPr>
            <p:spPr bwMode="auto">
              <a:xfrm>
                <a:off x="1389192" y="452062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43"/>
              <p:cNvSpPr>
                <a:spLocks/>
              </p:cNvSpPr>
              <p:nvPr/>
            </p:nvSpPr>
            <p:spPr bwMode="auto">
              <a:xfrm>
                <a:off x="1347171" y="5659003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1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1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44"/>
              <p:cNvSpPr>
                <a:spLocks/>
              </p:cNvSpPr>
              <p:nvPr/>
            </p:nvSpPr>
            <p:spPr bwMode="auto">
              <a:xfrm>
                <a:off x="1345261" y="579079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5"/>
              <p:cNvSpPr>
                <a:spLocks/>
              </p:cNvSpPr>
              <p:nvPr/>
            </p:nvSpPr>
            <p:spPr bwMode="auto">
              <a:xfrm>
                <a:off x="1719625" y="578888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46"/>
              <p:cNvSpPr>
                <a:spLocks/>
              </p:cNvSpPr>
              <p:nvPr/>
            </p:nvSpPr>
            <p:spPr bwMode="auto">
              <a:xfrm>
                <a:off x="1723445" y="545272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47"/>
              <p:cNvSpPr>
                <a:spLocks/>
              </p:cNvSpPr>
              <p:nvPr/>
            </p:nvSpPr>
            <p:spPr bwMode="auto">
              <a:xfrm>
                <a:off x="1719625" y="5378230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48"/>
              <p:cNvSpPr>
                <a:spLocks/>
              </p:cNvSpPr>
              <p:nvPr/>
            </p:nvSpPr>
            <p:spPr bwMode="auto">
              <a:xfrm>
                <a:off x="1719625" y="527317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49"/>
              <p:cNvSpPr>
                <a:spLocks/>
              </p:cNvSpPr>
              <p:nvPr/>
            </p:nvSpPr>
            <p:spPr bwMode="auto">
              <a:xfrm>
                <a:off x="1719625" y="508217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50"/>
              <p:cNvSpPr>
                <a:spLocks/>
              </p:cNvSpPr>
              <p:nvPr/>
            </p:nvSpPr>
            <p:spPr bwMode="auto">
              <a:xfrm>
                <a:off x="1719625" y="4746012"/>
                <a:ext cx="38200" cy="4011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5 h 61"/>
                  <a:gd name="T12" fmla="*/ 57 w 60"/>
                  <a:gd name="T13" fmla="*/ 19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9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5"/>
                    </a:lnTo>
                    <a:lnTo>
                      <a:pt x="57" y="19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51"/>
              <p:cNvSpPr>
                <a:spLocks/>
              </p:cNvSpPr>
              <p:nvPr/>
            </p:nvSpPr>
            <p:spPr bwMode="auto">
              <a:xfrm>
                <a:off x="1719625" y="4682982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52"/>
              <p:cNvSpPr>
                <a:spLocks/>
              </p:cNvSpPr>
              <p:nvPr/>
            </p:nvSpPr>
            <p:spPr bwMode="auto">
              <a:xfrm>
                <a:off x="1719625" y="4104244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3"/>
              <p:cNvSpPr>
                <a:spLocks/>
              </p:cNvSpPr>
              <p:nvPr/>
            </p:nvSpPr>
            <p:spPr bwMode="auto">
              <a:xfrm>
                <a:off x="1641315" y="4352547"/>
                <a:ext cx="38200" cy="4011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1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1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4"/>
              <p:cNvSpPr>
                <a:spLocks/>
              </p:cNvSpPr>
              <p:nvPr/>
            </p:nvSpPr>
            <p:spPr bwMode="auto">
              <a:xfrm>
                <a:off x="1694796" y="4390748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9 w 61"/>
                  <a:gd name="T23" fmla="*/ 2 h 60"/>
                  <a:gd name="T24" fmla="*/ 10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10 w 61"/>
                  <a:gd name="T35" fmla="*/ 51 h 60"/>
                  <a:gd name="T36" fmla="*/ 19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10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55"/>
              <p:cNvSpPr>
                <a:spLocks/>
              </p:cNvSpPr>
              <p:nvPr/>
            </p:nvSpPr>
            <p:spPr bwMode="auto">
              <a:xfrm>
                <a:off x="1746366" y="4318167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56"/>
              <p:cNvSpPr>
                <a:spLocks/>
              </p:cNvSpPr>
              <p:nvPr/>
            </p:nvSpPr>
            <p:spPr bwMode="auto">
              <a:xfrm>
                <a:off x="1752096" y="438310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57"/>
              <p:cNvSpPr>
                <a:spLocks/>
              </p:cNvSpPr>
              <p:nvPr/>
            </p:nvSpPr>
            <p:spPr bwMode="auto">
              <a:xfrm>
                <a:off x="1752096" y="448051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58"/>
              <p:cNvSpPr>
                <a:spLocks/>
              </p:cNvSpPr>
              <p:nvPr/>
            </p:nvSpPr>
            <p:spPr bwMode="auto">
              <a:xfrm>
                <a:off x="1746366" y="4549280"/>
                <a:ext cx="38200" cy="4011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59"/>
              <p:cNvSpPr>
                <a:spLocks/>
              </p:cNvSpPr>
              <p:nvPr/>
            </p:nvSpPr>
            <p:spPr bwMode="auto">
              <a:xfrm>
                <a:off x="1750186" y="462950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60"/>
              <p:cNvSpPr>
                <a:spLocks/>
              </p:cNvSpPr>
              <p:nvPr/>
            </p:nvSpPr>
            <p:spPr bwMode="auto">
              <a:xfrm>
                <a:off x="1746366" y="4925554"/>
                <a:ext cx="38200" cy="4011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5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5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61"/>
              <p:cNvSpPr>
                <a:spLocks/>
              </p:cNvSpPr>
              <p:nvPr/>
            </p:nvSpPr>
            <p:spPr bwMode="auto">
              <a:xfrm>
                <a:off x="1694796" y="4841513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9 w 61"/>
                  <a:gd name="T23" fmla="*/ 2 h 60"/>
                  <a:gd name="T24" fmla="*/ 10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10 w 61"/>
                  <a:gd name="T35" fmla="*/ 51 h 60"/>
                  <a:gd name="T36" fmla="*/ 19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10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62"/>
              <p:cNvSpPr>
                <a:spLocks/>
              </p:cNvSpPr>
              <p:nvPr/>
            </p:nvSpPr>
            <p:spPr bwMode="auto">
              <a:xfrm>
                <a:off x="1694796" y="4570290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9 w 61"/>
                  <a:gd name="T23" fmla="*/ 2 h 60"/>
                  <a:gd name="T24" fmla="*/ 10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10 w 61"/>
                  <a:gd name="T35" fmla="*/ 51 h 60"/>
                  <a:gd name="T36" fmla="*/ 19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10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63"/>
              <p:cNvSpPr>
                <a:spLocks/>
              </p:cNvSpPr>
              <p:nvPr/>
            </p:nvSpPr>
            <p:spPr bwMode="auto">
              <a:xfrm>
                <a:off x="1694796" y="4497709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9 w 61"/>
                  <a:gd name="T23" fmla="*/ 2 h 60"/>
                  <a:gd name="T24" fmla="*/ 10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10 w 61"/>
                  <a:gd name="T35" fmla="*/ 51 h 60"/>
                  <a:gd name="T36" fmla="*/ 19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10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64"/>
              <p:cNvSpPr>
                <a:spLocks/>
              </p:cNvSpPr>
              <p:nvPr/>
            </p:nvSpPr>
            <p:spPr bwMode="auto">
              <a:xfrm>
                <a:off x="2867550" y="4022114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65"/>
              <p:cNvSpPr>
                <a:spLocks/>
              </p:cNvSpPr>
              <p:nvPr/>
            </p:nvSpPr>
            <p:spPr bwMode="auto">
              <a:xfrm>
                <a:off x="2842719" y="4171096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66"/>
              <p:cNvSpPr>
                <a:spLocks/>
              </p:cNvSpPr>
              <p:nvPr/>
            </p:nvSpPr>
            <p:spPr bwMode="auto">
              <a:xfrm>
                <a:off x="2840810" y="424176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7"/>
              <p:cNvSpPr>
                <a:spLocks/>
              </p:cNvSpPr>
              <p:nvPr/>
            </p:nvSpPr>
            <p:spPr bwMode="auto">
              <a:xfrm>
                <a:off x="2812159" y="427996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68"/>
              <p:cNvSpPr>
                <a:spLocks/>
              </p:cNvSpPr>
              <p:nvPr/>
            </p:nvSpPr>
            <p:spPr bwMode="auto">
              <a:xfrm>
                <a:off x="2867550" y="429524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69"/>
              <p:cNvSpPr>
                <a:spLocks/>
              </p:cNvSpPr>
              <p:nvPr/>
            </p:nvSpPr>
            <p:spPr bwMode="auto">
              <a:xfrm>
                <a:off x="2814069" y="461040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70"/>
              <p:cNvSpPr>
                <a:spLocks/>
              </p:cNvSpPr>
              <p:nvPr/>
            </p:nvSpPr>
            <p:spPr bwMode="auto">
              <a:xfrm>
                <a:off x="2867550" y="4597030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1"/>
              <p:cNvSpPr>
                <a:spLocks/>
              </p:cNvSpPr>
              <p:nvPr/>
            </p:nvSpPr>
            <p:spPr bwMode="auto">
              <a:xfrm>
                <a:off x="2867550" y="465433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72"/>
              <p:cNvSpPr>
                <a:spLocks/>
              </p:cNvSpPr>
              <p:nvPr/>
            </p:nvSpPr>
            <p:spPr bwMode="auto">
              <a:xfrm>
                <a:off x="2921031" y="469253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73"/>
              <p:cNvSpPr>
                <a:spLocks/>
              </p:cNvSpPr>
              <p:nvPr/>
            </p:nvSpPr>
            <p:spPr bwMode="auto">
              <a:xfrm>
                <a:off x="2867550" y="470781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74"/>
              <p:cNvSpPr>
                <a:spLocks/>
              </p:cNvSpPr>
              <p:nvPr/>
            </p:nvSpPr>
            <p:spPr bwMode="auto">
              <a:xfrm>
                <a:off x="2812159" y="470781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75"/>
              <p:cNvSpPr>
                <a:spLocks/>
              </p:cNvSpPr>
              <p:nvPr/>
            </p:nvSpPr>
            <p:spPr bwMode="auto">
              <a:xfrm>
                <a:off x="2756769" y="470017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76"/>
              <p:cNvSpPr>
                <a:spLocks/>
              </p:cNvSpPr>
              <p:nvPr/>
            </p:nvSpPr>
            <p:spPr bwMode="auto">
              <a:xfrm>
                <a:off x="2760589" y="4793763"/>
                <a:ext cx="40111" cy="38200"/>
              </a:xfrm>
              <a:custGeom>
                <a:avLst/>
                <a:gdLst>
                  <a:gd name="T0" fmla="*/ 51 w 61"/>
                  <a:gd name="T1" fmla="*/ 51 h 60"/>
                  <a:gd name="T2" fmla="*/ 57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7 w 61"/>
                  <a:gd name="T13" fmla="*/ 18 h 60"/>
                  <a:gd name="T14" fmla="*/ 51 w 61"/>
                  <a:gd name="T15" fmla="*/ 9 h 60"/>
                  <a:gd name="T16" fmla="*/ 41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1 w 61"/>
                  <a:gd name="T47" fmla="*/ 57 h 60"/>
                  <a:gd name="T48" fmla="*/ 51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77"/>
              <p:cNvSpPr>
                <a:spLocks/>
              </p:cNvSpPr>
              <p:nvPr/>
            </p:nvSpPr>
            <p:spPr bwMode="auto">
              <a:xfrm>
                <a:off x="2867550" y="4824324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78"/>
              <p:cNvSpPr>
                <a:spLocks/>
              </p:cNvSpPr>
              <p:nvPr/>
            </p:nvSpPr>
            <p:spPr bwMode="auto">
              <a:xfrm>
                <a:off x="2840810" y="4904545"/>
                <a:ext cx="38200" cy="40110"/>
              </a:xfrm>
              <a:custGeom>
                <a:avLst/>
                <a:gdLst>
                  <a:gd name="T0" fmla="*/ 51 w 60"/>
                  <a:gd name="T1" fmla="*/ 51 h 61"/>
                  <a:gd name="T2" fmla="*/ 57 w 60"/>
                  <a:gd name="T3" fmla="*/ 41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1 h 61"/>
                  <a:gd name="T34" fmla="*/ 9 w 60"/>
                  <a:gd name="T35" fmla="*/ 51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79"/>
              <p:cNvSpPr>
                <a:spLocks/>
              </p:cNvSpPr>
              <p:nvPr/>
            </p:nvSpPr>
            <p:spPr bwMode="auto">
              <a:xfrm>
                <a:off x="2787329" y="4879714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80"/>
              <p:cNvSpPr>
                <a:spLocks/>
              </p:cNvSpPr>
              <p:nvPr/>
            </p:nvSpPr>
            <p:spPr bwMode="auto">
              <a:xfrm>
                <a:off x="2812159" y="502487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81"/>
              <p:cNvSpPr>
                <a:spLocks/>
              </p:cNvSpPr>
              <p:nvPr/>
            </p:nvSpPr>
            <p:spPr bwMode="auto">
              <a:xfrm>
                <a:off x="2814069" y="507453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82"/>
              <p:cNvSpPr>
                <a:spLocks/>
              </p:cNvSpPr>
              <p:nvPr/>
            </p:nvSpPr>
            <p:spPr bwMode="auto">
              <a:xfrm>
                <a:off x="2867550" y="5049706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83"/>
              <p:cNvSpPr>
                <a:spLocks/>
              </p:cNvSpPr>
              <p:nvPr/>
            </p:nvSpPr>
            <p:spPr bwMode="auto">
              <a:xfrm>
                <a:off x="2840810" y="5601702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84"/>
              <p:cNvSpPr>
                <a:spLocks/>
              </p:cNvSpPr>
              <p:nvPr/>
            </p:nvSpPr>
            <p:spPr bwMode="auto">
              <a:xfrm>
                <a:off x="2840810" y="579079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85"/>
              <p:cNvSpPr>
                <a:spLocks/>
              </p:cNvSpPr>
              <p:nvPr/>
            </p:nvSpPr>
            <p:spPr bwMode="auto">
              <a:xfrm>
                <a:off x="3646840" y="579079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86"/>
              <p:cNvSpPr>
                <a:spLocks/>
              </p:cNvSpPr>
              <p:nvPr/>
            </p:nvSpPr>
            <p:spPr bwMode="auto">
              <a:xfrm>
                <a:off x="3702230" y="5790795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87"/>
              <p:cNvSpPr>
                <a:spLocks/>
              </p:cNvSpPr>
              <p:nvPr/>
            </p:nvSpPr>
            <p:spPr bwMode="auto">
              <a:xfrm>
                <a:off x="3755710" y="579079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88"/>
              <p:cNvSpPr>
                <a:spLocks/>
              </p:cNvSpPr>
              <p:nvPr/>
            </p:nvSpPr>
            <p:spPr bwMode="auto">
              <a:xfrm>
                <a:off x="4046034" y="5790795"/>
                <a:ext cx="38200" cy="38200"/>
              </a:xfrm>
              <a:custGeom>
                <a:avLst/>
                <a:gdLst>
                  <a:gd name="T0" fmla="*/ 51 w 61"/>
                  <a:gd name="T1" fmla="*/ 51 h 60"/>
                  <a:gd name="T2" fmla="*/ 57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7 w 61"/>
                  <a:gd name="T13" fmla="*/ 18 h 60"/>
                  <a:gd name="T14" fmla="*/ 51 w 61"/>
                  <a:gd name="T15" fmla="*/ 9 h 60"/>
                  <a:gd name="T16" fmla="*/ 41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1 w 61"/>
                  <a:gd name="T47" fmla="*/ 57 h 60"/>
                  <a:gd name="T48" fmla="*/ 51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89"/>
              <p:cNvSpPr>
                <a:spLocks/>
              </p:cNvSpPr>
              <p:nvPr/>
            </p:nvSpPr>
            <p:spPr bwMode="auto">
              <a:xfrm>
                <a:off x="3675489" y="523497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90"/>
              <p:cNvSpPr>
                <a:spLocks/>
              </p:cNvSpPr>
              <p:nvPr/>
            </p:nvSpPr>
            <p:spPr bwMode="auto">
              <a:xfrm>
                <a:off x="3677400" y="517958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91"/>
              <p:cNvSpPr>
                <a:spLocks/>
              </p:cNvSpPr>
              <p:nvPr/>
            </p:nvSpPr>
            <p:spPr bwMode="auto">
              <a:xfrm>
                <a:off x="3702230" y="5013415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92"/>
              <p:cNvSpPr>
                <a:spLocks/>
              </p:cNvSpPr>
              <p:nvPr/>
            </p:nvSpPr>
            <p:spPr bwMode="auto">
              <a:xfrm>
                <a:off x="3646840" y="498667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93"/>
              <p:cNvSpPr>
                <a:spLocks/>
              </p:cNvSpPr>
              <p:nvPr/>
            </p:nvSpPr>
            <p:spPr bwMode="auto">
              <a:xfrm>
                <a:off x="3673580" y="4916005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94"/>
              <p:cNvSpPr>
                <a:spLocks/>
              </p:cNvSpPr>
              <p:nvPr/>
            </p:nvSpPr>
            <p:spPr bwMode="auto">
              <a:xfrm>
                <a:off x="4046034" y="5003866"/>
                <a:ext cx="38200" cy="38200"/>
              </a:xfrm>
              <a:custGeom>
                <a:avLst/>
                <a:gdLst>
                  <a:gd name="T0" fmla="*/ 51 w 61"/>
                  <a:gd name="T1" fmla="*/ 51 h 60"/>
                  <a:gd name="T2" fmla="*/ 57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7 w 61"/>
                  <a:gd name="T13" fmla="*/ 18 h 60"/>
                  <a:gd name="T14" fmla="*/ 51 w 61"/>
                  <a:gd name="T15" fmla="*/ 9 h 60"/>
                  <a:gd name="T16" fmla="*/ 41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1 w 61"/>
                  <a:gd name="T47" fmla="*/ 57 h 60"/>
                  <a:gd name="T48" fmla="*/ 51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95"/>
              <p:cNvSpPr>
                <a:spLocks/>
              </p:cNvSpPr>
              <p:nvPr/>
            </p:nvSpPr>
            <p:spPr bwMode="auto">
              <a:xfrm>
                <a:off x="4046034" y="4917914"/>
                <a:ext cx="38200" cy="38200"/>
              </a:xfrm>
              <a:custGeom>
                <a:avLst/>
                <a:gdLst>
                  <a:gd name="T0" fmla="*/ 51 w 61"/>
                  <a:gd name="T1" fmla="*/ 52 h 61"/>
                  <a:gd name="T2" fmla="*/ 57 w 61"/>
                  <a:gd name="T3" fmla="*/ 42 h 61"/>
                  <a:gd name="T4" fmla="*/ 60 w 61"/>
                  <a:gd name="T5" fmla="*/ 35 h 61"/>
                  <a:gd name="T6" fmla="*/ 60 w 61"/>
                  <a:gd name="T7" fmla="*/ 32 h 61"/>
                  <a:gd name="T8" fmla="*/ 61 w 61"/>
                  <a:gd name="T9" fmla="*/ 30 h 61"/>
                  <a:gd name="T10" fmla="*/ 60 w 61"/>
                  <a:gd name="T11" fmla="*/ 24 h 61"/>
                  <a:gd name="T12" fmla="*/ 57 w 61"/>
                  <a:gd name="T13" fmla="*/ 18 h 61"/>
                  <a:gd name="T14" fmla="*/ 51 w 61"/>
                  <a:gd name="T15" fmla="*/ 9 h 61"/>
                  <a:gd name="T16" fmla="*/ 41 w 61"/>
                  <a:gd name="T17" fmla="*/ 2 h 61"/>
                  <a:gd name="T18" fmla="*/ 35 w 61"/>
                  <a:gd name="T19" fmla="*/ 0 h 61"/>
                  <a:gd name="T20" fmla="*/ 30 w 61"/>
                  <a:gd name="T21" fmla="*/ 0 h 61"/>
                  <a:gd name="T22" fmla="*/ 18 w 61"/>
                  <a:gd name="T23" fmla="*/ 2 h 61"/>
                  <a:gd name="T24" fmla="*/ 9 w 61"/>
                  <a:gd name="T25" fmla="*/ 9 h 61"/>
                  <a:gd name="T26" fmla="*/ 2 w 61"/>
                  <a:gd name="T27" fmla="*/ 18 h 61"/>
                  <a:gd name="T28" fmla="*/ 0 w 61"/>
                  <a:gd name="T29" fmla="*/ 30 h 61"/>
                  <a:gd name="T30" fmla="*/ 0 w 61"/>
                  <a:gd name="T31" fmla="*/ 35 h 61"/>
                  <a:gd name="T32" fmla="*/ 2 w 61"/>
                  <a:gd name="T33" fmla="*/ 42 h 61"/>
                  <a:gd name="T34" fmla="*/ 9 w 61"/>
                  <a:gd name="T35" fmla="*/ 52 h 61"/>
                  <a:gd name="T36" fmla="*/ 18 w 61"/>
                  <a:gd name="T37" fmla="*/ 58 h 61"/>
                  <a:gd name="T38" fmla="*/ 24 w 61"/>
                  <a:gd name="T39" fmla="*/ 60 h 61"/>
                  <a:gd name="T40" fmla="*/ 30 w 61"/>
                  <a:gd name="T41" fmla="*/ 61 h 61"/>
                  <a:gd name="T42" fmla="*/ 32 w 61"/>
                  <a:gd name="T43" fmla="*/ 60 h 61"/>
                  <a:gd name="T44" fmla="*/ 35 w 61"/>
                  <a:gd name="T45" fmla="*/ 60 h 61"/>
                  <a:gd name="T46" fmla="*/ 41 w 61"/>
                  <a:gd name="T47" fmla="*/ 58 h 61"/>
                  <a:gd name="T48" fmla="*/ 51 w 61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96"/>
              <p:cNvSpPr>
                <a:spLocks/>
              </p:cNvSpPr>
              <p:nvPr/>
            </p:nvSpPr>
            <p:spPr bwMode="auto">
              <a:xfrm>
                <a:off x="4072774" y="4831964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9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9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9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97"/>
              <p:cNvSpPr>
                <a:spLocks/>
              </p:cNvSpPr>
              <p:nvPr/>
            </p:nvSpPr>
            <p:spPr bwMode="auto">
              <a:xfrm>
                <a:off x="4128166" y="4803313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98"/>
              <p:cNvSpPr>
                <a:spLocks/>
              </p:cNvSpPr>
              <p:nvPr/>
            </p:nvSpPr>
            <p:spPr bwMode="auto">
              <a:xfrm>
                <a:off x="4128166" y="4730732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99"/>
              <p:cNvSpPr>
                <a:spLocks/>
              </p:cNvSpPr>
              <p:nvPr/>
            </p:nvSpPr>
            <p:spPr bwMode="auto">
              <a:xfrm>
                <a:off x="4072774" y="4746012"/>
                <a:ext cx="38200" cy="40110"/>
              </a:xfrm>
              <a:custGeom>
                <a:avLst/>
                <a:gdLst>
                  <a:gd name="T0" fmla="*/ 52 w 61"/>
                  <a:gd name="T1" fmla="*/ 52 h 61"/>
                  <a:gd name="T2" fmla="*/ 58 w 61"/>
                  <a:gd name="T3" fmla="*/ 42 h 61"/>
                  <a:gd name="T4" fmla="*/ 60 w 61"/>
                  <a:gd name="T5" fmla="*/ 36 h 61"/>
                  <a:gd name="T6" fmla="*/ 60 w 61"/>
                  <a:gd name="T7" fmla="*/ 33 h 61"/>
                  <a:gd name="T8" fmla="*/ 61 w 61"/>
                  <a:gd name="T9" fmla="*/ 31 h 61"/>
                  <a:gd name="T10" fmla="*/ 60 w 61"/>
                  <a:gd name="T11" fmla="*/ 25 h 61"/>
                  <a:gd name="T12" fmla="*/ 58 w 61"/>
                  <a:gd name="T13" fmla="*/ 19 h 61"/>
                  <a:gd name="T14" fmla="*/ 52 w 61"/>
                  <a:gd name="T15" fmla="*/ 9 h 61"/>
                  <a:gd name="T16" fmla="*/ 42 w 61"/>
                  <a:gd name="T17" fmla="*/ 2 h 61"/>
                  <a:gd name="T18" fmla="*/ 36 w 61"/>
                  <a:gd name="T19" fmla="*/ 0 h 61"/>
                  <a:gd name="T20" fmla="*/ 31 w 61"/>
                  <a:gd name="T21" fmla="*/ 0 h 61"/>
                  <a:gd name="T22" fmla="*/ 19 w 61"/>
                  <a:gd name="T23" fmla="*/ 2 h 61"/>
                  <a:gd name="T24" fmla="*/ 9 w 61"/>
                  <a:gd name="T25" fmla="*/ 9 h 61"/>
                  <a:gd name="T26" fmla="*/ 2 w 61"/>
                  <a:gd name="T27" fmla="*/ 19 h 61"/>
                  <a:gd name="T28" fmla="*/ 0 w 61"/>
                  <a:gd name="T29" fmla="*/ 31 h 61"/>
                  <a:gd name="T30" fmla="*/ 0 w 61"/>
                  <a:gd name="T31" fmla="*/ 36 h 61"/>
                  <a:gd name="T32" fmla="*/ 2 w 61"/>
                  <a:gd name="T33" fmla="*/ 42 h 61"/>
                  <a:gd name="T34" fmla="*/ 9 w 61"/>
                  <a:gd name="T35" fmla="*/ 52 h 61"/>
                  <a:gd name="T36" fmla="*/ 19 w 61"/>
                  <a:gd name="T37" fmla="*/ 58 h 61"/>
                  <a:gd name="T38" fmla="*/ 25 w 61"/>
                  <a:gd name="T39" fmla="*/ 60 h 61"/>
                  <a:gd name="T40" fmla="*/ 31 w 61"/>
                  <a:gd name="T41" fmla="*/ 61 h 61"/>
                  <a:gd name="T42" fmla="*/ 33 w 61"/>
                  <a:gd name="T43" fmla="*/ 60 h 61"/>
                  <a:gd name="T44" fmla="*/ 36 w 61"/>
                  <a:gd name="T45" fmla="*/ 60 h 61"/>
                  <a:gd name="T46" fmla="*/ 42 w 61"/>
                  <a:gd name="T47" fmla="*/ 58 h 61"/>
                  <a:gd name="T48" fmla="*/ 52 w 61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1">
                    <a:moveTo>
                      <a:pt x="52" y="52"/>
                    </a:moveTo>
                    <a:lnTo>
                      <a:pt x="58" y="42"/>
                    </a:lnTo>
                    <a:lnTo>
                      <a:pt x="60" y="36"/>
                    </a:lnTo>
                    <a:lnTo>
                      <a:pt x="60" y="33"/>
                    </a:lnTo>
                    <a:lnTo>
                      <a:pt x="61" y="31"/>
                    </a:lnTo>
                    <a:lnTo>
                      <a:pt x="60" y="25"/>
                    </a:lnTo>
                    <a:lnTo>
                      <a:pt x="58" y="19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9" y="58"/>
                    </a:lnTo>
                    <a:lnTo>
                      <a:pt x="25" y="60"/>
                    </a:lnTo>
                    <a:lnTo>
                      <a:pt x="31" y="61"/>
                    </a:lnTo>
                    <a:lnTo>
                      <a:pt x="33" y="60"/>
                    </a:lnTo>
                    <a:lnTo>
                      <a:pt x="36" y="60"/>
                    </a:lnTo>
                    <a:lnTo>
                      <a:pt x="42" y="58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00"/>
              <p:cNvSpPr>
                <a:spLocks/>
              </p:cNvSpPr>
              <p:nvPr/>
            </p:nvSpPr>
            <p:spPr bwMode="auto">
              <a:xfrm>
                <a:off x="4046034" y="4616130"/>
                <a:ext cx="38200" cy="38200"/>
              </a:xfrm>
              <a:custGeom>
                <a:avLst/>
                <a:gdLst>
                  <a:gd name="T0" fmla="*/ 51 w 61"/>
                  <a:gd name="T1" fmla="*/ 51 h 60"/>
                  <a:gd name="T2" fmla="*/ 57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7 w 61"/>
                  <a:gd name="T13" fmla="*/ 18 h 60"/>
                  <a:gd name="T14" fmla="*/ 51 w 61"/>
                  <a:gd name="T15" fmla="*/ 9 h 60"/>
                  <a:gd name="T16" fmla="*/ 41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1 w 61"/>
                  <a:gd name="T47" fmla="*/ 57 h 60"/>
                  <a:gd name="T48" fmla="*/ 51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01"/>
              <p:cNvSpPr>
                <a:spLocks/>
              </p:cNvSpPr>
              <p:nvPr/>
            </p:nvSpPr>
            <p:spPr bwMode="auto">
              <a:xfrm>
                <a:off x="3755710" y="4803313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02"/>
              <p:cNvSpPr>
                <a:spLocks/>
              </p:cNvSpPr>
              <p:nvPr/>
            </p:nvSpPr>
            <p:spPr bwMode="auto">
              <a:xfrm>
                <a:off x="3702230" y="4803313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03"/>
              <p:cNvSpPr>
                <a:spLocks/>
              </p:cNvSpPr>
              <p:nvPr/>
            </p:nvSpPr>
            <p:spPr bwMode="auto">
              <a:xfrm>
                <a:off x="3702230" y="4730732"/>
                <a:ext cx="38200" cy="38200"/>
              </a:xfrm>
              <a:custGeom>
                <a:avLst/>
                <a:gdLst>
                  <a:gd name="T0" fmla="*/ 52 w 61"/>
                  <a:gd name="T1" fmla="*/ 52 h 61"/>
                  <a:gd name="T2" fmla="*/ 58 w 61"/>
                  <a:gd name="T3" fmla="*/ 42 h 61"/>
                  <a:gd name="T4" fmla="*/ 60 w 61"/>
                  <a:gd name="T5" fmla="*/ 35 h 61"/>
                  <a:gd name="T6" fmla="*/ 60 w 61"/>
                  <a:gd name="T7" fmla="*/ 32 h 61"/>
                  <a:gd name="T8" fmla="*/ 61 w 61"/>
                  <a:gd name="T9" fmla="*/ 30 h 61"/>
                  <a:gd name="T10" fmla="*/ 60 w 61"/>
                  <a:gd name="T11" fmla="*/ 24 h 61"/>
                  <a:gd name="T12" fmla="*/ 58 w 61"/>
                  <a:gd name="T13" fmla="*/ 18 h 61"/>
                  <a:gd name="T14" fmla="*/ 52 w 61"/>
                  <a:gd name="T15" fmla="*/ 9 h 61"/>
                  <a:gd name="T16" fmla="*/ 42 w 61"/>
                  <a:gd name="T17" fmla="*/ 2 h 61"/>
                  <a:gd name="T18" fmla="*/ 36 w 61"/>
                  <a:gd name="T19" fmla="*/ 0 h 61"/>
                  <a:gd name="T20" fmla="*/ 31 w 61"/>
                  <a:gd name="T21" fmla="*/ 0 h 61"/>
                  <a:gd name="T22" fmla="*/ 18 w 61"/>
                  <a:gd name="T23" fmla="*/ 2 h 61"/>
                  <a:gd name="T24" fmla="*/ 9 w 61"/>
                  <a:gd name="T25" fmla="*/ 9 h 61"/>
                  <a:gd name="T26" fmla="*/ 2 w 61"/>
                  <a:gd name="T27" fmla="*/ 18 h 61"/>
                  <a:gd name="T28" fmla="*/ 0 w 61"/>
                  <a:gd name="T29" fmla="*/ 30 h 61"/>
                  <a:gd name="T30" fmla="*/ 0 w 61"/>
                  <a:gd name="T31" fmla="*/ 35 h 61"/>
                  <a:gd name="T32" fmla="*/ 2 w 61"/>
                  <a:gd name="T33" fmla="*/ 42 h 61"/>
                  <a:gd name="T34" fmla="*/ 9 w 61"/>
                  <a:gd name="T35" fmla="*/ 52 h 61"/>
                  <a:gd name="T36" fmla="*/ 18 w 61"/>
                  <a:gd name="T37" fmla="*/ 58 h 61"/>
                  <a:gd name="T38" fmla="*/ 25 w 61"/>
                  <a:gd name="T39" fmla="*/ 60 h 61"/>
                  <a:gd name="T40" fmla="*/ 31 w 61"/>
                  <a:gd name="T41" fmla="*/ 61 h 61"/>
                  <a:gd name="T42" fmla="*/ 33 w 61"/>
                  <a:gd name="T43" fmla="*/ 60 h 61"/>
                  <a:gd name="T44" fmla="*/ 36 w 61"/>
                  <a:gd name="T45" fmla="*/ 60 h 61"/>
                  <a:gd name="T46" fmla="*/ 42 w 61"/>
                  <a:gd name="T47" fmla="*/ 58 h 61"/>
                  <a:gd name="T48" fmla="*/ 52 w 61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1">
                    <a:moveTo>
                      <a:pt x="52" y="52"/>
                    </a:moveTo>
                    <a:lnTo>
                      <a:pt x="58" y="42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5" y="60"/>
                    </a:lnTo>
                    <a:lnTo>
                      <a:pt x="31" y="61"/>
                    </a:lnTo>
                    <a:lnTo>
                      <a:pt x="33" y="60"/>
                    </a:lnTo>
                    <a:lnTo>
                      <a:pt x="36" y="60"/>
                    </a:lnTo>
                    <a:lnTo>
                      <a:pt x="42" y="58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04"/>
              <p:cNvSpPr>
                <a:spLocks/>
              </p:cNvSpPr>
              <p:nvPr/>
            </p:nvSpPr>
            <p:spPr bwMode="auto">
              <a:xfrm>
                <a:off x="3646840" y="4682982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06"/>
              <p:cNvSpPr>
                <a:spLocks/>
              </p:cNvSpPr>
              <p:nvPr/>
            </p:nvSpPr>
            <p:spPr bwMode="auto">
              <a:xfrm>
                <a:off x="3646840" y="463523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07"/>
              <p:cNvSpPr>
                <a:spLocks/>
              </p:cNvSpPr>
              <p:nvPr/>
            </p:nvSpPr>
            <p:spPr bwMode="auto">
              <a:xfrm>
                <a:off x="3589539" y="4606581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08"/>
              <p:cNvSpPr>
                <a:spLocks/>
              </p:cNvSpPr>
              <p:nvPr/>
            </p:nvSpPr>
            <p:spPr bwMode="auto">
              <a:xfrm>
                <a:off x="3646840" y="4555010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5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5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09"/>
              <p:cNvSpPr>
                <a:spLocks/>
              </p:cNvSpPr>
              <p:nvPr/>
            </p:nvSpPr>
            <p:spPr bwMode="auto">
              <a:xfrm>
                <a:off x="3646840" y="449770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10"/>
              <p:cNvSpPr>
                <a:spLocks/>
              </p:cNvSpPr>
              <p:nvPr/>
            </p:nvSpPr>
            <p:spPr bwMode="auto">
              <a:xfrm>
                <a:off x="3702230" y="4520629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11"/>
              <p:cNvSpPr>
                <a:spLocks/>
              </p:cNvSpPr>
              <p:nvPr/>
            </p:nvSpPr>
            <p:spPr bwMode="auto">
              <a:xfrm>
                <a:off x="3702230" y="4644781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5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12"/>
              <p:cNvSpPr>
                <a:spLocks/>
              </p:cNvSpPr>
              <p:nvPr/>
            </p:nvSpPr>
            <p:spPr bwMode="auto">
              <a:xfrm>
                <a:off x="3755710" y="4608490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213"/>
              <p:cNvSpPr>
                <a:spLocks/>
              </p:cNvSpPr>
              <p:nvPr/>
            </p:nvSpPr>
            <p:spPr bwMode="auto">
              <a:xfrm>
                <a:off x="3728970" y="4377378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5 h 61"/>
                  <a:gd name="T12" fmla="*/ 57 w 60"/>
                  <a:gd name="T13" fmla="*/ 19 h 61"/>
                  <a:gd name="T14" fmla="*/ 51 w 60"/>
                  <a:gd name="T15" fmla="*/ 10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10 h 61"/>
                  <a:gd name="T26" fmla="*/ 2 w 60"/>
                  <a:gd name="T27" fmla="*/ 19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5"/>
                    </a:lnTo>
                    <a:lnTo>
                      <a:pt x="57" y="19"/>
                    </a:lnTo>
                    <a:lnTo>
                      <a:pt x="51" y="10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214"/>
              <p:cNvSpPr>
                <a:spLocks/>
              </p:cNvSpPr>
              <p:nvPr/>
            </p:nvSpPr>
            <p:spPr bwMode="auto">
              <a:xfrm>
                <a:off x="3673580" y="4428948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215"/>
              <p:cNvSpPr>
                <a:spLocks/>
              </p:cNvSpPr>
              <p:nvPr/>
            </p:nvSpPr>
            <p:spPr bwMode="auto">
              <a:xfrm>
                <a:off x="3673580" y="4344907"/>
                <a:ext cx="38200" cy="38200"/>
              </a:xfrm>
              <a:custGeom>
                <a:avLst/>
                <a:gdLst>
                  <a:gd name="T0" fmla="*/ 51 w 60"/>
                  <a:gd name="T1" fmla="*/ 51 h 61"/>
                  <a:gd name="T2" fmla="*/ 57 w 60"/>
                  <a:gd name="T3" fmla="*/ 41 h 61"/>
                  <a:gd name="T4" fmla="*/ 59 w 60"/>
                  <a:gd name="T5" fmla="*/ 35 h 61"/>
                  <a:gd name="T6" fmla="*/ 59 w 60"/>
                  <a:gd name="T7" fmla="*/ 32 h 61"/>
                  <a:gd name="T8" fmla="*/ 60 w 60"/>
                  <a:gd name="T9" fmla="*/ 30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0 h 61"/>
                  <a:gd name="T30" fmla="*/ 0 w 60"/>
                  <a:gd name="T31" fmla="*/ 35 h 61"/>
                  <a:gd name="T32" fmla="*/ 2 w 60"/>
                  <a:gd name="T33" fmla="*/ 41 h 61"/>
                  <a:gd name="T34" fmla="*/ 9 w 60"/>
                  <a:gd name="T35" fmla="*/ 51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216"/>
              <p:cNvSpPr>
                <a:spLocks/>
              </p:cNvSpPr>
              <p:nvPr/>
            </p:nvSpPr>
            <p:spPr bwMode="auto">
              <a:xfrm>
                <a:off x="4047945" y="4427039"/>
                <a:ext cx="38200" cy="38200"/>
              </a:xfrm>
              <a:custGeom>
                <a:avLst/>
                <a:gdLst>
                  <a:gd name="T0" fmla="*/ 51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1 w 61"/>
                  <a:gd name="T15" fmla="*/ 9 h 60"/>
                  <a:gd name="T16" fmla="*/ 41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1 w 61"/>
                  <a:gd name="T47" fmla="*/ 57 h 60"/>
                  <a:gd name="T48" fmla="*/ 51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17"/>
              <p:cNvSpPr>
                <a:spLocks/>
              </p:cNvSpPr>
              <p:nvPr/>
            </p:nvSpPr>
            <p:spPr bwMode="auto">
              <a:xfrm>
                <a:off x="4021204" y="450152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218"/>
              <p:cNvSpPr>
                <a:spLocks/>
              </p:cNvSpPr>
              <p:nvPr/>
            </p:nvSpPr>
            <p:spPr bwMode="auto">
              <a:xfrm>
                <a:off x="4047945" y="4268506"/>
                <a:ext cx="38200" cy="38200"/>
              </a:xfrm>
              <a:custGeom>
                <a:avLst/>
                <a:gdLst>
                  <a:gd name="T0" fmla="*/ 51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1 w 61"/>
                  <a:gd name="T15" fmla="*/ 9 h 60"/>
                  <a:gd name="T16" fmla="*/ 41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1 w 61"/>
                  <a:gd name="T47" fmla="*/ 57 h 60"/>
                  <a:gd name="T48" fmla="*/ 51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219"/>
              <p:cNvSpPr>
                <a:spLocks/>
              </p:cNvSpPr>
              <p:nvPr/>
            </p:nvSpPr>
            <p:spPr bwMode="auto">
              <a:xfrm>
                <a:off x="3677400" y="414244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20"/>
              <p:cNvSpPr>
                <a:spLocks/>
              </p:cNvSpPr>
              <p:nvPr/>
            </p:nvSpPr>
            <p:spPr bwMode="auto">
              <a:xfrm>
                <a:off x="4047945" y="3729880"/>
                <a:ext cx="38200" cy="38200"/>
              </a:xfrm>
              <a:custGeom>
                <a:avLst/>
                <a:gdLst>
                  <a:gd name="T0" fmla="*/ 51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1 w 61"/>
                  <a:gd name="T15" fmla="*/ 9 h 60"/>
                  <a:gd name="T16" fmla="*/ 41 w 61"/>
                  <a:gd name="T17" fmla="*/ 2 h 60"/>
                  <a:gd name="T18" fmla="*/ 35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2 w 61"/>
                  <a:gd name="T43" fmla="*/ 59 h 60"/>
                  <a:gd name="T44" fmla="*/ 35 w 61"/>
                  <a:gd name="T45" fmla="*/ 59 h 60"/>
                  <a:gd name="T46" fmla="*/ 41 w 61"/>
                  <a:gd name="T47" fmla="*/ 57 h 60"/>
                  <a:gd name="T48" fmla="*/ 51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21"/>
              <p:cNvSpPr>
                <a:spLocks/>
              </p:cNvSpPr>
              <p:nvPr/>
            </p:nvSpPr>
            <p:spPr bwMode="auto">
              <a:xfrm>
                <a:off x="5125198" y="579079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222"/>
              <p:cNvSpPr>
                <a:spLocks/>
              </p:cNvSpPr>
              <p:nvPr/>
            </p:nvSpPr>
            <p:spPr bwMode="auto">
              <a:xfrm>
                <a:off x="5205419" y="5790795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23"/>
              <p:cNvSpPr>
                <a:spLocks/>
              </p:cNvSpPr>
              <p:nvPr/>
            </p:nvSpPr>
            <p:spPr bwMode="auto">
              <a:xfrm>
                <a:off x="5167218" y="5000046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24"/>
              <p:cNvSpPr>
                <a:spLocks/>
              </p:cNvSpPr>
              <p:nvPr/>
            </p:nvSpPr>
            <p:spPr bwMode="auto">
              <a:xfrm>
                <a:off x="5163398" y="5051616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225"/>
              <p:cNvSpPr>
                <a:spLocks/>
              </p:cNvSpPr>
              <p:nvPr/>
            </p:nvSpPr>
            <p:spPr bwMode="auto">
              <a:xfrm>
                <a:off x="5167218" y="4849153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1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1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1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26"/>
              <p:cNvSpPr>
                <a:spLocks/>
              </p:cNvSpPr>
              <p:nvPr/>
            </p:nvSpPr>
            <p:spPr bwMode="auto">
              <a:xfrm>
                <a:off x="5163398" y="4650511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27"/>
              <p:cNvSpPr>
                <a:spLocks/>
              </p:cNvSpPr>
              <p:nvPr/>
            </p:nvSpPr>
            <p:spPr bwMode="auto">
              <a:xfrm>
                <a:off x="5163398" y="4597030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28"/>
              <p:cNvSpPr>
                <a:spLocks/>
              </p:cNvSpPr>
              <p:nvPr/>
            </p:nvSpPr>
            <p:spPr bwMode="auto">
              <a:xfrm>
                <a:off x="5163398" y="4480519"/>
                <a:ext cx="38200" cy="38200"/>
              </a:xfrm>
              <a:custGeom>
                <a:avLst/>
                <a:gdLst>
                  <a:gd name="T0" fmla="*/ 52 w 61"/>
                  <a:gd name="T1" fmla="*/ 51 h 60"/>
                  <a:gd name="T2" fmla="*/ 58 w 61"/>
                  <a:gd name="T3" fmla="*/ 41 h 60"/>
                  <a:gd name="T4" fmla="*/ 60 w 61"/>
                  <a:gd name="T5" fmla="*/ 35 h 60"/>
                  <a:gd name="T6" fmla="*/ 60 w 61"/>
                  <a:gd name="T7" fmla="*/ 32 h 60"/>
                  <a:gd name="T8" fmla="*/ 61 w 61"/>
                  <a:gd name="T9" fmla="*/ 30 h 60"/>
                  <a:gd name="T10" fmla="*/ 60 w 61"/>
                  <a:gd name="T11" fmla="*/ 24 h 60"/>
                  <a:gd name="T12" fmla="*/ 58 w 61"/>
                  <a:gd name="T13" fmla="*/ 18 h 60"/>
                  <a:gd name="T14" fmla="*/ 52 w 61"/>
                  <a:gd name="T15" fmla="*/ 9 h 60"/>
                  <a:gd name="T16" fmla="*/ 42 w 61"/>
                  <a:gd name="T17" fmla="*/ 2 h 60"/>
                  <a:gd name="T18" fmla="*/ 36 w 61"/>
                  <a:gd name="T19" fmla="*/ 0 h 60"/>
                  <a:gd name="T20" fmla="*/ 30 w 61"/>
                  <a:gd name="T21" fmla="*/ 0 h 60"/>
                  <a:gd name="T22" fmla="*/ 18 w 61"/>
                  <a:gd name="T23" fmla="*/ 2 h 60"/>
                  <a:gd name="T24" fmla="*/ 9 w 61"/>
                  <a:gd name="T25" fmla="*/ 9 h 60"/>
                  <a:gd name="T26" fmla="*/ 2 w 61"/>
                  <a:gd name="T27" fmla="*/ 18 h 60"/>
                  <a:gd name="T28" fmla="*/ 0 w 61"/>
                  <a:gd name="T29" fmla="*/ 30 h 60"/>
                  <a:gd name="T30" fmla="*/ 0 w 61"/>
                  <a:gd name="T31" fmla="*/ 35 h 60"/>
                  <a:gd name="T32" fmla="*/ 2 w 61"/>
                  <a:gd name="T33" fmla="*/ 41 h 60"/>
                  <a:gd name="T34" fmla="*/ 9 w 61"/>
                  <a:gd name="T35" fmla="*/ 51 h 60"/>
                  <a:gd name="T36" fmla="*/ 18 w 61"/>
                  <a:gd name="T37" fmla="*/ 57 h 60"/>
                  <a:gd name="T38" fmla="*/ 24 w 61"/>
                  <a:gd name="T39" fmla="*/ 59 h 60"/>
                  <a:gd name="T40" fmla="*/ 30 w 61"/>
                  <a:gd name="T41" fmla="*/ 60 h 60"/>
                  <a:gd name="T42" fmla="*/ 33 w 61"/>
                  <a:gd name="T43" fmla="*/ 59 h 60"/>
                  <a:gd name="T44" fmla="*/ 36 w 61"/>
                  <a:gd name="T45" fmla="*/ 59 h 60"/>
                  <a:gd name="T46" fmla="*/ 42 w 61"/>
                  <a:gd name="T47" fmla="*/ 57 h 60"/>
                  <a:gd name="T48" fmla="*/ 52 w 61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2" y="51"/>
                    </a:moveTo>
                    <a:lnTo>
                      <a:pt x="58" y="41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0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2" y="9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3" y="59"/>
                    </a:lnTo>
                    <a:lnTo>
                      <a:pt x="36" y="59"/>
                    </a:lnTo>
                    <a:lnTo>
                      <a:pt x="42" y="57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086997" y="449770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086997" y="4577930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243619" y="4577930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32"/>
              <p:cNvSpPr>
                <a:spLocks/>
              </p:cNvSpPr>
              <p:nvPr/>
            </p:nvSpPr>
            <p:spPr bwMode="auto">
              <a:xfrm>
                <a:off x="5243619" y="4482429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33"/>
              <p:cNvSpPr>
                <a:spLocks/>
              </p:cNvSpPr>
              <p:nvPr/>
            </p:nvSpPr>
            <p:spPr bwMode="auto">
              <a:xfrm>
                <a:off x="5086997" y="4738372"/>
                <a:ext cx="38200" cy="38200"/>
              </a:xfrm>
              <a:custGeom>
                <a:avLst/>
                <a:gdLst>
                  <a:gd name="T0" fmla="*/ 51 w 60"/>
                  <a:gd name="T1" fmla="*/ 52 h 61"/>
                  <a:gd name="T2" fmla="*/ 57 w 60"/>
                  <a:gd name="T3" fmla="*/ 42 h 61"/>
                  <a:gd name="T4" fmla="*/ 59 w 60"/>
                  <a:gd name="T5" fmla="*/ 36 h 61"/>
                  <a:gd name="T6" fmla="*/ 59 w 60"/>
                  <a:gd name="T7" fmla="*/ 33 h 61"/>
                  <a:gd name="T8" fmla="*/ 60 w 60"/>
                  <a:gd name="T9" fmla="*/ 31 h 61"/>
                  <a:gd name="T10" fmla="*/ 59 w 60"/>
                  <a:gd name="T11" fmla="*/ 24 h 61"/>
                  <a:gd name="T12" fmla="*/ 57 w 60"/>
                  <a:gd name="T13" fmla="*/ 18 h 61"/>
                  <a:gd name="T14" fmla="*/ 51 w 60"/>
                  <a:gd name="T15" fmla="*/ 9 h 61"/>
                  <a:gd name="T16" fmla="*/ 41 w 60"/>
                  <a:gd name="T17" fmla="*/ 2 h 61"/>
                  <a:gd name="T18" fmla="*/ 35 w 60"/>
                  <a:gd name="T19" fmla="*/ 0 h 61"/>
                  <a:gd name="T20" fmla="*/ 30 w 60"/>
                  <a:gd name="T21" fmla="*/ 0 h 61"/>
                  <a:gd name="T22" fmla="*/ 18 w 60"/>
                  <a:gd name="T23" fmla="*/ 2 h 61"/>
                  <a:gd name="T24" fmla="*/ 9 w 60"/>
                  <a:gd name="T25" fmla="*/ 9 h 61"/>
                  <a:gd name="T26" fmla="*/ 2 w 60"/>
                  <a:gd name="T27" fmla="*/ 18 h 61"/>
                  <a:gd name="T28" fmla="*/ 0 w 60"/>
                  <a:gd name="T29" fmla="*/ 31 h 61"/>
                  <a:gd name="T30" fmla="*/ 0 w 60"/>
                  <a:gd name="T31" fmla="*/ 36 h 61"/>
                  <a:gd name="T32" fmla="*/ 2 w 60"/>
                  <a:gd name="T33" fmla="*/ 42 h 61"/>
                  <a:gd name="T34" fmla="*/ 9 w 60"/>
                  <a:gd name="T35" fmla="*/ 52 h 61"/>
                  <a:gd name="T36" fmla="*/ 18 w 60"/>
                  <a:gd name="T37" fmla="*/ 58 h 61"/>
                  <a:gd name="T38" fmla="*/ 24 w 60"/>
                  <a:gd name="T39" fmla="*/ 60 h 61"/>
                  <a:gd name="T40" fmla="*/ 30 w 60"/>
                  <a:gd name="T41" fmla="*/ 61 h 61"/>
                  <a:gd name="T42" fmla="*/ 32 w 60"/>
                  <a:gd name="T43" fmla="*/ 60 h 61"/>
                  <a:gd name="T44" fmla="*/ 35 w 60"/>
                  <a:gd name="T45" fmla="*/ 60 h 61"/>
                  <a:gd name="T46" fmla="*/ 41 w 60"/>
                  <a:gd name="T47" fmla="*/ 58 h 61"/>
                  <a:gd name="T48" fmla="*/ 51 w 60"/>
                  <a:gd name="T4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1">
                    <a:moveTo>
                      <a:pt x="51" y="52"/>
                    </a:moveTo>
                    <a:lnTo>
                      <a:pt x="57" y="42"/>
                    </a:lnTo>
                    <a:lnTo>
                      <a:pt x="59" y="36"/>
                    </a:lnTo>
                    <a:lnTo>
                      <a:pt x="59" y="33"/>
                    </a:lnTo>
                    <a:lnTo>
                      <a:pt x="60" y="31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9" y="52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1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234"/>
              <p:cNvSpPr>
                <a:spLocks/>
              </p:cNvSpPr>
              <p:nvPr/>
            </p:nvSpPr>
            <p:spPr bwMode="auto">
              <a:xfrm>
                <a:off x="5086997" y="4820503"/>
                <a:ext cx="38200" cy="38200"/>
              </a:xfrm>
              <a:custGeom>
                <a:avLst/>
                <a:gdLst>
                  <a:gd name="T0" fmla="*/ 51 w 60"/>
                  <a:gd name="T1" fmla="*/ 51 h 60"/>
                  <a:gd name="T2" fmla="*/ 57 w 60"/>
                  <a:gd name="T3" fmla="*/ 41 h 60"/>
                  <a:gd name="T4" fmla="*/ 59 w 60"/>
                  <a:gd name="T5" fmla="*/ 35 h 60"/>
                  <a:gd name="T6" fmla="*/ 59 w 60"/>
                  <a:gd name="T7" fmla="*/ 32 h 60"/>
                  <a:gd name="T8" fmla="*/ 60 w 60"/>
                  <a:gd name="T9" fmla="*/ 30 h 60"/>
                  <a:gd name="T10" fmla="*/ 59 w 60"/>
                  <a:gd name="T11" fmla="*/ 24 h 60"/>
                  <a:gd name="T12" fmla="*/ 57 w 60"/>
                  <a:gd name="T13" fmla="*/ 18 h 60"/>
                  <a:gd name="T14" fmla="*/ 51 w 60"/>
                  <a:gd name="T15" fmla="*/ 9 h 60"/>
                  <a:gd name="T16" fmla="*/ 41 w 60"/>
                  <a:gd name="T17" fmla="*/ 2 h 60"/>
                  <a:gd name="T18" fmla="*/ 35 w 60"/>
                  <a:gd name="T19" fmla="*/ 0 h 60"/>
                  <a:gd name="T20" fmla="*/ 30 w 60"/>
                  <a:gd name="T21" fmla="*/ 0 h 60"/>
                  <a:gd name="T22" fmla="*/ 18 w 60"/>
                  <a:gd name="T23" fmla="*/ 2 h 60"/>
                  <a:gd name="T24" fmla="*/ 9 w 60"/>
                  <a:gd name="T25" fmla="*/ 9 h 60"/>
                  <a:gd name="T26" fmla="*/ 2 w 60"/>
                  <a:gd name="T27" fmla="*/ 18 h 60"/>
                  <a:gd name="T28" fmla="*/ 0 w 60"/>
                  <a:gd name="T29" fmla="*/ 30 h 60"/>
                  <a:gd name="T30" fmla="*/ 0 w 60"/>
                  <a:gd name="T31" fmla="*/ 35 h 60"/>
                  <a:gd name="T32" fmla="*/ 2 w 60"/>
                  <a:gd name="T33" fmla="*/ 41 h 60"/>
                  <a:gd name="T34" fmla="*/ 9 w 60"/>
                  <a:gd name="T35" fmla="*/ 51 h 60"/>
                  <a:gd name="T36" fmla="*/ 18 w 60"/>
                  <a:gd name="T37" fmla="*/ 57 h 60"/>
                  <a:gd name="T38" fmla="*/ 24 w 60"/>
                  <a:gd name="T39" fmla="*/ 59 h 60"/>
                  <a:gd name="T40" fmla="*/ 30 w 60"/>
                  <a:gd name="T41" fmla="*/ 60 h 60"/>
                  <a:gd name="T42" fmla="*/ 32 w 60"/>
                  <a:gd name="T43" fmla="*/ 59 h 60"/>
                  <a:gd name="T44" fmla="*/ 35 w 60"/>
                  <a:gd name="T45" fmla="*/ 59 h 60"/>
                  <a:gd name="T46" fmla="*/ 41 w 60"/>
                  <a:gd name="T47" fmla="*/ 57 h 60"/>
                  <a:gd name="T48" fmla="*/ 51 w 60"/>
                  <a:gd name="T4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lnTo>
                      <a:pt x="57" y="41"/>
                    </a:lnTo>
                    <a:lnTo>
                      <a:pt x="59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59" y="24"/>
                    </a:lnTo>
                    <a:lnTo>
                      <a:pt x="57" y="18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44"/>
              <p:cNvSpPr>
                <a:spLocks noChangeShapeType="1"/>
              </p:cNvSpPr>
              <p:nvPr/>
            </p:nvSpPr>
            <p:spPr bwMode="auto">
              <a:xfrm flipV="1">
                <a:off x="3423735" y="340326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flipV="1">
                <a:off x="3115247" y="340326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44"/>
              <p:cNvSpPr>
                <a:spLocks noChangeShapeType="1"/>
              </p:cNvSpPr>
              <p:nvPr/>
            </p:nvSpPr>
            <p:spPr bwMode="auto">
              <a:xfrm flipV="1">
                <a:off x="1546008" y="340326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ZoneTexte 178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696257" y="5662568"/>
                <a:ext cx="51853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&lt; LOQ</a:t>
                </a:r>
              </a:p>
            </p:txBody>
          </p:sp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813DCF15-8B05-4A02-B1BA-4BA7E2AB91AB}"/>
                  </a:ext>
                </a:extLst>
              </p:cNvPr>
              <p:cNvSpPr txBox="1"/>
              <p:nvPr/>
            </p:nvSpPr>
            <p:spPr>
              <a:xfrm>
                <a:off x="893634" y="5208861"/>
                <a:ext cx="3211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</a:t>
                </a:r>
              </a:p>
            </p:txBody>
          </p:sp>
          <p:sp>
            <p:nvSpPr>
              <p:cNvPr id="181" name="ZoneTexte 180">
                <a:extLst>
                  <a:ext uri="{FF2B5EF4-FFF2-40B4-BE49-F238E27FC236}">
                    <a16:creationId xmlns:a16="http://schemas.microsoft.com/office/drawing/2014/main" id="{9421D80F-7B80-4CB0-98DB-2027284F1CD8}"/>
                  </a:ext>
                </a:extLst>
              </p:cNvPr>
              <p:cNvSpPr txBox="1"/>
              <p:nvPr/>
            </p:nvSpPr>
            <p:spPr>
              <a:xfrm>
                <a:off x="824942" y="4702403"/>
                <a:ext cx="3898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100</a:t>
                </a:r>
              </a:p>
            </p:txBody>
          </p:sp>
          <p:sp>
            <p:nvSpPr>
              <p:cNvPr id="182" name="ZoneTexte 181">
                <a:extLst>
                  <a:ext uri="{FF2B5EF4-FFF2-40B4-BE49-F238E27FC236}">
                    <a16:creationId xmlns:a16="http://schemas.microsoft.com/office/drawing/2014/main" id="{39983EA7-D028-4D77-AC53-4779FC9D10F3}"/>
                  </a:ext>
                </a:extLst>
              </p:cNvPr>
              <p:cNvSpPr txBox="1"/>
              <p:nvPr/>
            </p:nvSpPr>
            <p:spPr>
              <a:xfrm>
                <a:off x="726699" y="4204738"/>
                <a:ext cx="4880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1 000</a:t>
                </a:r>
              </a:p>
            </p:txBody>
          </p:sp>
          <p:sp>
            <p:nvSpPr>
              <p:cNvPr id="183" name="ZoneTexte 182">
                <a:extLst>
                  <a:ext uri="{FF2B5EF4-FFF2-40B4-BE49-F238E27FC236}">
                    <a16:creationId xmlns:a16="http://schemas.microsoft.com/office/drawing/2014/main" id="{1DD8645F-8E3D-4785-B12C-2DA84BCCC013}"/>
                  </a:ext>
                </a:extLst>
              </p:cNvPr>
              <p:cNvSpPr txBox="1"/>
              <p:nvPr/>
            </p:nvSpPr>
            <p:spPr>
              <a:xfrm>
                <a:off x="658230" y="3707226"/>
                <a:ext cx="5565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10 000</a:t>
                </a:r>
              </a:p>
            </p:txBody>
          </p:sp>
          <p:sp>
            <p:nvSpPr>
              <p:cNvPr id="184" name="ZoneTexte 183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602905" y="3207547"/>
                <a:ext cx="62458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100 000</a:t>
                </a:r>
              </a:p>
            </p:txBody>
          </p:sp>
          <p:sp>
            <p:nvSpPr>
              <p:cNvPr id="186" name="ZoneTexte 185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1140065" y="6101038"/>
                <a:ext cx="2453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n</a:t>
                </a:r>
              </a:p>
            </p:txBody>
          </p:sp>
          <p:sp>
            <p:nvSpPr>
              <p:cNvPr id="187" name="ZoneTexte 186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1551631" y="61010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25</a:t>
                </a:r>
              </a:p>
            </p:txBody>
          </p:sp>
          <p:sp>
            <p:nvSpPr>
              <p:cNvPr id="188" name="ZoneTexte 187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2717678" y="6101038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24</a:t>
                </a:r>
              </a:p>
            </p:txBody>
          </p:sp>
          <p:sp>
            <p:nvSpPr>
              <p:cNvPr id="189" name="ZoneTexte 188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3522748" y="61010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26</a:t>
                </a:r>
              </a:p>
            </p:txBody>
          </p:sp>
          <p:sp>
            <p:nvSpPr>
              <p:cNvPr id="190" name="ZoneTexte 189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3908572" y="61010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13</a:t>
                </a:r>
              </a:p>
            </p:txBody>
          </p:sp>
          <p:sp>
            <p:nvSpPr>
              <p:cNvPr id="191" name="ZoneTexte 190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5031667" y="61010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16</a:t>
                </a:r>
              </a:p>
            </p:txBody>
          </p:sp>
          <p:sp>
            <p:nvSpPr>
              <p:cNvPr id="192" name="ZoneTexte 191">
                <a:extLst>
                  <a:ext uri="{FF2B5EF4-FFF2-40B4-BE49-F238E27FC236}">
                    <a16:creationId xmlns:a16="http://schemas.microsoft.com/office/drawing/2014/main" id="{4B63DB8E-84FF-4840-98F8-169618641C48}"/>
                  </a:ext>
                </a:extLst>
              </p:cNvPr>
              <p:cNvSpPr txBox="1"/>
              <p:nvPr/>
            </p:nvSpPr>
            <p:spPr>
              <a:xfrm>
                <a:off x="3071451" y="5946519"/>
                <a:ext cx="539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Days</a:t>
                </a:r>
                <a:endParaRPr lang="en-US" sz="1050" b="1" dirty="0"/>
              </a:p>
            </p:txBody>
          </p:sp>
          <p:sp>
            <p:nvSpPr>
              <p:cNvPr id="193" name="ZoneTexte 192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1430939" y="5833829"/>
                <a:ext cx="2529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0</a:t>
                </a:r>
              </a:p>
            </p:txBody>
          </p:sp>
          <p:sp>
            <p:nvSpPr>
              <p:cNvPr id="194" name="ZoneTexte 193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2729126" y="5833829"/>
                <a:ext cx="26161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7</a:t>
                </a:r>
              </a:p>
            </p:txBody>
          </p:sp>
          <p:sp>
            <p:nvSpPr>
              <p:cNvPr id="195" name="ZoneTexte 194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3728072" y="5833829"/>
                <a:ext cx="3211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42</a:t>
                </a:r>
              </a:p>
            </p:txBody>
          </p:sp>
          <p:sp>
            <p:nvSpPr>
              <p:cNvPr id="196" name="ZoneTexte 195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5028989" y="5833829"/>
                <a:ext cx="3211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49</a:t>
                </a:r>
              </a:p>
            </p:txBody>
          </p:sp>
          <p:sp>
            <p:nvSpPr>
              <p:cNvPr id="197" name="ZoneTexte 196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1900329" y="3389895"/>
                <a:ext cx="596638" cy="2616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/>
                  <a:t>Cycle 1</a:t>
                </a:r>
              </a:p>
            </p:txBody>
          </p:sp>
          <p:sp>
            <p:nvSpPr>
              <p:cNvPr id="198" name="ZoneTexte 197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4186830" y="3389895"/>
                <a:ext cx="596638" cy="2616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/>
                  <a:t>Cycle 4</a:t>
                </a:r>
              </a:p>
            </p:txBody>
          </p:sp>
          <p:sp>
            <p:nvSpPr>
              <p:cNvPr id="199" name="ZoneTexte 198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3650063" y="3199790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  <p:sp>
            <p:nvSpPr>
              <p:cNvPr id="200" name="ZoneTexte 199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3218493" y="3199790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  <p:sp>
            <p:nvSpPr>
              <p:cNvPr id="201" name="ZoneTexte 200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2901087" y="3199790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  <p:sp>
            <p:nvSpPr>
              <p:cNvPr id="202" name="ZoneTexte 201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1348317" y="3188826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</p:grpSp>
        <p:sp>
          <p:nvSpPr>
            <p:cNvPr id="413" name="ZoneTexte 412"/>
            <p:cNvSpPr txBox="1"/>
            <p:nvPr/>
          </p:nvSpPr>
          <p:spPr>
            <a:xfrm>
              <a:off x="665170" y="5948408"/>
              <a:ext cx="457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No change</a:t>
              </a:r>
            </a:p>
          </p:txBody>
        </p:sp>
      </p:grpSp>
      <p:grpSp>
        <p:nvGrpSpPr>
          <p:cNvPr id="422" name="Groupe 421">
            <a:extLst>
              <a:ext uri="{FF2B5EF4-FFF2-40B4-BE49-F238E27FC236}">
                <a16:creationId xmlns:a16="http://schemas.microsoft.com/office/drawing/2014/main" id="{3724E2A9-965F-4B67-B165-5319DD467307}"/>
              </a:ext>
            </a:extLst>
          </p:cNvPr>
          <p:cNvGrpSpPr/>
          <p:nvPr/>
        </p:nvGrpSpPr>
        <p:grpSpPr>
          <a:xfrm>
            <a:off x="6896548" y="2605490"/>
            <a:ext cx="5194347" cy="3911776"/>
            <a:chOff x="6896548" y="2605490"/>
            <a:chExt cx="5194347" cy="3911776"/>
          </a:xfrm>
        </p:grpSpPr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CD5D79DD-3F87-0343-9202-127B59A03932}"/>
                </a:ext>
              </a:extLst>
            </p:cNvPr>
            <p:cNvSpPr txBox="1"/>
            <p:nvPr/>
          </p:nvSpPr>
          <p:spPr>
            <a:xfrm>
              <a:off x="9372830" y="5512239"/>
              <a:ext cx="539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Days</a:t>
              </a:r>
            </a:p>
          </p:txBody>
        </p:sp>
        <p:grpSp>
          <p:nvGrpSpPr>
            <p:cNvPr id="207" name="Groupe 4270"/>
            <p:cNvGrpSpPr/>
            <p:nvPr/>
          </p:nvGrpSpPr>
          <p:grpSpPr>
            <a:xfrm>
              <a:off x="6896548" y="2605490"/>
              <a:ext cx="5194347" cy="3337820"/>
              <a:chOff x="6695105" y="2689250"/>
              <a:chExt cx="5194347" cy="3337820"/>
            </a:xfrm>
          </p:grpSpPr>
          <p:grpSp>
            <p:nvGrpSpPr>
              <p:cNvPr id="209" name="Groupe 4269"/>
              <p:cNvGrpSpPr/>
              <p:nvPr/>
            </p:nvGrpSpPr>
            <p:grpSpPr>
              <a:xfrm>
                <a:off x="7253825" y="3002965"/>
                <a:ext cx="4635627" cy="2536510"/>
                <a:chOff x="7058142" y="3002965"/>
                <a:chExt cx="4635627" cy="2536510"/>
              </a:xfrm>
            </p:grpSpPr>
            <p:sp>
              <p:nvSpPr>
                <p:cNvPr id="23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9485781" y="5495545"/>
                  <a:ext cx="1911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7"/>
                <p:cNvSpPr>
                  <a:spLocks noChangeShapeType="1"/>
                </p:cNvSpPr>
                <p:nvPr/>
              </p:nvSpPr>
              <p:spPr bwMode="auto">
                <a:xfrm>
                  <a:off x="9487691" y="5442064"/>
                  <a:ext cx="0" cy="534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8"/>
                <p:cNvSpPr>
                  <a:spLocks noChangeShapeType="1"/>
                </p:cNvSpPr>
                <p:nvPr/>
              </p:nvSpPr>
              <p:spPr bwMode="auto">
                <a:xfrm>
                  <a:off x="9487691" y="5495545"/>
                  <a:ext cx="0" cy="4393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9"/>
                <p:cNvSpPr>
                  <a:spLocks noChangeShapeType="1"/>
                </p:cNvSpPr>
                <p:nvPr/>
              </p:nvSpPr>
              <p:spPr bwMode="auto">
                <a:xfrm>
                  <a:off x="8956705" y="5442064"/>
                  <a:ext cx="0" cy="9741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9487691" y="5495545"/>
                  <a:ext cx="2206078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"/>
                <p:cNvSpPr>
                  <a:spLocks/>
                </p:cNvSpPr>
                <p:nvPr/>
              </p:nvSpPr>
              <p:spPr bwMode="auto">
                <a:xfrm>
                  <a:off x="7094431" y="3014425"/>
                  <a:ext cx="1841263" cy="2481120"/>
                </a:xfrm>
                <a:custGeom>
                  <a:avLst/>
                  <a:gdLst>
                    <a:gd name="T0" fmla="*/ 0 w 2893"/>
                    <a:gd name="T1" fmla="*/ 0 h 3896"/>
                    <a:gd name="T2" fmla="*/ 0 w 2893"/>
                    <a:gd name="T3" fmla="*/ 3896 h 3896"/>
                    <a:gd name="T4" fmla="*/ 2893 w 2893"/>
                    <a:gd name="T5" fmla="*/ 3896 h 3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93" h="3896">
                      <a:moveTo>
                        <a:pt x="0" y="0"/>
                      </a:moveTo>
                      <a:lnTo>
                        <a:pt x="0" y="3896"/>
                      </a:lnTo>
                      <a:lnTo>
                        <a:pt x="2893" y="389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9827676" y="5499365"/>
                  <a:ext cx="0" cy="3820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786712" y="5499365"/>
                  <a:ext cx="0" cy="3820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137952" y="5499365"/>
                  <a:ext cx="0" cy="3820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Line 22"/>
                <p:cNvSpPr>
                  <a:spLocks noChangeShapeType="1"/>
                </p:cNvSpPr>
                <p:nvPr/>
              </p:nvSpPr>
              <p:spPr bwMode="auto">
                <a:xfrm>
                  <a:off x="7058142" y="3041165"/>
                  <a:ext cx="3820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3"/>
                <p:cNvSpPr>
                  <a:spLocks noChangeShapeType="1"/>
                </p:cNvSpPr>
                <p:nvPr/>
              </p:nvSpPr>
              <p:spPr bwMode="auto">
                <a:xfrm>
                  <a:off x="7058142" y="3522491"/>
                  <a:ext cx="3820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"/>
                <p:cNvSpPr>
                  <a:spLocks noChangeShapeType="1"/>
                </p:cNvSpPr>
                <p:nvPr/>
              </p:nvSpPr>
              <p:spPr bwMode="auto">
                <a:xfrm>
                  <a:off x="7058142" y="4001907"/>
                  <a:ext cx="3820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466887" y="5499365"/>
                  <a:ext cx="0" cy="3820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Line 27"/>
                <p:cNvSpPr>
                  <a:spLocks noChangeShapeType="1"/>
                </p:cNvSpPr>
                <p:nvPr/>
              </p:nvSpPr>
              <p:spPr bwMode="auto">
                <a:xfrm>
                  <a:off x="7058142" y="4968378"/>
                  <a:ext cx="3820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Line 28"/>
                <p:cNvSpPr>
                  <a:spLocks noChangeShapeType="1"/>
                </p:cNvSpPr>
                <p:nvPr/>
              </p:nvSpPr>
              <p:spPr bwMode="auto">
                <a:xfrm>
                  <a:off x="7058142" y="4488963"/>
                  <a:ext cx="3820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Line 29"/>
                <p:cNvSpPr>
                  <a:spLocks noChangeShapeType="1"/>
                </p:cNvSpPr>
                <p:nvPr/>
              </p:nvSpPr>
              <p:spPr bwMode="auto">
                <a:xfrm>
                  <a:off x="7058142" y="5453524"/>
                  <a:ext cx="3820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7294984" y="3652373"/>
                  <a:ext cx="345715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7310265" y="3402159"/>
                  <a:ext cx="3804767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49"/>
                <p:cNvSpPr>
                  <a:spLocks/>
                </p:cNvSpPr>
                <p:nvPr/>
              </p:nvSpPr>
              <p:spPr bwMode="auto">
                <a:xfrm>
                  <a:off x="9443760" y="4164259"/>
                  <a:ext cx="1696101" cy="26740"/>
                </a:xfrm>
                <a:custGeom>
                  <a:avLst/>
                  <a:gdLst>
                    <a:gd name="T0" fmla="*/ 2666 w 2666"/>
                    <a:gd name="T1" fmla="*/ 15 h 44"/>
                    <a:gd name="T2" fmla="*/ 864 w 2666"/>
                    <a:gd name="T3" fmla="*/ 44 h 44"/>
                    <a:gd name="T4" fmla="*/ 362 w 2666"/>
                    <a:gd name="T5" fmla="*/ 0 h 44"/>
                    <a:gd name="T6" fmla="*/ 0 w 2666"/>
                    <a:gd name="T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66" h="44">
                      <a:moveTo>
                        <a:pt x="2666" y="15"/>
                      </a:moveTo>
                      <a:lnTo>
                        <a:pt x="864" y="44"/>
                      </a:lnTo>
                      <a:lnTo>
                        <a:pt x="36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52"/>
                <p:cNvSpPr>
                  <a:spLocks/>
                </p:cNvSpPr>
                <p:nvPr/>
              </p:nvSpPr>
              <p:spPr bwMode="auto">
                <a:xfrm>
                  <a:off x="7281614" y="4158528"/>
                  <a:ext cx="2080016" cy="91681"/>
                </a:xfrm>
                <a:custGeom>
                  <a:avLst/>
                  <a:gdLst>
                    <a:gd name="T0" fmla="*/ 3267 w 3267"/>
                    <a:gd name="T1" fmla="*/ 0 h 143"/>
                    <a:gd name="T2" fmla="*/ 2465 w 3267"/>
                    <a:gd name="T3" fmla="*/ 0 h 143"/>
                    <a:gd name="T4" fmla="*/ 610 w 3267"/>
                    <a:gd name="T5" fmla="*/ 143 h 143"/>
                    <a:gd name="T6" fmla="*/ 0 w 3267"/>
                    <a:gd name="T7" fmla="*/ 2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67" h="143">
                      <a:moveTo>
                        <a:pt x="3267" y="0"/>
                      </a:moveTo>
                      <a:lnTo>
                        <a:pt x="2465" y="0"/>
                      </a:lnTo>
                      <a:lnTo>
                        <a:pt x="610" y="143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87"/>
                <p:cNvSpPr>
                  <a:spLocks/>
                </p:cNvSpPr>
                <p:nvPr/>
              </p:nvSpPr>
              <p:spPr bwMode="auto">
                <a:xfrm>
                  <a:off x="7264424" y="3753604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88"/>
                <p:cNvSpPr>
                  <a:spLocks/>
                </p:cNvSpPr>
                <p:nvPr/>
              </p:nvSpPr>
              <p:spPr bwMode="auto">
                <a:xfrm>
                  <a:off x="7264424" y="3866296"/>
                  <a:ext cx="38200" cy="38200"/>
                </a:xfrm>
                <a:custGeom>
                  <a:avLst/>
                  <a:gdLst>
                    <a:gd name="T0" fmla="*/ 30 w 60"/>
                    <a:gd name="T1" fmla="*/ 61 h 61"/>
                    <a:gd name="T2" fmla="*/ 32 w 60"/>
                    <a:gd name="T3" fmla="*/ 60 h 61"/>
                    <a:gd name="T4" fmla="*/ 35 w 60"/>
                    <a:gd name="T5" fmla="*/ 60 h 61"/>
                    <a:gd name="T6" fmla="*/ 41 w 60"/>
                    <a:gd name="T7" fmla="*/ 58 h 61"/>
                    <a:gd name="T8" fmla="*/ 51 w 60"/>
                    <a:gd name="T9" fmla="*/ 52 h 61"/>
                    <a:gd name="T10" fmla="*/ 57 w 60"/>
                    <a:gd name="T11" fmla="*/ 42 h 61"/>
                    <a:gd name="T12" fmla="*/ 59 w 60"/>
                    <a:gd name="T13" fmla="*/ 35 h 61"/>
                    <a:gd name="T14" fmla="*/ 59 w 60"/>
                    <a:gd name="T15" fmla="*/ 32 h 61"/>
                    <a:gd name="T16" fmla="*/ 60 w 60"/>
                    <a:gd name="T17" fmla="*/ 30 h 61"/>
                    <a:gd name="T18" fmla="*/ 59 w 60"/>
                    <a:gd name="T19" fmla="*/ 24 h 61"/>
                    <a:gd name="T20" fmla="*/ 57 w 60"/>
                    <a:gd name="T21" fmla="*/ 18 h 61"/>
                    <a:gd name="T22" fmla="*/ 51 w 60"/>
                    <a:gd name="T23" fmla="*/ 9 h 61"/>
                    <a:gd name="T24" fmla="*/ 41 w 60"/>
                    <a:gd name="T25" fmla="*/ 2 h 61"/>
                    <a:gd name="T26" fmla="*/ 35 w 60"/>
                    <a:gd name="T27" fmla="*/ 0 h 61"/>
                    <a:gd name="T28" fmla="*/ 30 w 60"/>
                    <a:gd name="T29" fmla="*/ 0 h 61"/>
                    <a:gd name="T30" fmla="*/ 18 w 60"/>
                    <a:gd name="T31" fmla="*/ 2 h 61"/>
                    <a:gd name="T32" fmla="*/ 9 w 60"/>
                    <a:gd name="T33" fmla="*/ 9 h 61"/>
                    <a:gd name="T34" fmla="*/ 2 w 60"/>
                    <a:gd name="T35" fmla="*/ 18 h 61"/>
                    <a:gd name="T36" fmla="*/ 0 w 60"/>
                    <a:gd name="T37" fmla="*/ 30 h 61"/>
                    <a:gd name="T38" fmla="*/ 0 w 60"/>
                    <a:gd name="T39" fmla="*/ 35 h 61"/>
                    <a:gd name="T40" fmla="*/ 2 w 60"/>
                    <a:gd name="T41" fmla="*/ 42 h 61"/>
                    <a:gd name="T42" fmla="*/ 9 w 60"/>
                    <a:gd name="T43" fmla="*/ 52 h 61"/>
                    <a:gd name="T44" fmla="*/ 18 w 60"/>
                    <a:gd name="T45" fmla="*/ 58 h 61"/>
                    <a:gd name="T46" fmla="*/ 24 w 60"/>
                    <a:gd name="T47" fmla="*/ 60 h 61"/>
                    <a:gd name="T48" fmla="*/ 30 w 60"/>
                    <a:gd name="T4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30" y="61"/>
                      </a:move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lnTo>
                        <a:pt x="57" y="42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89"/>
                <p:cNvSpPr>
                  <a:spLocks/>
                </p:cNvSpPr>
                <p:nvPr/>
              </p:nvSpPr>
              <p:spPr bwMode="auto">
                <a:xfrm>
                  <a:off x="7293074" y="4072578"/>
                  <a:ext cx="38200" cy="38200"/>
                </a:xfrm>
                <a:custGeom>
                  <a:avLst/>
                  <a:gdLst>
                    <a:gd name="T0" fmla="*/ 30 w 60"/>
                    <a:gd name="T1" fmla="*/ 61 h 61"/>
                    <a:gd name="T2" fmla="*/ 32 w 60"/>
                    <a:gd name="T3" fmla="*/ 60 h 61"/>
                    <a:gd name="T4" fmla="*/ 35 w 60"/>
                    <a:gd name="T5" fmla="*/ 60 h 61"/>
                    <a:gd name="T6" fmla="*/ 41 w 60"/>
                    <a:gd name="T7" fmla="*/ 58 h 61"/>
                    <a:gd name="T8" fmla="*/ 51 w 60"/>
                    <a:gd name="T9" fmla="*/ 52 h 61"/>
                    <a:gd name="T10" fmla="*/ 57 w 60"/>
                    <a:gd name="T11" fmla="*/ 42 h 61"/>
                    <a:gd name="T12" fmla="*/ 59 w 60"/>
                    <a:gd name="T13" fmla="*/ 36 h 61"/>
                    <a:gd name="T14" fmla="*/ 59 w 60"/>
                    <a:gd name="T15" fmla="*/ 33 h 61"/>
                    <a:gd name="T16" fmla="*/ 60 w 60"/>
                    <a:gd name="T17" fmla="*/ 31 h 61"/>
                    <a:gd name="T18" fmla="*/ 59 w 60"/>
                    <a:gd name="T19" fmla="*/ 25 h 61"/>
                    <a:gd name="T20" fmla="*/ 57 w 60"/>
                    <a:gd name="T21" fmla="*/ 19 h 61"/>
                    <a:gd name="T22" fmla="*/ 51 w 60"/>
                    <a:gd name="T23" fmla="*/ 10 h 61"/>
                    <a:gd name="T24" fmla="*/ 41 w 60"/>
                    <a:gd name="T25" fmla="*/ 2 h 61"/>
                    <a:gd name="T26" fmla="*/ 35 w 60"/>
                    <a:gd name="T27" fmla="*/ 0 h 61"/>
                    <a:gd name="T28" fmla="*/ 30 w 60"/>
                    <a:gd name="T29" fmla="*/ 0 h 61"/>
                    <a:gd name="T30" fmla="*/ 18 w 60"/>
                    <a:gd name="T31" fmla="*/ 2 h 61"/>
                    <a:gd name="T32" fmla="*/ 9 w 60"/>
                    <a:gd name="T33" fmla="*/ 10 h 61"/>
                    <a:gd name="T34" fmla="*/ 2 w 60"/>
                    <a:gd name="T35" fmla="*/ 19 h 61"/>
                    <a:gd name="T36" fmla="*/ 0 w 60"/>
                    <a:gd name="T37" fmla="*/ 31 h 61"/>
                    <a:gd name="T38" fmla="*/ 0 w 60"/>
                    <a:gd name="T39" fmla="*/ 36 h 61"/>
                    <a:gd name="T40" fmla="*/ 2 w 60"/>
                    <a:gd name="T41" fmla="*/ 42 h 61"/>
                    <a:gd name="T42" fmla="*/ 9 w 60"/>
                    <a:gd name="T43" fmla="*/ 52 h 61"/>
                    <a:gd name="T44" fmla="*/ 18 w 60"/>
                    <a:gd name="T45" fmla="*/ 58 h 61"/>
                    <a:gd name="T46" fmla="*/ 24 w 60"/>
                    <a:gd name="T47" fmla="*/ 60 h 61"/>
                    <a:gd name="T48" fmla="*/ 30 w 60"/>
                    <a:gd name="T4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30" y="61"/>
                      </a:move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1" y="10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90"/>
                <p:cNvSpPr>
                  <a:spLocks/>
                </p:cNvSpPr>
                <p:nvPr/>
              </p:nvSpPr>
              <p:spPr bwMode="auto">
                <a:xfrm>
                  <a:off x="7237684" y="4110779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91"/>
                <p:cNvSpPr>
                  <a:spLocks/>
                </p:cNvSpPr>
                <p:nvPr/>
              </p:nvSpPr>
              <p:spPr bwMode="auto">
                <a:xfrm>
                  <a:off x="7294984" y="4139428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92"/>
                <p:cNvSpPr>
                  <a:spLocks/>
                </p:cNvSpPr>
                <p:nvPr/>
              </p:nvSpPr>
              <p:spPr bwMode="auto">
                <a:xfrm>
                  <a:off x="7348465" y="4189089"/>
                  <a:ext cx="40111" cy="38200"/>
                </a:xfrm>
                <a:custGeom>
                  <a:avLst/>
                  <a:gdLst>
                    <a:gd name="T0" fmla="*/ 30 w 61"/>
                    <a:gd name="T1" fmla="*/ 60 h 60"/>
                    <a:gd name="T2" fmla="*/ 32 w 61"/>
                    <a:gd name="T3" fmla="*/ 59 h 60"/>
                    <a:gd name="T4" fmla="*/ 35 w 61"/>
                    <a:gd name="T5" fmla="*/ 59 h 60"/>
                    <a:gd name="T6" fmla="*/ 41 w 61"/>
                    <a:gd name="T7" fmla="*/ 57 h 60"/>
                    <a:gd name="T8" fmla="*/ 51 w 61"/>
                    <a:gd name="T9" fmla="*/ 51 h 60"/>
                    <a:gd name="T10" fmla="*/ 58 w 61"/>
                    <a:gd name="T11" fmla="*/ 41 h 60"/>
                    <a:gd name="T12" fmla="*/ 60 w 61"/>
                    <a:gd name="T13" fmla="*/ 35 h 60"/>
                    <a:gd name="T14" fmla="*/ 60 w 61"/>
                    <a:gd name="T15" fmla="*/ 32 h 60"/>
                    <a:gd name="T16" fmla="*/ 61 w 61"/>
                    <a:gd name="T17" fmla="*/ 30 h 60"/>
                    <a:gd name="T18" fmla="*/ 60 w 61"/>
                    <a:gd name="T19" fmla="*/ 24 h 60"/>
                    <a:gd name="T20" fmla="*/ 58 w 61"/>
                    <a:gd name="T21" fmla="*/ 18 h 60"/>
                    <a:gd name="T22" fmla="*/ 51 w 61"/>
                    <a:gd name="T23" fmla="*/ 9 h 60"/>
                    <a:gd name="T24" fmla="*/ 41 w 61"/>
                    <a:gd name="T25" fmla="*/ 2 h 60"/>
                    <a:gd name="T26" fmla="*/ 35 w 61"/>
                    <a:gd name="T27" fmla="*/ 0 h 60"/>
                    <a:gd name="T28" fmla="*/ 30 w 61"/>
                    <a:gd name="T29" fmla="*/ 0 h 60"/>
                    <a:gd name="T30" fmla="*/ 18 w 61"/>
                    <a:gd name="T31" fmla="*/ 2 h 60"/>
                    <a:gd name="T32" fmla="*/ 9 w 61"/>
                    <a:gd name="T33" fmla="*/ 9 h 60"/>
                    <a:gd name="T34" fmla="*/ 2 w 61"/>
                    <a:gd name="T35" fmla="*/ 18 h 60"/>
                    <a:gd name="T36" fmla="*/ 0 w 61"/>
                    <a:gd name="T37" fmla="*/ 30 h 60"/>
                    <a:gd name="T38" fmla="*/ 0 w 61"/>
                    <a:gd name="T39" fmla="*/ 35 h 60"/>
                    <a:gd name="T40" fmla="*/ 2 w 61"/>
                    <a:gd name="T41" fmla="*/ 41 h 60"/>
                    <a:gd name="T42" fmla="*/ 9 w 61"/>
                    <a:gd name="T43" fmla="*/ 51 h 60"/>
                    <a:gd name="T44" fmla="*/ 18 w 61"/>
                    <a:gd name="T45" fmla="*/ 57 h 60"/>
                    <a:gd name="T46" fmla="*/ 24 w 61"/>
                    <a:gd name="T47" fmla="*/ 59 h 60"/>
                    <a:gd name="T48" fmla="*/ 30 w 61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93"/>
                <p:cNvSpPr>
                  <a:spLocks/>
                </p:cNvSpPr>
                <p:nvPr/>
              </p:nvSpPr>
              <p:spPr bwMode="auto">
                <a:xfrm>
                  <a:off x="7272064" y="4196729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94"/>
                <p:cNvSpPr>
                  <a:spLocks/>
                </p:cNvSpPr>
                <p:nvPr/>
              </p:nvSpPr>
              <p:spPr bwMode="auto">
                <a:xfrm>
                  <a:off x="7669349" y="4326611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95"/>
                <p:cNvSpPr>
                  <a:spLocks/>
                </p:cNvSpPr>
                <p:nvPr/>
              </p:nvSpPr>
              <p:spPr bwMode="auto">
                <a:xfrm>
                  <a:off x="7669349" y="4460312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96"/>
                <p:cNvSpPr>
                  <a:spLocks/>
                </p:cNvSpPr>
                <p:nvPr/>
              </p:nvSpPr>
              <p:spPr bwMode="auto">
                <a:xfrm>
                  <a:off x="7724739" y="4206280"/>
                  <a:ext cx="38200" cy="38200"/>
                </a:xfrm>
                <a:custGeom>
                  <a:avLst/>
                  <a:gdLst>
                    <a:gd name="T0" fmla="*/ 30 w 61"/>
                    <a:gd name="T1" fmla="*/ 60 h 60"/>
                    <a:gd name="T2" fmla="*/ 32 w 61"/>
                    <a:gd name="T3" fmla="*/ 59 h 60"/>
                    <a:gd name="T4" fmla="*/ 35 w 61"/>
                    <a:gd name="T5" fmla="*/ 59 h 60"/>
                    <a:gd name="T6" fmla="*/ 42 w 61"/>
                    <a:gd name="T7" fmla="*/ 57 h 60"/>
                    <a:gd name="T8" fmla="*/ 52 w 61"/>
                    <a:gd name="T9" fmla="*/ 51 h 60"/>
                    <a:gd name="T10" fmla="*/ 58 w 61"/>
                    <a:gd name="T11" fmla="*/ 41 h 60"/>
                    <a:gd name="T12" fmla="*/ 60 w 61"/>
                    <a:gd name="T13" fmla="*/ 35 h 60"/>
                    <a:gd name="T14" fmla="*/ 60 w 61"/>
                    <a:gd name="T15" fmla="*/ 32 h 60"/>
                    <a:gd name="T16" fmla="*/ 61 w 61"/>
                    <a:gd name="T17" fmla="*/ 30 h 60"/>
                    <a:gd name="T18" fmla="*/ 60 w 61"/>
                    <a:gd name="T19" fmla="*/ 24 h 60"/>
                    <a:gd name="T20" fmla="*/ 58 w 61"/>
                    <a:gd name="T21" fmla="*/ 18 h 60"/>
                    <a:gd name="T22" fmla="*/ 52 w 61"/>
                    <a:gd name="T23" fmla="*/ 9 h 60"/>
                    <a:gd name="T24" fmla="*/ 42 w 61"/>
                    <a:gd name="T25" fmla="*/ 2 h 60"/>
                    <a:gd name="T26" fmla="*/ 35 w 61"/>
                    <a:gd name="T27" fmla="*/ 0 h 60"/>
                    <a:gd name="T28" fmla="*/ 30 w 61"/>
                    <a:gd name="T29" fmla="*/ 0 h 60"/>
                    <a:gd name="T30" fmla="*/ 18 w 61"/>
                    <a:gd name="T31" fmla="*/ 2 h 60"/>
                    <a:gd name="T32" fmla="*/ 9 w 61"/>
                    <a:gd name="T33" fmla="*/ 9 h 60"/>
                    <a:gd name="T34" fmla="*/ 2 w 61"/>
                    <a:gd name="T35" fmla="*/ 18 h 60"/>
                    <a:gd name="T36" fmla="*/ 0 w 61"/>
                    <a:gd name="T37" fmla="*/ 30 h 60"/>
                    <a:gd name="T38" fmla="*/ 0 w 61"/>
                    <a:gd name="T39" fmla="*/ 35 h 60"/>
                    <a:gd name="T40" fmla="*/ 2 w 61"/>
                    <a:gd name="T41" fmla="*/ 41 h 60"/>
                    <a:gd name="T42" fmla="*/ 9 w 61"/>
                    <a:gd name="T43" fmla="*/ 51 h 60"/>
                    <a:gd name="T44" fmla="*/ 18 w 61"/>
                    <a:gd name="T45" fmla="*/ 57 h 60"/>
                    <a:gd name="T46" fmla="*/ 24 w 61"/>
                    <a:gd name="T47" fmla="*/ 59 h 60"/>
                    <a:gd name="T48" fmla="*/ 30 w 61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97"/>
                <p:cNvSpPr>
                  <a:spLocks/>
                </p:cNvSpPr>
                <p:nvPr/>
              </p:nvSpPr>
              <p:spPr bwMode="auto">
                <a:xfrm>
                  <a:off x="7669349" y="4028647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98"/>
                <p:cNvSpPr>
                  <a:spLocks/>
                </p:cNvSpPr>
                <p:nvPr/>
              </p:nvSpPr>
              <p:spPr bwMode="auto">
                <a:xfrm>
                  <a:off x="7642609" y="3946516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99"/>
                <p:cNvSpPr>
                  <a:spLocks/>
                </p:cNvSpPr>
                <p:nvPr/>
              </p:nvSpPr>
              <p:spPr bwMode="auto">
                <a:xfrm>
                  <a:off x="7644518" y="3799444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00"/>
                <p:cNvSpPr>
                  <a:spLocks/>
                </p:cNvSpPr>
                <p:nvPr/>
              </p:nvSpPr>
              <p:spPr bwMode="auto">
                <a:xfrm>
                  <a:off x="8773343" y="4206280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01"/>
                <p:cNvSpPr>
                  <a:spLocks/>
                </p:cNvSpPr>
                <p:nvPr/>
              </p:nvSpPr>
              <p:spPr bwMode="auto">
                <a:xfrm>
                  <a:off x="8693122" y="4139428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02"/>
                <p:cNvSpPr>
                  <a:spLocks/>
                </p:cNvSpPr>
                <p:nvPr/>
              </p:nvSpPr>
              <p:spPr bwMode="auto">
                <a:xfrm>
                  <a:off x="8731322" y="4101228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03"/>
                <p:cNvSpPr>
                  <a:spLocks/>
                </p:cNvSpPr>
                <p:nvPr/>
              </p:nvSpPr>
              <p:spPr bwMode="auto">
                <a:xfrm>
                  <a:off x="8813452" y="4063027"/>
                  <a:ext cx="40111" cy="40110"/>
                </a:xfrm>
                <a:custGeom>
                  <a:avLst/>
                  <a:gdLst>
                    <a:gd name="T0" fmla="*/ 30 w 61"/>
                    <a:gd name="T1" fmla="*/ 61 h 61"/>
                    <a:gd name="T2" fmla="*/ 32 w 61"/>
                    <a:gd name="T3" fmla="*/ 60 h 61"/>
                    <a:gd name="T4" fmla="*/ 35 w 61"/>
                    <a:gd name="T5" fmla="*/ 60 h 61"/>
                    <a:gd name="T6" fmla="*/ 41 w 61"/>
                    <a:gd name="T7" fmla="*/ 58 h 61"/>
                    <a:gd name="T8" fmla="*/ 51 w 61"/>
                    <a:gd name="T9" fmla="*/ 52 h 61"/>
                    <a:gd name="T10" fmla="*/ 58 w 61"/>
                    <a:gd name="T11" fmla="*/ 42 h 61"/>
                    <a:gd name="T12" fmla="*/ 60 w 61"/>
                    <a:gd name="T13" fmla="*/ 36 h 61"/>
                    <a:gd name="T14" fmla="*/ 60 w 61"/>
                    <a:gd name="T15" fmla="*/ 33 h 61"/>
                    <a:gd name="T16" fmla="*/ 61 w 61"/>
                    <a:gd name="T17" fmla="*/ 31 h 61"/>
                    <a:gd name="T18" fmla="*/ 60 w 61"/>
                    <a:gd name="T19" fmla="*/ 25 h 61"/>
                    <a:gd name="T20" fmla="*/ 58 w 61"/>
                    <a:gd name="T21" fmla="*/ 18 h 61"/>
                    <a:gd name="T22" fmla="*/ 51 w 61"/>
                    <a:gd name="T23" fmla="*/ 9 h 61"/>
                    <a:gd name="T24" fmla="*/ 41 w 61"/>
                    <a:gd name="T25" fmla="*/ 2 h 61"/>
                    <a:gd name="T26" fmla="*/ 35 w 61"/>
                    <a:gd name="T27" fmla="*/ 0 h 61"/>
                    <a:gd name="T28" fmla="*/ 30 w 61"/>
                    <a:gd name="T29" fmla="*/ 0 h 61"/>
                    <a:gd name="T30" fmla="*/ 18 w 61"/>
                    <a:gd name="T31" fmla="*/ 2 h 61"/>
                    <a:gd name="T32" fmla="*/ 9 w 61"/>
                    <a:gd name="T33" fmla="*/ 9 h 61"/>
                    <a:gd name="T34" fmla="*/ 2 w 61"/>
                    <a:gd name="T35" fmla="*/ 18 h 61"/>
                    <a:gd name="T36" fmla="*/ 0 w 61"/>
                    <a:gd name="T37" fmla="*/ 31 h 61"/>
                    <a:gd name="T38" fmla="*/ 0 w 61"/>
                    <a:gd name="T39" fmla="*/ 36 h 61"/>
                    <a:gd name="T40" fmla="*/ 2 w 61"/>
                    <a:gd name="T41" fmla="*/ 42 h 61"/>
                    <a:gd name="T42" fmla="*/ 9 w 61"/>
                    <a:gd name="T43" fmla="*/ 52 h 61"/>
                    <a:gd name="T44" fmla="*/ 18 w 61"/>
                    <a:gd name="T45" fmla="*/ 58 h 61"/>
                    <a:gd name="T46" fmla="*/ 24 w 61"/>
                    <a:gd name="T47" fmla="*/ 60 h 61"/>
                    <a:gd name="T48" fmla="*/ 30 w 61"/>
                    <a:gd name="T4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lnTo>
                        <a:pt x="58" y="42"/>
                      </a:lnTo>
                      <a:lnTo>
                        <a:pt x="60" y="36"/>
                      </a:lnTo>
                      <a:lnTo>
                        <a:pt x="60" y="33"/>
                      </a:lnTo>
                      <a:lnTo>
                        <a:pt x="61" y="31"/>
                      </a:lnTo>
                      <a:lnTo>
                        <a:pt x="60" y="25"/>
                      </a:lnTo>
                      <a:lnTo>
                        <a:pt x="58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04"/>
                <p:cNvSpPr>
                  <a:spLocks/>
                </p:cNvSpPr>
                <p:nvPr/>
              </p:nvSpPr>
              <p:spPr bwMode="auto">
                <a:xfrm>
                  <a:off x="8813452" y="3868205"/>
                  <a:ext cx="40111" cy="38200"/>
                </a:xfrm>
                <a:custGeom>
                  <a:avLst/>
                  <a:gdLst>
                    <a:gd name="T0" fmla="*/ 30 w 61"/>
                    <a:gd name="T1" fmla="*/ 61 h 61"/>
                    <a:gd name="T2" fmla="*/ 32 w 61"/>
                    <a:gd name="T3" fmla="*/ 60 h 61"/>
                    <a:gd name="T4" fmla="*/ 35 w 61"/>
                    <a:gd name="T5" fmla="*/ 60 h 61"/>
                    <a:gd name="T6" fmla="*/ 41 w 61"/>
                    <a:gd name="T7" fmla="*/ 58 h 61"/>
                    <a:gd name="T8" fmla="*/ 51 w 61"/>
                    <a:gd name="T9" fmla="*/ 52 h 61"/>
                    <a:gd name="T10" fmla="*/ 58 w 61"/>
                    <a:gd name="T11" fmla="*/ 42 h 61"/>
                    <a:gd name="T12" fmla="*/ 60 w 61"/>
                    <a:gd name="T13" fmla="*/ 36 h 61"/>
                    <a:gd name="T14" fmla="*/ 60 w 61"/>
                    <a:gd name="T15" fmla="*/ 32 h 61"/>
                    <a:gd name="T16" fmla="*/ 61 w 61"/>
                    <a:gd name="T17" fmla="*/ 30 h 61"/>
                    <a:gd name="T18" fmla="*/ 60 w 61"/>
                    <a:gd name="T19" fmla="*/ 24 h 61"/>
                    <a:gd name="T20" fmla="*/ 58 w 61"/>
                    <a:gd name="T21" fmla="*/ 18 h 61"/>
                    <a:gd name="T22" fmla="*/ 51 w 61"/>
                    <a:gd name="T23" fmla="*/ 9 h 61"/>
                    <a:gd name="T24" fmla="*/ 41 w 61"/>
                    <a:gd name="T25" fmla="*/ 2 h 61"/>
                    <a:gd name="T26" fmla="*/ 35 w 61"/>
                    <a:gd name="T27" fmla="*/ 0 h 61"/>
                    <a:gd name="T28" fmla="*/ 30 w 61"/>
                    <a:gd name="T29" fmla="*/ 0 h 61"/>
                    <a:gd name="T30" fmla="*/ 18 w 61"/>
                    <a:gd name="T31" fmla="*/ 2 h 61"/>
                    <a:gd name="T32" fmla="*/ 9 w 61"/>
                    <a:gd name="T33" fmla="*/ 9 h 61"/>
                    <a:gd name="T34" fmla="*/ 2 w 61"/>
                    <a:gd name="T35" fmla="*/ 18 h 61"/>
                    <a:gd name="T36" fmla="*/ 0 w 61"/>
                    <a:gd name="T37" fmla="*/ 30 h 61"/>
                    <a:gd name="T38" fmla="*/ 0 w 61"/>
                    <a:gd name="T39" fmla="*/ 36 h 61"/>
                    <a:gd name="T40" fmla="*/ 2 w 61"/>
                    <a:gd name="T41" fmla="*/ 42 h 61"/>
                    <a:gd name="T42" fmla="*/ 9 w 61"/>
                    <a:gd name="T43" fmla="*/ 52 h 61"/>
                    <a:gd name="T44" fmla="*/ 18 w 61"/>
                    <a:gd name="T45" fmla="*/ 58 h 61"/>
                    <a:gd name="T46" fmla="*/ 24 w 61"/>
                    <a:gd name="T47" fmla="*/ 60 h 61"/>
                    <a:gd name="T48" fmla="*/ 30 w 61"/>
                    <a:gd name="T4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lnTo>
                        <a:pt x="58" y="42"/>
                      </a:lnTo>
                      <a:lnTo>
                        <a:pt x="60" y="36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05"/>
                <p:cNvSpPr>
                  <a:spLocks/>
                </p:cNvSpPr>
                <p:nvPr/>
              </p:nvSpPr>
              <p:spPr bwMode="auto">
                <a:xfrm>
                  <a:off x="9579372" y="4129879"/>
                  <a:ext cx="38200" cy="38200"/>
                </a:xfrm>
                <a:custGeom>
                  <a:avLst/>
                  <a:gdLst>
                    <a:gd name="T0" fmla="*/ 31 w 61"/>
                    <a:gd name="T1" fmla="*/ 60 h 60"/>
                    <a:gd name="T2" fmla="*/ 33 w 61"/>
                    <a:gd name="T3" fmla="*/ 59 h 60"/>
                    <a:gd name="T4" fmla="*/ 36 w 61"/>
                    <a:gd name="T5" fmla="*/ 59 h 60"/>
                    <a:gd name="T6" fmla="*/ 42 w 61"/>
                    <a:gd name="T7" fmla="*/ 57 h 60"/>
                    <a:gd name="T8" fmla="*/ 52 w 61"/>
                    <a:gd name="T9" fmla="*/ 51 h 60"/>
                    <a:gd name="T10" fmla="*/ 58 w 61"/>
                    <a:gd name="T11" fmla="*/ 41 h 60"/>
                    <a:gd name="T12" fmla="*/ 60 w 61"/>
                    <a:gd name="T13" fmla="*/ 35 h 60"/>
                    <a:gd name="T14" fmla="*/ 60 w 61"/>
                    <a:gd name="T15" fmla="*/ 32 h 60"/>
                    <a:gd name="T16" fmla="*/ 61 w 61"/>
                    <a:gd name="T17" fmla="*/ 30 h 60"/>
                    <a:gd name="T18" fmla="*/ 60 w 61"/>
                    <a:gd name="T19" fmla="*/ 24 h 60"/>
                    <a:gd name="T20" fmla="*/ 58 w 61"/>
                    <a:gd name="T21" fmla="*/ 18 h 60"/>
                    <a:gd name="T22" fmla="*/ 52 w 61"/>
                    <a:gd name="T23" fmla="*/ 9 h 60"/>
                    <a:gd name="T24" fmla="*/ 42 w 61"/>
                    <a:gd name="T25" fmla="*/ 2 h 60"/>
                    <a:gd name="T26" fmla="*/ 36 w 61"/>
                    <a:gd name="T27" fmla="*/ 0 h 60"/>
                    <a:gd name="T28" fmla="*/ 31 w 61"/>
                    <a:gd name="T29" fmla="*/ 0 h 60"/>
                    <a:gd name="T30" fmla="*/ 19 w 61"/>
                    <a:gd name="T31" fmla="*/ 2 h 60"/>
                    <a:gd name="T32" fmla="*/ 10 w 61"/>
                    <a:gd name="T33" fmla="*/ 9 h 60"/>
                    <a:gd name="T34" fmla="*/ 2 w 61"/>
                    <a:gd name="T35" fmla="*/ 18 h 60"/>
                    <a:gd name="T36" fmla="*/ 0 w 61"/>
                    <a:gd name="T37" fmla="*/ 30 h 60"/>
                    <a:gd name="T38" fmla="*/ 0 w 61"/>
                    <a:gd name="T39" fmla="*/ 35 h 60"/>
                    <a:gd name="T40" fmla="*/ 2 w 61"/>
                    <a:gd name="T41" fmla="*/ 41 h 60"/>
                    <a:gd name="T42" fmla="*/ 10 w 61"/>
                    <a:gd name="T43" fmla="*/ 51 h 60"/>
                    <a:gd name="T44" fmla="*/ 19 w 61"/>
                    <a:gd name="T45" fmla="*/ 57 h 60"/>
                    <a:gd name="T46" fmla="*/ 25 w 61"/>
                    <a:gd name="T47" fmla="*/ 59 h 60"/>
                    <a:gd name="T48" fmla="*/ 31 w 61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31" y="60"/>
                      </a:move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10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10" y="51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06"/>
                <p:cNvSpPr>
                  <a:spLocks/>
                </p:cNvSpPr>
                <p:nvPr/>
              </p:nvSpPr>
              <p:spPr bwMode="auto">
                <a:xfrm>
                  <a:off x="9617573" y="4139428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07"/>
                <p:cNvSpPr>
                  <a:spLocks/>
                </p:cNvSpPr>
                <p:nvPr/>
              </p:nvSpPr>
              <p:spPr bwMode="auto">
                <a:xfrm>
                  <a:off x="9617573" y="4403011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08"/>
                <p:cNvSpPr>
                  <a:spLocks/>
                </p:cNvSpPr>
                <p:nvPr/>
              </p:nvSpPr>
              <p:spPr bwMode="auto">
                <a:xfrm>
                  <a:off x="9993847" y="4173809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09"/>
                <p:cNvSpPr>
                  <a:spLocks/>
                </p:cNvSpPr>
                <p:nvPr/>
              </p:nvSpPr>
              <p:spPr bwMode="auto">
                <a:xfrm>
                  <a:off x="9997667" y="4244480"/>
                  <a:ext cx="38200" cy="40110"/>
                </a:xfrm>
                <a:custGeom>
                  <a:avLst/>
                  <a:gdLst>
                    <a:gd name="T0" fmla="*/ 30 w 60"/>
                    <a:gd name="T1" fmla="*/ 61 h 61"/>
                    <a:gd name="T2" fmla="*/ 32 w 60"/>
                    <a:gd name="T3" fmla="*/ 60 h 61"/>
                    <a:gd name="T4" fmla="*/ 35 w 60"/>
                    <a:gd name="T5" fmla="*/ 60 h 61"/>
                    <a:gd name="T6" fmla="*/ 41 w 60"/>
                    <a:gd name="T7" fmla="*/ 58 h 61"/>
                    <a:gd name="T8" fmla="*/ 51 w 60"/>
                    <a:gd name="T9" fmla="*/ 52 h 61"/>
                    <a:gd name="T10" fmla="*/ 57 w 60"/>
                    <a:gd name="T11" fmla="*/ 42 h 61"/>
                    <a:gd name="T12" fmla="*/ 59 w 60"/>
                    <a:gd name="T13" fmla="*/ 36 h 61"/>
                    <a:gd name="T14" fmla="*/ 59 w 60"/>
                    <a:gd name="T15" fmla="*/ 33 h 61"/>
                    <a:gd name="T16" fmla="*/ 60 w 60"/>
                    <a:gd name="T17" fmla="*/ 31 h 61"/>
                    <a:gd name="T18" fmla="*/ 59 w 60"/>
                    <a:gd name="T19" fmla="*/ 24 h 61"/>
                    <a:gd name="T20" fmla="*/ 57 w 60"/>
                    <a:gd name="T21" fmla="*/ 18 h 61"/>
                    <a:gd name="T22" fmla="*/ 51 w 60"/>
                    <a:gd name="T23" fmla="*/ 9 h 61"/>
                    <a:gd name="T24" fmla="*/ 41 w 60"/>
                    <a:gd name="T25" fmla="*/ 2 h 61"/>
                    <a:gd name="T26" fmla="*/ 35 w 60"/>
                    <a:gd name="T27" fmla="*/ 0 h 61"/>
                    <a:gd name="T28" fmla="*/ 30 w 60"/>
                    <a:gd name="T29" fmla="*/ 0 h 61"/>
                    <a:gd name="T30" fmla="*/ 18 w 60"/>
                    <a:gd name="T31" fmla="*/ 2 h 61"/>
                    <a:gd name="T32" fmla="*/ 9 w 60"/>
                    <a:gd name="T33" fmla="*/ 9 h 61"/>
                    <a:gd name="T34" fmla="*/ 2 w 60"/>
                    <a:gd name="T35" fmla="*/ 18 h 61"/>
                    <a:gd name="T36" fmla="*/ 0 w 60"/>
                    <a:gd name="T37" fmla="*/ 31 h 61"/>
                    <a:gd name="T38" fmla="*/ 0 w 60"/>
                    <a:gd name="T39" fmla="*/ 36 h 61"/>
                    <a:gd name="T40" fmla="*/ 2 w 60"/>
                    <a:gd name="T41" fmla="*/ 42 h 61"/>
                    <a:gd name="T42" fmla="*/ 9 w 60"/>
                    <a:gd name="T43" fmla="*/ 52 h 61"/>
                    <a:gd name="T44" fmla="*/ 18 w 60"/>
                    <a:gd name="T45" fmla="*/ 58 h 61"/>
                    <a:gd name="T46" fmla="*/ 24 w 60"/>
                    <a:gd name="T47" fmla="*/ 60 h 61"/>
                    <a:gd name="T48" fmla="*/ 30 w 60"/>
                    <a:gd name="T4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30" y="61"/>
                      </a:move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10"/>
                <p:cNvSpPr>
                  <a:spLocks/>
                </p:cNvSpPr>
                <p:nvPr/>
              </p:nvSpPr>
              <p:spPr bwMode="auto">
                <a:xfrm>
                  <a:off x="9993847" y="4034378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11"/>
                <p:cNvSpPr>
                  <a:spLocks/>
                </p:cNvSpPr>
                <p:nvPr/>
              </p:nvSpPr>
              <p:spPr bwMode="auto">
                <a:xfrm>
                  <a:off x="9911717" y="4059207"/>
                  <a:ext cx="40111" cy="40110"/>
                </a:xfrm>
                <a:custGeom>
                  <a:avLst/>
                  <a:gdLst>
                    <a:gd name="T0" fmla="*/ 30 w 61"/>
                    <a:gd name="T1" fmla="*/ 61 h 61"/>
                    <a:gd name="T2" fmla="*/ 32 w 61"/>
                    <a:gd name="T3" fmla="*/ 60 h 61"/>
                    <a:gd name="T4" fmla="*/ 35 w 61"/>
                    <a:gd name="T5" fmla="*/ 60 h 61"/>
                    <a:gd name="T6" fmla="*/ 41 w 61"/>
                    <a:gd name="T7" fmla="*/ 58 h 61"/>
                    <a:gd name="T8" fmla="*/ 51 w 61"/>
                    <a:gd name="T9" fmla="*/ 52 h 61"/>
                    <a:gd name="T10" fmla="*/ 57 w 61"/>
                    <a:gd name="T11" fmla="*/ 42 h 61"/>
                    <a:gd name="T12" fmla="*/ 60 w 61"/>
                    <a:gd name="T13" fmla="*/ 36 h 61"/>
                    <a:gd name="T14" fmla="*/ 60 w 61"/>
                    <a:gd name="T15" fmla="*/ 33 h 61"/>
                    <a:gd name="T16" fmla="*/ 61 w 61"/>
                    <a:gd name="T17" fmla="*/ 31 h 61"/>
                    <a:gd name="T18" fmla="*/ 60 w 61"/>
                    <a:gd name="T19" fmla="*/ 24 h 61"/>
                    <a:gd name="T20" fmla="*/ 57 w 61"/>
                    <a:gd name="T21" fmla="*/ 18 h 61"/>
                    <a:gd name="T22" fmla="*/ 51 w 61"/>
                    <a:gd name="T23" fmla="*/ 9 h 61"/>
                    <a:gd name="T24" fmla="*/ 41 w 61"/>
                    <a:gd name="T25" fmla="*/ 2 h 61"/>
                    <a:gd name="T26" fmla="*/ 35 w 61"/>
                    <a:gd name="T27" fmla="*/ 0 h 61"/>
                    <a:gd name="T28" fmla="*/ 30 w 61"/>
                    <a:gd name="T29" fmla="*/ 0 h 61"/>
                    <a:gd name="T30" fmla="*/ 18 w 61"/>
                    <a:gd name="T31" fmla="*/ 2 h 61"/>
                    <a:gd name="T32" fmla="*/ 9 w 61"/>
                    <a:gd name="T33" fmla="*/ 9 h 61"/>
                    <a:gd name="T34" fmla="*/ 2 w 61"/>
                    <a:gd name="T35" fmla="*/ 18 h 61"/>
                    <a:gd name="T36" fmla="*/ 0 w 61"/>
                    <a:gd name="T37" fmla="*/ 31 h 61"/>
                    <a:gd name="T38" fmla="*/ 0 w 61"/>
                    <a:gd name="T39" fmla="*/ 36 h 61"/>
                    <a:gd name="T40" fmla="*/ 2 w 61"/>
                    <a:gd name="T41" fmla="*/ 42 h 61"/>
                    <a:gd name="T42" fmla="*/ 9 w 61"/>
                    <a:gd name="T43" fmla="*/ 52 h 61"/>
                    <a:gd name="T44" fmla="*/ 18 w 61"/>
                    <a:gd name="T45" fmla="*/ 58 h 61"/>
                    <a:gd name="T46" fmla="*/ 24 w 61"/>
                    <a:gd name="T47" fmla="*/ 60 h 61"/>
                    <a:gd name="T48" fmla="*/ 30 w 61"/>
                    <a:gd name="T4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lnTo>
                        <a:pt x="57" y="42"/>
                      </a:lnTo>
                      <a:lnTo>
                        <a:pt x="60" y="36"/>
                      </a:lnTo>
                      <a:lnTo>
                        <a:pt x="60" y="33"/>
                      </a:lnTo>
                      <a:lnTo>
                        <a:pt x="61" y="31"/>
                      </a:lnTo>
                      <a:lnTo>
                        <a:pt x="60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12"/>
                <p:cNvSpPr>
                  <a:spLocks/>
                </p:cNvSpPr>
                <p:nvPr/>
              </p:nvSpPr>
              <p:spPr bwMode="auto">
                <a:xfrm>
                  <a:off x="9657683" y="3814724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13"/>
                <p:cNvSpPr>
                  <a:spLocks/>
                </p:cNvSpPr>
                <p:nvPr/>
              </p:nvSpPr>
              <p:spPr bwMode="auto">
                <a:xfrm>
                  <a:off x="11149412" y="4124148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14"/>
                <p:cNvSpPr>
                  <a:spLocks/>
                </p:cNvSpPr>
                <p:nvPr/>
              </p:nvSpPr>
              <p:spPr bwMode="auto">
                <a:xfrm>
                  <a:off x="11206712" y="4158528"/>
                  <a:ext cx="40111" cy="38200"/>
                </a:xfrm>
                <a:custGeom>
                  <a:avLst/>
                  <a:gdLst>
                    <a:gd name="T0" fmla="*/ 30 w 61"/>
                    <a:gd name="T1" fmla="*/ 60 h 60"/>
                    <a:gd name="T2" fmla="*/ 32 w 61"/>
                    <a:gd name="T3" fmla="*/ 59 h 60"/>
                    <a:gd name="T4" fmla="*/ 35 w 61"/>
                    <a:gd name="T5" fmla="*/ 59 h 60"/>
                    <a:gd name="T6" fmla="*/ 42 w 61"/>
                    <a:gd name="T7" fmla="*/ 57 h 60"/>
                    <a:gd name="T8" fmla="*/ 52 w 61"/>
                    <a:gd name="T9" fmla="*/ 51 h 60"/>
                    <a:gd name="T10" fmla="*/ 58 w 61"/>
                    <a:gd name="T11" fmla="*/ 41 h 60"/>
                    <a:gd name="T12" fmla="*/ 60 w 61"/>
                    <a:gd name="T13" fmla="*/ 35 h 60"/>
                    <a:gd name="T14" fmla="*/ 60 w 61"/>
                    <a:gd name="T15" fmla="*/ 32 h 60"/>
                    <a:gd name="T16" fmla="*/ 61 w 61"/>
                    <a:gd name="T17" fmla="*/ 30 h 60"/>
                    <a:gd name="T18" fmla="*/ 60 w 61"/>
                    <a:gd name="T19" fmla="*/ 24 h 60"/>
                    <a:gd name="T20" fmla="*/ 58 w 61"/>
                    <a:gd name="T21" fmla="*/ 18 h 60"/>
                    <a:gd name="T22" fmla="*/ 52 w 61"/>
                    <a:gd name="T23" fmla="*/ 9 h 60"/>
                    <a:gd name="T24" fmla="*/ 42 w 61"/>
                    <a:gd name="T25" fmla="*/ 2 h 60"/>
                    <a:gd name="T26" fmla="*/ 35 w 61"/>
                    <a:gd name="T27" fmla="*/ 0 h 60"/>
                    <a:gd name="T28" fmla="*/ 30 w 61"/>
                    <a:gd name="T29" fmla="*/ 0 h 60"/>
                    <a:gd name="T30" fmla="*/ 18 w 61"/>
                    <a:gd name="T31" fmla="*/ 2 h 60"/>
                    <a:gd name="T32" fmla="*/ 9 w 61"/>
                    <a:gd name="T33" fmla="*/ 9 h 60"/>
                    <a:gd name="T34" fmla="*/ 2 w 61"/>
                    <a:gd name="T35" fmla="*/ 18 h 60"/>
                    <a:gd name="T36" fmla="*/ 0 w 61"/>
                    <a:gd name="T37" fmla="*/ 30 h 60"/>
                    <a:gd name="T38" fmla="*/ 0 w 61"/>
                    <a:gd name="T39" fmla="*/ 35 h 60"/>
                    <a:gd name="T40" fmla="*/ 2 w 61"/>
                    <a:gd name="T41" fmla="*/ 41 h 60"/>
                    <a:gd name="T42" fmla="*/ 9 w 61"/>
                    <a:gd name="T43" fmla="*/ 51 h 60"/>
                    <a:gd name="T44" fmla="*/ 18 w 61"/>
                    <a:gd name="T45" fmla="*/ 57 h 60"/>
                    <a:gd name="T46" fmla="*/ 24 w 61"/>
                    <a:gd name="T47" fmla="*/ 59 h 60"/>
                    <a:gd name="T48" fmla="*/ 30 w 61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15"/>
                <p:cNvSpPr>
                  <a:spLocks/>
                </p:cNvSpPr>
                <p:nvPr/>
              </p:nvSpPr>
              <p:spPr bwMode="auto">
                <a:xfrm>
                  <a:off x="11126491" y="4223469"/>
                  <a:ext cx="38200" cy="38200"/>
                </a:xfrm>
                <a:custGeom>
                  <a:avLst/>
                  <a:gdLst>
                    <a:gd name="T0" fmla="*/ 30 w 60"/>
                    <a:gd name="T1" fmla="*/ 60 h 60"/>
                    <a:gd name="T2" fmla="*/ 32 w 60"/>
                    <a:gd name="T3" fmla="*/ 59 h 60"/>
                    <a:gd name="T4" fmla="*/ 35 w 60"/>
                    <a:gd name="T5" fmla="*/ 59 h 60"/>
                    <a:gd name="T6" fmla="*/ 41 w 60"/>
                    <a:gd name="T7" fmla="*/ 57 h 60"/>
                    <a:gd name="T8" fmla="*/ 51 w 60"/>
                    <a:gd name="T9" fmla="*/ 51 h 60"/>
                    <a:gd name="T10" fmla="*/ 57 w 60"/>
                    <a:gd name="T11" fmla="*/ 41 h 60"/>
                    <a:gd name="T12" fmla="*/ 59 w 60"/>
                    <a:gd name="T13" fmla="*/ 35 h 60"/>
                    <a:gd name="T14" fmla="*/ 59 w 60"/>
                    <a:gd name="T15" fmla="*/ 32 h 60"/>
                    <a:gd name="T16" fmla="*/ 60 w 60"/>
                    <a:gd name="T17" fmla="*/ 30 h 60"/>
                    <a:gd name="T18" fmla="*/ 59 w 60"/>
                    <a:gd name="T19" fmla="*/ 24 h 60"/>
                    <a:gd name="T20" fmla="*/ 57 w 60"/>
                    <a:gd name="T21" fmla="*/ 18 h 60"/>
                    <a:gd name="T22" fmla="*/ 51 w 60"/>
                    <a:gd name="T23" fmla="*/ 9 h 60"/>
                    <a:gd name="T24" fmla="*/ 41 w 60"/>
                    <a:gd name="T25" fmla="*/ 2 h 60"/>
                    <a:gd name="T26" fmla="*/ 35 w 60"/>
                    <a:gd name="T27" fmla="*/ 0 h 60"/>
                    <a:gd name="T28" fmla="*/ 30 w 60"/>
                    <a:gd name="T29" fmla="*/ 0 h 60"/>
                    <a:gd name="T30" fmla="*/ 18 w 60"/>
                    <a:gd name="T31" fmla="*/ 2 h 60"/>
                    <a:gd name="T32" fmla="*/ 9 w 60"/>
                    <a:gd name="T33" fmla="*/ 9 h 60"/>
                    <a:gd name="T34" fmla="*/ 2 w 60"/>
                    <a:gd name="T35" fmla="*/ 18 h 60"/>
                    <a:gd name="T36" fmla="*/ 0 w 60"/>
                    <a:gd name="T37" fmla="*/ 30 h 60"/>
                    <a:gd name="T38" fmla="*/ 0 w 60"/>
                    <a:gd name="T39" fmla="*/ 35 h 60"/>
                    <a:gd name="T40" fmla="*/ 2 w 60"/>
                    <a:gd name="T41" fmla="*/ 41 h 60"/>
                    <a:gd name="T42" fmla="*/ 9 w 60"/>
                    <a:gd name="T43" fmla="*/ 51 h 60"/>
                    <a:gd name="T44" fmla="*/ 18 w 60"/>
                    <a:gd name="T45" fmla="*/ 57 h 60"/>
                    <a:gd name="T46" fmla="*/ 24 w 60"/>
                    <a:gd name="T47" fmla="*/ 59 h 60"/>
                    <a:gd name="T48" fmla="*/ 30 w 60"/>
                    <a:gd name="T4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35"/>
                <p:cNvSpPr>
                  <a:spLocks/>
                </p:cNvSpPr>
                <p:nvPr/>
              </p:nvSpPr>
              <p:spPr bwMode="auto">
                <a:xfrm>
                  <a:off x="7247233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236"/>
                <p:cNvSpPr>
                  <a:spLocks/>
                </p:cNvSpPr>
                <p:nvPr/>
              </p:nvSpPr>
              <p:spPr bwMode="auto">
                <a:xfrm>
                  <a:off x="7275884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237"/>
                <p:cNvSpPr>
                  <a:spLocks/>
                </p:cNvSpPr>
                <p:nvPr/>
              </p:nvSpPr>
              <p:spPr bwMode="auto">
                <a:xfrm>
                  <a:off x="7612048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238"/>
                <p:cNvSpPr>
                  <a:spLocks/>
                </p:cNvSpPr>
                <p:nvPr/>
              </p:nvSpPr>
              <p:spPr bwMode="auto">
                <a:xfrm>
                  <a:off x="7669349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239"/>
                <p:cNvSpPr>
                  <a:spLocks/>
                </p:cNvSpPr>
                <p:nvPr/>
              </p:nvSpPr>
              <p:spPr bwMode="auto">
                <a:xfrm>
                  <a:off x="7264424" y="4481323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240"/>
                <p:cNvSpPr>
                  <a:spLocks/>
                </p:cNvSpPr>
                <p:nvPr/>
              </p:nvSpPr>
              <p:spPr bwMode="auto">
                <a:xfrm>
                  <a:off x="7237684" y="438773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241"/>
                <p:cNvSpPr>
                  <a:spLocks/>
                </p:cNvSpPr>
                <p:nvPr/>
              </p:nvSpPr>
              <p:spPr bwMode="auto">
                <a:xfrm>
                  <a:off x="7264424" y="4410652"/>
                  <a:ext cx="38200" cy="40110"/>
                </a:xfrm>
                <a:custGeom>
                  <a:avLst/>
                  <a:gdLst>
                    <a:gd name="T0" fmla="*/ 51 w 60"/>
                    <a:gd name="T1" fmla="*/ 51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1 h 61"/>
                    <a:gd name="T36" fmla="*/ 18 w 60"/>
                    <a:gd name="T37" fmla="*/ 57 h 61"/>
                    <a:gd name="T38" fmla="*/ 24 w 60"/>
                    <a:gd name="T39" fmla="*/ 59 h 61"/>
                    <a:gd name="T40" fmla="*/ 30 w 60"/>
                    <a:gd name="T41" fmla="*/ 61 h 61"/>
                    <a:gd name="T42" fmla="*/ 32 w 60"/>
                    <a:gd name="T43" fmla="*/ 59 h 61"/>
                    <a:gd name="T44" fmla="*/ 35 w 60"/>
                    <a:gd name="T45" fmla="*/ 59 h 61"/>
                    <a:gd name="T46" fmla="*/ 41 w 60"/>
                    <a:gd name="T47" fmla="*/ 57 h 61"/>
                    <a:gd name="T48" fmla="*/ 51 w 60"/>
                    <a:gd name="T49" fmla="*/ 5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1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242"/>
                <p:cNvSpPr>
                  <a:spLocks/>
                </p:cNvSpPr>
                <p:nvPr/>
              </p:nvSpPr>
              <p:spPr bwMode="auto">
                <a:xfrm>
                  <a:off x="7294984" y="439537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243"/>
                <p:cNvSpPr>
                  <a:spLocks/>
                </p:cNvSpPr>
                <p:nvPr/>
              </p:nvSpPr>
              <p:spPr bwMode="auto">
                <a:xfrm>
                  <a:off x="7264424" y="433998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244"/>
                <p:cNvSpPr>
                  <a:spLocks/>
                </p:cNvSpPr>
                <p:nvPr/>
              </p:nvSpPr>
              <p:spPr bwMode="auto">
                <a:xfrm>
                  <a:off x="7237684" y="431133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245"/>
                <p:cNvSpPr>
                  <a:spLocks/>
                </p:cNvSpPr>
                <p:nvPr/>
              </p:nvSpPr>
              <p:spPr bwMode="auto">
                <a:xfrm>
                  <a:off x="7264424" y="429223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246"/>
                <p:cNvSpPr>
                  <a:spLocks/>
                </p:cNvSpPr>
                <p:nvPr/>
              </p:nvSpPr>
              <p:spPr bwMode="auto">
                <a:xfrm>
                  <a:off x="7294984" y="428459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247"/>
                <p:cNvSpPr>
                  <a:spLocks/>
                </p:cNvSpPr>
                <p:nvPr/>
              </p:nvSpPr>
              <p:spPr bwMode="auto">
                <a:xfrm>
                  <a:off x="7237684" y="4261670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9 h 61"/>
                    <a:gd name="T14" fmla="*/ 51 w 60"/>
                    <a:gd name="T15" fmla="*/ 10 h 61"/>
                    <a:gd name="T16" fmla="*/ 41 w 60"/>
                    <a:gd name="T17" fmla="*/ 3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3 h 61"/>
                    <a:gd name="T24" fmla="*/ 9 w 60"/>
                    <a:gd name="T25" fmla="*/ 10 h 61"/>
                    <a:gd name="T26" fmla="*/ 2 w 60"/>
                    <a:gd name="T27" fmla="*/ 19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1" y="10"/>
                      </a:lnTo>
                      <a:lnTo>
                        <a:pt x="41" y="3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248"/>
                <p:cNvSpPr>
                  <a:spLocks/>
                </p:cNvSpPr>
                <p:nvPr/>
              </p:nvSpPr>
              <p:spPr bwMode="auto">
                <a:xfrm>
                  <a:off x="7180383" y="4175719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249"/>
                <p:cNvSpPr>
                  <a:spLocks/>
                </p:cNvSpPr>
                <p:nvPr/>
              </p:nvSpPr>
              <p:spPr bwMode="auto">
                <a:xfrm>
                  <a:off x="7209033" y="420628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250"/>
                <p:cNvSpPr>
                  <a:spLocks/>
                </p:cNvSpPr>
                <p:nvPr/>
              </p:nvSpPr>
              <p:spPr bwMode="auto">
                <a:xfrm>
                  <a:off x="7237684" y="419672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251"/>
                <p:cNvSpPr>
                  <a:spLocks/>
                </p:cNvSpPr>
                <p:nvPr/>
              </p:nvSpPr>
              <p:spPr bwMode="auto">
                <a:xfrm>
                  <a:off x="7294984" y="421582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252"/>
                <p:cNvSpPr>
                  <a:spLocks/>
                </p:cNvSpPr>
                <p:nvPr/>
              </p:nvSpPr>
              <p:spPr bwMode="auto">
                <a:xfrm>
                  <a:off x="7321725" y="420628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253"/>
                <p:cNvSpPr>
                  <a:spLocks/>
                </p:cNvSpPr>
                <p:nvPr/>
              </p:nvSpPr>
              <p:spPr bwMode="auto">
                <a:xfrm>
                  <a:off x="7264424" y="4150888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254"/>
                <p:cNvSpPr>
                  <a:spLocks/>
                </p:cNvSpPr>
                <p:nvPr/>
              </p:nvSpPr>
              <p:spPr bwMode="auto">
                <a:xfrm>
                  <a:off x="7209033" y="4043927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255"/>
                <p:cNvSpPr>
                  <a:spLocks/>
                </p:cNvSpPr>
                <p:nvPr/>
              </p:nvSpPr>
              <p:spPr bwMode="auto">
                <a:xfrm>
                  <a:off x="7237684" y="4051567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256"/>
                <p:cNvSpPr>
                  <a:spLocks/>
                </p:cNvSpPr>
                <p:nvPr/>
              </p:nvSpPr>
              <p:spPr bwMode="auto">
                <a:xfrm>
                  <a:off x="7266333" y="4051567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257"/>
                <p:cNvSpPr>
                  <a:spLocks/>
                </p:cNvSpPr>
                <p:nvPr/>
              </p:nvSpPr>
              <p:spPr bwMode="auto">
                <a:xfrm>
                  <a:off x="7294984" y="4028647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258"/>
                <p:cNvSpPr>
                  <a:spLocks/>
                </p:cNvSpPr>
                <p:nvPr/>
              </p:nvSpPr>
              <p:spPr bwMode="auto">
                <a:xfrm>
                  <a:off x="7266333" y="3986626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259"/>
                <p:cNvSpPr>
                  <a:spLocks/>
                </p:cNvSpPr>
                <p:nvPr/>
              </p:nvSpPr>
              <p:spPr bwMode="auto">
                <a:xfrm>
                  <a:off x="7266333" y="3921686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260"/>
                <p:cNvSpPr>
                  <a:spLocks/>
                </p:cNvSpPr>
                <p:nvPr/>
              </p:nvSpPr>
              <p:spPr bwMode="auto">
                <a:xfrm>
                  <a:off x="7237684" y="3885396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9 h 61"/>
                    <a:gd name="T14" fmla="*/ 51 w 60"/>
                    <a:gd name="T15" fmla="*/ 10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10 h 61"/>
                    <a:gd name="T26" fmla="*/ 2 w 60"/>
                    <a:gd name="T27" fmla="*/ 19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1" y="10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261"/>
                <p:cNvSpPr>
                  <a:spLocks/>
                </p:cNvSpPr>
                <p:nvPr/>
              </p:nvSpPr>
              <p:spPr bwMode="auto">
                <a:xfrm>
                  <a:off x="7293074" y="389494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262"/>
                <p:cNvSpPr>
                  <a:spLocks/>
                </p:cNvSpPr>
                <p:nvPr/>
              </p:nvSpPr>
              <p:spPr bwMode="auto">
                <a:xfrm>
                  <a:off x="7319814" y="3860565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263"/>
                <p:cNvSpPr>
                  <a:spLocks/>
                </p:cNvSpPr>
                <p:nvPr/>
              </p:nvSpPr>
              <p:spPr bwMode="auto">
                <a:xfrm>
                  <a:off x="7266333" y="380899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264"/>
                <p:cNvSpPr>
                  <a:spLocks/>
                </p:cNvSpPr>
                <p:nvPr/>
              </p:nvSpPr>
              <p:spPr bwMode="auto">
                <a:xfrm>
                  <a:off x="7237684" y="372495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265"/>
                <p:cNvSpPr>
                  <a:spLocks/>
                </p:cNvSpPr>
                <p:nvPr/>
              </p:nvSpPr>
              <p:spPr bwMode="auto">
                <a:xfrm>
                  <a:off x="7293074" y="372495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266"/>
                <p:cNvSpPr>
                  <a:spLocks/>
                </p:cNvSpPr>
                <p:nvPr/>
              </p:nvSpPr>
              <p:spPr bwMode="auto">
                <a:xfrm>
                  <a:off x="7640698" y="3686753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267"/>
                <p:cNvSpPr>
                  <a:spLocks/>
                </p:cNvSpPr>
                <p:nvPr/>
              </p:nvSpPr>
              <p:spPr bwMode="auto">
                <a:xfrm>
                  <a:off x="7266333" y="30698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268"/>
                <p:cNvSpPr>
                  <a:spLocks/>
                </p:cNvSpPr>
                <p:nvPr/>
              </p:nvSpPr>
              <p:spPr bwMode="auto">
                <a:xfrm>
                  <a:off x="7644518" y="301824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269"/>
                <p:cNvSpPr>
                  <a:spLocks/>
                </p:cNvSpPr>
                <p:nvPr/>
              </p:nvSpPr>
              <p:spPr bwMode="auto">
                <a:xfrm>
                  <a:off x="8773343" y="300296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270"/>
                <p:cNvSpPr>
                  <a:spLocks/>
                </p:cNvSpPr>
                <p:nvPr/>
              </p:nvSpPr>
              <p:spPr bwMode="auto">
                <a:xfrm>
                  <a:off x="7644518" y="3885396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9 h 61"/>
                    <a:gd name="T14" fmla="*/ 51 w 60"/>
                    <a:gd name="T15" fmla="*/ 10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10 h 61"/>
                    <a:gd name="T26" fmla="*/ 2 w 60"/>
                    <a:gd name="T27" fmla="*/ 19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1" y="10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271"/>
                <p:cNvSpPr>
                  <a:spLocks/>
                </p:cNvSpPr>
                <p:nvPr/>
              </p:nvSpPr>
              <p:spPr bwMode="auto">
                <a:xfrm>
                  <a:off x="7640698" y="4544353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272"/>
                <p:cNvSpPr>
                  <a:spLocks/>
                </p:cNvSpPr>
                <p:nvPr/>
              </p:nvSpPr>
              <p:spPr bwMode="auto">
                <a:xfrm>
                  <a:off x="7612048" y="4441212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9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9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9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273"/>
                <p:cNvSpPr>
                  <a:spLocks/>
                </p:cNvSpPr>
                <p:nvPr/>
              </p:nvSpPr>
              <p:spPr bwMode="auto">
                <a:xfrm>
                  <a:off x="7669349" y="4410652"/>
                  <a:ext cx="38200" cy="40110"/>
                </a:xfrm>
                <a:custGeom>
                  <a:avLst/>
                  <a:gdLst>
                    <a:gd name="T0" fmla="*/ 51 w 60"/>
                    <a:gd name="T1" fmla="*/ 51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1 h 61"/>
                    <a:gd name="T36" fmla="*/ 18 w 60"/>
                    <a:gd name="T37" fmla="*/ 57 h 61"/>
                    <a:gd name="T38" fmla="*/ 24 w 60"/>
                    <a:gd name="T39" fmla="*/ 59 h 61"/>
                    <a:gd name="T40" fmla="*/ 30 w 60"/>
                    <a:gd name="T41" fmla="*/ 61 h 61"/>
                    <a:gd name="T42" fmla="*/ 32 w 60"/>
                    <a:gd name="T43" fmla="*/ 59 h 61"/>
                    <a:gd name="T44" fmla="*/ 35 w 60"/>
                    <a:gd name="T45" fmla="*/ 59 h 61"/>
                    <a:gd name="T46" fmla="*/ 41 w 60"/>
                    <a:gd name="T47" fmla="*/ 57 h 61"/>
                    <a:gd name="T48" fmla="*/ 51 w 60"/>
                    <a:gd name="T49" fmla="*/ 5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1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274"/>
                <p:cNvSpPr>
                  <a:spLocks/>
                </p:cNvSpPr>
                <p:nvPr/>
              </p:nvSpPr>
              <p:spPr bwMode="auto">
                <a:xfrm>
                  <a:off x="7724739" y="4322791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75"/>
                <p:cNvSpPr>
                  <a:spLocks/>
                </p:cNvSpPr>
                <p:nvPr/>
              </p:nvSpPr>
              <p:spPr bwMode="auto">
                <a:xfrm>
                  <a:off x="7612048" y="434380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Freeform 276"/>
                <p:cNvSpPr>
                  <a:spLocks/>
                </p:cNvSpPr>
                <p:nvPr/>
              </p:nvSpPr>
              <p:spPr bwMode="auto">
                <a:xfrm>
                  <a:off x="7558568" y="4339981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9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9 w 61"/>
                    <a:gd name="T37" fmla="*/ 57 h 60"/>
                    <a:gd name="T38" fmla="*/ 25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77"/>
                <p:cNvSpPr>
                  <a:spLocks/>
                </p:cNvSpPr>
                <p:nvPr/>
              </p:nvSpPr>
              <p:spPr bwMode="auto">
                <a:xfrm>
                  <a:off x="7613958" y="429796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78"/>
                <p:cNvSpPr>
                  <a:spLocks/>
                </p:cNvSpPr>
                <p:nvPr/>
              </p:nvSpPr>
              <p:spPr bwMode="auto">
                <a:xfrm>
                  <a:off x="7669349" y="428459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79"/>
                <p:cNvSpPr>
                  <a:spLocks/>
                </p:cNvSpPr>
                <p:nvPr/>
              </p:nvSpPr>
              <p:spPr bwMode="auto">
                <a:xfrm>
                  <a:off x="7669349" y="4231109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80"/>
                <p:cNvSpPr>
                  <a:spLocks/>
                </p:cNvSpPr>
                <p:nvPr/>
              </p:nvSpPr>
              <p:spPr bwMode="auto">
                <a:xfrm>
                  <a:off x="7558568" y="4265490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9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9 w 61"/>
                    <a:gd name="T37" fmla="*/ 57 h 60"/>
                    <a:gd name="T38" fmla="*/ 25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281"/>
                <p:cNvSpPr>
                  <a:spLocks/>
                </p:cNvSpPr>
                <p:nvPr/>
              </p:nvSpPr>
              <p:spPr bwMode="auto">
                <a:xfrm>
                  <a:off x="7558568" y="4212009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9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9 w 61"/>
                    <a:gd name="T37" fmla="*/ 57 h 60"/>
                    <a:gd name="T38" fmla="*/ 25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282"/>
                <p:cNvSpPr>
                  <a:spLocks/>
                </p:cNvSpPr>
                <p:nvPr/>
              </p:nvSpPr>
              <p:spPr bwMode="auto">
                <a:xfrm>
                  <a:off x="7613958" y="420054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Freeform 283"/>
                <p:cNvSpPr>
                  <a:spLocks/>
                </p:cNvSpPr>
                <p:nvPr/>
              </p:nvSpPr>
              <p:spPr bwMode="auto">
                <a:xfrm>
                  <a:off x="7724739" y="4158528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Freeform 284"/>
                <p:cNvSpPr>
                  <a:spLocks/>
                </p:cNvSpPr>
                <p:nvPr/>
              </p:nvSpPr>
              <p:spPr bwMode="auto">
                <a:xfrm>
                  <a:off x="7612048" y="4116508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Freeform 285"/>
                <p:cNvSpPr>
                  <a:spLocks/>
                </p:cNvSpPr>
                <p:nvPr/>
              </p:nvSpPr>
              <p:spPr bwMode="auto">
                <a:xfrm>
                  <a:off x="7613958" y="4043927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Freeform 286"/>
                <p:cNvSpPr>
                  <a:spLocks/>
                </p:cNvSpPr>
                <p:nvPr/>
              </p:nvSpPr>
              <p:spPr bwMode="auto">
                <a:xfrm>
                  <a:off x="7669349" y="4078308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Freeform 287"/>
                <p:cNvSpPr>
                  <a:spLocks/>
                </p:cNvSpPr>
                <p:nvPr/>
              </p:nvSpPr>
              <p:spPr bwMode="auto">
                <a:xfrm>
                  <a:off x="8811543" y="3740234"/>
                  <a:ext cx="40111" cy="38200"/>
                </a:xfrm>
                <a:custGeom>
                  <a:avLst/>
                  <a:gdLst>
                    <a:gd name="T0" fmla="*/ 51 w 61"/>
                    <a:gd name="T1" fmla="*/ 51 h 60"/>
                    <a:gd name="T2" fmla="*/ 57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7 w 61"/>
                    <a:gd name="T13" fmla="*/ 18 h 60"/>
                    <a:gd name="T14" fmla="*/ 51 w 61"/>
                    <a:gd name="T15" fmla="*/ 9 h 60"/>
                    <a:gd name="T16" fmla="*/ 41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1 w 61"/>
                    <a:gd name="T47" fmla="*/ 57 h 60"/>
                    <a:gd name="T48" fmla="*/ 51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288"/>
                <p:cNvSpPr>
                  <a:spLocks/>
                </p:cNvSpPr>
                <p:nvPr/>
              </p:nvSpPr>
              <p:spPr bwMode="auto">
                <a:xfrm>
                  <a:off x="8773343" y="376124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289"/>
                <p:cNvSpPr>
                  <a:spLocks/>
                </p:cNvSpPr>
                <p:nvPr/>
              </p:nvSpPr>
              <p:spPr bwMode="auto">
                <a:xfrm>
                  <a:off x="8731322" y="382809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290"/>
                <p:cNvSpPr>
                  <a:spLocks/>
                </p:cNvSpPr>
                <p:nvPr/>
              </p:nvSpPr>
              <p:spPr bwMode="auto">
                <a:xfrm>
                  <a:off x="8773343" y="3860565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291"/>
                <p:cNvSpPr>
                  <a:spLocks/>
                </p:cNvSpPr>
                <p:nvPr/>
              </p:nvSpPr>
              <p:spPr bwMode="auto">
                <a:xfrm>
                  <a:off x="8748512" y="3986626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 292"/>
                <p:cNvSpPr>
                  <a:spLocks/>
                </p:cNvSpPr>
                <p:nvPr/>
              </p:nvSpPr>
              <p:spPr bwMode="auto">
                <a:xfrm>
                  <a:off x="8794352" y="4001907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293"/>
                <p:cNvSpPr>
                  <a:spLocks/>
                </p:cNvSpPr>
                <p:nvPr/>
              </p:nvSpPr>
              <p:spPr bwMode="auto">
                <a:xfrm>
                  <a:off x="8773343" y="4066847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9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9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9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294"/>
                <p:cNvSpPr>
                  <a:spLocks/>
                </p:cNvSpPr>
                <p:nvPr/>
              </p:nvSpPr>
              <p:spPr bwMode="auto">
                <a:xfrm>
                  <a:off x="8731322" y="4158528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295"/>
                <p:cNvSpPr>
                  <a:spLocks/>
                </p:cNvSpPr>
                <p:nvPr/>
              </p:nvSpPr>
              <p:spPr bwMode="auto">
                <a:xfrm>
                  <a:off x="8769523" y="4139428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296"/>
                <p:cNvSpPr>
                  <a:spLocks/>
                </p:cNvSpPr>
                <p:nvPr/>
              </p:nvSpPr>
              <p:spPr bwMode="auto">
                <a:xfrm>
                  <a:off x="8811543" y="4137519"/>
                  <a:ext cx="40111" cy="38200"/>
                </a:xfrm>
                <a:custGeom>
                  <a:avLst/>
                  <a:gdLst>
                    <a:gd name="T0" fmla="*/ 51 w 61"/>
                    <a:gd name="T1" fmla="*/ 51 h 60"/>
                    <a:gd name="T2" fmla="*/ 57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7 w 61"/>
                    <a:gd name="T13" fmla="*/ 18 h 60"/>
                    <a:gd name="T14" fmla="*/ 51 w 61"/>
                    <a:gd name="T15" fmla="*/ 9 h 60"/>
                    <a:gd name="T16" fmla="*/ 41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1 w 61"/>
                    <a:gd name="T47" fmla="*/ 57 h 60"/>
                    <a:gd name="T48" fmla="*/ 51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Freeform 297"/>
                <p:cNvSpPr>
                  <a:spLocks/>
                </p:cNvSpPr>
                <p:nvPr/>
              </p:nvSpPr>
              <p:spPr bwMode="auto">
                <a:xfrm>
                  <a:off x="8853564" y="414515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Freeform 298"/>
                <p:cNvSpPr>
                  <a:spLocks/>
                </p:cNvSpPr>
                <p:nvPr/>
              </p:nvSpPr>
              <p:spPr bwMode="auto">
                <a:xfrm>
                  <a:off x="8731322" y="430751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Freeform 299"/>
                <p:cNvSpPr>
                  <a:spLocks/>
                </p:cNvSpPr>
                <p:nvPr/>
              </p:nvSpPr>
              <p:spPr bwMode="auto">
                <a:xfrm>
                  <a:off x="8769523" y="433616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300"/>
                <p:cNvSpPr>
                  <a:spLocks/>
                </p:cNvSpPr>
                <p:nvPr/>
              </p:nvSpPr>
              <p:spPr bwMode="auto">
                <a:xfrm>
                  <a:off x="8813452" y="4324701"/>
                  <a:ext cx="40111" cy="38200"/>
                </a:xfrm>
                <a:custGeom>
                  <a:avLst/>
                  <a:gdLst>
                    <a:gd name="T0" fmla="*/ 51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1 w 61"/>
                    <a:gd name="T15" fmla="*/ 9 h 60"/>
                    <a:gd name="T16" fmla="*/ 41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1 w 61"/>
                    <a:gd name="T47" fmla="*/ 57 h 60"/>
                    <a:gd name="T48" fmla="*/ 51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1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301"/>
                <p:cNvSpPr>
                  <a:spLocks/>
                </p:cNvSpPr>
                <p:nvPr/>
              </p:nvSpPr>
              <p:spPr bwMode="auto">
                <a:xfrm>
                  <a:off x="8731322" y="436481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302"/>
                <p:cNvSpPr>
                  <a:spLocks/>
                </p:cNvSpPr>
                <p:nvPr/>
              </p:nvSpPr>
              <p:spPr bwMode="auto">
                <a:xfrm>
                  <a:off x="8773343" y="4425932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303"/>
                <p:cNvSpPr>
                  <a:spLocks/>
                </p:cNvSpPr>
                <p:nvPr/>
              </p:nvSpPr>
              <p:spPr bwMode="auto">
                <a:xfrm>
                  <a:off x="8811543" y="4403011"/>
                  <a:ext cx="40111" cy="38200"/>
                </a:xfrm>
                <a:custGeom>
                  <a:avLst/>
                  <a:gdLst>
                    <a:gd name="T0" fmla="*/ 51 w 61"/>
                    <a:gd name="T1" fmla="*/ 51 h 60"/>
                    <a:gd name="T2" fmla="*/ 57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7 w 61"/>
                    <a:gd name="T13" fmla="*/ 18 h 60"/>
                    <a:gd name="T14" fmla="*/ 51 w 61"/>
                    <a:gd name="T15" fmla="*/ 9 h 60"/>
                    <a:gd name="T16" fmla="*/ 41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1 w 61"/>
                    <a:gd name="T47" fmla="*/ 57 h 60"/>
                    <a:gd name="T48" fmla="*/ 51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304"/>
                <p:cNvSpPr>
                  <a:spLocks/>
                </p:cNvSpPr>
                <p:nvPr/>
              </p:nvSpPr>
              <p:spPr bwMode="auto">
                <a:xfrm>
                  <a:off x="8731322" y="4477503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Freeform 305"/>
                <p:cNvSpPr>
                  <a:spLocks/>
                </p:cNvSpPr>
                <p:nvPr/>
              </p:nvSpPr>
              <p:spPr bwMode="auto">
                <a:xfrm>
                  <a:off x="8813452" y="4488963"/>
                  <a:ext cx="40111" cy="38200"/>
                </a:xfrm>
                <a:custGeom>
                  <a:avLst/>
                  <a:gdLst>
                    <a:gd name="T0" fmla="*/ 51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1 w 61"/>
                    <a:gd name="T15" fmla="*/ 9 h 60"/>
                    <a:gd name="T16" fmla="*/ 41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1 w 61"/>
                    <a:gd name="T47" fmla="*/ 57 h 60"/>
                    <a:gd name="T48" fmla="*/ 51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1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306"/>
                <p:cNvSpPr>
                  <a:spLocks/>
                </p:cNvSpPr>
                <p:nvPr/>
              </p:nvSpPr>
              <p:spPr bwMode="auto">
                <a:xfrm>
                  <a:off x="8769523" y="451952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Freeform 307"/>
                <p:cNvSpPr>
                  <a:spLocks/>
                </p:cNvSpPr>
                <p:nvPr/>
              </p:nvSpPr>
              <p:spPr bwMode="auto">
                <a:xfrm>
                  <a:off x="8773343" y="459592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Freeform 308"/>
                <p:cNvSpPr>
                  <a:spLocks/>
                </p:cNvSpPr>
                <p:nvPr/>
              </p:nvSpPr>
              <p:spPr bwMode="auto">
                <a:xfrm>
                  <a:off x="9634763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309"/>
                <p:cNvSpPr>
                  <a:spLocks/>
                </p:cNvSpPr>
                <p:nvPr/>
              </p:nvSpPr>
              <p:spPr bwMode="auto">
                <a:xfrm>
                  <a:off x="9592742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310"/>
                <p:cNvSpPr>
                  <a:spLocks/>
                </p:cNvSpPr>
                <p:nvPr/>
              </p:nvSpPr>
              <p:spPr bwMode="auto">
                <a:xfrm>
                  <a:off x="9951826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311"/>
                <p:cNvSpPr>
                  <a:spLocks/>
                </p:cNvSpPr>
                <p:nvPr/>
              </p:nvSpPr>
              <p:spPr bwMode="auto">
                <a:xfrm>
                  <a:off x="10035867" y="5432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312"/>
                <p:cNvSpPr>
                  <a:spLocks/>
                </p:cNvSpPr>
                <p:nvPr/>
              </p:nvSpPr>
              <p:spPr bwMode="auto">
                <a:xfrm>
                  <a:off x="9993847" y="4626485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9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9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9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313"/>
                <p:cNvSpPr>
                  <a:spLocks/>
                </p:cNvSpPr>
                <p:nvPr/>
              </p:nvSpPr>
              <p:spPr bwMode="auto">
                <a:xfrm>
                  <a:off x="10074068" y="459592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314"/>
                <p:cNvSpPr>
                  <a:spLocks/>
                </p:cNvSpPr>
                <p:nvPr/>
              </p:nvSpPr>
              <p:spPr bwMode="auto">
                <a:xfrm>
                  <a:off x="9993847" y="455390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 315"/>
                <p:cNvSpPr>
                  <a:spLocks/>
                </p:cNvSpPr>
                <p:nvPr/>
              </p:nvSpPr>
              <p:spPr bwMode="auto">
                <a:xfrm>
                  <a:off x="9617573" y="468951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316"/>
                <p:cNvSpPr>
                  <a:spLocks/>
                </p:cNvSpPr>
                <p:nvPr/>
              </p:nvSpPr>
              <p:spPr bwMode="auto">
                <a:xfrm>
                  <a:off x="9617573" y="463985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 317"/>
                <p:cNvSpPr>
                  <a:spLocks/>
                </p:cNvSpPr>
                <p:nvPr/>
              </p:nvSpPr>
              <p:spPr bwMode="auto">
                <a:xfrm>
                  <a:off x="9617573" y="4515703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318"/>
                <p:cNvSpPr>
                  <a:spLocks/>
                </p:cNvSpPr>
                <p:nvPr/>
              </p:nvSpPr>
              <p:spPr bwMode="auto">
                <a:xfrm>
                  <a:off x="9617573" y="429223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Freeform 319"/>
                <p:cNvSpPr>
                  <a:spLocks/>
                </p:cNvSpPr>
                <p:nvPr/>
              </p:nvSpPr>
              <p:spPr bwMode="auto">
                <a:xfrm>
                  <a:off x="9617573" y="4040107"/>
                  <a:ext cx="38200" cy="38200"/>
                </a:xfrm>
                <a:custGeom>
                  <a:avLst/>
                  <a:gdLst>
                    <a:gd name="T0" fmla="*/ 51 w 60"/>
                    <a:gd name="T1" fmla="*/ 51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1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320"/>
                <p:cNvSpPr>
                  <a:spLocks/>
                </p:cNvSpPr>
                <p:nvPr/>
              </p:nvSpPr>
              <p:spPr bwMode="auto">
                <a:xfrm>
                  <a:off x="9617573" y="3975166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Freeform 321"/>
                <p:cNvSpPr>
                  <a:spLocks/>
                </p:cNvSpPr>
                <p:nvPr/>
              </p:nvSpPr>
              <p:spPr bwMode="auto">
                <a:xfrm>
                  <a:off x="9617573" y="3921686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322"/>
                <p:cNvSpPr>
                  <a:spLocks/>
                </p:cNvSpPr>
                <p:nvPr/>
              </p:nvSpPr>
              <p:spPr bwMode="auto">
                <a:xfrm>
                  <a:off x="9617573" y="3872025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323"/>
                <p:cNvSpPr>
                  <a:spLocks/>
                </p:cNvSpPr>
                <p:nvPr/>
              </p:nvSpPr>
              <p:spPr bwMode="auto">
                <a:xfrm>
                  <a:off x="9617573" y="379944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324"/>
                <p:cNvSpPr>
                  <a:spLocks/>
                </p:cNvSpPr>
                <p:nvPr/>
              </p:nvSpPr>
              <p:spPr bwMode="auto">
                <a:xfrm>
                  <a:off x="9617573" y="3723043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325"/>
                <p:cNvSpPr>
                  <a:spLocks/>
                </p:cNvSpPr>
                <p:nvPr/>
              </p:nvSpPr>
              <p:spPr bwMode="auto">
                <a:xfrm>
                  <a:off x="9569822" y="3837645"/>
                  <a:ext cx="40111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5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326"/>
                <p:cNvSpPr>
                  <a:spLocks/>
                </p:cNvSpPr>
                <p:nvPr/>
              </p:nvSpPr>
              <p:spPr bwMode="auto">
                <a:xfrm>
                  <a:off x="9655773" y="3875845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327"/>
                <p:cNvSpPr>
                  <a:spLocks/>
                </p:cNvSpPr>
                <p:nvPr/>
              </p:nvSpPr>
              <p:spPr bwMode="auto">
                <a:xfrm>
                  <a:off x="9655773" y="3933146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328"/>
                <p:cNvSpPr>
                  <a:spLocks/>
                </p:cNvSpPr>
                <p:nvPr/>
              </p:nvSpPr>
              <p:spPr bwMode="auto">
                <a:xfrm>
                  <a:off x="9655773" y="4131788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329"/>
                <p:cNvSpPr>
                  <a:spLocks/>
                </p:cNvSpPr>
                <p:nvPr/>
              </p:nvSpPr>
              <p:spPr bwMode="auto">
                <a:xfrm>
                  <a:off x="9695883" y="412987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330"/>
                <p:cNvSpPr>
                  <a:spLocks/>
                </p:cNvSpPr>
                <p:nvPr/>
              </p:nvSpPr>
              <p:spPr bwMode="auto">
                <a:xfrm>
                  <a:off x="9531621" y="414515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331"/>
                <p:cNvSpPr>
                  <a:spLocks/>
                </p:cNvSpPr>
                <p:nvPr/>
              </p:nvSpPr>
              <p:spPr bwMode="auto">
                <a:xfrm>
                  <a:off x="9596562" y="420054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Freeform 332"/>
                <p:cNvSpPr>
                  <a:spLocks/>
                </p:cNvSpPr>
                <p:nvPr/>
              </p:nvSpPr>
              <p:spPr bwMode="auto">
                <a:xfrm>
                  <a:off x="9636673" y="419672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333"/>
                <p:cNvSpPr>
                  <a:spLocks/>
                </p:cNvSpPr>
                <p:nvPr/>
              </p:nvSpPr>
              <p:spPr bwMode="auto">
                <a:xfrm>
                  <a:off x="9531621" y="426549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Freeform 334"/>
                <p:cNvSpPr>
                  <a:spLocks/>
                </p:cNvSpPr>
                <p:nvPr/>
              </p:nvSpPr>
              <p:spPr bwMode="auto">
                <a:xfrm>
                  <a:off x="9579372" y="4292230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9 w 61"/>
                    <a:gd name="T23" fmla="*/ 2 h 60"/>
                    <a:gd name="T24" fmla="*/ 10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10 w 61"/>
                    <a:gd name="T35" fmla="*/ 51 h 60"/>
                    <a:gd name="T36" fmla="*/ 19 w 61"/>
                    <a:gd name="T37" fmla="*/ 57 h 60"/>
                    <a:gd name="T38" fmla="*/ 25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10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10" y="51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335"/>
                <p:cNvSpPr>
                  <a:spLocks/>
                </p:cNvSpPr>
                <p:nvPr/>
              </p:nvSpPr>
              <p:spPr bwMode="auto">
                <a:xfrm>
                  <a:off x="9657683" y="427313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336"/>
                <p:cNvSpPr>
                  <a:spLocks/>
                </p:cNvSpPr>
                <p:nvPr/>
              </p:nvSpPr>
              <p:spPr bwMode="auto">
                <a:xfrm>
                  <a:off x="9657683" y="439537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337"/>
                <p:cNvSpPr>
                  <a:spLocks/>
                </p:cNvSpPr>
                <p:nvPr/>
              </p:nvSpPr>
              <p:spPr bwMode="auto">
                <a:xfrm>
                  <a:off x="9579372" y="4349531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9 w 61"/>
                    <a:gd name="T23" fmla="*/ 2 h 60"/>
                    <a:gd name="T24" fmla="*/ 10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10 w 61"/>
                    <a:gd name="T35" fmla="*/ 51 h 60"/>
                    <a:gd name="T36" fmla="*/ 19 w 61"/>
                    <a:gd name="T37" fmla="*/ 57 h 60"/>
                    <a:gd name="T38" fmla="*/ 25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10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10" y="51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Freeform 338"/>
                <p:cNvSpPr>
                  <a:spLocks/>
                </p:cNvSpPr>
                <p:nvPr/>
              </p:nvSpPr>
              <p:spPr bwMode="auto">
                <a:xfrm>
                  <a:off x="9993847" y="433043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339"/>
                <p:cNvSpPr>
                  <a:spLocks/>
                </p:cNvSpPr>
                <p:nvPr/>
              </p:nvSpPr>
              <p:spPr bwMode="auto">
                <a:xfrm>
                  <a:off x="9993847" y="428841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340"/>
                <p:cNvSpPr>
                  <a:spLocks/>
                </p:cNvSpPr>
                <p:nvPr/>
              </p:nvSpPr>
              <p:spPr bwMode="auto">
                <a:xfrm>
                  <a:off x="9993847" y="383000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341"/>
                <p:cNvSpPr>
                  <a:spLocks/>
                </p:cNvSpPr>
                <p:nvPr/>
              </p:nvSpPr>
              <p:spPr bwMode="auto">
                <a:xfrm>
                  <a:off x="9993847" y="3782254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342"/>
                <p:cNvSpPr>
                  <a:spLocks/>
                </p:cNvSpPr>
                <p:nvPr/>
              </p:nvSpPr>
              <p:spPr bwMode="auto">
                <a:xfrm>
                  <a:off x="9911717" y="3942696"/>
                  <a:ext cx="40111" cy="38200"/>
                </a:xfrm>
                <a:custGeom>
                  <a:avLst/>
                  <a:gdLst>
                    <a:gd name="T0" fmla="*/ 51 w 61"/>
                    <a:gd name="T1" fmla="*/ 51 h 60"/>
                    <a:gd name="T2" fmla="*/ 57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7 w 61"/>
                    <a:gd name="T13" fmla="*/ 18 h 60"/>
                    <a:gd name="T14" fmla="*/ 51 w 61"/>
                    <a:gd name="T15" fmla="*/ 9 h 60"/>
                    <a:gd name="T16" fmla="*/ 41 w 61"/>
                    <a:gd name="T17" fmla="*/ 2 h 60"/>
                    <a:gd name="T18" fmla="*/ 35 w 61"/>
                    <a:gd name="T19" fmla="*/ 0 h 60"/>
                    <a:gd name="T20" fmla="*/ 30 w 61"/>
                    <a:gd name="T21" fmla="*/ 0 h 60"/>
                    <a:gd name="T22" fmla="*/ 18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8 w 61"/>
                    <a:gd name="T37" fmla="*/ 57 h 60"/>
                    <a:gd name="T38" fmla="*/ 24 w 61"/>
                    <a:gd name="T39" fmla="*/ 59 h 60"/>
                    <a:gd name="T40" fmla="*/ 30 w 61"/>
                    <a:gd name="T41" fmla="*/ 60 h 60"/>
                    <a:gd name="T42" fmla="*/ 32 w 61"/>
                    <a:gd name="T43" fmla="*/ 59 h 60"/>
                    <a:gd name="T44" fmla="*/ 35 w 61"/>
                    <a:gd name="T45" fmla="*/ 59 h 60"/>
                    <a:gd name="T46" fmla="*/ 41 w 61"/>
                    <a:gd name="T47" fmla="*/ 57 h 60"/>
                    <a:gd name="T48" fmla="*/ 51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343"/>
                <p:cNvSpPr>
                  <a:spLocks/>
                </p:cNvSpPr>
                <p:nvPr/>
              </p:nvSpPr>
              <p:spPr bwMode="auto">
                <a:xfrm>
                  <a:off x="10075979" y="390640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344"/>
                <p:cNvSpPr>
                  <a:spLocks/>
                </p:cNvSpPr>
                <p:nvPr/>
              </p:nvSpPr>
              <p:spPr bwMode="auto">
                <a:xfrm>
                  <a:off x="10075979" y="3973257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345"/>
                <p:cNvSpPr>
                  <a:spLocks/>
                </p:cNvSpPr>
                <p:nvPr/>
              </p:nvSpPr>
              <p:spPr bwMode="auto">
                <a:xfrm>
                  <a:off x="10075979" y="4038198"/>
                  <a:ext cx="38200" cy="40110"/>
                </a:xfrm>
                <a:custGeom>
                  <a:avLst/>
                  <a:gdLst>
                    <a:gd name="T0" fmla="*/ 51 w 60"/>
                    <a:gd name="T1" fmla="*/ 51 h 61"/>
                    <a:gd name="T2" fmla="*/ 57 w 60"/>
                    <a:gd name="T3" fmla="*/ 41 h 61"/>
                    <a:gd name="T4" fmla="*/ 59 w 60"/>
                    <a:gd name="T5" fmla="*/ 35 h 61"/>
                    <a:gd name="T6" fmla="*/ 59 w 60"/>
                    <a:gd name="T7" fmla="*/ 32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5 h 61"/>
                    <a:gd name="T32" fmla="*/ 2 w 60"/>
                    <a:gd name="T33" fmla="*/ 41 h 61"/>
                    <a:gd name="T34" fmla="*/ 9 w 60"/>
                    <a:gd name="T35" fmla="*/ 51 h 61"/>
                    <a:gd name="T36" fmla="*/ 18 w 60"/>
                    <a:gd name="T37" fmla="*/ 57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7 h 61"/>
                    <a:gd name="T48" fmla="*/ 51 w 60"/>
                    <a:gd name="T49" fmla="*/ 5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346"/>
                <p:cNvSpPr>
                  <a:spLocks/>
                </p:cNvSpPr>
                <p:nvPr/>
              </p:nvSpPr>
              <p:spPr bwMode="auto">
                <a:xfrm>
                  <a:off x="11126491" y="4509973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347"/>
                <p:cNvSpPr>
                  <a:spLocks/>
                </p:cNvSpPr>
                <p:nvPr/>
              </p:nvSpPr>
              <p:spPr bwMode="auto">
                <a:xfrm>
                  <a:off x="11126491" y="4403011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Freeform 348"/>
                <p:cNvSpPr>
                  <a:spLocks/>
                </p:cNvSpPr>
                <p:nvPr/>
              </p:nvSpPr>
              <p:spPr bwMode="auto">
                <a:xfrm>
                  <a:off x="11126491" y="3959886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Freeform 349"/>
                <p:cNvSpPr>
                  <a:spLocks/>
                </p:cNvSpPr>
                <p:nvPr/>
              </p:nvSpPr>
              <p:spPr bwMode="auto">
                <a:xfrm>
                  <a:off x="11149412" y="3898765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Freeform 350"/>
                <p:cNvSpPr>
                  <a:spLocks/>
                </p:cNvSpPr>
                <p:nvPr/>
              </p:nvSpPr>
              <p:spPr bwMode="auto">
                <a:xfrm>
                  <a:off x="11099751" y="3875845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Freeform 351"/>
                <p:cNvSpPr>
                  <a:spLocks/>
                </p:cNvSpPr>
                <p:nvPr/>
              </p:nvSpPr>
              <p:spPr bwMode="auto">
                <a:xfrm>
                  <a:off x="11099751" y="4013367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Freeform 352"/>
                <p:cNvSpPr>
                  <a:spLocks/>
                </p:cNvSpPr>
                <p:nvPr/>
              </p:nvSpPr>
              <p:spPr bwMode="auto">
                <a:xfrm>
                  <a:off x="11149412" y="4013367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Freeform 353"/>
                <p:cNvSpPr>
                  <a:spLocks/>
                </p:cNvSpPr>
                <p:nvPr/>
              </p:nvSpPr>
              <p:spPr bwMode="auto">
                <a:xfrm>
                  <a:off x="11042450" y="4124148"/>
                  <a:ext cx="38200" cy="38200"/>
                </a:xfrm>
                <a:custGeom>
                  <a:avLst/>
                  <a:gdLst>
                    <a:gd name="T0" fmla="*/ 52 w 61"/>
                    <a:gd name="T1" fmla="*/ 51 h 60"/>
                    <a:gd name="T2" fmla="*/ 58 w 61"/>
                    <a:gd name="T3" fmla="*/ 41 h 60"/>
                    <a:gd name="T4" fmla="*/ 60 w 61"/>
                    <a:gd name="T5" fmla="*/ 35 h 60"/>
                    <a:gd name="T6" fmla="*/ 60 w 61"/>
                    <a:gd name="T7" fmla="*/ 32 h 60"/>
                    <a:gd name="T8" fmla="*/ 61 w 61"/>
                    <a:gd name="T9" fmla="*/ 30 h 60"/>
                    <a:gd name="T10" fmla="*/ 60 w 61"/>
                    <a:gd name="T11" fmla="*/ 24 h 60"/>
                    <a:gd name="T12" fmla="*/ 58 w 61"/>
                    <a:gd name="T13" fmla="*/ 18 h 60"/>
                    <a:gd name="T14" fmla="*/ 52 w 61"/>
                    <a:gd name="T15" fmla="*/ 9 h 60"/>
                    <a:gd name="T16" fmla="*/ 42 w 61"/>
                    <a:gd name="T17" fmla="*/ 2 h 60"/>
                    <a:gd name="T18" fmla="*/ 36 w 61"/>
                    <a:gd name="T19" fmla="*/ 0 h 60"/>
                    <a:gd name="T20" fmla="*/ 31 w 61"/>
                    <a:gd name="T21" fmla="*/ 0 h 60"/>
                    <a:gd name="T22" fmla="*/ 19 w 61"/>
                    <a:gd name="T23" fmla="*/ 2 h 60"/>
                    <a:gd name="T24" fmla="*/ 9 w 61"/>
                    <a:gd name="T25" fmla="*/ 9 h 60"/>
                    <a:gd name="T26" fmla="*/ 2 w 61"/>
                    <a:gd name="T27" fmla="*/ 18 h 60"/>
                    <a:gd name="T28" fmla="*/ 0 w 61"/>
                    <a:gd name="T29" fmla="*/ 30 h 60"/>
                    <a:gd name="T30" fmla="*/ 0 w 61"/>
                    <a:gd name="T31" fmla="*/ 35 h 60"/>
                    <a:gd name="T32" fmla="*/ 2 w 61"/>
                    <a:gd name="T33" fmla="*/ 41 h 60"/>
                    <a:gd name="T34" fmla="*/ 9 w 61"/>
                    <a:gd name="T35" fmla="*/ 51 h 60"/>
                    <a:gd name="T36" fmla="*/ 19 w 61"/>
                    <a:gd name="T37" fmla="*/ 57 h 60"/>
                    <a:gd name="T38" fmla="*/ 25 w 61"/>
                    <a:gd name="T39" fmla="*/ 59 h 60"/>
                    <a:gd name="T40" fmla="*/ 31 w 61"/>
                    <a:gd name="T41" fmla="*/ 60 h 60"/>
                    <a:gd name="T42" fmla="*/ 33 w 61"/>
                    <a:gd name="T43" fmla="*/ 59 h 60"/>
                    <a:gd name="T44" fmla="*/ 36 w 61"/>
                    <a:gd name="T45" fmla="*/ 59 h 60"/>
                    <a:gd name="T46" fmla="*/ 42 w 61"/>
                    <a:gd name="T47" fmla="*/ 57 h 60"/>
                    <a:gd name="T48" fmla="*/ 52 w 61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1" y="30"/>
                      </a:lnTo>
                      <a:lnTo>
                        <a:pt x="60" y="24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Freeform 354"/>
                <p:cNvSpPr>
                  <a:spLocks/>
                </p:cNvSpPr>
                <p:nvPr/>
              </p:nvSpPr>
              <p:spPr bwMode="auto">
                <a:xfrm>
                  <a:off x="11099751" y="4116508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355"/>
                <p:cNvSpPr>
                  <a:spLocks/>
                </p:cNvSpPr>
                <p:nvPr/>
              </p:nvSpPr>
              <p:spPr bwMode="auto">
                <a:xfrm>
                  <a:off x="11149412" y="4177629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356"/>
                <p:cNvSpPr>
                  <a:spLocks/>
                </p:cNvSpPr>
                <p:nvPr/>
              </p:nvSpPr>
              <p:spPr bwMode="auto">
                <a:xfrm>
                  <a:off x="11069191" y="4250210"/>
                  <a:ext cx="38200" cy="3820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1 h 61"/>
                    <a:gd name="T10" fmla="*/ 59 w 60"/>
                    <a:gd name="T11" fmla="*/ 25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1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1"/>
                      </a:lnTo>
                      <a:lnTo>
                        <a:pt x="59" y="25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357"/>
                <p:cNvSpPr>
                  <a:spLocks/>
                </p:cNvSpPr>
                <p:nvPr/>
              </p:nvSpPr>
              <p:spPr bwMode="auto">
                <a:xfrm>
                  <a:off x="11097840" y="431515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358"/>
                <p:cNvSpPr>
                  <a:spLocks/>
                </p:cNvSpPr>
                <p:nvPr/>
              </p:nvSpPr>
              <p:spPr bwMode="auto">
                <a:xfrm>
                  <a:off x="11149412" y="4303690"/>
                  <a:ext cx="38200" cy="3820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9 w 60"/>
                    <a:gd name="T5" fmla="*/ 35 h 60"/>
                    <a:gd name="T6" fmla="*/ 59 w 60"/>
                    <a:gd name="T7" fmla="*/ 32 h 60"/>
                    <a:gd name="T8" fmla="*/ 60 w 60"/>
                    <a:gd name="T9" fmla="*/ 30 h 60"/>
                    <a:gd name="T10" fmla="*/ 59 w 60"/>
                    <a:gd name="T11" fmla="*/ 24 h 60"/>
                    <a:gd name="T12" fmla="*/ 57 w 60"/>
                    <a:gd name="T13" fmla="*/ 18 h 60"/>
                    <a:gd name="T14" fmla="*/ 51 w 60"/>
                    <a:gd name="T15" fmla="*/ 9 h 60"/>
                    <a:gd name="T16" fmla="*/ 41 w 60"/>
                    <a:gd name="T17" fmla="*/ 2 h 60"/>
                    <a:gd name="T18" fmla="*/ 35 w 60"/>
                    <a:gd name="T19" fmla="*/ 0 h 60"/>
                    <a:gd name="T20" fmla="*/ 30 w 60"/>
                    <a:gd name="T21" fmla="*/ 0 h 60"/>
                    <a:gd name="T22" fmla="*/ 18 w 60"/>
                    <a:gd name="T23" fmla="*/ 2 h 60"/>
                    <a:gd name="T24" fmla="*/ 9 w 60"/>
                    <a:gd name="T25" fmla="*/ 9 h 60"/>
                    <a:gd name="T26" fmla="*/ 2 w 60"/>
                    <a:gd name="T27" fmla="*/ 18 h 60"/>
                    <a:gd name="T28" fmla="*/ 0 w 60"/>
                    <a:gd name="T29" fmla="*/ 30 h 60"/>
                    <a:gd name="T30" fmla="*/ 0 w 60"/>
                    <a:gd name="T31" fmla="*/ 35 h 60"/>
                    <a:gd name="T32" fmla="*/ 2 w 60"/>
                    <a:gd name="T33" fmla="*/ 41 h 60"/>
                    <a:gd name="T34" fmla="*/ 9 w 60"/>
                    <a:gd name="T35" fmla="*/ 51 h 60"/>
                    <a:gd name="T36" fmla="*/ 18 w 60"/>
                    <a:gd name="T37" fmla="*/ 57 h 60"/>
                    <a:gd name="T38" fmla="*/ 24 w 60"/>
                    <a:gd name="T39" fmla="*/ 59 h 60"/>
                    <a:gd name="T40" fmla="*/ 30 w 60"/>
                    <a:gd name="T41" fmla="*/ 60 h 60"/>
                    <a:gd name="T42" fmla="*/ 32 w 60"/>
                    <a:gd name="T43" fmla="*/ 59 h 60"/>
                    <a:gd name="T44" fmla="*/ 35 w 60"/>
                    <a:gd name="T45" fmla="*/ 59 h 60"/>
                    <a:gd name="T46" fmla="*/ 41 w 60"/>
                    <a:gd name="T47" fmla="*/ 57 h 60"/>
                    <a:gd name="T48" fmla="*/ 51 w 60"/>
                    <a:gd name="T4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2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359"/>
                <p:cNvSpPr>
                  <a:spLocks/>
                </p:cNvSpPr>
                <p:nvPr/>
              </p:nvSpPr>
              <p:spPr bwMode="auto">
                <a:xfrm>
                  <a:off x="11179972" y="4242570"/>
                  <a:ext cx="38200" cy="40110"/>
                </a:xfrm>
                <a:custGeom>
                  <a:avLst/>
                  <a:gdLst>
                    <a:gd name="T0" fmla="*/ 51 w 60"/>
                    <a:gd name="T1" fmla="*/ 52 h 61"/>
                    <a:gd name="T2" fmla="*/ 57 w 60"/>
                    <a:gd name="T3" fmla="*/ 42 h 61"/>
                    <a:gd name="T4" fmla="*/ 59 w 60"/>
                    <a:gd name="T5" fmla="*/ 36 h 61"/>
                    <a:gd name="T6" fmla="*/ 59 w 60"/>
                    <a:gd name="T7" fmla="*/ 33 h 61"/>
                    <a:gd name="T8" fmla="*/ 60 w 60"/>
                    <a:gd name="T9" fmla="*/ 30 h 61"/>
                    <a:gd name="T10" fmla="*/ 59 w 60"/>
                    <a:gd name="T11" fmla="*/ 24 h 61"/>
                    <a:gd name="T12" fmla="*/ 57 w 60"/>
                    <a:gd name="T13" fmla="*/ 18 h 61"/>
                    <a:gd name="T14" fmla="*/ 51 w 60"/>
                    <a:gd name="T15" fmla="*/ 9 h 61"/>
                    <a:gd name="T16" fmla="*/ 41 w 60"/>
                    <a:gd name="T17" fmla="*/ 2 h 61"/>
                    <a:gd name="T18" fmla="*/ 35 w 60"/>
                    <a:gd name="T19" fmla="*/ 0 h 61"/>
                    <a:gd name="T20" fmla="*/ 30 w 60"/>
                    <a:gd name="T21" fmla="*/ 0 h 61"/>
                    <a:gd name="T22" fmla="*/ 18 w 60"/>
                    <a:gd name="T23" fmla="*/ 2 h 61"/>
                    <a:gd name="T24" fmla="*/ 9 w 60"/>
                    <a:gd name="T25" fmla="*/ 9 h 61"/>
                    <a:gd name="T26" fmla="*/ 2 w 60"/>
                    <a:gd name="T27" fmla="*/ 18 h 61"/>
                    <a:gd name="T28" fmla="*/ 0 w 60"/>
                    <a:gd name="T29" fmla="*/ 30 h 61"/>
                    <a:gd name="T30" fmla="*/ 0 w 60"/>
                    <a:gd name="T31" fmla="*/ 36 h 61"/>
                    <a:gd name="T32" fmla="*/ 2 w 60"/>
                    <a:gd name="T33" fmla="*/ 42 h 61"/>
                    <a:gd name="T34" fmla="*/ 9 w 60"/>
                    <a:gd name="T35" fmla="*/ 52 h 61"/>
                    <a:gd name="T36" fmla="*/ 18 w 60"/>
                    <a:gd name="T37" fmla="*/ 58 h 61"/>
                    <a:gd name="T38" fmla="*/ 24 w 60"/>
                    <a:gd name="T39" fmla="*/ 60 h 61"/>
                    <a:gd name="T40" fmla="*/ 30 w 60"/>
                    <a:gd name="T41" fmla="*/ 61 h 61"/>
                    <a:gd name="T42" fmla="*/ 32 w 60"/>
                    <a:gd name="T43" fmla="*/ 60 h 61"/>
                    <a:gd name="T44" fmla="*/ 35 w 60"/>
                    <a:gd name="T45" fmla="*/ 60 h 61"/>
                    <a:gd name="T46" fmla="*/ 41 w 60"/>
                    <a:gd name="T47" fmla="*/ 58 h 61"/>
                    <a:gd name="T48" fmla="*/ 51 w 60"/>
                    <a:gd name="T49" fmla="*/ 5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61">
                      <a:moveTo>
                        <a:pt x="51" y="52"/>
                      </a:move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3"/>
                      </a:lnTo>
                      <a:lnTo>
                        <a:pt x="60" y="30"/>
                      </a:ln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9" y="52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1"/>
                      </a:lnTo>
                      <a:lnTo>
                        <a:pt x="32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0" name="ZoneTexte 209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8099125" y="2977145"/>
                <a:ext cx="629981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Cycle1 </a:t>
                </a:r>
              </a:p>
            </p:txBody>
          </p:sp>
          <p:sp>
            <p:nvSpPr>
              <p:cNvPr id="211" name="ZoneTexte 210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10385626" y="2977145"/>
                <a:ext cx="629981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Cycle 4</a:t>
                </a:r>
              </a:p>
            </p:txBody>
          </p:sp>
          <p:sp>
            <p:nvSpPr>
              <p:cNvPr id="212" name="ZoneTexte 211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6799998" y="5327288"/>
                <a:ext cx="5196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&lt; LOQ</a:t>
                </a:r>
              </a:p>
            </p:txBody>
          </p:sp>
          <p:sp>
            <p:nvSpPr>
              <p:cNvPr id="213" name="ZoneTexte 212">
                <a:extLst>
                  <a:ext uri="{FF2B5EF4-FFF2-40B4-BE49-F238E27FC236}">
                    <a16:creationId xmlns:a16="http://schemas.microsoft.com/office/drawing/2014/main" id="{813DCF15-8B05-4A02-B1BA-4BA7E2AB91AB}"/>
                  </a:ext>
                </a:extLst>
              </p:cNvPr>
              <p:cNvSpPr txBox="1"/>
              <p:nvPr/>
            </p:nvSpPr>
            <p:spPr>
              <a:xfrm>
                <a:off x="6998531" y="4835481"/>
                <a:ext cx="3211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</a:t>
                </a:r>
              </a:p>
            </p:txBody>
          </p:sp>
          <p:sp>
            <p:nvSpPr>
              <p:cNvPr id="214" name="ZoneTexte 213">
                <a:extLst>
                  <a:ext uri="{FF2B5EF4-FFF2-40B4-BE49-F238E27FC236}">
                    <a16:creationId xmlns:a16="http://schemas.microsoft.com/office/drawing/2014/main" id="{9421D80F-7B80-4CB0-98DB-2027284F1CD8}"/>
                  </a:ext>
                </a:extLst>
              </p:cNvPr>
              <p:cNvSpPr txBox="1"/>
              <p:nvPr/>
            </p:nvSpPr>
            <p:spPr>
              <a:xfrm>
                <a:off x="6929840" y="4367123"/>
                <a:ext cx="3898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100</a:t>
                </a:r>
              </a:p>
            </p:txBody>
          </p:sp>
          <p:sp>
            <p:nvSpPr>
              <p:cNvPr id="215" name="ZoneTexte 214">
                <a:extLst>
                  <a:ext uri="{FF2B5EF4-FFF2-40B4-BE49-F238E27FC236}">
                    <a16:creationId xmlns:a16="http://schemas.microsoft.com/office/drawing/2014/main" id="{39983EA7-D028-4D77-AC53-4779FC9D10F3}"/>
                  </a:ext>
                </a:extLst>
              </p:cNvPr>
              <p:cNvSpPr txBox="1"/>
              <p:nvPr/>
            </p:nvSpPr>
            <p:spPr>
              <a:xfrm>
                <a:off x="6831596" y="3869458"/>
                <a:ext cx="4880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1 000</a:t>
                </a:r>
              </a:p>
            </p:txBody>
          </p:sp>
          <p:sp>
            <p:nvSpPr>
              <p:cNvPr id="216" name="ZoneTexte 215">
                <a:extLst>
                  <a:ext uri="{FF2B5EF4-FFF2-40B4-BE49-F238E27FC236}">
                    <a16:creationId xmlns:a16="http://schemas.microsoft.com/office/drawing/2014/main" id="{1DD8645F-8E3D-4785-B12C-2DA84BCCC013}"/>
                  </a:ext>
                </a:extLst>
              </p:cNvPr>
              <p:cNvSpPr txBox="1"/>
              <p:nvPr/>
            </p:nvSpPr>
            <p:spPr>
              <a:xfrm>
                <a:off x="6763129" y="3402426"/>
                <a:ext cx="5565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10 000</a:t>
                </a:r>
              </a:p>
            </p:txBody>
          </p:sp>
          <p:sp>
            <p:nvSpPr>
              <p:cNvPr id="217" name="ZoneTexte 216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6695105" y="2917987"/>
                <a:ext cx="62458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/>
                  <a:t>100 000</a:t>
                </a:r>
              </a:p>
            </p:txBody>
          </p:sp>
          <p:sp>
            <p:nvSpPr>
              <p:cNvPr id="218" name="ZoneTexte 217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7267822" y="5796238"/>
                <a:ext cx="2453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n</a:t>
                </a:r>
              </a:p>
            </p:txBody>
          </p:sp>
          <p:sp>
            <p:nvSpPr>
              <p:cNvPr id="219" name="ZoneTexte 218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7679389" y="57962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23</a:t>
                </a:r>
              </a:p>
            </p:txBody>
          </p:sp>
          <p:sp>
            <p:nvSpPr>
              <p:cNvPr id="220" name="ZoneTexte 219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8844645" y="57962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25</a:t>
                </a:r>
              </a:p>
            </p:txBody>
          </p:sp>
          <p:sp>
            <p:nvSpPr>
              <p:cNvPr id="221" name="ZoneTexte 220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9650507" y="57962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25</a:t>
                </a:r>
              </a:p>
            </p:txBody>
          </p:sp>
          <p:sp>
            <p:nvSpPr>
              <p:cNvPr id="222" name="ZoneTexte 221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10036331" y="57962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13</a:t>
                </a:r>
              </a:p>
            </p:txBody>
          </p:sp>
          <p:sp>
            <p:nvSpPr>
              <p:cNvPr id="223" name="ZoneTexte 222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11159425" y="5796238"/>
                <a:ext cx="3016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27</a:t>
                </a:r>
              </a:p>
            </p:txBody>
          </p:sp>
          <p:sp>
            <p:nvSpPr>
              <p:cNvPr id="224" name="ZoneTexte 223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7558697" y="5529029"/>
                <a:ext cx="2529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0</a:t>
                </a:r>
              </a:p>
            </p:txBody>
          </p:sp>
          <p:sp>
            <p:nvSpPr>
              <p:cNvPr id="225" name="ZoneTexte 224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8856885" y="5529029"/>
                <a:ext cx="26161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7</a:t>
                </a:r>
              </a:p>
            </p:txBody>
          </p:sp>
          <p:sp>
            <p:nvSpPr>
              <p:cNvPr id="226" name="ZoneTexte 225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9855830" y="5529029"/>
                <a:ext cx="3211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42</a:t>
                </a:r>
              </a:p>
            </p:txBody>
          </p:sp>
          <p:sp>
            <p:nvSpPr>
              <p:cNvPr id="227" name="ZoneTexte 226">
                <a:extLst>
                  <a:ext uri="{FF2B5EF4-FFF2-40B4-BE49-F238E27FC236}">
                    <a16:creationId xmlns:a16="http://schemas.microsoft.com/office/drawing/2014/main" id="{AF6FE9A6-457F-4634-A1F5-91ED711D8008}"/>
                  </a:ext>
                </a:extLst>
              </p:cNvPr>
              <p:cNvSpPr txBox="1"/>
              <p:nvPr/>
            </p:nvSpPr>
            <p:spPr>
              <a:xfrm>
                <a:off x="11156747" y="5529029"/>
                <a:ext cx="3211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/>
                  <a:t>49</a:t>
                </a:r>
              </a:p>
            </p:txBody>
          </p:sp>
          <p:sp>
            <p:nvSpPr>
              <p:cNvPr id="229" name="Line 44"/>
              <p:cNvSpPr>
                <a:spLocks noChangeShapeType="1"/>
              </p:cNvSpPr>
              <p:nvPr/>
            </p:nvSpPr>
            <p:spPr bwMode="auto">
              <a:xfrm flipV="1">
                <a:off x="7652089" y="289272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ZoneTexte 229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7437569" y="2689250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  <p:sp>
            <p:nvSpPr>
              <p:cNvPr id="231" name="Line 44"/>
              <p:cNvSpPr>
                <a:spLocks noChangeShapeType="1"/>
              </p:cNvSpPr>
              <p:nvPr/>
            </p:nvSpPr>
            <p:spPr bwMode="auto">
              <a:xfrm flipV="1">
                <a:off x="9231288" y="289272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ZoneTexte 231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9016768" y="2689250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  <p:sp>
            <p:nvSpPr>
              <p:cNvPr id="233" name="Line 44"/>
              <p:cNvSpPr>
                <a:spLocks noChangeShapeType="1"/>
              </p:cNvSpPr>
              <p:nvPr/>
            </p:nvSpPr>
            <p:spPr bwMode="auto">
              <a:xfrm flipV="1">
                <a:off x="9540110" y="289272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ZoneTexte 233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9354167" y="2689250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  <p:sp>
            <p:nvSpPr>
              <p:cNvPr id="235" name="Line 44"/>
              <p:cNvSpPr>
                <a:spLocks noChangeShapeType="1"/>
              </p:cNvSpPr>
              <p:nvPr/>
            </p:nvSpPr>
            <p:spPr bwMode="auto">
              <a:xfrm flipV="1">
                <a:off x="9981338" y="2892726"/>
                <a:ext cx="0" cy="380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ZoneTexte 235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9795395" y="2689250"/>
                <a:ext cx="4283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3300"/>
                    </a:solidFill>
                  </a:rPr>
                  <a:t>iCPI</a:t>
                </a:r>
              </a:p>
            </p:txBody>
          </p:sp>
          <p:sp>
            <p:nvSpPr>
              <p:cNvPr id="237" name="ZoneTexte 236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7841018" y="3229885"/>
                <a:ext cx="52234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/>
                  <a:t>P&lt;0,001</a:t>
                </a:r>
              </a:p>
            </p:txBody>
          </p:sp>
          <p:sp>
            <p:nvSpPr>
              <p:cNvPr id="238" name="ZoneTexte 237">
                <a:extLst>
                  <a:ext uri="{FF2B5EF4-FFF2-40B4-BE49-F238E27FC236}">
                    <a16:creationId xmlns:a16="http://schemas.microsoft.com/office/drawing/2014/main" id="{B67C88AB-DA46-40DB-AC86-79472E91DF48}"/>
                  </a:ext>
                </a:extLst>
              </p:cNvPr>
              <p:cNvSpPr txBox="1"/>
              <p:nvPr/>
            </p:nvSpPr>
            <p:spPr>
              <a:xfrm>
                <a:off x="7526779" y="3450300"/>
                <a:ext cx="86238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/>
                  <a:t>P=0,02 (FC 0,55)</a:t>
                </a:r>
              </a:p>
            </p:txBody>
          </p:sp>
        </p:grpSp>
        <p:sp>
          <p:nvSpPr>
            <p:cNvPr id="414" name="ZoneTexte 413"/>
            <p:cNvSpPr txBox="1"/>
            <p:nvPr/>
          </p:nvSpPr>
          <p:spPr>
            <a:xfrm>
              <a:off x="7389843" y="5932490"/>
              <a:ext cx="4576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Very transient decrease in total HIV DNA</a:t>
              </a:r>
              <a:br>
                <a:rPr lang="en-US" sz="1600" b="1" dirty="0"/>
              </a:br>
              <a:r>
                <a:rPr lang="en-US" sz="1600" b="1" dirty="0"/>
                <a:t>in 45% of patients</a:t>
              </a:r>
            </a:p>
          </p:txBody>
        </p:sp>
      </p:grpSp>
      <p:sp>
        <p:nvSpPr>
          <p:cNvPr id="415" name="Text Box 3">
            <a:extLst>
              <a:ext uri="{FF2B5EF4-FFF2-40B4-BE49-F238E27FC236}">
                <a16:creationId xmlns:a16="http://schemas.microsoft.com/office/drawing/2014/main" id="{1A21C6D9-CEC2-49EC-BD4E-46DDF356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504" y="6420993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0" algn="r" eaLnBrk="0" hangingPunct="0">
              <a:buClrTx/>
              <a:buNone/>
              <a:defRPr/>
            </a:pPr>
            <a:r>
              <a:rPr lang="en-GB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Rasmussen TA, CROI 2020, Abs. 37</a:t>
            </a:r>
          </a:p>
        </p:txBody>
      </p:sp>
      <p:sp>
        <p:nvSpPr>
          <p:cNvPr id="416" name="Text Box 2"/>
          <p:cNvSpPr txBox="1">
            <a:spLocks noChangeArrowheads="1"/>
          </p:cNvSpPr>
          <p:nvPr/>
        </p:nvSpPr>
        <p:spPr bwMode="auto">
          <a:xfrm>
            <a:off x="669500" y="2217462"/>
            <a:ext cx="5244813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Cell-associated HIV RNA </a:t>
            </a:r>
            <a:r>
              <a:rPr lang="en-US" b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(c/10</a:t>
            </a:r>
            <a:r>
              <a:rPr lang="en-US" b="1" baseline="3000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6</a:t>
            </a:r>
            <a:r>
              <a:rPr lang="en-US" b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 cells)</a:t>
            </a:r>
          </a:p>
        </p:txBody>
      </p:sp>
      <p:sp>
        <p:nvSpPr>
          <p:cNvPr id="419" name="Text Box 2"/>
          <p:cNvSpPr txBox="1">
            <a:spLocks noChangeArrowheads="1"/>
          </p:cNvSpPr>
          <p:nvPr/>
        </p:nvSpPr>
        <p:spPr bwMode="auto">
          <a:xfrm>
            <a:off x="7113177" y="2217462"/>
            <a:ext cx="4137061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Total HIV DNA </a:t>
            </a:r>
            <a:r>
              <a:rPr lang="en-US" b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(c/10</a:t>
            </a:r>
            <a:r>
              <a:rPr lang="en-US" b="1" baseline="3000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6</a:t>
            </a:r>
            <a:r>
              <a:rPr lang="en-US" b="1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 cells)</a:t>
            </a:r>
          </a:p>
        </p:txBody>
      </p:sp>
      <p:sp>
        <p:nvSpPr>
          <p:cNvPr id="420" name="ZoneTexte 419"/>
          <p:cNvSpPr txBox="1"/>
          <p:nvPr/>
        </p:nvSpPr>
        <p:spPr>
          <a:xfrm>
            <a:off x="163726" y="6474399"/>
            <a:ext cx="457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NB : No change in plasma HIV RNA</a:t>
            </a:r>
          </a:p>
        </p:txBody>
      </p:sp>
    </p:spTree>
    <p:extLst>
      <p:ext uri="{BB962C8B-B14F-4D97-AF65-F5344CB8AC3E}">
        <p14:creationId xmlns:p14="http://schemas.microsoft.com/office/powerpoint/2010/main" val="32221538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60" y="253123"/>
            <a:ext cx="114300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Phase 1b/</a:t>
            </a:r>
            <a:r>
              <a:rPr lang="fr-FR" sz="3200" dirty="0" err="1"/>
              <a:t>IIa</a:t>
            </a:r>
            <a:r>
              <a:rPr lang="fr-FR" sz="3200" dirty="0"/>
              <a:t> of </a:t>
            </a:r>
            <a:r>
              <a:rPr lang="fr-FR" sz="3200" dirty="0" err="1"/>
              <a:t>Romidepsin</a:t>
            </a:r>
            <a:r>
              <a:rPr lang="fr-FR" sz="3200" dirty="0"/>
              <a:t> + </a:t>
            </a:r>
            <a:r>
              <a:rPr lang="fr-FR" sz="3200" dirty="0" err="1"/>
              <a:t>bNAbs</a:t>
            </a:r>
            <a:r>
              <a:rPr lang="fr-FR" sz="3200" dirty="0"/>
              <a:t> 3BNC117 on HIV </a:t>
            </a:r>
            <a:r>
              <a:rPr lang="fr-FR" sz="3200" dirty="0" err="1"/>
              <a:t>reservoir</a:t>
            </a:r>
            <a:endParaRPr lang="fr-FR" sz="3200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4294967295"/>
          </p:nvPr>
        </p:nvSpPr>
        <p:spPr>
          <a:xfrm>
            <a:off x="373063" y="1111767"/>
            <a:ext cx="8888412" cy="10525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20 patients with HIV RNA &lt; 50 c/mL and CD4 &gt; 500/mm</a:t>
            </a:r>
            <a:r>
              <a:rPr lang="en-US" sz="2000" baseline="30000" dirty="0"/>
              <a:t>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Randomisation</a:t>
            </a:r>
            <a:r>
              <a:rPr lang="en-US" sz="2000" dirty="0"/>
              <a:t>: </a:t>
            </a:r>
            <a:r>
              <a:rPr lang="en-US" sz="2000" dirty="0" err="1"/>
              <a:t>romidepsin</a:t>
            </a:r>
            <a:r>
              <a:rPr lang="en-US" sz="2000" dirty="0"/>
              <a:t> alone (N = 9) versus </a:t>
            </a:r>
            <a:r>
              <a:rPr lang="en-US" sz="2000" dirty="0" err="1"/>
              <a:t>romidepsin</a:t>
            </a:r>
            <a:r>
              <a:rPr lang="en-US" sz="2000" dirty="0"/>
              <a:t> + 3BNC117 (N = 11)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Cycle 1: Week 0, 1 and 2 ; Cycle 2: W8, 9 and 10</a:t>
            </a:r>
          </a:p>
        </p:txBody>
      </p:sp>
      <p:grpSp>
        <p:nvGrpSpPr>
          <p:cNvPr id="144" name="Grouper 143"/>
          <p:cNvGrpSpPr/>
          <p:nvPr/>
        </p:nvGrpSpPr>
        <p:grpSpPr>
          <a:xfrm>
            <a:off x="5253627" y="2503081"/>
            <a:ext cx="2170803" cy="617933"/>
            <a:chOff x="5632331" y="1782754"/>
            <a:chExt cx="2170803" cy="61793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5683964" y="1782754"/>
              <a:ext cx="2119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3BNC117 + romidepsin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5700898" y="2062133"/>
              <a:ext cx="1188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Romidepsin</a:t>
              </a:r>
            </a:p>
          </p:txBody>
        </p:sp>
        <p:sp>
          <p:nvSpPr>
            <p:cNvPr id="7" name="Freeform 232"/>
            <p:cNvSpPr>
              <a:spLocks/>
            </p:cNvSpPr>
            <p:nvPr/>
          </p:nvSpPr>
          <p:spPr bwMode="auto">
            <a:xfrm>
              <a:off x="5632331" y="1890190"/>
              <a:ext cx="99079" cy="99079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/>
            </a:p>
          </p:txBody>
        </p:sp>
        <p:sp>
          <p:nvSpPr>
            <p:cNvPr id="61" name="Freeform 232"/>
            <p:cNvSpPr>
              <a:spLocks/>
            </p:cNvSpPr>
            <p:nvPr/>
          </p:nvSpPr>
          <p:spPr bwMode="auto">
            <a:xfrm>
              <a:off x="5644365" y="2171490"/>
              <a:ext cx="90072" cy="9007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/>
            </a:p>
          </p:txBody>
        </p:sp>
      </p:grpSp>
      <p:grpSp>
        <p:nvGrpSpPr>
          <p:cNvPr id="142" name="Grouper 141"/>
          <p:cNvGrpSpPr>
            <a:grpSpLocks noChangeAspect="1"/>
          </p:cNvGrpSpPr>
          <p:nvPr/>
        </p:nvGrpSpPr>
        <p:grpSpPr>
          <a:xfrm>
            <a:off x="7469838" y="2748936"/>
            <a:ext cx="4625763" cy="3089543"/>
            <a:chOff x="7726747" y="3381308"/>
            <a:chExt cx="3553393" cy="2373309"/>
          </a:xfrm>
        </p:grpSpPr>
        <p:sp>
          <p:nvSpPr>
            <p:cNvPr id="3" name="Forme libre 2"/>
            <p:cNvSpPr/>
            <p:nvPr/>
          </p:nvSpPr>
          <p:spPr bwMode="auto">
            <a:xfrm>
              <a:off x="8632825" y="4406900"/>
              <a:ext cx="2143125" cy="88900"/>
            </a:xfrm>
            <a:custGeom>
              <a:avLst/>
              <a:gdLst>
                <a:gd name="connsiteX0" fmla="*/ 0 w 2143125"/>
                <a:gd name="connsiteY0" fmla="*/ 0 h 88900"/>
                <a:gd name="connsiteX1" fmla="*/ 1073150 w 2143125"/>
                <a:gd name="connsiteY1" fmla="*/ 88900 h 88900"/>
                <a:gd name="connsiteX2" fmla="*/ 2143125 w 2143125"/>
                <a:gd name="connsiteY2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3125" h="88900">
                  <a:moveTo>
                    <a:pt x="0" y="0"/>
                  </a:moveTo>
                  <a:lnTo>
                    <a:pt x="1073150" y="88900"/>
                  </a:lnTo>
                  <a:lnTo>
                    <a:pt x="2143125" y="0"/>
                  </a:lnTo>
                </a:path>
              </a:pathLst>
            </a:cu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" name="Forme libre 3"/>
            <p:cNvSpPr/>
            <p:nvPr/>
          </p:nvSpPr>
          <p:spPr bwMode="auto">
            <a:xfrm>
              <a:off x="8632825" y="4524375"/>
              <a:ext cx="2133600" cy="73025"/>
            </a:xfrm>
            <a:custGeom>
              <a:avLst/>
              <a:gdLst>
                <a:gd name="connsiteX0" fmla="*/ 0 w 2133600"/>
                <a:gd name="connsiteY0" fmla="*/ 15875 h 73025"/>
                <a:gd name="connsiteX1" fmla="*/ 1066800 w 2133600"/>
                <a:gd name="connsiteY1" fmla="*/ 73025 h 73025"/>
                <a:gd name="connsiteX2" fmla="*/ 2133600 w 2133600"/>
                <a:gd name="connsiteY2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0" h="73025">
                  <a:moveTo>
                    <a:pt x="0" y="15875"/>
                  </a:moveTo>
                  <a:lnTo>
                    <a:pt x="1066800" y="73025"/>
                  </a:lnTo>
                  <a:lnTo>
                    <a:pt x="2133600" y="0"/>
                  </a:lnTo>
                </a:path>
              </a:pathLst>
            </a:custGeom>
            <a:noFill/>
            <a:ln w="952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830684" y="3381309"/>
              <a:ext cx="640321" cy="260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b="1" dirty="0"/>
                <a:t>CYCLE 1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9928247" y="3381308"/>
              <a:ext cx="640321" cy="260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600" b="1"/>
                <a:t>CYCLE 2</a:t>
              </a:r>
            </a:p>
          </p:txBody>
        </p:sp>
        <p:sp>
          <p:nvSpPr>
            <p:cNvPr id="91" name="Forme libre 90"/>
            <p:cNvSpPr/>
            <p:nvPr/>
          </p:nvSpPr>
          <p:spPr bwMode="auto">
            <a:xfrm>
              <a:off x="8102600" y="3533140"/>
              <a:ext cx="3177540" cy="1981200"/>
            </a:xfrm>
            <a:custGeom>
              <a:avLst/>
              <a:gdLst>
                <a:gd name="connsiteX0" fmla="*/ 0 w 3177540"/>
                <a:gd name="connsiteY0" fmla="*/ 0 h 1981200"/>
                <a:gd name="connsiteX1" fmla="*/ 0 w 3177540"/>
                <a:gd name="connsiteY1" fmla="*/ 1981200 h 1981200"/>
                <a:gd name="connsiteX2" fmla="*/ 3177540 w 3177540"/>
                <a:gd name="connsiteY2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1981200">
                  <a:moveTo>
                    <a:pt x="0" y="0"/>
                  </a:moveTo>
                  <a:lnTo>
                    <a:pt x="0" y="1981200"/>
                  </a:lnTo>
                  <a:lnTo>
                    <a:pt x="3177540" y="19812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>
              <a:off x="8064902" y="3543223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7726747" y="3408625"/>
              <a:ext cx="408239" cy="21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/>
                <a:t>2 000</a:t>
              </a:r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>
              <a:off x="8064902" y="4040121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7726747" y="3905523"/>
              <a:ext cx="408239" cy="21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/>
                <a:t>1 500</a:t>
              </a:r>
            </a:p>
          </p:txBody>
        </p:sp>
        <p:sp>
          <p:nvSpPr>
            <p:cNvPr id="96" name="Line 30"/>
            <p:cNvSpPr>
              <a:spLocks noChangeShapeType="1"/>
            </p:cNvSpPr>
            <p:nvPr/>
          </p:nvSpPr>
          <p:spPr bwMode="auto">
            <a:xfrm>
              <a:off x="8064902" y="453360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7726747" y="4399002"/>
              <a:ext cx="408239" cy="21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/>
                <a:t>1 000</a:t>
              </a:r>
            </a:p>
          </p:txBody>
        </p:sp>
        <p:sp>
          <p:nvSpPr>
            <p:cNvPr id="98" name="Line 30"/>
            <p:cNvSpPr>
              <a:spLocks noChangeShapeType="1"/>
            </p:cNvSpPr>
            <p:nvPr/>
          </p:nvSpPr>
          <p:spPr bwMode="auto">
            <a:xfrm>
              <a:off x="8064902" y="5025447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7813387" y="4890849"/>
              <a:ext cx="321599" cy="21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/>
                <a:t>500</a:t>
              </a:r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8064902" y="551434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7933215" y="5373334"/>
              <a:ext cx="201770" cy="21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/>
                <a:t>0</a:t>
              </a:r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 rot="16200000">
              <a:off x="8605805" y="553132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8476401" y="5518190"/>
              <a:ext cx="297010" cy="236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D0</a:t>
              </a:r>
            </a:p>
          </p:txBody>
        </p:sp>
        <p:sp>
          <p:nvSpPr>
            <p:cNvPr id="106" name="Line 30"/>
            <p:cNvSpPr>
              <a:spLocks noChangeShapeType="1"/>
            </p:cNvSpPr>
            <p:nvPr/>
          </p:nvSpPr>
          <p:spPr bwMode="auto">
            <a:xfrm rot="16200000">
              <a:off x="10747525" y="553132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10609975" y="5518190"/>
              <a:ext cx="313315" cy="236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ATI</a:t>
              </a:r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8599117" y="4269192"/>
              <a:ext cx="65380" cy="53934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8599117" y="4075113"/>
              <a:ext cx="65380" cy="67601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9670109" y="4320381"/>
              <a:ext cx="65380" cy="55483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11" name="Forme libre 110"/>
            <p:cNvSpPr/>
            <p:nvPr/>
          </p:nvSpPr>
          <p:spPr>
            <a:xfrm>
              <a:off x="9670109" y="4201319"/>
              <a:ext cx="65380" cy="5953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12" name="Forme libre 111"/>
            <p:cNvSpPr/>
            <p:nvPr/>
          </p:nvSpPr>
          <p:spPr>
            <a:xfrm>
              <a:off x="10739352" y="4279900"/>
              <a:ext cx="65380" cy="5026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13" name="Forme libre 112"/>
            <p:cNvSpPr/>
            <p:nvPr/>
          </p:nvSpPr>
          <p:spPr>
            <a:xfrm>
              <a:off x="10739352" y="4081181"/>
              <a:ext cx="65380" cy="65830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14" name="Freeform 232"/>
            <p:cNvSpPr>
              <a:spLocks/>
            </p:cNvSpPr>
            <p:nvPr/>
          </p:nvSpPr>
          <p:spPr bwMode="auto">
            <a:xfrm>
              <a:off x="8585681" y="4355187"/>
              <a:ext cx="99079" cy="99079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5" name="Freeform 232"/>
            <p:cNvSpPr>
              <a:spLocks/>
            </p:cNvSpPr>
            <p:nvPr/>
          </p:nvSpPr>
          <p:spPr bwMode="auto">
            <a:xfrm>
              <a:off x="9653260" y="4450157"/>
              <a:ext cx="99079" cy="99079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6" name="Freeform 232"/>
            <p:cNvSpPr>
              <a:spLocks/>
            </p:cNvSpPr>
            <p:nvPr/>
          </p:nvSpPr>
          <p:spPr bwMode="auto">
            <a:xfrm>
              <a:off x="10720838" y="4358023"/>
              <a:ext cx="99079" cy="99079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7" name="Freeform 232"/>
            <p:cNvSpPr>
              <a:spLocks/>
            </p:cNvSpPr>
            <p:nvPr/>
          </p:nvSpPr>
          <p:spPr bwMode="auto">
            <a:xfrm>
              <a:off x="8590901" y="4505127"/>
              <a:ext cx="90072" cy="9007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8" name="Freeform 232"/>
            <p:cNvSpPr>
              <a:spLocks/>
            </p:cNvSpPr>
            <p:nvPr/>
          </p:nvSpPr>
          <p:spPr bwMode="auto">
            <a:xfrm>
              <a:off x="9657763" y="4560655"/>
              <a:ext cx="90072" cy="9007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19" name="Freeform 232"/>
            <p:cNvSpPr>
              <a:spLocks/>
            </p:cNvSpPr>
            <p:nvPr/>
          </p:nvSpPr>
          <p:spPr bwMode="auto">
            <a:xfrm>
              <a:off x="10729845" y="4488564"/>
              <a:ext cx="90072" cy="9007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</p:grpSp>
      <p:grpSp>
        <p:nvGrpSpPr>
          <p:cNvPr id="143" name="Grouper 142"/>
          <p:cNvGrpSpPr>
            <a:grpSpLocks noChangeAspect="1"/>
          </p:cNvGrpSpPr>
          <p:nvPr/>
        </p:nvGrpSpPr>
        <p:grpSpPr>
          <a:xfrm>
            <a:off x="441473" y="2525609"/>
            <a:ext cx="5087533" cy="3631662"/>
            <a:chOff x="885735" y="2901093"/>
            <a:chExt cx="4383841" cy="3129347"/>
          </a:xfrm>
        </p:grpSpPr>
        <p:sp>
          <p:nvSpPr>
            <p:cNvPr id="8" name="ZoneTexte 7"/>
            <p:cNvSpPr txBox="1"/>
            <p:nvPr/>
          </p:nvSpPr>
          <p:spPr>
            <a:xfrm>
              <a:off x="1218817" y="2901094"/>
              <a:ext cx="722686" cy="29172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/>
                <a:t>CYCLE 1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37234" y="2901093"/>
              <a:ext cx="722686" cy="29172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/>
                <a:t>CYCLE 2</a:t>
              </a:r>
            </a:p>
          </p:txBody>
        </p:sp>
        <p:sp>
          <p:nvSpPr>
            <p:cNvPr id="12" name="Forme libre 11"/>
            <p:cNvSpPr/>
            <p:nvPr/>
          </p:nvSpPr>
          <p:spPr bwMode="auto">
            <a:xfrm>
              <a:off x="1085850" y="3422650"/>
              <a:ext cx="1936750" cy="2159000"/>
            </a:xfrm>
            <a:custGeom>
              <a:avLst/>
              <a:gdLst>
                <a:gd name="connsiteX0" fmla="*/ 0 w 1936750"/>
                <a:gd name="connsiteY0" fmla="*/ 0 h 2159000"/>
                <a:gd name="connsiteX1" fmla="*/ 0 w 1936750"/>
                <a:gd name="connsiteY1" fmla="*/ 2159000 h 2159000"/>
                <a:gd name="connsiteX2" fmla="*/ 1936750 w 1936750"/>
                <a:gd name="connsiteY2" fmla="*/ 215900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0" h="2159000">
                  <a:moveTo>
                    <a:pt x="0" y="0"/>
                  </a:moveTo>
                  <a:lnTo>
                    <a:pt x="0" y="2159000"/>
                  </a:lnTo>
                  <a:lnTo>
                    <a:pt x="1936750" y="21590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1041982" y="3781264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885735" y="3646666"/>
              <a:ext cx="226331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5</a:t>
              </a: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1041982" y="4499697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885735" y="4365099"/>
              <a:ext cx="226331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3</a:t>
              </a: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1041982" y="521813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885735" y="5083532"/>
              <a:ext cx="226331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1</a:t>
              </a: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rot="16200000">
              <a:off x="1222970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1128904" y="5590580"/>
              <a:ext cx="226331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rot="16200000">
              <a:off x="1379191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1285125" y="5590580"/>
              <a:ext cx="226331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2</a:t>
              </a: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rot="16200000">
              <a:off x="1931338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1837272" y="5590580"/>
              <a:ext cx="226331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9</a:t>
              </a: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rot="16200000">
              <a:off x="2466694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2339025" y="5590580"/>
              <a:ext cx="293539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18</a:t>
              </a: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rot="16200000">
              <a:off x="3478594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3350925" y="5590580"/>
              <a:ext cx="293539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58</a:t>
              </a: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rot="16200000">
              <a:off x="4020299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3892630" y="5590580"/>
              <a:ext cx="293539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65</a:t>
              </a: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rot="16200000">
              <a:off x="4562003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4434334" y="5590580"/>
              <a:ext cx="293539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72</a:t>
              </a: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rot="16200000">
              <a:off x="5103706" y="5603710"/>
              <a:ext cx="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4976037" y="5590580"/>
              <a:ext cx="293539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79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3172058" y="5590580"/>
              <a:ext cx="293539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56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2873471" y="5590580"/>
              <a:ext cx="293539" cy="23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23</a:t>
              </a: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rot="16200000">
              <a:off x="3282013" y="5595177"/>
              <a:ext cx="990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rot="16200000">
              <a:off x="2979634" y="5595177"/>
              <a:ext cx="990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1247558" y="3379787"/>
              <a:ext cx="0" cy="34959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1027970" y="3155159"/>
              <a:ext cx="740643" cy="265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3BNC117</a:t>
              </a: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V="1">
              <a:off x="1401249" y="3554584"/>
              <a:ext cx="0" cy="17479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1949924" y="3554584"/>
              <a:ext cx="0" cy="17479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2485794" y="3554584"/>
              <a:ext cx="0" cy="17479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3494208" y="3554584"/>
              <a:ext cx="0" cy="17479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045869" y="3554584"/>
              <a:ext cx="0" cy="17479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4586784" y="3554584"/>
              <a:ext cx="0" cy="17479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3347068" y="3379787"/>
              <a:ext cx="0" cy="34959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3127481" y="3155159"/>
              <a:ext cx="740643" cy="265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3BNC117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2907604" y="5765233"/>
              <a:ext cx="464719" cy="265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Days</a:t>
              </a:r>
            </a:p>
          </p:txBody>
        </p:sp>
        <p:sp>
          <p:nvSpPr>
            <p:cNvPr id="51" name="Freeform 232"/>
            <p:cNvSpPr>
              <a:spLocks/>
            </p:cNvSpPr>
            <p:nvPr/>
          </p:nvSpPr>
          <p:spPr bwMode="auto">
            <a:xfrm>
              <a:off x="5097384" y="4961209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Freeform 232"/>
            <p:cNvSpPr>
              <a:spLocks/>
            </p:cNvSpPr>
            <p:nvPr/>
          </p:nvSpPr>
          <p:spPr bwMode="auto">
            <a:xfrm>
              <a:off x="4638229" y="4745309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4558790" y="4946953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Freeform 232"/>
            <p:cNvSpPr>
              <a:spLocks/>
            </p:cNvSpPr>
            <p:nvPr/>
          </p:nvSpPr>
          <p:spPr bwMode="auto">
            <a:xfrm>
              <a:off x="4092065" y="4255810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auto">
            <a:xfrm>
              <a:off x="4017272" y="5008878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Freeform 232"/>
            <p:cNvSpPr>
              <a:spLocks/>
            </p:cNvSpPr>
            <p:nvPr/>
          </p:nvSpPr>
          <p:spPr bwMode="auto">
            <a:xfrm>
              <a:off x="3553722" y="5083532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Freeform 232"/>
            <p:cNvSpPr>
              <a:spLocks/>
            </p:cNvSpPr>
            <p:nvPr/>
          </p:nvSpPr>
          <p:spPr bwMode="auto">
            <a:xfrm>
              <a:off x="4092864" y="4927528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Freeform 232"/>
            <p:cNvSpPr>
              <a:spLocks/>
            </p:cNvSpPr>
            <p:nvPr/>
          </p:nvSpPr>
          <p:spPr bwMode="auto">
            <a:xfrm>
              <a:off x="4638229" y="5031758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Freeform 232"/>
            <p:cNvSpPr>
              <a:spLocks/>
            </p:cNvSpPr>
            <p:nvPr/>
          </p:nvSpPr>
          <p:spPr bwMode="auto">
            <a:xfrm>
              <a:off x="5100135" y="5118850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Freeform 232"/>
            <p:cNvSpPr>
              <a:spLocks/>
            </p:cNvSpPr>
            <p:nvPr/>
          </p:nvSpPr>
          <p:spPr bwMode="auto">
            <a:xfrm>
              <a:off x="1452294" y="5108954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Forme libre 61"/>
            <p:cNvSpPr/>
            <p:nvPr/>
          </p:nvSpPr>
          <p:spPr bwMode="auto">
            <a:xfrm>
              <a:off x="3340100" y="4284663"/>
              <a:ext cx="1783556" cy="945356"/>
            </a:xfrm>
            <a:custGeom>
              <a:avLst/>
              <a:gdLst>
                <a:gd name="connsiteX0" fmla="*/ 1783556 w 1783556"/>
                <a:gd name="connsiteY0" fmla="*/ 702468 h 945356"/>
                <a:gd name="connsiteX1" fmla="*/ 1319213 w 1783556"/>
                <a:gd name="connsiteY1" fmla="*/ 488156 h 945356"/>
                <a:gd name="connsiteX2" fmla="*/ 1243013 w 1783556"/>
                <a:gd name="connsiteY2" fmla="*/ 688181 h 945356"/>
                <a:gd name="connsiteX3" fmla="*/ 778669 w 1783556"/>
                <a:gd name="connsiteY3" fmla="*/ 0 h 945356"/>
                <a:gd name="connsiteX4" fmla="*/ 700088 w 1783556"/>
                <a:gd name="connsiteY4" fmla="*/ 752475 h 945356"/>
                <a:gd name="connsiteX5" fmla="*/ 238125 w 1783556"/>
                <a:gd name="connsiteY5" fmla="*/ 821531 h 945356"/>
                <a:gd name="connsiteX6" fmla="*/ 157163 w 1783556"/>
                <a:gd name="connsiteY6" fmla="*/ 945356 h 945356"/>
                <a:gd name="connsiteX7" fmla="*/ 0 w 1783556"/>
                <a:gd name="connsiteY7" fmla="*/ 907256 h 94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3556" h="945356">
                  <a:moveTo>
                    <a:pt x="1783556" y="702468"/>
                  </a:moveTo>
                  <a:lnTo>
                    <a:pt x="1319213" y="488156"/>
                  </a:lnTo>
                  <a:lnTo>
                    <a:pt x="1243013" y="688181"/>
                  </a:lnTo>
                  <a:lnTo>
                    <a:pt x="778669" y="0"/>
                  </a:lnTo>
                  <a:lnTo>
                    <a:pt x="700088" y="752475"/>
                  </a:lnTo>
                  <a:lnTo>
                    <a:pt x="238125" y="821531"/>
                  </a:lnTo>
                  <a:lnTo>
                    <a:pt x="157163" y="945356"/>
                  </a:lnTo>
                  <a:lnTo>
                    <a:pt x="0" y="907256"/>
                  </a:lnTo>
                </a:path>
              </a:pathLst>
            </a:custGeom>
            <a:noFill/>
            <a:ln w="952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3" name="Forme libre 62"/>
            <p:cNvSpPr/>
            <p:nvPr/>
          </p:nvSpPr>
          <p:spPr bwMode="auto">
            <a:xfrm>
              <a:off x="1387475" y="5082381"/>
              <a:ext cx="1640681" cy="173832"/>
            </a:xfrm>
            <a:custGeom>
              <a:avLst/>
              <a:gdLst>
                <a:gd name="connsiteX0" fmla="*/ 1640681 w 1640681"/>
                <a:gd name="connsiteY0" fmla="*/ 38100 h 173832"/>
                <a:gd name="connsiteX1" fmla="*/ 1173956 w 1640681"/>
                <a:gd name="connsiteY1" fmla="*/ 152400 h 173832"/>
                <a:gd name="connsiteX2" fmla="*/ 1097756 w 1640681"/>
                <a:gd name="connsiteY2" fmla="*/ 57150 h 173832"/>
                <a:gd name="connsiteX3" fmla="*/ 633413 w 1640681"/>
                <a:gd name="connsiteY3" fmla="*/ 0 h 173832"/>
                <a:gd name="connsiteX4" fmla="*/ 552450 w 1640681"/>
                <a:gd name="connsiteY4" fmla="*/ 126207 h 173832"/>
                <a:gd name="connsiteX5" fmla="*/ 88106 w 1640681"/>
                <a:gd name="connsiteY5" fmla="*/ 173832 h 173832"/>
                <a:gd name="connsiteX6" fmla="*/ 0 w 1640681"/>
                <a:gd name="connsiteY6" fmla="*/ 133350 h 17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681" h="173832">
                  <a:moveTo>
                    <a:pt x="1640681" y="38100"/>
                  </a:moveTo>
                  <a:lnTo>
                    <a:pt x="1173956" y="152400"/>
                  </a:lnTo>
                  <a:lnTo>
                    <a:pt x="1097756" y="57150"/>
                  </a:lnTo>
                  <a:lnTo>
                    <a:pt x="633413" y="0"/>
                  </a:lnTo>
                  <a:lnTo>
                    <a:pt x="552450" y="126207"/>
                  </a:lnTo>
                  <a:lnTo>
                    <a:pt x="88106" y="173832"/>
                  </a:lnTo>
                  <a:lnTo>
                    <a:pt x="0" y="133350"/>
                  </a:lnTo>
                </a:path>
              </a:pathLst>
            </a:custGeom>
            <a:noFill/>
            <a:ln w="952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4" name="Forme libre 63"/>
            <p:cNvSpPr/>
            <p:nvPr/>
          </p:nvSpPr>
          <p:spPr bwMode="auto">
            <a:xfrm>
              <a:off x="1397000" y="4934744"/>
              <a:ext cx="1640681" cy="314325"/>
            </a:xfrm>
            <a:custGeom>
              <a:avLst/>
              <a:gdLst>
                <a:gd name="connsiteX0" fmla="*/ 0 w 1640681"/>
                <a:gd name="connsiteY0" fmla="*/ 290512 h 314325"/>
                <a:gd name="connsiteX1" fmla="*/ 85725 w 1640681"/>
                <a:gd name="connsiteY1" fmla="*/ 192881 h 314325"/>
                <a:gd name="connsiteX2" fmla="*/ 550069 w 1640681"/>
                <a:gd name="connsiteY2" fmla="*/ 266700 h 314325"/>
                <a:gd name="connsiteX3" fmla="*/ 619125 w 1640681"/>
                <a:gd name="connsiteY3" fmla="*/ 121444 h 314325"/>
                <a:gd name="connsiteX4" fmla="*/ 1085850 w 1640681"/>
                <a:gd name="connsiteY4" fmla="*/ 314325 h 314325"/>
                <a:gd name="connsiteX5" fmla="*/ 1166813 w 1640681"/>
                <a:gd name="connsiteY5" fmla="*/ 0 h 314325"/>
                <a:gd name="connsiteX6" fmla="*/ 1640681 w 1640681"/>
                <a:gd name="connsiteY6" fmla="*/ 2214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681" h="314325">
                  <a:moveTo>
                    <a:pt x="0" y="290512"/>
                  </a:moveTo>
                  <a:lnTo>
                    <a:pt x="85725" y="192881"/>
                  </a:lnTo>
                  <a:lnTo>
                    <a:pt x="550069" y="266700"/>
                  </a:lnTo>
                  <a:lnTo>
                    <a:pt x="619125" y="121444"/>
                  </a:lnTo>
                  <a:lnTo>
                    <a:pt x="1085850" y="314325"/>
                  </a:lnTo>
                  <a:lnTo>
                    <a:pt x="1166813" y="0"/>
                  </a:lnTo>
                  <a:lnTo>
                    <a:pt x="1640681" y="221456"/>
                  </a:lnTo>
                </a:path>
              </a:pathLst>
            </a:cu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5" name="Forme libre 64"/>
            <p:cNvSpPr/>
            <p:nvPr/>
          </p:nvSpPr>
          <p:spPr bwMode="auto">
            <a:xfrm>
              <a:off x="3359150" y="4896644"/>
              <a:ext cx="1766888" cy="335756"/>
            </a:xfrm>
            <a:custGeom>
              <a:avLst/>
              <a:gdLst>
                <a:gd name="connsiteX0" fmla="*/ 1766888 w 1766888"/>
                <a:gd name="connsiteY0" fmla="*/ 245269 h 335756"/>
                <a:gd name="connsiteX1" fmla="*/ 1304925 w 1766888"/>
                <a:gd name="connsiteY1" fmla="*/ 154781 h 335756"/>
                <a:gd name="connsiteX2" fmla="*/ 1226344 w 1766888"/>
                <a:gd name="connsiteY2" fmla="*/ 226219 h 335756"/>
                <a:gd name="connsiteX3" fmla="*/ 762000 w 1766888"/>
                <a:gd name="connsiteY3" fmla="*/ 54769 h 335756"/>
                <a:gd name="connsiteX4" fmla="*/ 683419 w 1766888"/>
                <a:gd name="connsiteY4" fmla="*/ 0 h 335756"/>
                <a:gd name="connsiteX5" fmla="*/ 219075 w 1766888"/>
                <a:gd name="connsiteY5" fmla="*/ 71437 h 335756"/>
                <a:gd name="connsiteX6" fmla="*/ 133350 w 1766888"/>
                <a:gd name="connsiteY6" fmla="*/ 335756 h 335756"/>
                <a:gd name="connsiteX7" fmla="*/ 0 w 1766888"/>
                <a:gd name="connsiteY7" fmla="*/ 307181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6888" h="335756">
                  <a:moveTo>
                    <a:pt x="1766888" y="245269"/>
                  </a:moveTo>
                  <a:lnTo>
                    <a:pt x="1304925" y="154781"/>
                  </a:lnTo>
                  <a:lnTo>
                    <a:pt x="1226344" y="226219"/>
                  </a:lnTo>
                  <a:lnTo>
                    <a:pt x="762000" y="54769"/>
                  </a:lnTo>
                  <a:lnTo>
                    <a:pt x="683419" y="0"/>
                  </a:lnTo>
                  <a:lnTo>
                    <a:pt x="219075" y="71437"/>
                  </a:lnTo>
                  <a:lnTo>
                    <a:pt x="133350" y="335756"/>
                  </a:lnTo>
                  <a:lnTo>
                    <a:pt x="0" y="307181"/>
                  </a:lnTo>
                </a:path>
              </a:pathLst>
            </a:cu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6" name="Forme libre 65"/>
            <p:cNvSpPr/>
            <p:nvPr/>
          </p:nvSpPr>
          <p:spPr>
            <a:xfrm>
              <a:off x="4082950" y="3764089"/>
              <a:ext cx="65380" cy="103206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4628777" y="4475163"/>
              <a:ext cx="65380" cy="45718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5093348" y="4731437"/>
              <a:ext cx="65380" cy="52001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Forme libre 68"/>
            <p:cNvSpPr/>
            <p:nvPr/>
          </p:nvSpPr>
          <p:spPr>
            <a:xfrm>
              <a:off x="5093348" y="5071856"/>
              <a:ext cx="65380" cy="1415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0" name="Forme libre 69"/>
            <p:cNvSpPr/>
            <p:nvPr/>
          </p:nvSpPr>
          <p:spPr>
            <a:xfrm>
              <a:off x="4628777" y="4938122"/>
              <a:ext cx="65380" cy="23665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1" name="Forme libre 70"/>
            <p:cNvSpPr/>
            <p:nvPr/>
          </p:nvSpPr>
          <p:spPr>
            <a:xfrm>
              <a:off x="4551397" y="4755885"/>
              <a:ext cx="65380" cy="43391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4551397" y="5031757"/>
              <a:ext cx="65380" cy="17397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4089579" y="4832351"/>
              <a:ext cx="65380" cy="23765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4009446" y="4734719"/>
              <a:ext cx="65380" cy="3352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4009446" y="4922588"/>
              <a:ext cx="65380" cy="22646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3541090" y="4796153"/>
              <a:ext cx="65380" cy="3352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orme libre 76"/>
            <p:cNvSpPr/>
            <p:nvPr/>
          </p:nvSpPr>
          <p:spPr>
            <a:xfrm>
              <a:off x="3541090" y="4997796"/>
              <a:ext cx="65380" cy="22033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orme libre 77"/>
            <p:cNvSpPr/>
            <p:nvPr/>
          </p:nvSpPr>
          <p:spPr>
            <a:xfrm>
              <a:off x="2993946" y="5071855"/>
              <a:ext cx="65380" cy="152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Forme libre 78"/>
            <p:cNvSpPr/>
            <p:nvPr/>
          </p:nvSpPr>
          <p:spPr>
            <a:xfrm>
              <a:off x="2529257" y="4755886"/>
              <a:ext cx="65380" cy="37525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Forme libre 79"/>
            <p:cNvSpPr/>
            <p:nvPr/>
          </p:nvSpPr>
          <p:spPr>
            <a:xfrm>
              <a:off x="1986362" y="4896644"/>
              <a:ext cx="65380" cy="33008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Forme libre 80"/>
            <p:cNvSpPr/>
            <p:nvPr/>
          </p:nvSpPr>
          <p:spPr>
            <a:xfrm>
              <a:off x="1444830" y="4983456"/>
              <a:ext cx="65380" cy="27872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" name="Forme libre 81"/>
            <p:cNvSpPr/>
            <p:nvPr/>
          </p:nvSpPr>
          <p:spPr>
            <a:xfrm>
              <a:off x="1444830" y="5189799"/>
              <a:ext cx="65380" cy="13131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" name="Forme libre 82"/>
            <p:cNvSpPr/>
            <p:nvPr/>
          </p:nvSpPr>
          <p:spPr>
            <a:xfrm>
              <a:off x="1910050" y="5134376"/>
              <a:ext cx="65380" cy="1396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" name="Forme libre 83"/>
            <p:cNvSpPr/>
            <p:nvPr/>
          </p:nvSpPr>
          <p:spPr>
            <a:xfrm>
              <a:off x="1986362" y="4960780"/>
              <a:ext cx="65380" cy="24495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2450914" y="5013093"/>
              <a:ext cx="65380" cy="26740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2450914" y="5181750"/>
              <a:ext cx="65380" cy="13936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7" name="Forme libre 86"/>
            <p:cNvSpPr/>
            <p:nvPr/>
          </p:nvSpPr>
          <p:spPr>
            <a:xfrm>
              <a:off x="2529257" y="5131434"/>
              <a:ext cx="65380" cy="19936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8" name="Forme libre 87"/>
            <p:cNvSpPr/>
            <p:nvPr/>
          </p:nvSpPr>
          <p:spPr>
            <a:xfrm>
              <a:off x="2996026" y="5007893"/>
              <a:ext cx="65380" cy="22575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1480211" y="3322498"/>
              <a:ext cx="898330" cy="265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Romidepsin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B67C88AB-DA46-40DB-AC86-79472E91DF48}"/>
                </a:ext>
              </a:extLst>
            </p:cNvPr>
            <p:cNvSpPr txBox="1"/>
            <p:nvPr/>
          </p:nvSpPr>
          <p:spPr>
            <a:xfrm>
              <a:off x="3608809" y="3322498"/>
              <a:ext cx="898330" cy="265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Romidepsin</a:t>
              </a:r>
            </a:p>
          </p:txBody>
        </p:sp>
        <p:sp>
          <p:nvSpPr>
            <p:cNvPr id="103" name="Line 30"/>
            <p:cNvSpPr>
              <a:spLocks noChangeShapeType="1"/>
            </p:cNvSpPr>
            <p:nvPr/>
          </p:nvSpPr>
          <p:spPr bwMode="auto">
            <a:xfrm rot="10800000">
              <a:off x="3334106" y="5581649"/>
              <a:ext cx="18783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0" name="Freeform 232"/>
            <p:cNvSpPr>
              <a:spLocks/>
            </p:cNvSpPr>
            <p:nvPr/>
          </p:nvSpPr>
          <p:spPr bwMode="auto">
            <a:xfrm>
              <a:off x="1373285" y="5200092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1" name="Freeform 232"/>
            <p:cNvSpPr>
              <a:spLocks/>
            </p:cNvSpPr>
            <p:nvPr/>
          </p:nvSpPr>
          <p:spPr bwMode="auto">
            <a:xfrm>
              <a:off x="1373285" y="5197858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2" name="Freeform 232"/>
            <p:cNvSpPr>
              <a:spLocks/>
            </p:cNvSpPr>
            <p:nvPr/>
          </p:nvSpPr>
          <p:spPr bwMode="auto">
            <a:xfrm>
              <a:off x="1456424" y="5229655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3" name="Freeform 232"/>
            <p:cNvSpPr>
              <a:spLocks/>
            </p:cNvSpPr>
            <p:nvPr/>
          </p:nvSpPr>
          <p:spPr bwMode="auto">
            <a:xfrm>
              <a:off x="1997723" y="5039102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4" name="Freeform 232"/>
            <p:cNvSpPr>
              <a:spLocks/>
            </p:cNvSpPr>
            <p:nvPr/>
          </p:nvSpPr>
          <p:spPr bwMode="auto">
            <a:xfrm>
              <a:off x="2000898" y="5048250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5" name="Freeform 232"/>
            <p:cNvSpPr>
              <a:spLocks/>
            </p:cNvSpPr>
            <p:nvPr/>
          </p:nvSpPr>
          <p:spPr bwMode="auto">
            <a:xfrm>
              <a:off x="1917951" y="5177719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6" name="Freeform 232"/>
            <p:cNvSpPr>
              <a:spLocks/>
            </p:cNvSpPr>
            <p:nvPr/>
          </p:nvSpPr>
          <p:spPr bwMode="auto">
            <a:xfrm>
              <a:off x="1920493" y="5181750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7" name="Freeform 232"/>
            <p:cNvSpPr>
              <a:spLocks/>
            </p:cNvSpPr>
            <p:nvPr/>
          </p:nvSpPr>
          <p:spPr bwMode="auto">
            <a:xfrm>
              <a:off x="2457830" y="5218130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8" name="Freeform 232"/>
            <p:cNvSpPr>
              <a:spLocks/>
            </p:cNvSpPr>
            <p:nvPr/>
          </p:nvSpPr>
          <p:spPr bwMode="auto">
            <a:xfrm>
              <a:off x="2460372" y="5114038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9" name="Freeform 232"/>
            <p:cNvSpPr>
              <a:spLocks/>
            </p:cNvSpPr>
            <p:nvPr/>
          </p:nvSpPr>
          <p:spPr bwMode="auto">
            <a:xfrm>
              <a:off x="2538709" y="4914044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0" name="Freeform 232"/>
            <p:cNvSpPr>
              <a:spLocks/>
            </p:cNvSpPr>
            <p:nvPr/>
          </p:nvSpPr>
          <p:spPr bwMode="auto">
            <a:xfrm>
              <a:off x="2538709" y="5213909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1" name="Freeform 232"/>
            <p:cNvSpPr>
              <a:spLocks/>
            </p:cNvSpPr>
            <p:nvPr/>
          </p:nvSpPr>
          <p:spPr bwMode="auto">
            <a:xfrm>
              <a:off x="3005478" y="5125822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2" name="Freeform 232"/>
            <p:cNvSpPr>
              <a:spLocks/>
            </p:cNvSpPr>
            <p:nvPr/>
          </p:nvSpPr>
          <p:spPr bwMode="auto">
            <a:xfrm>
              <a:off x="3003751" y="5102942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3" name="Freeform 232"/>
            <p:cNvSpPr>
              <a:spLocks/>
            </p:cNvSpPr>
            <p:nvPr/>
          </p:nvSpPr>
          <p:spPr bwMode="auto">
            <a:xfrm>
              <a:off x="3469730" y="5199786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4" name="Freeform 232"/>
            <p:cNvSpPr>
              <a:spLocks/>
            </p:cNvSpPr>
            <p:nvPr/>
          </p:nvSpPr>
          <p:spPr bwMode="auto">
            <a:xfrm>
              <a:off x="3472272" y="5204233"/>
              <a:ext cx="50844" cy="5084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5" name="Freeform 232"/>
            <p:cNvSpPr>
              <a:spLocks/>
            </p:cNvSpPr>
            <p:nvPr/>
          </p:nvSpPr>
          <p:spPr bwMode="auto">
            <a:xfrm>
              <a:off x="4015363" y="4876416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6" name="Freeform 232"/>
            <p:cNvSpPr>
              <a:spLocks/>
            </p:cNvSpPr>
            <p:nvPr/>
          </p:nvSpPr>
          <p:spPr bwMode="auto">
            <a:xfrm>
              <a:off x="3548638" y="4941869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7" name="Freeform 232"/>
            <p:cNvSpPr>
              <a:spLocks/>
            </p:cNvSpPr>
            <p:nvPr/>
          </p:nvSpPr>
          <p:spPr bwMode="auto">
            <a:xfrm>
              <a:off x="4561477" y="5100632"/>
              <a:ext cx="55928" cy="55928"/>
            </a:xfrm>
            <a:custGeom>
              <a:avLst/>
              <a:gdLst>
                <a:gd name="T0" fmla="*/ 51 w 60"/>
                <a:gd name="T1" fmla="*/ 51 h 60"/>
                <a:gd name="T2" fmla="*/ 57 w 60"/>
                <a:gd name="T3" fmla="*/ 41 h 60"/>
                <a:gd name="T4" fmla="*/ 59 w 60"/>
                <a:gd name="T5" fmla="*/ 35 h 60"/>
                <a:gd name="T6" fmla="*/ 59 w 60"/>
                <a:gd name="T7" fmla="*/ 32 h 60"/>
                <a:gd name="T8" fmla="*/ 60 w 60"/>
                <a:gd name="T9" fmla="*/ 30 h 60"/>
                <a:gd name="T10" fmla="*/ 59 w 60"/>
                <a:gd name="T11" fmla="*/ 24 h 60"/>
                <a:gd name="T12" fmla="*/ 57 w 60"/>
                <a:gd name="T13" fmla="*/ 18 h 60"/>
                <a:gd name="T14" fmla="*/ 51 w 60"/>
                <a:gd name="T15" fmla="*/ 9 h 60"/>
                <a:gd name="T16" fmla="*/ 41 w 60"/>
                <a:gd name="T17" fmla="*/ 2 h 60"/>
                <a:gd name="T18" fmla="*/ 35 w 60"/>
                <a:gd name="T19" fmla="*/ 0 h 60"/>
                <a:gd name="T20" fmla="*/ 30 w 60"/>
                <a:gd name="T21" fmla="*/ 0 h 60"/>
                <a:gd name="T22" fmla="*/ 18 w 60"/>
                <a:gd name="T23" fmla="*/ 2 h 60"/>
                <a:gd name="T24" fmla="*/ 9 w 60"/>
                <a:gd name="T25" fmla="*/ 9 h 60"/>
                <a:gd name="T26" fmla="*/ 2 w 60"/>
                <a:gd name="T27" fmla="*/ 18 h 60"/>
                <a:gd name="T28" fmla="*/ 0 w 60"/>
                <a:gd name="T29" fmla="*/ 30 h 60"/>
                <a:gd name="T30" fmla="*/ 0 w 60"/>
                <a:gd name="T31" fmla="*/ 35 h 60"/>
                <a:gd name="T32" fmla="*/ 2 w 60"/>
                <a:gd name="T33" fmla="*/ 41 h 60"/>
                <a:gd name="T34" fmla="*/ 9 w 60"/>
                <a:gd name="T35" fmla="*/ 51 h 60"/>
                <a:gd name="T36" fmla="*/ 18 w 60"/>
                <a:gd name="T37" fmla="*/ 57 h 60"/>
                <a:gd name="T38" fmla="*/ 24 w 60"/>
                <a:gd name="T39" fmla="*/ 59 h 60"/>
                <a:gd name="T40" fmla="*/ 30 w 60"/>
                <a:gd name="T41" fmla="*/ 60 h 60"/>
                <a:gd name="T42" fmla="*/ 32 w 60"/>
                <a:gd name="T43" fmla="*/ 59 h 60"/>
                <a:gd name="T44" fmla="*/ 35 w 60"/>
                <a:gd name="T45" fmla="*/ 59 h 60"/>
                <a:gd name="T46" fmla="*/ 41 w 60"/>
                <a:gd name="T47" fmla="*/ 57 h 60"/>
                <a:gd name="T48" fmla="*/ 51 w 60"/>
                <a:gd name="T4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7" y="41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7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138" name="Text Box 3">
            <a:extLst>
              <a:ext uri="{FF2B5EF4-FFF2-40B4-BE49-F238E27FC236}">
                <a16:creationId xmlns:a16="http://schemas.microsoft.com/office/drawing/2014/main" id="{1A21C6D9-CEC2-49EC-BD4E-46DDF356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335" y="6410510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0" algn="r" eaLnBrk="0" hangingPunct="0">
              <a:buClrTx/>
              <a:buNone/>
              <a:defRPr/>
            </a:pPr>
            <a:r>
              <a:rPr lang="en-GB" altLang="fr-FR" sz="1400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Gruell</a:t>
            </a:r>
            <a:r>
              <a:rPr lang="en-GB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H, CROI 2020, Abs. 38</a:t>
            </a:r>
          </a:p>
        </p:txBody>
      </p:sp>
      <p:sp>
        <p:nvSpPr>
          <p:cNvPr id="139" name="Text Box 2"/>
          <p:cNvSpPr txBox="1">
            <a:spLocks noChangeArrowheads="1"/>
          </p:cNvSpPr>
          <p:nvPr/>
        </p:nvSpPr>
        <p:spPr bwMode="auto">
          <a:xfrm>
            <a:off x="868395" y="2232884"/>
            <a:ext cx="6125275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</a:rPr>
              <a:t>Cell-associated HIV RNA  (FC vs baseline)</a:t>
            </a:r>
          </a:p>
        </p:txBody>
      </p:sp>
      <p:sp>
        <p:nvSpPr>
          <p:cNvPr id="141" name="Text Box 2"/>
          <p:cNvSpPr txBox="1">
            <a:spLocks noChangeArrowheads="1"/>
          </p:cNvSpPr>
          <p:nvPr/>
        </p:nvSpPr>
        <p:spPr bwMode="auto">
          <a:xfrm>
            <a:off x="7292692" y="2232884"/>
            <a:ext cx="4325431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sz="2000">
                <a:solidFill>
                  <a:srgbClr val="FF6600"/>
                </a:solidFill>
              </a:rPr>
              <a:t>Total HIV DNA (c/10</a:t>
            </a:r>
            <a:r>
              <a:rPr lang="en-US" sz="2000" baseline="30000">
                <a:solidFill>
                  <a:srgbClr val="FF6600"/>
                </a:solidFill>
              </a:rPr>
              <a:t>6</a:t>
            </a:r>
            <a:r>
              <a:rPr lang="en-US" sz="2000">
                <a:solidFill>
                  <a:srgbClr val="FF6600"/>
                </a:solidFill>
              </a:rPr>
              <a:t> CD4)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373063" y="5996728"/>
            <a:ext cx="12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Clr>
                <a:schemeClr val="tx2"/>
              </a:buClr>
              <a:buFont typeface="Arial" charset="0"/>
              <a:buChar char="•"/>
            </a:pPr>
            <a:r>
              <a:rPr lang="en-US" sz="2000"/>
              <a:t>Plasma HIV RNA during romidepsin infusions : 8/19 patients with HIV RNA &gt;20 c/ml (range: 20-144)</a:t>
            </a:r>
          </a:p>
          <a:p>
            <a:pPr marL="185738" indent="-185738">
              <a:buClr>
                <a:schemeClr val="tx2"/>
              </a:buClr>
              <a:buFont typeface="Arial" charset="0"/>
              <a:buChar char="•"/>
            </a:pPr>
            <a:r>
              <a:rPr lang="en-US" sz="2000"/>
              <a:t>No impact of time to virologic rebound post-ATI</a:t>
            </a:r>
          </a:p>
        </p:txBody>
      </p:sp>
    </p:spTree>
    <p:extLst>
      <p:ext uri="{BB962C8B-B14F-4D97-AF65-F5344CB8AC3E}">
        <p14:creationId xmlns:p14="http://schemas.microsoft.com/office/powerpoint/2010/main" val="310442294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643129" y="2862711"/>
            <a:ext cx="5067943" cy="3776412"/>
            <a:chOff x="1976157" y="2130425"/>
            <a:chExt cx="3192744" cy="4633368"/>
          </a:xfrm>
        </p:grpSpPr>
        <p:grpSp>
          <p:nvGrpSpPr>
            <p:cNvPr id="22" name="Groupe 178">
              <a:extLst>
                <a:ext uri="{FF2B5EF4-FFF2-40B4-BE49-F238E27FC236}">
                  <a16:creationId xmlns:a16="http://schemas.microsoft.com/office/drawing/2014/main" id="{51324619-0040-44DB-9146-4A1503FC5B4C}"/>
                </a:ext>
              </a:extLst>
            </p:cNvPr>
            <p:cNvGrpSpPr/>
            <p:nvPr/>
          </p:nvGrpSpPr>
          <p:grpSpPr>
            <a:xfrm>
              <a:off x="2122487" y="2230438"/>
              <a:ext cx="2924175" cy="3563938"/>
              <a:chOff x="2122487" y="2230438"/>
              <a:chExt cx="2924175" cy="3563938"/>
            </a:xfrm>
          </p:grpSpPr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5C0EEC6E-7C40-4A25-89CE-A768D392D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9563" y="5692776"/>
                <a:ext cx="0" cy="10160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0E81309F-0C55-4405-A820-9B6FCC165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0613" y="5692776"/>
                <a:ext cx="0" cy="10160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B1DBB132-FAF6-468E-A5E5-CE5F33069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5088" y="5692776"/>
                <a:ext cx="0" cy="10160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AE97C701-E9F2-40E4-97E0-45A18D4ED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488" y="2230438"/>
                <a:ext cx="80963" cy="577850"/>
              </a:xfrm>
              <a:custGeom>
                <a:avLst/>
                <a:gdLst>
                  <a:gd name="T0" fmla="*/ 51 w 51"/>
                  <a:gd name="T1" fmla="*/ 364 h 364"/>
                  <a:gd name="T2" fmla="*/ 51 w 51"/>
                  <a:gd name="T3" fmla="*/ 0 h 364"/>
                  <a:gd name="T4" fmla="*/ 0 w 51"/>
                  <a:gd name="T5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364">
                    <a:moveTo>
                      <a:pt x="51" y="364"/>
                    </a:moveTo>
                    <a:lnTo>
                      <a:pt x="51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0DF7E2CB-D5BB-434A-A172-28B0BC774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2488" y="2808288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627BC800-70EE-4185-A01A-A56F44B5A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2488" y="3386138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5937C6B1-4617-4F59-B6EC-503DCEB8B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450" y="2808288"/>
                <a:ext cx="0" cy="5778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" name="Line 35">
                <a:extLst>
                  <a:ext uri="{FF2B5EF4-FFF2-40B4-BE49-F238E27FC236}">
                    <a16:creationId xmlns:a16="http://schemas.microsoft.com/office/drawing/2014/main" id="{521AEFDB-8E5B-4948-BD7D-54FBD8487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2488" y="3962401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48A0F1B5-F0D2-483D-BC70-4931DEA4A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450" y="3962401"/>
                <a:ext cx="0" cy="5778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" name="Line 37">
                <a:extLst>
                  <a:ext uri="{FF2B5EF4-FFF2-40B4-BE49-F238E27FC236}">
                    <a16:creationId xmlns:a16="http://schemas.microsoft.com/office/drawing/2014/main" id="{E5BC522C-4DB3-4A56-B450-CB68375DD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2488" y="4540251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" name="Line 38">
                <a:extLst>
                  <a:ext uri="{FF2B5EF4-FFF2-40B4-BE49-F238E27FC236}">
                    <a16:creationId xmlns:a16="http://schemas.microsoft.com/office/drawing/2014/main" id="{2F1BEA5B-AD48-44D0-A03B-C7533EBC7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2488" y="5116513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" name="Line 39">
                <a:extLst>
                  <a:ext uri="{FF2B5EF4-FFF2-40B4-BE49-F238E27FC236}">
                    <a16:creationId xmlns:a16="http://schemas.microsoft.com/office/drawing/2014/main" id="{C02FF669-6DB7-4863-8A23-EC93E10CC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450" y="4540251"/>
                <a:ext cx="0" cy="576263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" name="Line 41">
                <a:extLst>
                  <a:ext uri="{FF2B5EF4-FFF2-40B4-BE49-F238E27FC236}">
                    <a16:creationId xmlns:a16="http://schemas.microsoft.com/office/drawing/2014/main" id="{B66C4A7C-9158-45BD-8979-0A5E06260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2487" y="5697538"/>
                <a:ext cx="292417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" name="Line 42">
                <a:extLst>
                  <a:ext uri="{FF2B5EF4-FFF2-40B4-BE49-F238E27FC236}">
                    <a16:creationId xmlns:a16="http://schemas.microsoft.com/office/drawing/2014/main" id="{48349D05-98C2-45B4-97FC-33D39E736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450" y="5116513"/>
                <a:ext cx="0" cy="5778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Line 43">
                <a:extLst>
                  <a:ext uri="{FF2B5EF4-FFF2-40B4-BE49-F238E27FC236}">
                    <a16:creationId xmlns:a16="http://schemas.microsoft.com/office/drawing/2014/main" id="{C7162059-3C97-461A-9353-67433830A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450" y="3386138"/>
                <a:ext cx="0" cy="576263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64" name="Rectangle 70">
              <a:extLst>
                <a:ext uri="{FF2B5EF4-FFF2-40B4-BE49-F238E27FC236}">
                  <a16:creationId xmlns:a16="http://schemas.microsoft.com/office/drawing/2014/main" id="{392B095C-1BE3-4956-96B9-364DAA52B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58" y="2130425"/>
              <a:ext cx="65642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fr-FR" sz="1600">
                  <a:latin typeface="+mn-lt"/>
                </a:rPr>
                <a:t>7</a:t>
              </a:r>
            </a:p>
          </p:txBody>
        </p:sp>
        <p:sp>
          <p:nvSpPr>
            <p:cNvPr id="65" name="Rectangle 71">
              <a:extLst>
                <a:ext uri="{FF2B5EF4-FFF2-40B4-BE49-F238E27FC236}">
                  <a16:creationId xmlns:a16="http://schemas.microsoft.com/office/drawing/2014/main" id="{B00D6C55-AF77-495E-9117-4C12862A7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57" y="2708275"/>
              <a:ext cx="65642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fr-FR" sz="1600">
                  <a:latin typeface="+mn-lt"/>
                </a:rPr>
                <a:t>6</a:t>
              </a:r>
            </a:p>
          </p:txBody>
        </p:sp>
        <p:sp>
          <p:nvSpPr>
            <p:cNvPr id="66" name="Rectangle 72">
              <a:extLst>
                <a:ext uri="{FF2B5EF4-FFF2-40B4-BE49-F238E27FC236}">
                  <a16:creationId xmlns:a16="http://schemas.microsoft.com/office/drawing/2014/main" id="{2723F676-96BF-452E-AA23-A431DAED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58" y="3284538"/>
              <a:ext cx="65642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fr-FR" sz="1600">
                  <a:latin typeface="+mn-lt"/>
                </a:rPr>
                <a:t>5</a:t>
              </a:r>
            </a:p>
          </p:txBody>
        </p:sp>
        <p:sp>
          <p:nvSpPr>
            <p:cNvPr id="67" name="Rectangle 73">
              <a:extLst>
                <a:ext uri="{FF2B5EF4-FFF2-40B4-BE49-F238E27FC236}">
                  <a16:creationId xmlns:a16="http://schemas.microsoft.com/office/drawing/2014/main" id="{8E20913A-192D-45ED-8E32-D6390B907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58" y="3862388"/>
              <a:ext cx="65642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fr-FR" sz="1600">
                  <a:latin typeface="+mn-lt"/>
                </a:rPr>
                <a:t>4</a:t>
              </a:r>
            </a:p>
          </p:txBody>
        </p:sp>
        <p:sp>
          <p:nvSpPr>
            <p:cNvPr id="68" name="Rectangle 74">
              <a:extLst>
                <a:ext uri="{FF2B5EF4-FFF2-40B4-BE49-F238E27FC236}">
                  <a16:creationId xmlns:a16="http://schemas.microsoft.com/office/drawing/2014/main" id="{3DD56526-EBAE-4CD8-8FEC-528D8AAAD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58" y="4440238"/>
              <a:ext cx="65642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fr-FR" sz="1600">
                  <a:latin typeface="+mn-lt"/>
                </a:rPr>
                <a:t>3</a:t>
              </a:r>
            </a:p>
          </p:txBody>
        </p:sp>
        <p:sp>
          <p:nvSpPr>
            <p:cNvPr id="69" name="Rectangle 75">
              <a:extLst>
                <a:ext uri="{FF2B5EF4-FFF2-40B4-BE49-F238E27FC236}">
                  <a16:creationId xmlns:a16="http://schemas.microsoft.com/office/drawing/2014/main" id="{61052B9B-8991-47A5-B3C6-64D8244F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58" y="5016500"/>
              <a:ext cx="65642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fr-FR" sz="1600">
                  <a:latin typeface="+mn-lt"/>
                </a:rPr>
                <a:t>2</a:t>
              </a:r>
            </a:p>
          </p:txBody>
        </p:sp>
        <p:sp>
          <p:nvSpPr>
            <p:cNvPr id="70" name="Rectangle 76">
              <a:extLst>
                <a:ext uri="{FF2B5EF4-FFF2-40B4-BE49-F238E27FC236}">
                  <a16:creationId xmlns:a16="http://schemas.microsoft.com/office/drawing/2014/main" id="{320BB41D-DDA9-46C7-AF24-4534EBD5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58" y="5594351"/>
              <a:ext cx="65642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fr-FR" sz="1600">
                  <a:latin typeface="+mn-lt"/>
                </a:rPr>
                <a:t>1</a:t>
              </a:r>
            </a:p>
          </p:txBody>
        </p:sp>
        <p:sp>
          <p:nvSpPr>
            <p:cNvPr id="71" name="Rectangle 77">
              <a:extLst>
                <a:ext uri="{FF2B5EF4-FFF2-40B4-BE49-F238E27FC236}">
                  <a16:creationId xmlns:a16="http://schemas.microsoft.com/office/drawing/2014/main" id="{D48C54A3-7344-42C7-B2A6-750E2A76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701" y="5857509"/>
              <a:ext cx="547149" cy="906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600" b="1">
                  <a:latin typeface="+mn-lt"/>
                </a:rPr>
                <a:t>Early </a:t>
              </a:r>
            </a:p>
            <a:p>
              <a:pPr algn="ctr"/>
              <a:r>
                <a:rPr lang="en-US" altLang="fr-FR" sz="1600" b="1">
                  <a:latin typeface="+mn-lt"/>
                </a:rPr>
                <a:t>Anti-PD-1 </a:t>
              </a:r>
              <a:br>
                <a:rPr lang="en-US" altLang="fr-FR" sz="1600" b="1">
                  <a:latin typeface="+mn-lt"/>
                </a:rPr>
              </a:br>
              <a:r>
                <a:rPr lang="en-US" altLang="fr-FR" sz="1600">
                  <a:latin typeface="+mn-lt"/>
                </a:rPr>
                <a:t>(N = 10)</a:t>
              </a:r>
            </a:p>
          </p:txBody>
        </p:sp>
        <p:sp>
          <p:nvSpPr>
            <p:cNvPr id="72" name="Rectangle 78">
              <a:extLst>
                <a:ext uri="{FF2B5EF4-FFF2-40B4-BE49-F238E27FC236}">
                  <a16:creationId xmlns:a16="http://schemas.microsoft.com/office/drawing/2014/main" id="{BF32C26C-8215-4717-BBC7-DEBB5B89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367" y="5857508"/>
              <a:ext cx="517863" cy="906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600" b="1">
                  <a:latin typeface="+mn-lt"/>
                </a:rPr>
                <a:t>Late </a:t>
              </a:r>
            </a:p>
            <a:p>
              <a:pPr algn="ctr"/>
              <a:r>
                <a:rPr lang="en-US" altLang="fr-FR" sz="1600" b="1">
                  <a:latin typeface="+mn-lt"/>
                </a:rPr>
                <a:t>Anti-PD-1</a:t>
              </a:r>
            </a:p>
            <a:p>
              <a:pPr algn="ctr"/>
              <a:r>
                <a:rPr lang="en-US" altLang="fr-FR" sz="1600">
                  <a:latin typeface="+mn-lt"/>
                </a:rPr>
                <a:t>(N = 10)</a:t>
              </a:r>
            </a:p>
          </p:txBody>
        </p:sp>
        <p:sp>
          <p:nvSpPr>
            <p:cNvPr id="73" name="Rectangle 79">
              <a:extLst>
                <a:ext uri="{FF2B5EF4-FFF2-40B4-BE49-F238E27FC236}">
                  <a16:creationId xmlns:a16="http://schemas.microsoft.com/office/drawing/2014/main" id="{12F2E432-FE29-4181-8C40-DED73DDF2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505" y="5857508"/>
              <a:ext cx="448627" cy="60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600" b="1">
                  <a:latin typeface="+mn-lt"/>
                </a:rPr>
                <a:t>Controls</a:t>
              </a:r>
            </a:p>
            <a:p>
              <a:pPr algn="ctr"/>
              <a:r>
                <a:rPr lang="en-US" altLang="fr-FR" sz="1600">
                  <a:latin typeface="+mn-lt"/>
                </a:rPr>
                <a:t>(N = 10)</a:t>
              </a:r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3B5A87F0-1F6B-413F-91B7-CB81CA32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2" y="3613151"/>
              <a:ext cx="68039" cy="132508"/>
            </a:xfrm>
            <a:custGeom>
              <a:avLst/>
              <a:gdLst>
                <a:gd name="T0" fmla="*/ 39 w 79"/>
                <a:gd name="T1" fmla="*/ 0 h 80"/>
                <a:gd name="T2" fmla="*/ 31 w 79"/>
                <a:gd name="T3" fmla="*/ 1 h 80"/>
                <a:gd name="T4" fmla="*/ 27 w 79"/>
                <a:gd name="T5" fmla="*/ 1 h 80"/>
                <a:gd name="T6" fmla="*/ 24 w 79"/>
                <a:gd name="T7" fmla="*/ 3 h 80"/>
                <a:gd name="T8" fmla="*/ 17 w 79"/>
                <a:gd name="T9" fmla="*/ 6 h 80"/>
                <a:gd name="T10" fmla="*/ 11 w 79"/>
                <a:gd name="T11" fmla="*/ 11 h 80"/>
                <a:gd name="T12" fmla="*/ 6 w 79"/>
                <a:gd name="T13" fmla="*/ 17 h 80"/>
                <a:gd name="T14" fmla="*/ 2 w 79"/>
                <a:gd name="T15" fmla="*/ 24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4 h 80"/>
                <a:gd name="T22" fmla="*/ 0 w 79"/>
                <a:gd name="T23" fmla="*/ 48 h 80"/>
                <a:gd name="T24" fmla="*/ 1 w 79"/>
                <a:gd name="T25" fmla="*/ 51 h 80"/>
                <a:gd name="T26" fmla="*/ 2 w 79"/>
                <a:gd name="T27" fmla="*/ 55 h 80"/>
                <a:gd name="T28" fmla="*/ 4 w 79"/>
                <a:gd name="T29" fmla="*/ 58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0 w 79"/>
                <a:gd name="T39" fmla="*/ 75 h 80"/>
                <a:gd name="T40" fmla="*/ 24 w 79"/>
                <a:gd name="T41" fmla="*/ 77 h 80"/>
                <a:gd name="T42" fmla="*/ 27 w 79"/>
                <a:gd name="T43" fmla="*/ 78 h 80"/>
                <a:gd name="T44" fmla="*/ 31 w 79"/>
                <a:gd name="T45" fmla="*/ 79 h 80"/>
                <a:gd name="T46" fmla="*/ 35 w 79"/>
                <a:gd name="T47" fmla="*/ 80 h 80"/>
                <a:gd name="T48" fmla="*/ 39 w 79"/>
                <a:gd name="T49" fmla="*/ 80 h 80"/>
                <a:gd name="T50" fmla="*/ 43 w 79"/>
                <a:gd name="T51" fmla="*/ 80 h 80"/>
                <a:gd name="T52" fmla="*/ 47 w 79"/>
                <a:gd name="T53" fmla="*/ 79 h 80"/>
                <a:gd name="T54" fmla="*/ 51 w 79"/>
                <a:gd name="T55" fmla="*/ 78 h 80"/>
                <a:gd name="T56" fmla="*/ 55 w 79"/>
                <a:gd name="T57" fmla="*/ 77 h 80"/>
                <a:gd name="T58" fmla="*/ 58 w 79"/>
                <a:gd name="T59" fmla="*/ 75 h 80"/>
                <a:gd name="T60" fmla="*/ 59 w 79"/>
                <a:gd name="T61" fmla="*/ 74 h 80"/>
                <a:gd name="T62" fmla="*/ 61 w 79"/>
                <a:gd name="T63" fmla="*/ 73 h 80"/>
                <a:gd name="T64" fmla="*/ 64 w 79"/>
                <a:gd name="T65" fmla="*/ 71 h 80"/>
                <a:gd name="T66" fmla="*/ 67 w 79"/>
                <a:gd name="T67" fmla="*/ 68 h 80"/>
                <a:gd name="T68" fmla="*/ 70 w 79"/>
                <a:gd name="T69" fmla="*/ 65 h 80"/>
                <a:gd name="T70" fmla="*/ 72 w 79"/>
                <a:gd name="T71" fmla="*/ 62 h 80"/>
                <a:gd name="T72" fmla="*/ 73 w 79"/>
                <a:gd name="T73" fmla="*/ 60 h 80"/>
                <a:gd name="T74" fmla="*/ 74 w 79"/>
                <a:gd name="T75" fmla="*/ 58 h 80"/>
                <a:gd name="T76" fmla="*/ 76 w 79"/>
                <a:gd name="T77" fmla="*/ 55 h 80"/>
                <a:gd name="T78" fmla="*/ 78 w 79"/>
                <a:gd name="T79" fmla="*/ 51 h 80"/>
                <a:gd name="T80" fmla="*/ 78 w 79"/>
                <a:gd name="T81" fmla="*/ 48 h 80"/>
                <a:gd name="T82" fmla="*/ 79 w 79"/>
                <a:gd name="T83" fmla="*/ 44 h 80"/>
                <a:gd name="T84" fmla="*/ 79 w 79"/>
                <a:gd name="T85" fmla="*/ 40 h 80"/>
                <a:gd name="T86" fmla="*/ 79 w 79"/>
                <a:gd name="T87" fmla="*/ 36 h 80"/>
                <a:gd name="T88" fmla="*/ 78 w 79"/>
                <a:gd name="T89" fmla="*/ 32 h 80"/>
                <a:gd name="T90" fmla="*/ 78 w 79"/>
                <a:gd name="T91" fmla="*/ 28 h 80"/>
                <a:gd name="T92" fmla="*/ 76 w 79"/>
                <a:gd name="T93" fmla="*/ 24 h 80"/>
                <a:gd name="T94" fmla="*/ 74 w 79"/>
                <a:gd name="T95" fmla="*/ 21 h 80"/>
                <a:gd name="T96" fmla="*/ 72 w 79"/>
                <a:gd name="T97" fmla="*/ 17 h 80"/>
                <a:gd name="T98" fmla="*/ 67 w 79"/>
                <a:gd name="T99" fmla="*/ 11 h 80"/>
                <a:gd name="T100" fmla="*/ 64 w 79"/>
                <a:gd name="T101" fmla="*/ 8 h 80"/>
                <a:gd name="T102" fmla="*/ 61 w 79"/>
                <a:gd name="T103" fmla="*/ 6 h 80"/>
                <a:gd name="T104" fmla="*/ 58 w 79"/>
                <a:gd name="T105" fmla="*/ 4 h 80"/>
                <a:gd name="T106" fmla="*/ 55 w 79"/>
                <a:gd name="T107" fmla="*/ 3 h 80"/>
                <a:gd name="T108" fmla="*/ 51 w 79"/>
                <a:gd name="T109" fmla="*/ 1 h 80"/>
                <a:gd name="T110" fmla="*/ 47 w 79"/>
                <a:gd name="T111" fmla="*/ 1 h 80"/>
                <a:gd name="T112" fmla="*/ 43 w 79"/>
                <a:gd name="T113" fmla="*/ 0 h 80"/>
                <a:gd name="T114" fmla="*/ 39 w 79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31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39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6" y="55"/>
                  </a:lnTo>
                  <a:lnTo>
                    <a:pt x="78" y="51"/>
                  </a:lnTo>
                  <a:lnTo>
                    <a:pt x="78" y="48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6" y="24"/>
                  </a:lnTo>
                  <a:lnTo>
                    <a:pt x="74" y="21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CF33817D-57C9-4A11-91A5-0231E07CA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270251"/>
              <a:ext cx="538163" cy="339725"/>
            </a:xfrm>
            <a:custGeom>
              <a:avLst/>
              <a:gdLst>
                <a:gd name="T0" fmla="*/ 339 w 339"/>
                <a:gd name="T1" fmla="*/ 0 h 214"/>
                <a:gd name="T2" fmla="*/ 339 w 339"/>
                <a:gd name="T3" fmla="*/ 214 h 214"/>
                <a:gd name="T4" fmla="*/ 170 w 339"/>
                <a:gd name="T5" fmla="*/ 214 h 214"/>
                <a:gd name="T6" fmla="*/ 0 w 339"/>
                <a:gd name="T7" fmla="*/ 214 h 214"/>
                <a:gd name="T8" fmla="*/ 0 w 339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214">
                  <a:moveTo>
                    <a:pt x="339" y="0"/>
                  </a:moveTo>
                  <a:lnTo>
                    <a:pt x="339" y="214"/>
                  </a:lnTo>
                  <a:lnTo>
                    <a:pt x="170" y="214"/>
                  </a:lnTo>
                  <a:lnTo>
                    <a:pt x="0" y="214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C747CF1F-BD11-450F-BE95-8ADEEA60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2720976"/>
              <a:ext cx="268288" cy="0"/>
            </a:xfrm>
            <a:custGeom>
              <a:avLst/>
              <a:gdLst>
                <a:gd name="T0" fmla="*/ 169 w 169"/>
                <a:gd name="T1" fmla="*/ 84 w 169"/>
                <a:gd name="T2" fmla="*/ 0 w 1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9">
                  <a:moveTo>
                    <a:pt x="169" y="0"/>
                  </a:moveTo>
                  <a:lnTo>
                    <a:pt x="8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6E7C636E-AC65-495E-90E6-A55941922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3665538"/>
              <a:ext cx="268288" cy="0"/>
            </a:xfrm>
            <a:custGeom>
              <a:avLst/>
              <a:gdLst>
                <a:gd name="T0" fmla="*/ 169 w 169"/>
                <a:gd name="T1" fmla="*/ 84 w 169"/>
                <a:gd name="T2" fmla="*/ 0 w 1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9">
                  <a:moveTo>
                    <a:pt x="169" y="0"/>
                  </a:moveTo>
                  <a:lnTo>
                    <a:pt x="8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8" name="Line 84">
              <a:extLst>
                <a:ext uri="{FF2B5EF4-FFF2-40B4-BE49-F238E27FC236}">
                  <a16:creationId xmlns:a16="http://schemas.microsoft.com/office/drawing/2014/main" id="{CD28EFBE-2322-43E8-8740-4A2495241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613" y="3609976"/>
              <a:ext cx="0" cy="55563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Line 85">
              <a:extLst>
                <a:ext uri="{FF2B5EF4-FFF2-40B4-BE49-F238E27FC236}">
                  <a16:creationId xmlns:a16="http://schemas.microsoft.com/office/drawing/2014/main" id="{99F60D05-2072-43DC-967B-C3BFB7EF4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613" y="2720976"/>
              <a:ext cx="0" cy="377825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Line 86">
              <a:extLst>
                <a:ext uri="{FF2B5EF4-FFF2-40B4-BE49-F238E27FC236}">
                  <a16:creationId xmlns:a16="http://schemas.microsoft.com/office/drawing/2014/main" id="{F2D73D98-8F56-440F-914C-378327E97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0738" y="3270251"/>
              <a:ext cx="538163" cy="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5598B146-7B02-4739-8C0A-1051288C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098801"/>
              <a:ext cx="538163" cy="171450"/>
            </a:xfrm>
            <a:custGeom>
              <a:avLst/>
              <a:gdLst>
                <a:gd name="T0" fmla="*/ 0 w 339"/>
                <a:gd name="T1" fmla="*/ 108 h 108"/>
                <a:gd name="T2" fmla="*/ 0 w 339"/>
                <a:gd name="T3" fmla="*/ 0 h 108"/>
                <a:gd name="T4" fmla="*/ 170 w 339"/>
                <a:gd name="T5" fmla="*/ 0 h 108"/>
                <a:gd name="T6" fmla="*/ 339 w 339"/>
                <a:gd name="T7" fmla="*/ 0 h 108"/>
                <a:gd name="T8" fmla="*/ 339 w 339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08">
                  <a:moveTo>
                    <a:pt x="0" y="108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339" y="0"/>
                  </a:lnTo>
                  <a:lnTo>
                    <a:pt x="339" y="108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09C8C610-52C6-4196-AD04-957CC499A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322638"/>
              <a:ext cx="269875" cy="261938"/>
            </a:xfrm>
            <a:custGeom>
              <a:avLst/>
              <a:gdLst>
                <a:gd name="T0" fmla="*/ 170 w 170"/>
                <a:gd name="T1" fmla="*/ 165 h 165"/>
                <a:gd name="T2" fmla="*/ 0 w 170"/>
                <a:gd name="T3" fmla="*/ 165 h 165"/>
                <a:gd name="T4" fmla="*/ 0 w 170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65">
                  <a:moveTo>
                    <a:pt x="170" y="165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E8C15EE7-2DD2-40C2-9BF8-8EFF633E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2987676"/>
              <a:ext cx="539750" cy="334963"/>
            </a:xfrm>
            <a:custGeom>
              <a:avLst/>
              <a:gdLst>
                <a:gd name="T0" fmla="*/ 0 w 340"/>
                <a:gd name="T1" fmla="*/ 211 h 211"/>
                <a:gd name="T2" fmla="*/ 0 w 340"/>
                <a:gd name="T3" fmla="*/ 0 h 211"/>
                <a:gd name="T4" fmla="*/ 170 w 340"/>
                <a:gd name="T5" fmla="*/ 0 h 211"/>
                <a:gd name="T6" fmla="*/ 340 w 340"/>
                <a:gd name="T7" fmla="*/ 0 h 211"/>
                <a:gd name="T8" fmla="*/ 340 w 340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211">
                  <a:moveTo>
                    <a:pt x="0" y="211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340" y="0"/>
                  </a:lnTo>
                  <a:lnTo>
                    <a:pt x="340" y="211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" name="Line 90">
              <a:extLst>
                <a:ext uri="{FF2B5EF4-FFF2-40B4-BE49-F238E27FC236}">
                  <a16:creationId xmlns:a16="http://schemas.microsoft.com/office/drawing/2014/main" id="{73C472AC-F37C-4F15-9333-00F5DBA05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5088" y="2784476"/>
              <a:ext cx="0" cy="20320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F3993461-6C20-45AC-BA91-7F6F0E77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2784476"/>
              <a:ext cx="269875" cy="0"/>
            </a:xfrm>
            <a:custGeom>
              <a:avLst/>
              <a:gdLst>
                <a:gd name="T0" fmla="*/ 170 w 170"/>
                <a:gd name="T1" fmla="*/ 85 w 170"/>
                <a:gd name="T2" fmla="*/ 0 w 1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0">
                  <a:moveTo>
                    <a:pt x="170" y="0"/>
                  </a:move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" name="Freeform 92">
              <a:extLst>
                <a:ext uri="{FF2B5EF4-FFF2-40B4-BE49-F238E27FC236}">
                  <a16:creationId xmlns:a16="http://schemas.microsoft.com/office/drawing/2014/main" id="{6DB8EC10-71C1-49CC-8EF1-FA7DEC64E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088" y="3322638"/>
              <a:ext cx="269875" cy="261938"/>
            </a:xfrm>
            <a:custGeom>
              <a:avLst/>
              <a:gdLst>
                <a:gd name="T0" fmla="*/ 0 w 170"/>
                <a:gd name="T1" fmla="*/ 165 h 165"/>
                <a:gd name="T2" fmla="*/ 170 w 170"/>
                <a:gd name="T3" fmla="*/ 165 h 165"/>
                <a:gd name="T4" fmla="*/ 170 w 170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65">
                  <a:moveTo>
                    <a:pt x="0" y="165"/>
                  </a:moveTo>
                  <a:lnTo>
                    <a:pt x="170" y="165"/>
                  </a:lnTo>
                  <a:lnTo>
                    <a:pt x="17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" name="Line 93">
              <a:extLst>
                <a:ext uri="{FF2B5EF4-FFF2-40B4-BE49-F238E27FC236}">
                  <a16:creationId xmlns:a16="http://schemas.microsoft.com/office/drawing/2014/main" id="{255961A2-AE8A-4D8E-9FE1-325086A9B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213" y="3322638"/>
              <a:ext cx="539750" cy="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" name="Line 94">
              <a:extLst>
                <a:ext uri="{FF2B5EF4-FFF2-40B4-BE49-F238E27FC236}">
                  <a16:creationId xmlns:a16="http://schemas.microsoft.com/office/drawing/2014/main" id="{D6FFAA70-5221-410A-8761-93401229D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5088" y="4267201"/>
              <a:ext cx="134938" cy="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" name="Line 95">
              <a:extLst>
                <a:ext uri="{FF2B5EF4-FFF2-40B4-BE49-F238E27FC236}">
                  <a16:creationId xmlns:a16="http://schemas.microsoft.com/office/drawing/2014/main" id="{DC0A42C8-B931-43B1-A16D-B060FC0C8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0150" y="4267201"/>
              <a:ext cx="134938" cy="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" name="Line 96">
              <a:extLst>
                <a:ext uri="{FF2B5EF4-FFF2-40B4-BE49-F238E27FC236}">
                  <a16:creationId xmlns:a16="http://schemas.microsoft.com/office/drawing/2014/main" id="{7728777E-8563-424B-A4F6-4579245EF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5088" y="3584576"/>
              <a:ext cx="0" cy="682625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1C906EC3-B061-463B-8CCE-6C6E8FEA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5" y="2811463"/>
              <a:ext cx="269875" cy="0"/>
            </a:xfrm>
            <a:custGeom>
              <a:avLst/>
              <a:gdLst>
                <a:gd name="T0" fmla="*/ 170 w 170"/>
                <a:gd name="T1" fmla="*/ 85 w 170"/>
                <a:gd name="T2" fmla="*/ 0 w 1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0">
                  <a:moveTo>
                    <a:pt x="170" y="0"/>
                  </a:move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AF59A60D-6564-4B32-9A4D-CE50EBBC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317876"/>
              <a:ext cx="269875" cy="708025"/>
            </a:xfrm>
            <a:custGeom>
              <a:avLst/>
              <a:gdLst>
                <a:gd name="T0" fmla="*/ 170 w 170"/>
                <a:gd name="T1" fmla="*/ 446 h 446"/>
                <a:gd name="T2" fmla="*/ 170 w 170"/>
                <a:gd name="T3" fmla="*/ 146 h 446"/>
                <a:gd name="T4" fmla="*/ 0 w 170"/>
                <a:gd name="T5" fmla="*/ 146 h 446"/>
                <a:gd name="T6" fmla="*/ 0 w 170"/>
                <a:gd name="T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446">
                  <a:moveTo>
                    <a:pt x="170" y="446"/>
                  </a:moveTo>
                  <a:lnTo>
                    <a:pt x="170" y="146"/>
                  </a:lnTo>
                  <a:lnTo>
                    <a:pt x="0" y="14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" name="Line 99">
              <a:extLst>
                <a:ext uri="{FF2B5EF4-FFF2-40B4-BE49-F238E27FC236}">
                  <a16:creationId xmlns:a16="http://schemas.microsoft.com/office/drawing/2014/main" id="{CB748CB4-DBB1-4FAB-8C52-AD408D5E9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688" y="3146426"/>
              <a:ext cx="0" cy="17145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Freeform 100">
              <a:extLst>
                <a:ext uri="{FF2B5EF4-FFF2-40B4-BE49-F238E27FC236}">
                  <a16:creationId xmlns:a16="http://schemas.microsoft.com/office/drawing/2014/main" id="{27FDD45A-47DB-49D2-9176-1CBD2B708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146426"/>
              <a:ext cx="538163" cy="0"/>
            </a:xfrm>
            <a:custGeom>
              <a:avLst/>
              <a:gdLst>
                <a:gd name="T0" fmla="*/ 339 w 339"/>
                <a:gd name="T1" fmla="*/ 170 w 339"/>
                <a:gd name="T2" fmla="*/ 0 w 3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39">
                  <a:moveTo>
                    <a:pt x="339" y="0"/>
                  </a:moveTo>
                  <a:lnTo>
                    <a:pt x="17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" name="Line 101">
              <a:extLst>
                <a:ext uri="{FF2B5EF4-FFF2-40B4-BE49-F238E27FC236}">
                  <a16:creationId xmlns:a16="http://schemas.microsoft.com/office/drawing/2014/main" id="{FF94863B-A5F0-4537-8875-CAF17DD1F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7850" y="3317876"/>
              <a:ext cx="0" cy="231775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" name="Line 102">
              <a:extLst>
                <a:ext uri="{FF2B5EF4-FFF2-40B4-BE49-F238E27FC236}">
                  <a16:creationId xmlns:a16="http://schemas.microsoft.com/office/drawing/2014/main" id="{233ACD7F-DE47-40A3-B730-55B6F7E38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7850" y="3146426"/>
              <a:ext cx="0" cy="17145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" name="Line 103">
              <a:extLst>
                <a:ext uri="{FF2B5EF4-FFF2-40B4-BE49-F238E27FC236}">
                  <a16:creationId xmlns:a16="http://schemas.microsoft.com/office/drawing/2014/main" id="{C270D9DA-E7D2-4A82-AE79-DCB029886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9563" y="2811463"/>
              <a:ext cx="0" cy="334963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" name="Line 104">
              <a:extLst>
                <a:ext uri="{FF2B5EF4-FFF2-40B4-BE49-F238E27FC236}">
                  <a16:creationId xmlns:a16="http://schemas.microsoft.com/office/drawing/2014/main" id="{5F9C0AFA-C4B0-4588-B686-9BB4311EA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9688" y="3317876"/>
              <a:ext cx="538163" cy="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" name="Line 105">
              <a:extLst>
                <a:ext uri="{FF2B5EF4-FFF2-40B4-BE49-F238E27FC236}">
                  <a16:creationId xmlns:a16="http://schemas.microsoft.com/office/drawing/2014/main" id="{137650D5-EA99-4C21-8DC4-05F208195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9563" y="3549651"/>
              <a:ext cx="268288" cy="0"/>
            </a:xfrm>
            <a:prstGeom prst="line">
              <a:avLst/>
            </a:pr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39BC825D-B122-445D-961C-FBA1D9D4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5" y="4025901"/>
              <a:ext cx="269875" cy="0"/>
            </a:xfrm>
            <a:custGeom>
              <a:avLst/>
              <a:gdLst>
                <a:gd name="T0" fmla="*/ 170 w 170"/>
                <a:gd name="T1" fmla="*/ 85 w 170"/>
                <a:gd name="T2" fmla="*/ 0 w 1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0">
                  <a:moveTo>
                    <a:pt x="170" y="0"/>
                  </a:move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1" name="Freeform 107">
              <a:extLst>
                <a:ext uri="{FF2B5EF4-FFF2-40B4-BE49-F238E27FC236}">
                  <a16:creationId xmlns:a16="http://schemas.microsoft.com/office/drawing/2014/main" id="{7C6B5C8C-A39C-41DC-BECA-026E532E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2" y="2746376"/>
              <a:ext cx="68039" cy="132508"/>
            </a:xfrm>
            <a:custGeom>
              <a:avLst/>
              <a:gdLst>
                <a:gd name="T0" fmla="*/ 40 w 80"/>
                <a:gd name="T1" fmla="*/ 0 h 81"/>
                <a:gd name="T2" fmla="*/ 31 w 80"/>
                <a:gd name="T3" fmla="*/ 1 h 81"/>
                <a:gd name="T4" fmla="*/ 28 w 80"/>
                <a:gd name="T5" fmla="*/ 2 h 81"/>
                <a:gd name="T6" fmla="*/ 24 w 80"/>
                <a:gd name="T7" fmla="*/ 3 h 81"/>
                <a:gd name="T8" fmla="*/ 17 w 80"/>
                <a:gd name="T9" fmla="*/ 7 h 81"/>
                <a:gd name="T10" fmla="*/ 11 w 80"/>
                <a:gd name="T11" fmla="*/ 12 h 81"/>
                <a:gd name="T12" fmla="*/ 6 w 80"/>
                <a:gd name="T13" fmla="*/ 18 h 81"/>
                <a:gd name="T14" fmla="*/ 3 w 80"/>
                <a:gd name="T15" fmla="*/ 25 h 81"/>
                <a:gd name="T16" fmla="*/ 1 w 80"/>
                <a:gd name="T17" fmla="*/ 32 h 81"/>
                <a:gd name="T18" fmla="*/ 0 w 80"/>
                <a:gd name="T19" fmla="*/ 41 h 81"/>
                <a:gd name="T20" fmla="*/ 0 w 80"/>
                <a:gd name="T21" fmla="*/ 44 h 81"/>
                <a:gd name="T22" fmla="*/ 1 w 80"/>
                <a:gd name="T23" fmla="*/ 48 h 81"/>
                <a:gd name="T24" fmla="*/ 1 w 80"/>
                <a:gd name="T25" fmla="*/ 52 h 81"/>
                <a:gd name="T26" fmla="*/ 3 w 80"/>
                <a:gd name="T27" fmla="*/ 56 h 81"/>
                <a:gd name="T28" fmla="*/ 4 w 80"/>
                <a:gd name="T29" fmla="*/ 59 h 81"/>
                <a:gd name="T30" fmla="*/ 6 w 80"/>
                <a:gd name="T31" fmla="*/ 62 h 81"/>
                <a:gd name="T32" fmla="*/ 8 w 80"/>
                <a:gd name="T33" fmla="*/ 66 h 81"/>
                <a:gd name="T34" fmla="*/ 11 w 80"/>
                <a:gd name="T35" fmla="*/ 69 h 81"/>
                <a:gd name="T36" fmla="*/ 17 w 80"/>
                <a:gd name="T37" fmla="*/ 74 h 81"/>
                <a:gd name="T38" fmla="*/ 24 w 80"/>
                <a:gd name="T39" fmla="*/ 77 h 81"/>
                <a:gd name="T40" fmla="*/ 28 w 80"/>
                <a:gd name="T41" fmla="*/ 79 h 81"/>
                <a:gd name="T42" fmla="*/ 31 w 80"/>
                <a:gd name="T43" fmla="*/ 80 h 81"/>
                <a:gd name="T44" fmla="*/ 35 w 80"/>
                <a:gd name="T45" fmla="*/ 80 h 81"/>
                <a:gd name="T46" fmla="*/ 40 w 80"/>
                <a:gd name="T47" fmla="*/ 81 h 81"/>
                <a:gd name="T48" fmla="*/ 43 w 80"/>
                <a:gd name="T49" fmla="*/ 80 h 81"/>
                <a:gd name="T50" fmla="*/ 47 w 80"/>
                <a:gd name="T51" fmla="*/ 80 h 81"/>
                <a:gd name="T52" fmla="*/ 51 w 80"/>
                <a:gd name="T53" fmla="*/ 79 h 81"/>
                <a:gd name="T54" fmla="*/ 55 w 80"/>
                <a:gd name="T55" fmla="*/ 77 h 81"/>
                <a:gd name="T56" fmla="*/ 58 w 80"/>
                <a:gd name="T57" fmla="*/ 76 h 81"/>
                <a:gd name="T58" fmla="*/ 61 w 80"/>
                <a:gd name="T59" fmla="*/ 74 h 81"/>
                <a:gd name="T60" fmla="*/ 64 w 80"/>
                <a:gd name="T61" fmla="*/ 71 h 81"/>
                <a:gd name="T62" fmla="*/ 68 w 80"/>
                <a:gd name="T63" fmla="*/ 69 h 81"/>
                <a:gd name="T64" fmla="*/ 70 w 80"/>
                <a:gd name="T65" fmla="*/ 66 h 81"/>
                <a:gd name="T66" fmla="*/ 73 w 80"/>
                <a:gd name="T67" fmla="*/ 62 h 81"/>
                <a:gd name="T68" fmla="*/ 74 w 80"/>
                <a:gd name="T69" fmla="*/ 61 h 81"/>
                <a:gd name="T70" fmla="*/ 75 w 80"/>
                <a:gd name="T71" fmla="*/ 59 h 81"/>
                <a:gd name="T72" fmla="*/ 77 w 80"/>
                <a:gd name="T73" fmla="*/ 56 h 81"/>
                <a:gd name="T74" fmla="*/ 78 w 80"/>
                <a:gd name="T75" fmla="*/ 52 h 81"/>
                <a:gd name="T76" fmla="*/ 79 w 80"/>
                <a:gd name="T77" fmla="*/ 48 h 81"/>
                <a:gd name="T78" fmla="*/ 79 w 80"/>
                <a:gd name="T79" fmla="*/ 44 h 81"/>
                <a:gd name="T80" fmla="*/ 80 w 80"/>
                <a:gd name="T81" fmla="*/ 41 h 81"/>
                <a:gd name="T82" fmla="*/ 79 w 80"/>
                <a:gd name="T83" fmla="*/ 36 h 81"/>
                <a:gd name="T84" fmla="*/ 79 w 80"/>
                <a:gd name="T85" fmla="*/ 32 h 81"/>
                <a:gd name="T86" fmla="*/ 78 w 80"/>
                <a:gd name="T87" fmla="*/ 28 h 81"/>
                <a:gd name="T88" fmla="*/ 77 w 80"/>
                <a:gd name="T89" fmla="*/ 25 h 81"/>
                <a:gd name="T90" fmla="*/ 75 w 80"/>
                <a:gd name="T91" fmla="*/ 21 h 81"/>
                <a:gd name="T92" fmla="*/ 73 w 80"/>
                <a:gd name="T93" fmla="*/ 18 h 81"/>
                <a:gd name="T94" fmla="*/ 68 w 80"/>
                <a:gd name="T95" fmla="*/ 12 h 81"/>
                <a:gd name="T96" fmla="*/ 64 w 80"/>
                <a:gd name="T97" fmla="*/ 9 h 81"/>
                <a:gd name="T98" fmla="*/ 61 w 80"/>
                <a:gd name="T99" fmla="*/ 7 h 81"/>
                <a:gd name="T100" fmla="*/ 58 w 80"/>
                <a:gd name="T101" fmla="*/ 4 h 81"/>
                <a:gd name="T102" fmla="*/ 55 w 80"/>
                <a:gd name="T103" fmla="*/ 3 h 81"/>
                <a:gd name="T104" fmla="*/ 51 w 80"/>
                <a:gd name="T105" fmla="*/ 2 h 81"/>
                <a:gd name="T106" fmla="*/ 47 w 80"/>
                <a:gd name="T107" fmla="*/ 1 h 81"/>
                <a:gd name="T108" fmla="*/ 43 w 80"/>
                <a:gd name="T109" fmla="*/ 0 h 81"/>
                <a:gd name="T110" fmla="*/ 40 w 80"/>
                <a:gd name="T1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31" y="1"/>
                  </a:lnTo>
                  <a:lnTo>
                    <a:pt x="28" y="2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6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1" y="80"/>
                  </a:lnTo>
                  <a:lnTo>
                    <a:pt x="35" y="80"/>
                  </a:lnTo>
                  <a:lnTo>
                    <a:pt x="40" y="81"/>
                  </a:lnTo>
                  <a:lnTo>
                    <a:pt x="43" y="80"/>
                  </a:lnTo>
                  <a:lnTo>
                    <a:pt x="47" y="80"/>
                  </a:lnTo>
                  <a:lnTo>
                    <a:pt x="51" y="79"/>
                  </a:lnTo>
                  <a:lnTo>
                    <a:pt x="55" y="77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4" y="71"/>
                  </a:lnTo>
                  <a:lnTo>
                    <a:pt x="68" y="69"/>
                  </a:lnTo>
                  <a:lnTo>
                    <a:pt x="70" y="66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5" y="59"/>
                  </a:lnTo>
                  <a:lnTo>
                    <a:pt x="77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1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2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2" name="Freeform 108">
              <a:extLst>
                <a:ext uri="{FF2B5EF4-FFF2-40B4-BE49-F238E27FC236}">
                  <a16:creationId xmlns:a16="http://schemas.microsoft.com/office/drawing/2014/main" id="{D4A8C63E-3E68-40A4-93EE-DE4098A2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3255963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0 h 80"/>
                <a:gd name="T4" fmla="*/ 28 w 80"/>
                <a:gd name="T5" fmla="*/ 1 h 80"/>
                <a:gd name="T6" fmla="*/ 24 w 80"/>
                <a:gd name="T7" fmla="*/ 2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4 w 80"/>
                <a:gd name="T39" fmla="*/ 77 h 80"/>
                <a:gd name="T40" fmla="*/ 28 w 80"/>
                <a:gd name="T41" fmla="*/ 78 h 80"/>
                <a:gd name="T42" fmla="*/ 32 w 80"/>
                <a:gd name="T43" fmla="*/ 79 h 80"/>
                <a:gd name="T44" fmla="*/ 35 w 80"/>
                <a:gd name="T45" fmla="*/ 79 h 80"/>
                <a:gd name="T46" fmla="*/ 40 w 80"/>
                <a:gd name="T47" fmla="*/ 80 h 80"/>
                <a:gd name="T48" fmla="*/ 43 w 80"/>
                <a:gd name="T49" fmla="*/ 79 h 80"/>
                <a:gd name="T50" fmla="*/ 47 w 80"/>
                <a:gd name="T51" fmla="*/ 79 h 80"/>
                <a:gd name="T52" fmla="*/ 51 w 80"/>
                <a:gd name="T53" fmla="*/ 78 h 80"/>
                <a:gd name="T54" fmla="*/ 55 w 80"/>
                <a:gd name="T55" fmla="*/ 77 h 80"/>
                <a:gd name="T56" fmla="*/ 58 w 80"/>
                <a:gd name="T57" fmla="*/ 75 h 80"/>
                <a:gd name="T58" fmla="*/ 61 w 80"/>
                <a:gd name="T59" fmla="*/ 73 h 80"/>
                <a:gd name="T60" fmla="*/ 64 w 80"/>
                <a:gd name="T61" fmla="*/ 71 h 80"/>
                <a:gd name="T62" fmla="*/ 68 w 80"/>
                <a:gd name="T63" fmla="*/ 68 h 80"/>
                <a:gd name="T64" fmla="*/ 70 w 80"/>
                <a:gd name="T65" fmla="*/ 65 h 80"/>
                <a:gd name="T66" fmla="*/ 73 w 80"/>
                <a:gd name="T67" fmla="*/ 62 h 80"/>
                <a:gd name="T68" fmla="*/ 74 w 80"/>
                <a:gd name="T69" fmla="*/ 60 h 80"/>
                <a:gd name="T70" fmla="*/ 75 w 80"/>
                <a:gd name="T71" fmla="*/ 58 h 80"/>
                <a:gd name="T72" fmla="*/ 77 w 80"/>
                <a:gd name="T73" fmla="*/ 55 h 80"/>
                <a:gd name="T74" fmla="*/ 78 w 80"/>
                <a:gd name="T75" fmla="*/ 51 h 80"/>
                <a:gd name="T76" fmla="*/ 79 w 80"/>
                <a:gd name="T77" fmla="*/ 48 h 80"/>
                <a:gd name="T78" fmla="*/ 79 w 80"/>
                <a:gd name="T79" fmla="*/ 44 h 80"/>
                <a:gd name="T80" fmla="*/ 80 w 80"/>
                <a:gd name="T81" fmla="*/ 40 h 80"/>
                <a:gd name="T82" fmla="*/ 79 w 80"/>
                <a:gd name="T83" fmla="*/ 36 h 80"/>
                <a:gd name="T84" fmla="*/ 79 w 80"/>
                <a:gd name="T85" fmla="*/ 32 h 80"/>
                <a:gd name="T86" fmla="*/ 78 w 80"/>
                <a:gd name="T87" fmla="*/ 28 h 80"/>
                <a:gd name="T88" fmla="*/ 77 w 80"/>
                <a:gd name="T89" fmla="*/ 24 h 80"/>
                <a:gd name="T90" fmla="*/ 75 w 80"/>
                <a:gd name="T91" fmla="*/ 20 h 80"/>
                <a:gd name="T92" fmla="*/ 73 w 80"/>
                <a:gd name="T93" fmla="*/ 17 h 80"/>
                <a:gd name="T94" fmla="*/ 68 w 80"/>
                <a:gd name="T95" fmla="*/ 11 h 80"/>
                <a:gd name="T96" fmla="*/ 64 w 80"/>
                <a:gd name="T97" fmla="*/ 8 h 80"/>
                <a:gd name="T98" fmla="*/ 61 w 80"/>
                <a:gd name="T99" fmla="*/ 6 h 80"/>
                <a:gd name="T100" fmla="*/ 58 w 80"/>
                <a:gd name="T101" fmla="*/ 4 h 80"/>
                <a:gd name="T102" fmla="*/ 55 w 80"/>
                <a:gd name="T103" fmla="*/ 2 h 80"/>
                <a:gd name="T104" fmla="*/ 51 w 80"/>
                <a:gd name="T105" fmla="*/ 1 h 80"/>
                <a:gd name="T106" fmla="*/ 47 w 80"/>
                <a:gd name="T107" fmla="*/ 0 h 80"/>
                <a:gd name="T108" fmla="*/ 43 w 80"/>
                <a:gd name="T109" fmla="*/ 0 h 80"/>
                <a:gd name="T110" fmla="*/ 40 w 80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0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5" y="79"/>
                  </a:lnTo>
                  <a:lnTo>
                    <a:pt x="40" y="80"/>
                  </a:lnTo>
                  <a:lnTo>
                    <a:pt x="43" y="79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Freeform 109">
              <a:extLst>
                <a:ext uri="{FF2B5EF4-FFF2-40B4-BE49-F238E27FC236}">
                  <a16:creationId xmlns:a16="http://schemas.microsoft.com/office/drawing/2014/main" id="{3DFA3716-5A16-4957-AF77-C67F0C79C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3255963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1 w 80"/>
                <a:gd name="T3" fmla="*/ 0 h 80"/>
                <a:gd name="T4" fmla="*/ 27 w 80"/>
                <a:gd name="T5" fmla="*/ 1 h 80"/>
                <a:gd name="T6" fmla="*/ 24 w 80"/>
                <a:gd name="T7" fmla="*/ 2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0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0 w 80"/>
                <a:gd name="T23" fmla="*/ 48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4 w 80"/>
                <a:gd name="T39" fmla="*/ 77 h 80"/>
                <a:gd name="T40" fmla="*/ 27 w 80"/>
                <a:gd name="T41" fmla="*/ 78 h 80"/>
                <a:gd name="T42" fmla="*/ 31 w 80"/>
                <a:gd name="T43" fmla="*/ 79 h 80"/>
                <a:gd name="T44" fmla="*/ 35 w 80"/>
                <a:gd name="T45" fmla="*/ 79 h 80"/>
                <a:gd name="T46" fmla="*/ 40 w 80"/>
                <a:gd name="T47" fmla="*/ 80 h 80"/>
                <a:gd name="T48" fmla="*/ 43 w 80"/>
                <a:gd name="T49" fmla="*/ 79 h 80"/>
                <a:gd name="T50" fmla="*/ 47 w 80"/>
                <a:gd name="T51" fmla="*/ 79 h 80"/>
                <a:gd name="T52" fmla="*/ 51 w 80"/>
                <a:gd name="T53" fmla="*/ 78 h 80"/>
                <a:gd name="T54" fmla="*/ 55 w 80"/>
                <a:gd name="T55" fmla="*/ 77 h 80"/>
                <a:gd name="T56" fmla="*/ 58 w 80"/>
                <a:gd name="T57" fmla="*/ 75 h 80"/>
                <a:gd name="T58" fmla="*/ 61 w 80"/>
                <a:gd name="T59" fmla="*/ 73 h 80"/>
                <a:gd name="T60" fmla="*/ 64 w 80"/>
                <a:gd name="T61" fmla="*/ 71 h 80"/>
                <a:gd name="T62" fmla="*/ 68 w 80"/>
                <a:gd name="T63" fmla="*/ 68 h 80"/>
                <a:gd name="T64" fmla="*/ 70 w 80"/>
                <a:gd name="T65" fmla="*/ 65 h 80"/>
                <a:gd name="T66" fmla="*/ 72 w 80"/>
                <a:gd name="T67" fmla="*/ 62 h 80"/>
                <a:gd name="T68" fmla="*/ 73 w 80"/>
                <a:gd name="T69" fmla="*/ 60 h 80"/>
                <a:gd name="T70" fmla="*/ 75 w 80"/>
                <a:gd name="T71" fmla="*/ 58 h 80"/>
                <a:gd name="T72" fmla="*/ 76 w 80"/>
                <a:gd name="T73" fmla="*/ 55 h 80"/>
                <a:gd name="T74" fmla="*/ 78 w 80"/>
                <a:gd name="T75" fmla="*/ 51 h 80"/>
                <a:gd name="T76" fmla="*/ 79 w 80"/>
                <a:gd name="T77" fmla="*/ 48 h 80"/>
                <a:gd name="T78" fmla="*/ 79 w 80"/>
                <a:gd name="T79" fmla="*/ 44 h 80"/>
                <a:gd name="T80" fmla="*/ 80 w 80"/>
                <a:gd name="T81" fmla="*/ 40 h 80"/>
                <a:gd name="T82" fmla="*/ 79 w 80"/>
                <a:gd name="T83" fmla="*/ 36 h 80"/>
                <a:gd name="T84" fmla="*/ 79 w 80"/>
                <a:gd name="T85" fmla="*/ 32 h 80"/>
                <a:gd name="T86" fmla="*/ 78 w 80"/>
                <a:gd name="T87" fmla="*/ 28 h 80"/>
                <a:gd name="T88" fmla="*/ 76 w 80"/>
                <a:gd name="T89" fmla="*/ 24 h 80"/>
                <a:gd name="T90" fmla="*/ 75 w 80"/>
                <a:gd name="T91" fmla="*/ 20 h 80"/>
                <a:gd name="T92" fmla="*/ 72 w 80"/>
                <a:gd name="T93" fmla="*/ 17 h 80"/>
                <a:gd name="T94" fmla="*/ 68 w 80"/>
                <a:gd name="T95" fmla="*/ 11 h 80"/>
                <a:gd name="T96" fmla="*/ 64 w 80"/>
                <a:gd name="T97" fmla="*/ 8 h 80"/>
                <a:gd name="T98" fmla="*/ 61 w 80"/>
                <a:gd name="T99" fmla="*/ 6 h 80"/>
                <a:gd name="T100" fmla="*/ 58 w 80"/>
                <a:gd name="T101" fmla="*/ 4 h 80"/>
                <a:gd name="T102" fmla="*/ 55 w 80"/>
                <a:gd name="T103" fmla="*/ 2 h 80"/>
                <a:gd name="T104" fmla="*/ 51 w 80"/>
                <a:gd name="T105" fmla="*/ 1 h 80"/>
                <a:gd name="T106" fmla="*/ 47 w 80"/>
                <a:gd name="T107" fmla="*/ 0 h 80"/>
                <a:gd name="T108" fmla="*/ 43 w 80"/>
                <a:gd name="T109" fmla="*/ 0 h 80"/>
                <a:gd name="T110" fmla="*/ 40 w 80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1" y="0"/>
                  </a:lnTo>
                  <a:lnTo>
                    <a:pt x="27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79"/>
                  </a:lnTo>
                  <a:lnTo>
                    <a:pt x="40" y="80"/>
                  </a:lnTo>
                  <a:lnTo>
                    <a:pt x="43" y="79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6" y="24"/>
                  </a:lnTo>
                  <a:lnTo>
                    <a:pt x="75" y="20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BE3C5DF2-BAB5-4697-B2AD-A49BED08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3255963"/>
              <a:ext cx="68039" cy="132508"/>
            </a:xfrm>
            <a:custGeom>
              <a:avLst/>
              <a:gdLst>
                <a:gd name="T0" fmla="*/ 39 w 79"/>
                <a:gd name="T1" fmla="*/ 0 h 80"/>
                <a:gd name="T2" fmla="*/ 31 w 79"/>
                <a:gd name="T3" fmla="*/ 0 h 80"/>
                <a:gd name="T4" fmla="*/ 27 w 79"/>
                <a:gd name="T5" fmla="*/ 1 h 80"/>
                <a:gd name="T6" fmla="*/ 24 w 79"/>
                <a:gd name="T7" fmla="*/ 2 h 80"/>
                <a:gd name="T8" fmla="*/ 17 w 79"/>
                <a:gd name="T9" fmla="*/ 6 h 80"/>
                <a:gd name="T10" fmla="*/ 11 w 79"/>
                <a:gd name="T11" fmla="*/ 11 h 80"/>
                <a:gd name="T12" fmla="*/ 6 w 79"/>
                <a:gd name="T13" fmla="*/ 17 h 80"/>
                <a:gd name="T14" fmla="*/ 2 w 79"/>
                <a:gd name="T15" fmla="*/ 24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4 h 80"/>
                <a:gd name="T22" fmla="*/ 0 w 79"/>
                <a:gd name="T23" fmla="*/ 48 h 80"/>
                <a:gd name="T24" fmla="*/ 1 w 79"/>
                <a:gd name="T25" fmla="*/ 51 h 80"/>
                <a:gd name="T26" fmla="*/ 2 w 79"/>
                <a:gd name="T27" fmla="*/ 55 h 80"/>
                <a:gd name="T28" fmla="*/ 4 w 79"/>
                <a:gd name="T29" fmla="*/ 58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4 w 79"/>
                <a:gd name="T39" fmla="*/ 77 h 80"/>
                <a:gd name="T40" fmla="*/ 27 w 79"/>
                <a:gd name="T41" fmla="*/ 78 h 80"/>
                <a:gd name="T42" fmla="*/ 31 w 79"/>
                <a:gd name="T43" fmla="*/ 79 h 80"/>
                <a:gd name="T44" fmla="*/ 35 w 79"/>
                <a:gd name="T45" fmla="*/ 79 h 80"/>
                <a:gd name="T46" fmla="*/ 39 w 79"/>
                <a:gd name="T47" fmla="*/ 80 h 80"/>
                <a:gd name="T48" fmla="*/ 43 w 79"/>
                <a:gd name="T49" fmla="*/ 79 h 80"/>
                <a:gd name="T50" fmla="*/ 47 w 79"/>
                <a:gd name="T51" fmla="*/ 79 h 80"/>
                <a:gd name="T52" fmla="*/ 51 w 79"/>
                <a:gd name="T53" fmla="*/ 78 h 80"/>
                <a:gd name="T54" fmla="*/ 55 w 79"/>
                <a:gd name="T55" fmla="*/ 77 h 80"/>
                <a:gd name="T56" fmla="*/ 58 w 79"/>
                <a:gd name="T57" fmla="*/ 75 h 80"/>
                <a:gd name="T58" fmla="*/ 61 w 79"/>
                <a:gd name="T59" fmla="*/ 73 h 80"/>
                <a:gd name="T60" fmla="*/ 64 w 79"/>
                <a:gd name="T61" fmla="*/ 71 h 80"/>
                <a:gd name="T62" fmla="*/ 67 w 79"/>
                <a:gd name="T63" fmla="*/ 68 h 80"/>
                <a:gd name="T64" fmla="*/ 70 w 79"/>
                <a:gd name="T65" fmla="*/ 65 h 80"/>
                <a:gd name="T66" fmla="*/ 72 w 79"/>
                <a:gd name="T67" fmla="*/ 62 h 80"/>
                <a:gd name="T68" fmla="*/ 73 w 79"/>
                <a:gd name="T69" fmla="*/ 60 h 80"/>
                <a:gd name="T70" fmla="*/ 74 w 79"/>
                <a:gd name="T71" fmla="*/ 58 h 80"/>
                <a:gd name="T72" fmla="*/ 76 w 79"/>
                <a:gd name="T73" fmla="*/ 55 h 80"/>
                <a:gd name="T74" fmla="*/ 77 w 79"/>
                <a:gd name="T75" fmla="*/ 51 h 80"/>
                <a:gd name="T76" fmla="*/ 78 w 79"/>
                <a:gd name="T77" fmla="*/ 48 h 80"/>
                <a:gd name="T78" fmla="*/ 79 w 79"/>
                <a:gd name="T79" fmla="*/ 44 h 80"/>
                <a:gd name="T80" fmla="*/ 79 w 79"/>
                <a:gd name="T81" fmla="*/ 40 h 80"/>
                <a:gd name="T82" fmla="*/ 79 w 79"/>
                <a:gd name="T83" fmla="*/ 36 h 80"/>
                <a:gd name="T84" fmla="*/ 78 w 79"/>
                <a:gd name="T85" fmla="*/ 32 h 80"/>
                <a:gd name="T86" fmla="*/ 77 w 79"/>
                <a:gd name="T87" fmla="*/ 28 h 80"/>
                <a:gd name="T88" fmla="*/ 76 w 79"/>
                <a:gd name="T89" fmla="*/ 24 h 80"/>
                <a:gd name="T90" fmla="*/ 74 w 79"/>
                <a:gd name="T91" fmla="*/ 20 h 80"/>
                <a:gd name="T92" fmla="*/ 72 w 79"/>
                <a:gd name="T93" fmla="*/ 17 h 80"/>
                <a:gd name="T94" fmla="*/ 67 w 79"/>
                <a:gd name="T95" fmla="*/ 11 h 80"/>
                <a:gd name="T96" fmla="*/ 64 w 79"/>
                <a:gd name="T97" fmla="*/ 8 h 80"/>
                <a:gd name="T98" fmla="*/ 61 w 79"/>
                <a:gd name="T99" fmla="*/ 6 h 80"/>
                <a:gd name="T100" fmla="*/ 58 w 79"/>
                <a:gd name="T101" fmla="*/ 4 h 80"/>
                <a:gd name="T102" fmla="*/ 55 w 79"/>
                <a:gd name="T103" fmla="*/ 2 h 80"/>
                <a:gd name="T104" fmla="*/ 51 w 79"/>
                <a:gd name="T105" fmla="*/ 1 h 80"/>
                <a:gd name="T106" fmla="*/ 47 w 79"/>
                <a:gd name="T107" fmla="*/ 0 h 80"/>
                <a:gd name="T108" fmla="*/ 43 w 79"/>
                <a:gd name="T109" fmla="*/ 0 h 80"/>
                <a:gd name="T110" fmla="*/ 39 w 79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31" y="0"/>
                  </a:lnTo>
                  <a:lnTo>
                    <a:pt x="27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79"/>
                  </a:lnTo>
                  <a:lnTo>
                    <a:pt x="39" y="80"/>
                  </a:lnTo>
                  <a:lnTo>
                    <a:pt x="43" y="79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6" y="55"/>
                  </a:lnTo>
                  <a:lnTo>
                    <a:pt x="77" y="51"/>
                  </a:lnTo>
                  <a:lnTo>
                    <a:pt x="78" y="48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78" y="32"/>
                  </a:lnTo>
                  <a:lnTo>
                    <a:pt x="77" y="28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5" name="Freeform 111">
              <a:extLst>
                <a:ext uri="{FF2B5EF4-FFF2-40B4-BE49-F238E27FC236}">
                  <a16:creationId xmlns:a16="http://schemas.microsoft.com/office/drawing/2014/main" id="{3F9A95CC-A31E-4568-8E16-A852E07B0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099" y="3084512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0 h 80"/>
                <a:gd name="T4" fmla="*/ 28 w 80"/>
                <a:gd name="T5" fmla="*/ 1 h 80"/>
                <a:gd name="T6" fmla="*/ 24 w 80"/>
                <a:gd name="T7" fmla="*/ 2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4 w 80"/>
                <a:gd name="T39" fmla="*/ 77 h 80"/>
                <a:gd name="T40" fmla="*/ 28 w 80"/>
                <a:gd name="T41" fmla="*/ 78 h 80"/>
                <a:gd name="T42" fmla="*/ 32 w 80"/>
                <a:gd name="T43" fmla="*/ 79 h 80"/>
                <a:gd name="T44" fmla="*/ 35 w 80"/>
                <a:gd name="T45" fmla="*/ 79 h 80"/>
                <a:gd name="T46" fmla="*/ 40 w 80"/>
                <a:gd name="T47" fmla="*/ 80 h 80"/>
                <a:gd name="T48" fmla="*/ 43 w 80"/>
                <a:gd name="T49" fmla="*/ 79 h 80"/>
                <a:gd name="T50" fmla="*/ 47 w 80"/>
                <a:gd name="T51" fmla="*/ 79 h 80"/>
                <a:gd name="T52" fmla="*/ 51 w 80"/>
                <a:gd name="T53" fmla="*/ 78 h 80"/>
                <a:gd name="T54" fmla="*/ 55 w 80"/>
                <a:gd name="T55" fmla="*/ 77 h 80"/>
                <a:gd name="T56" fmla="*/ 58 w 80"/>
                <a:gd name="T57" fmla="*/ 75 h 80"/>
                <a:gd name="T58" fmla="*/ 61 w 80"/>
                <a:gd name="T59" fmla="*/ 73 h 80"/>
                <a:gd name="T60" fmla="*/ 64 w 80"/>
                <a:gd name="T61" fmla="*/ 71 h 80"/>
                <a:gd name="T62" fmla="*/ 68 w 80"/>
                <a:gd name="T63" fmla="*/ 68 h 80"/>
                <a:gd name="T64" fmla="*/ 70 w 80"/>
                <a:gd name="T65" fmla="*/ 65 h 80"/>
                <a:gd name="T66" fmla="*/ 73 w 80"/>
                <a:gd name="T67" fmla="*/ 62 h 80"/>
                <a:gd name="T68" fmla="*/ 74 w 80"/>
                <a:gd name="T69" fmla="*/ 60 h 80"/>
                <a:gd name="T70" fmla="*/ 75 w 80"/>
                <a:gd name="T71" fmla="*/ 58 h 80"/>
                <a:gd name="T72" fmla="*/ 77 w 80"/>
                <a:gd name="T73" fmla="*/ 55 h 80"/>
                <a:gd name="T74" fmla="*/ 78 w 80"/>
                <a:gd name="T75" fmla="*/ 51 h 80"/>
                <a:gd name="T76" fmla="*/ 79 w 80"/>
                <a:gd name="T77" fmla="*/ 48 h 80"/>
                <a:gd name="T78" fmla="*/ 79 w 80"/>
                <a:gd name="T79" fmla="*/ 44 h 80"/>
                <a:gd name="T80" fmla="*/ 80 w 80"/>
                <a:gd name="T81" fmla="*/ 40 h 80"/>
                <a:gd name="T82" fmla="*/ 79 w 80"/>
                <a:gd name="T83" fmla="*/ 36 h 80"/>
                <a:gd name="T84" fmla="*/ 79 w 80"/>
                <a:gd name="T85" fmla="*/ 32 h 80"/>
                <a:gd name="T86" fmla="*/ 78 w 80"/>
                <a:gd name="T87" fmla="*/ 28 h 80"/>
                <a:gd name="T88" fmla="*/ 77 w 80"/>
                <a:gd name="T89" fmla="*/ 24 h 80"/>
                <a:gd name="T90" fmla="*/ 75 w 80"/>
                <a:gd name="T91" fmla="*/ 20 h 80"/>
                <a:gd name="T92" fmla="*/ 73 w 80"/>
                <a:gd name="T93" fmla="*/ 17 h 80"/>
                <a:gd name="T94" fmla="*/ 68 w 80"/>
                <a:gd name="T95" fmla="*/ 11 h 80"/>
                <a:gd name="T96" fmla="*/ 64 w 80"/>
                <a:gd name="T97" fmla="*/ 8 h 80"/>
                <a:gd name="T98" fmla="*/ 61 w 80"/>
                <a:gd name="T99" fmla="*/ 6 h 80"/>
                <a:gd name="T100" fmla="*/ 58 w 80"/>
                <a:gd name="T101" fmla="*/ 4 h 80"/>
                <a:gd name="T102" fmla="*/ 55 w 80"/>
                <a:gd name="T103" fmla="*/ 2 h 80"/>
                <a:gd name="T104" fmla="*/ 51 w 80"/>
                <a:gd name="T105" fmla="*/ 1 h 80"/>
                <a:gd name="T106" fmla="*/ 47 w 80"/>
                <a:gd name="T107" fmla="*/ 0 h 80"/>
                <a:gd name="T108" fmla="*/ 43 w 80"/>
                <a:gd name="T109" fmla="*/ 0 h 80"/>
                <a:gd name="T110" fmla="*/ 40 w 80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0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5" y="79"/>
                  </a:lnTo>
                  <a:lnTo>
                    <a:pt x="40" y="80"/>
                  </a:lnTo>
                  <a:lnTo>
                    <a:pt x="43" y="79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6" name="Freeform 112">
              <a:extLst>
                <a:ext uri="{FF2B5EF4-FFF2-40B4-BE49-F238E27FC236}">
                  <a16:creationId xmlns:a16="http://schemas.microsoft.com/office/drawing/2014/main" id="{0B501E41-D7B9-42C2-BB60-6285769F7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3432176"/>
              <a:ext cx="68039" cy="132508"/>
            </a:xfrm>
            <a:custGeom>
              <a:avLst/>
              <a:gdLst>
                <a:gd name="T0" fmla="*/ 39 w 79"/>
                <a:gd name="T1" fmla="*/ 0 h 80"/>
                <a:gd name="T2" fmla="*/ 31 w 79"/>
                <a:gd name="T3" fmla="*/ 0 h 80"/>
                <a:gd name="T4" fmla="*/ 27 w 79"/>
                <a:gd name="T5" fmla="*/ 1 h 80"/>
                <a:gd name="T6" fmla="*/ 24 w 79"/>
                <a:gd name="T7" fmla="*/ 2 h 80"/>
                <a:gd name="T8" fmla="*/ 17 w 79"/>
                <a:gd name="T9" fmla="*/ 6 h 80"/>
                <a:gd name="T10" fmla="*/ 11 w 79"/>
                <a:gd name="T11" fmla="*/ 11 h 80"/>
                <a:gd name="T12" fmla="*/ 6 w 79"/>
                <a:gd name="T13" fmla="*/ 17 h 80"/>
                <a:gd name="T14" fmla="*/ 2 w 79"/>
                <a:gd name="T15" fmla="*/ 24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4 h 80"/>
                <a:gd name="T22" fmla="*/ 0 w 79"/>
                <a:gd name="T23" fmla="*/ 48 h 80"/>
                <a:gd name="T24" fmla="*/ 1 w 79"/>
                <a:gd name="T25" fmla="*/ 51 h 80"/>
                <a:gd name="T26" fmla="*/ 2 w 79"/>
                <a:gd name="T27" fmla="*/ 55 h 80"/>
                <a:gd name="T28" fmla="*/ 4 w 79"/>
                <a:gd name="T29" fmla="*/ 58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4 w 79"/>
                <a:gd name="T39" fmla="*/ 77 h 80"/>
                <a:gd name="T40" fmla="*/ 27 w 79"/>
                <a:gd name="T41" fmla="*/ 78 h 80"/>
                <a:gd name="T42" fmla="*/ 31 w 79"/>
                <a:gd name="T43" fmla="*/ 79 h 80"/>
                <a:gd name="T44" fmla="*/ 35 w 79"/>
                <a:gd name="T45" fmla="*/ 79 h 80"/>
                <a:gd name="T46" fmla="*/ 39 w 79"/>
                <a:gd name="T47" fmla="*/ 80 h 80"/>
                <a:gd name="T48" fmla="*/ 43 w 79"/>
                <a:gd name="T49" fmla="*/ 79 h 80"/>
                <a:gd name="T50" fmla="*/ 47 w 79"/>
                <a:gd name="T51" fmla="*/ 79 h 80"/>
                <a:gd name="T52" fmla="*/ 51 w 79"/>
                <a:gd name="T53" fmla="*/ 78 h 80"/>
                <a:gd name="T54" fmla="*/ 55 w 79"/>
                <a:gd name="T55" fmla="*/ 77 h 80"/>
                <a:gd name="T56" fmla="*/ 58 w 79"/>
                <a:gd name="T57" fmla="*/ 75 h 80"/>
                <a:gd name="T58" fmla="*/ 61 w 79"/>
                <a:gd name="T59" fmla="*/ 73 h 80"/>
                <a:gd name="T60" fmla="*/ 64 w 79"/>
                <a:gd name="T61" fmla="*/ 71 h 80"/>
                <a:gd name="T62" fmla="*/ 67 w 79"/>
                <a:gd name="T63" fmla="*/ 68 h 80"/>
                <a:gd name="T64" fmla="*/ 70 w 79"/>
                <a:gd name="T65" fmla="*/ 65 h 80"/>
                <a:gd name="T66" fmla="*/ 72 w 79"/>
                <a:gd name="T67" fmla="*/ 62 h 80"/>
                <a:gd name="T68" fmla="*/ 73 w 79"/>
                <a:gd name="T69" fmla="*/ 60 h 80"/>
                <a:gd name="T70" fmla="*/ 74 w 79"/>
                <a:gd name="T71" fmla="*/ 58 h 80"/>
                <a:gd name="T72" fmla="*/ 76 w 79"/>
                <a:gd name="T73" fmla="*/ 55 h 80"/>
                <a:gd name="T74" fmla="*/ 77 w 79"/>
                <a:gd name="T75" fmla="*/ 51 h 80"/>
                <a:gd name="T76" fmla="*/ 78 w 79"/>
                <a:gd name="T77" fmla="*/ 48 h 80"/>
                <a:gd name="T78" fmla="*/ 79 w 79"/>
                <a:gd name="T79" fmla="*/ 44 h 80"/>
                <a:gd name="T80" fmla="*/ 79 w 79"/>
                <a:gd name="T81" fmla="*/ 40 h 80"/>
                <a:gd name="T82" fmla="*/ 79 w 79"/>
                <a:gd name="T83" fmla="*/ 36 h 80"/>
                <a:gd name="T84" fmla="*/ 78 w 79"/>
                <a:gd name="T85" fmla="*/ 32 h 80"/>
                <a:gd name="T86" fmla="*/ 77 w 79"/>
                <a:gd name="T87" fmla="*/ 28 h 80"/>
                <a:gd name="T88" fmla="*/ 76 w 79"/>
                <a:gd name="T89" fmla="*/ 24 h 80"/>
                <a:gd name="T90" fmla="*/ 74 w 79"/>
                <a:gd name="T91" fmla="*/ 20 h 80"/>
                <a:gd name="T92" fmla="*/ 72 w 79"/>
                <a:gd name="T93" fmla="*/ 17 h 80"/>
                <a:gd name="T94" fmla="*/ 67 w 79"/>
                <a:gd name="T95" fmla="*/ 11 h 80"/>
                <a:gd name="T96" fmla="*/ 64 w 79"/>
                <a:gd name="T97" fmla="*/ 8 h 80"/>
                <a:gd name="T98" fmla="*/ 61 w 79"/>
                <a:gd name="T99" fmla="*/ 6 h 80"/>
                <a:gd name="T100" fmla="*/ 58 w 79"/>
                <a:gd name="T101" fmla="*/ 4 h 80"/>
                <a:gd name="T102" fmla="*/ 55 w 79"/>
                <a:gd name="T103" fmla="*/ 2 h 80"/>
                <a:gd name="T104" fmla="*/ 51 w 79"/>
                <a:gd name="T105" fmla="*/ 1 h 80"/>
                <a:gd name="T106" fmla="*/ 47 w 79"/>
                <a:gd name="T107" fmla="*/ 0 h 80"/>
                <a:gd name="T108" fmla="*/ 43 w 79"/>
                <a:gd name="T109" fmla="*/ 0 h 80"/>
                <a:gd name="T110" fmla="*/ 39 w 79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31" y="0"/>
                  </a:lnTo>
                  <a:lnTo>
                    <a:pt x="27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79"/>
                  </a:lnTo>
                  <a:lnTo>
                    <a:pt x="39" y="80"/>
                  </a:lnTo>
                  <a:lnTo>
                    <a:pt x="43" y="79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6" y="55"/>
                  </a:lnTo>
                  <a:lnTo>
                    <a:pt x="77" y="51"/>
                  </a:lnTo>
                  <a:lnTo>
                    <a:pt x="78" y="48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78" y="32"/>
                  </a:lnTo>
                  <a:lnTo>
                    <a:pt x="77" y="28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Freeform 113">
              <a:extLst>
                <a:ext uri="{FF2B5EF4-FFF2-40B4-BE49-F238E27FC236}">
                  <a16:creationId xmlns:a16="http://schemas.microsoft.com/office/drawing/2014/main" id="{929DEE1D-F37E-49BF-9530-21C982625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4" y="3382963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1 h 80"/>
                <a:gd name="T4" fmla="*/ 28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2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2 w 80"/>
                <a:gd name="T25" fmla="*/ 52 h 80"/>
                <a:gd name="T26" fmla="*/ 3 w 80"/>
                <a:gd name="T27" fmla="*/ 56 h 80"/>
                <a:gd name="T28" fmla="*/ 4 w 80"/>
                <a:gd name="T29" fmla="*/ 59 h 80"/>
                <a:gd name="T30" fmla="*/ 6 w 80"/>
                <a:gd name="T31" fmla="*/ 62 h 80"/>
                <a:gd name="T32" fmla="*/ 9 w 80"/>
                <a:gd name="T33" fmla="*/ 65 h 80"/>
                <a:gd name="T34" fmla="*/ 12 w 80"/>
                <a:gd name="T35" fmla="*/ 68 h 80"/>
                <a:gd name="T36" fmla="*/ 17 w 80"/>
                <a:gd name="T37" fmla="*/ 73 h 80"/>
                <a:gd name="T38" fmla="*/ 24 w 80"/>
                <a:gd name="T39" fmla="*/ 77 h 80"/>
                <a:gd name="T40" fmla="*/ 28 w 80"/>
                <a:gd name="T41" fmla="*/ 78 h 80"/>
                <a:gd name="T42" fmla="*/ 32 w 80"/>
                <a:gd name="T43" fmla="*/ 79 h 80"/>
                <a:gd name="T44" fmla="*/ 36 w 80"/>
                <a:gd name="T45" fmla="*/ 80 h 80"/>
                <a:gd name="T46" fmla="*/ 40 w 80"/>
                <a:gd name="T47" fmla="*/ 80 h 80"/>
                <a:gd name="T48" fmla="*/ 44 w 80"/>
                <a:gd name="T49" fmla="*/ 80 h 80"/>
                <a:gd name="T50" fmla="*/ 48 w 80"/>
                <a:gd name="T51" fmla="*/ 79 h 80"/>
                <a:gd name="T52" fmla="*/ 51 w 80"/>
                <a:gd name="T53" fmla="*/ 78 h 80"/>
                <a:gd name="T54" fmla="*/ 55 w 80"/>
                <a:gd name="T55" fmla="*/ 77 h 80"/>
                <a:gd name="T56" fmla="*/ 58 w 80"/>
                <a:gd name="T57" fmla="*/ 75 h 80"/>
                <a:gd name="T58" fmla="*/ 62 w 80"/>
                <a:gd name="T59" fmla="*/ 73 h 80"/>
                <a:gd name="T60" fmla="*/ 65 w 80"/>
                <a:gd name="T61" fmla="*/ 71 h 80"/>
                <a:gd name="T62" fmla="*/ 68 w 80"/>
                <a:gd name="T63" fmla="*/ 68 h 80"/>
                <a:gd name="T64" fmla="*/ 71 w 80"/>
                <a:gd name="T65" fmla="*/ 65 h 80"/>
                <a:gd name="T66" fmla="*/ 73 w 80"/>
                <a:gd name="T67" fmla="*/ 62 h 80"/>
                <a:gd name="T68" fmla="*/ 74 w 80"/>
                <a:gd name="T69" fmla="*/ 60 h 80"/>
                <a:gd name="T70" fmla="*/ 75 w 80"/>
                <a:gd name="T71" fmla="*/ 59 h 80"/>
                <a:gd name="T72" fmla="*/ 77 w 80"/>
                <a:gd name="T73" fmla="*/ 56 h 80"/>
                <a:gd name="T74" fmla="*/ 78 w 80"/>
                <a:gd name="T75" fmla="*/ 52 h 80"/>
                <a:gd name="T76" fmla="*/ 79 w 80"/>
                <a:gd name="T77" fmla="*/ 48 h 80"/>
                <a:gd name="T78" fmla="*/ 80 w 80"/>
                <a:gd name="T79" fmla="*/ 44 h 80"/>
                <a:gd name="T80" fmla="*/ 80 w 80"/>
                <a:gd name="T81" fmla="*/ 40 h 80"/>
                <a:gd name="T82" fmla="*/ 80 w 80"/>
                <a:gd name="T83" fmla="*/ 36 h 80"/>
                <a:gd name="T84" fmla="*/ 79 w 80"/>
                <a:gd name="T85" fmla="*/ 32 h 80"/>
                <a:gd name="T86" fmla="*/ 78 w 80"/>
                <a:gd name="T87" fmla="*/ 28 h 80"/>
                <a:gd name="T88" fmla="*/ 77 w 80"/>
                <a:gd name="T89" fmla="*/ 24 h 80"/>
                <a:gd name="T90" fmla="*/ 75 w 80"/>
                <a:gd name="T91" fmla="*/ 21 h 80"/>
                <a:gd name="T92" fmla="*/ 73 w 80"/>
                <a:gd name="T93" fmla="*/ 17 h 80"/>
                <a:gd name="T94" fmla="*/ 68 w 80"/>
                <a:gd name="T95" fmla="*/ 11 h 80"/>
                <a:gd name="T96" fmla="*/ 65 w 80"/>
                <a:gd name="T97" fmla="*/ 8 h 80"/>
                <a:gd name="T98" fmla="*/ 62 w 80"/>
                <a:gd name="T99" fmla="*/ 6 h 80"/>
                <a:gd name="T100" fmla="*/ 58 w 80"/>
                <a:gd name="T101" fmla="*/ 4 h 80"/>
                <a:gd name="T102" fmla="*/ 55 w 80"/>
                <a:gd name="T103" fmla="*/ 3 h 80"/>
                <a:gd name="T104" fmla="*/ 51 w 80"/>
                <a:gd name="T105" fmla="*/ 1 h 80"/>
                <a:gd name="T106" fmla="*/ 48 w 80"/>
                <a:gd name="T107" fmla="*/ 1 h 80"/>
                <a:gd name="T108" fmla="*/ 44 w 80"/>
                <a:gd name="T109" fmla="*/ 0 h 80"/>
                <a:gd name="T110" fmla="*/ 40 w 80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1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9" y="65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2" y="73"/>
                  </a:lnTo>
                  <a:lnTo>
                    <a:pt x="65" y="71"/>
                  </a:lnTo>
                  <a:lnTo>
                    <a:pt x="68" y="68"/>
                  </a:lnTo>
                  <a:lnTo>
                    <a:pt x="71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7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Freeform 114">
              <a:extLst>
                <a:ext uri="{FF2B5EF4-FFF2-40B4-BE49-F238E27FC236}">
                  <a16:creationId xmlns:a16="http://schemas.microsoft.com/office/drawing/2014/main" id="{4827E191-D48A-4F5D-9AC3-7F7AAFAC0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4" y="3035301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0 h 80"/>
                <a:gd name="T4" fmla="*/ 28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2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2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9 w 80"/>
                <a:gd name="T33" fmla="*/ 65 h 80"/>
                <a:gd name="T34" fmla="*/ 12 w 80"/>
                <a:gd name="T35" fmla="*/ 68 h 80"/>
                <a:gd name="T36" fmla="*/ 17 w 80"/>
                <a:gd name="T37" fmla="*/ 73 h 80"/>
                <a:gd name="T38" fmla="*/ 24 w 80"/>
                <a:gd name="T39" fmla="*/ 77 h 80"/>
                <a:gd name="T40" fmla="*/ 28 w 80"/>
                <a:gd name="T41" fmla="*/ 78 h 80"/>
                <a:gd name="T42" fmla="*/ 32 w 80"/>
                <a:gd name="T43" fmla="*/ 79 h 80"/>
                <a:gd name="T44" fmla="*/ 36 w 80"/>
                <a:gd name="T45" fmla="*/ 79 h 80"/>
                <a:gd name="T46" fmla="*/ 40 w 80"/>
                <a:gd name="T47" fmla="*/ 80 h 80"/>
                <a:gd name="T48" fmla="*/ 44 w 80"/>
                <a:gd name="T49" fmla="*/ 79 h 80"/>
                <a:gd name="T50" fmla="*/ 48 w 80"/>
                <a:gd name="T51" fmla="*/ 79 h 80"/>
                <a:gd name="T52" fmla="*/ 51 w 80"/>
                <a:gd name="T53" fmla="*/ 78 h 80"/>
                <a:gd name="T54" fmla="*/ 55 w 80"/>
                <a:gd name="T55" fmla="*/ 77 h 80"/>
                <a:gd name="T56" fmla="*/ 58 w 80"/>
                <a:gd name="T57" fmla="*/ 75 h 80"/>
                <a:gd name="T58" fmla="*/ 62 w 80"/>
                <a:gd name="T59" fmla="*/ 73 h 80"/>
                <a:gd name="T60" fmla="*/ 65 w 80"/>
                <a:gd name="T61" fmla="*/ 71 h 80"/>
                <a:gd name="T62" fmla="*/ 68 w 80"/>
                <a:gd name="T63" fmla="*/ 68 h 80"/>
                <a:gd name="T64" fmla="*/ 71 w 80"/>
                <a:gd name="T65" fmla="*/ 65 h 80"/>
                <a:gd name="T66" fmla="*/ 73 w 80"/>
                <a:gd name="T67" fmla="*/ 62 h 80"/>
                <a:gd name="T68" fmla="*/ 74 w 80"/>
                <a:gd name="T69" fmla="*/ 60 h 80"/>
                <a:gd name="T70" fmla="*/ 75 w 80"/>
                <a:gd name="T71" fmla="*/ 58 h 80"/>
                <a:gd name="T72" fmla="*/ 77 w 80"/>
                <a:gd name="T73" fmla="*/ 55 h 80"/>
                <a:gd name="T74" fmla="*/ 78 w 80"/>
                <a:gd name="T75" fmla="*/ 51 h 80"/>
                <a:gd name="T76" fmla="*/ 79 w 80"/>
                <a:gd name="T77" fmla="*/ 48 h 80"/>
                <a:gd name="T78" fmla="*/ 80 w 80"/>
                <a:gd name="T79" fmla="*/ 44 h 80"/>
                <a:gd name="T80" fmla="*/ 80 w 80"/>
                <a:gd name="T81" fmla="*/ 40 h 80"/>
                <a:gd name="T82" fmla="*/ 80 w 80"/>
                <a:gd name="T83" fmla="*/ 36 h 80"/>
                <a:gd name="T84" fmla="*/ 79 w 80"/>
                <a:gd name="T85" fmla="*/ 32 h 80"/>
                <a:gd name="T86" fmla="*/ 78 w 80"/>
                <a:gd name="T87" fmla="*/ 28 h 80"/>
                <a:gd name="T88" fmla="*/ 77 w 80"/>
                <a:gd name="T89" fmla="*/ 24 h 80"/>
                <a:gd name="T90" fmla="*/ 75 w 80"/>
                <a:gd name="T91" fmla="*/ 20 h 80"/>
                <a:gd name="T92" fmla="*/ 73 w 80"/>
                <a:gd name="T93" fmla="*/ 17 h 80"/>
                <a:gd name="T94" fmla="*/ 68 w 80"/>
                <a:gd name="T95" fmla="*/ 11 h 80"/>
                <a:gd name="T96" fmla="*/ 65 w 80"/>
                <a:gd name="T97" fmla="*/ 8 h 80"/>
                <a:gd name="T98" fmla="*/ 62 w 80"/>
                <a:gd name="T99" fmla="*/ 6 h 80"/>
                <a:gd name="T100" fmla="*/ 58 w 80"/>
                <a:gd name="T101" fmla="*/ 4 h 80"/>
                <a:gd name="T102" fmla="*/ 55 w 80"/>
                <a:gd name="T103" fmla="*/ 3 h 80"/>
                <a:gd name="T104" fmla="*/ 51 w 80"/>
                <a:gd name="T105" fmla="*/ 1 h 80"/>
                <a:gd name="T106" fmla="*/ 48 w 80"/>
                <a:gd name="T107" fmla="*/ 0 h 80"/>
                <a:gd name="T108" fmla="*/ 44 w 80"/>
                <a:gd name="T109" fmla="*/ 0 h 80"/>
                <a:gd name="T110" fmla="*/ 40 w 80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9" y="65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0" y="80"/>
                  </a:lnTo>
                  <a:lnTo>
                    <a:pt x="44" y="79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2" y="73"/>
                  </a:lnTo>
                  <a:lnTo>
                    <a:pt x="65" y="71"/>
                  </a:lnTo>
                  <a:lnTo>
                    <a:pt x="68" y="68"/>
                  </a:lnTo>
                  <a:lnTo>
                    <a:pt x="71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9" name="Freeform 115">
              <a:extLst>
                <a:ext uri="{FF2B5EF4-FFF2-40B4-BE49-F238E27FC236}">
                  <a16:creationId xmlns:a16="http://schemas.microsoft.com/office/drawing/2014/main" id="{AEC054E7-E5FE-4D1B-B446-B310BEC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2" y="3730626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1 w 80"/>
                <a:gd name="T3" fmla="*/ 1 h 80"/>
                <a:gd name="T4" fmla="*/ 28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1 w 80"/>
                <a:gd name="T25" fmla="*/ 52 h 80"/>
                <a:gd name="T26" fmla="*/ 3 w 80"/>
                <a:gd name="T27" fmla="*/ 56 h 80"/>
                <a:gd name="T28" fmla="*/ 4 w 80"/>
                <a:gd name="T29" fmla="*/ 59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4 w 80"/>
                <a:gd name="T39" fmla="*/ 77 h 80"/>
                <a:gd name="T40" fmla="*/ 28 w 80"/>
                <a:gd name="T41" fmla="*/ 78 h 80"/>
                <a:gd name="T42" fmla="*/ 31 w 80"/>
                <a:gd name="T43" fmla="*/ 79 h 80"/>
                <a:gd name="T44" fmla="*/ 35 w 80"/>
                <a:gd name="T45" fmla="*/ 80 h 80"/>
                <a:gd name="T46" fmla="*/ 40 w 80"/>
                <a:gd name="T47" fmla="*/ 80 h 80"/>
                <a:gd name="T48" fmla="*/ 43 w 80"/>
                <a:gd name="T49" fmla="*/ 80 h 80"/>
                <a:gd name="T50" fmla="*/ 47 w 80"/>
                <a:gd name="T51" fmla="*/ 79 h 80"/>
                <a:gd name="T52" fmla="*/ 51 w 80"/>
                <a:gd name="T53" fmla="*/ 78 h 80"/>
                <a:gd name="T54" fmla="*/ 55 w 80"/>
                <a:gd name="T55" fmla="*/ 77 h 80"/>
                <a:gd name="T56" fmla="*/ 58 w 80"/>
                <a:gd name="T57" fmla="*/ 75 h 80"/>
                <a:gd name="T58" fmla="*/ 61 w 80"/>
                <a:gd name="T59" fmla="*/ 73 h 80"/>
                <a:gd name="T60" fmla="*/ 64 w 80"/>
                <a:gd name="T61" fmla="*/ 71 h 80"/>
                <a:gd name="T62" fmla="*/ 68 w 80"/>
                <a:gd name="T63" fmla="*/ 68 h 80"/>
                <a:gd name="T64" fmla="*/ 70 w 80"/>
                <a:gd name="T65" fmla="*/ 65 h 80"/>
                <a:gd name="T66" fmla="*/ 73 w 80"/>
                <a:gd name="T67" fmla="*/ 62 h 80"/>
                <a:gd name="T68" fmla="*/ 74 w 80"/>
                <a:gd name="T69" fmla="*/ 60 h 80"/>
                <a:gd name="T70" fmla="*/ 75 w 80"/>
                <a:gd name="T71" fmla="*/ 59 h 80"/>
                <a:gd name="T72" fmla="*/ 77 w 80"/>
                <a:gd name="T73" fmla="*/ 56 h 80"/>
                <a:gd name="T74" fmla="*/ 78 w 80"/>
                <a:gd name="T75" fmla="*/ 52 h 80"/>
                <a:gd name="T76" fmla="*/ 79 w 80"/>
                <a:gd name="T77" fmla="*/ 48 h 80"/>
                <a:gd name="T78" fmla="*/ 79 w 80"/>
                <a:gd name="T79" fmla="*/ 44 h 80"/>
                <a:gd name="T80" fmla="*/ 80 w 80"/>
                <a:gd name="T81" fmla="*/ 40 h 80"/>
                <a:gd name="T82" fmla="*/ 79 w 80"/>
                <a:gd name="T83" fmla="*/ 36 h 80"/>
                <a:gd name="T84" fmla="*/ 79 w 80"/>
                <a:gd name="T85" fmla="*/ 32 h 80"/>
                <a:gd name="T86" fmla="*/ 78 w 80"/>
                <a:gd name="T87" fmla="*/ 28 h 80"/>
                <a:gd name="T88" fmla="*/ 77 w 80"/>
                <a:gd name="T89" fmla="*/ 24 h 80"/>
                <a:gd name="T90" fmla="*/ 75 w 80"/>
                <a:gd name="T91" fmla="*/ 21 h 80"/>
                <a:gd name="T92" fmla="*/ 73 w 80"/>
                <a:gd name="T93" fmla="*/ 17 h 80"/>
                <a:gd name="T94" fmla="*/ 68 w 80"/>
                <a:gd name="T95" fmla="*/ 11 h 80"/>
                <a:gd name="T96" fmla="*/ 64 w 80"/>
                <a:gd name="T97" fmla="*/ 8 h 80"/>
                <a:gd name="T98" fmla="*/ 61 w 80"/>
                <a:gd name="T99" fmla="*/ 6 h 80"/>
                <a:gd name="T100" fmla="*/ 58 w 80"/>
                <a:gd name="T101" fmla="*/ 4 h 80"/>
                <a:gd name="T102" fmla="*/ 55 w 80"/>
                <a:gd name="T103" fmla="*/ 3 h 80"/>
                <a:gd name="T104" fmla="*/ 51 w 80"/>
                <a:gd name="T105" fmla="*/ 1 h 80"/>
                <a:gd name="T106" fmla="*/ 47 w 80"/>
                <a:gd name="T107" fmla="*/ 1 h 80"/>
                <a:gd name="T108" fmla="*/ 43 w 80"/>
                <a:gd name="T109" fmla="*/ 0 h 80"/>
                <a:gd name="T110" fmla="*/ 40 w 80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1" y="1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7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0" name="Freeform 116">
              <a:extLst>
                <a:ext uri="{FF2B5EF4-FFF2-40B4-BE49-F238E27FC236}">
                  <a16:creationId xmlns:a16="http://schemas.microsoft.com/office/drawing/2014/main" id="{A0ACDC7E-C203-48E3-86D7-7D4C6CFAF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2" y="3965576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1 w 80"/>
                <a:gd name="T3" fmla="*/ 1 h 80"/>
                <a:gd name="T4" fmla="*/ 28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1 w 80"/>
                <a:gd name="T11" fmla="*/ 12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1 w 80"/>
                <a:gd name="T25" fmla="*/ 52 h 80"/>
                <a:gd name="T26" fmla="*/ 3 w 80"/>
                <a:gd name="T27" fmla="*/ 56 h 80"/>
                <a:gd name="T28" fmla="*/ 4 w 80"/>
                <a:gd name="T29" fmla="*/ 59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9 h 80"/>
                <a:gd name="T36" fmla="*/ 17 w 80"/>
                <a:gd name="T37" fmla="*/ 73 h 80"/>
                <a:gd name="T38" fmla="*/ 24 w 80"/>
                <a:gd name="T39" fmla="*/ 77 h 80"/>
                <a:gd name="T40" fmla="*/ 28 w 80"/>
                <a:gd name="T41" fmla="*/ 78 h 80"/>
                <a:gd name="T42" fmla="*/ 31 w 80"/>
                <a:gd name="T43" fmla="*/ 79 h 80"/>
                <a:gd name="T44" fmla="*/ 35 w 80"/>
                <a:gd name="T45" fmla="*/ 80 h 80"/>
                <a:gd name="T46" fmla="*/ 40 w 80"/>
                <a:gd name="T47" fmla="*/ 80 h 80"/>
                <a:gd name="T48" fmla="*/ 43 w 80"/>
                <a:gd name="T49" fmla="*/ 80 h 80"/>
                <a:gd name="T50" fmla="*/ 47 w 80"/>
                <a:gd name="T51" fmla="*/ 79 h 80"/>
                <a:gd name="T52" fmla="*/ 51 w 80"/>
                <a:gd name="T53" fmla="*/ 78 h 80"/>
                <a:gd name="T54" fmla="*/ 55 w 80"/>
                <a:gd name="T55" fmla="*/ 77 h 80"/>
                <a:gd name="T56" fmla="*/ 58 w 80"/>
                <a:gd name="T57" fmla="*/ 75 h 80"/>
                <a:gd name="T58" fmla="*/ 61 w 80"/>
                <a:gd name="T59" fmla="*/ 73 h 80"/>
                <a:gd name="T60" fmla="*/ 64 w 80"/>
                <a:gd name="T61" fmla="*/ 71 h 80"/>
                <a:gd name="T62" fmla="*/ 68 w 80"/>
                <a:gd name="T63" fmla="*/ 69 h 80"/>
                <a:gd name="T64" fmla="*/ 70 w 80"/>
                <a:gd name="T65" fmla="*/ 65 h 80"/>
                <a:gd name="T66" fmla="*/ 73 w 80"/>
                <a:gd name="T67" fmla="*/ 62 h 80"/>
                <a:gd name="T68" fmla="*/ 74 w 80"/>
                <a:gd name="T69" fmla="*/ 60 h 80"/>
                <a:gd name="T70" fmla="*/ 75 w 80"/>
                <a:gd name="T71" fmla="*/ 59 h 80"/>
                <a:gd name="T72" fmla="*/ 77 w 80"/>
                <a:gd name="T73" fmla="*/ 56 h 80"/>
                <a:gd name="T74" fmla="*/ 78 w 80"/>
                <a:gd name="T75" fmla="*/ 52 h 80"/>
                <a:gd name="T76" fmla="*/ 79 w 80"/>
                <a:gd name="T77" fmla="*/ 48 h 80"/>
                <a:gd name="T78" fmla="*/ 79 w 80"/>
                <a:gd name="T79" fmla="*/ 44 h 80"/>
                <a:gd name="T80" fmla="*/ 80 w 80"/>
                <a:gd name="T81" fmla="*/ 40 h 80"/>
                <a:gd name="T82" fmla="*/ 79 w 80"/>
                <a:gd name="T83" fmla="*/ 36 h 80"/>
                <a:gd name="T84" fmla="*/ 79 w 80"/>
                <a:gd name="T85" fmla="*/ 32 h 80"/>
                <a:gd name="T86" fmla="*/ 78 w 80"/>
                <a:gd name="T87" fmla="*/ 28 h 80"/>
                <a:gd name="T88" fmla="*/ 77 w 80"/>
                <a:gd name="T89" fmla="*/ 24 h 80"/>
                <a:gd name="T90" fmla="*/ 75 w 80"/>
                <a:gd name="T91" fmla="*/ 21 h 80"/>
                <a:gd name="T92" fmla="*/ 73 w 80"/>
                <a:gd name="T93" fmla="*/ 17 h 80"/>
                <a:gd name="T94" fmla="*/ 68 w 80"/>
                <a:gd name="T95" fmla="*/ 12 h 80"/>
                <a:gd name="T96" fmla="*/ 64 w 80"/>
                <a:gd name="T97" fmla="*/ 8 h 80"/>
                <a:gd name="T98" fmla="*/ 61 w 80"/>
                <a:gd name="T99" fmla="*/ 6 h 80"/>
                <a:gd name="T100" fmla="*/ 58 w 80"/>
                <a:gd name="T101" fmla="*/ 4 h 80"/>
                <a:gd name="T102" fmla="*/ 55 w 80"/>
                <a:gd name="T103" fmla="*/ 3 h 80"/>
                <a:gd name="T104" fmla="*/ 51 w 80"/>
                <a:gd name="T105" fmla="*/ 1 h 80"/>
                <a:gd name="T106" fmla="*/ 47 w 80"/>
                <a:gd name="T107" fmla="*/ 1 h 80"/>
                <a:gd name="T108" fmla="*/ 43 w 80"/>
                <a:gd name="T109" fmla="*/ 0 h 80"/>
                <a:gd name="T110" fmla="*/ 40 w 80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1" y="1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9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9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7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1" name="Freeform 117">
              <a:extLst>
                <a:ext uri="{FF2B5EF4-FFF2-40B4-BE49-F238E27FC236}">
                  <a16:creationId xmlns:a16="http://schemas.microsoft.com/office/drawing/2014/main" id="{8F07E6BF-C55A-4A88-92E0-76F1AE18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7" y="3579813"/>
              <a:ext cx="68039" cy="132508"/>
            </a:xfrm>
            <a:custGeom>
              <a:avLst/>
              <a:gdLst>
                <a:gd name="T0" fmla="*/ 39 w 79"/>
                <a:gd name="T1" fmla="*/ 0 h 80"/>
                <a:gd name="T2" fmla="*/ 31 w 79"/>
                <a:gd name="T3" fmla="*/ 1 h 80"/>
                <a:gd name="T4" fmla="*/ 27 w 79"/>
                <a:gd name="T5" fmla="*/ 1 h 80"/>
                <a:gd name="T6" fmla="*/ 24 w 79"/>
                <a:gd name="T7" fmla="*/ 3 h 80"/>
                <a:gd name="T8" fmla="*/ 17 w 79"/>
                <a:gd name="T9" fmla="*/ 6 h 80"/>
                <a:gd name="T10" fmla="*/ 11 w 79"/>
                <a:gd name="T11" fmla="*/ 11 h 80"/>
                <a:gd name="T12" fmla="*/ 6 w 79"/>
                <a:gd name="T13" fmla="*/ 17 h 80"/>
                <a:gd name="T14" fmla="*/ 2 w 79"/>
                <a:gd name="T15" fmla="*/ 24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4 h 80"/>
                <a:gd name="T22" fmla="*/ 0 w 79"/>
                <a:gd name="T23" fmla="*/ 48 h 80"/>
                <a:gd name="T24" fmla="*/ 1 w 79"/>
                <a:gd name="T25" fmla="*/ 51 h 80"/>
                <a:gd name="T26" fmla="*/ 2 w 79"/>
                <a:gd name="T27" fmla="*/ 55 h 80"/>
                <a:gd name="T28" fmla="*/ 4 w 79"/>
                <a:gd name="T29" fmla="*/ 58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0 w 79"/>
                <a:gd name="T39" fmla="*/ 75 h 80"/>
                <a:gd name="T40" fmla="*/ 24 w 79"/>
                <a:gd name="T41" fmla="*/ 77 h 80"/>
                <a:gd name="T42" fmla="*/ 27 w 79"/>
                <a:gd name="T43" fmla="*/ 78 h 80"/>
                <a:gd name="T44" fmla="*/ 31 w 79"/>
                <a:gd name="T45" fmla="*/ 79 h 80"/>
                <a:gd name="T46" fmla="*/ 35 w 79"/>
                <a:gd name="T47" fmla="*/ 80 h 80"/>
                <a:gd name="T48" fmla="*/ 39 w 79"/>
                <a:gd name="T49" fmla="*/ 80 h 80"/>
                <a:gd name="T50" fmla="*/ 43 w 79"/>
                <a:gd name="T51" fmla="*/ 80 h 80"/>
                <a:gd name="T52" fmla="*/ 47 w 79"/>
                <a:gd name="T53" fmla="*/ 79 h 80"/>
                <a:gd name="T54" fmla="*/ 51 w 79"/>
                <a:gd name="T55" fmla="*/ 78 h 80"/>
                <a:gd name="T56" fmla="*/ 55 w 79"/>
                <a:gd name="T57" fmla="*/ 77 h 80"/>
                <a:gd name="T58" fmla="*/ 58 w 79"/>
                <a:gd name="T59" fmla="*/ 75 h 80"/>
                <a:gd name="T60" fmla="*/ 59 w 79"/>
                <a:gd name="T61" fmla="*/ 74 h 80"/>
                <a:gd name="T62" fmla="*/ 61 w 79"/>
                <a:gd name="T63" fmla="*/ 73 h 80"/>
                <a:gd name="T64" fmla="*/ 64 w 79"/>
                <a:gd name="T65" fmla="*/ 71 h 80"/>
                <a:gd name="T66" fmla="*/ 67 w 79"/>
                <a:gd name="T67" fmla="*/ 68 h 80"/>
                <a:gd name="T68" fmla="*/ 70 w 79"/>
                <a:gd name="T69" fmla="*/ 65 h 80"/>
                <a:gd name="T70" fmla="*/ 72 w 79"/>
                <a:gd name="T71" fmla="*/ 62 h 80"/>
                <a:gd name="T72" fmla="*/ 73 w 79"/>
                <a:gd name="T73" fmla="*/ 60 h 80"/>
                <a:gd name="T74" fmla="*/ 74 w 79"/>
                <a:gd name="T75" fmla="*/ 58 h 80"/>
                <a:gd name="T76" fmla="*/ 76 w 79"/>
                <a:gd name="T77" fmla="*/ 55 h 80"/>
                <a:gd name="T78" fmla="*/ 77 w 79"/>
                <a:gd name="T79" fmla="*/ 51 h 80"/>
                <a:gd name="T80" fmla="*/ 78 w 79"/>
                <a:gd name="T81" fmla="*/ 48 h 80"/>
                <a:gd name="T82" fmla="*/ 79 w 79"/>
                <a:gd name="T83" fmla="*/ 44 h 80"/>
                <a:gd name="T84" fmla="*/ 79 w 79"/>
                <a:gd name="T85" fmla="*/ 40 h 80"/>
                <a:gd name="T86" fmla="*/ 79 w 79"/>
                <a:gd name="T87" fmla="*/ 36 h 80"/>
                <a:gd name="T88" fmla="*/ 78 w 79"/>
                <a:gd name="T89" fmla="*/ 32 h 80"/>
                <a:gd name="T90" fmla="*/ 77 w 79"/>
                <a:gd name="T91" fmla="*/ 28 h 80"/>
                <a:gd name="T92" fmla="*/ 76 w 79"/>
                <a:gd name="T93" fmla="*/ 24 h 80"/>
                <a:gd name="T94" fmla="*/ 74 w 79"/>
                <a:gd name="T95" fmla="*/ 21 h 80"/>
                <a:gd name="T96" fmla="*/ 72 w 79"/>
                <a:gd name="T97" fmla="*/ 17 h 80"/>
                <a:gd name="T98" fmla="*/ 67 w 79"/>
                <a:gd name="T99" fmla="*/ 11 h 80"/>
                <a:gd name="T100" fmla="*/ 64 w 79"/>
                <a:gd name="T101" fmla="*/ 8 h 80"/>
                <a:gd name="T102" fmla="*/ 61 w 79"/>
                <a:gd name="T103" fmla="*/ 6 h 80"/>
                <a:gd name="T104" fmla="*/ 58 w 79"/>
                <a:gd name="T105" fmla="*/ 4 h 80"/>
                <a:gd name="T106" fmla="*/ 55 w 79"/>
                <a:gd name="T107" fmla="*/ 3 h 80"/>
                <a:gd name="T108" fmla="*/ 51 w 79"/>
                <a:gd name="T109" fmla="*/ 1 h 80"/>
                <a:gd name="T110" fmla="*/ 47 w 79"/>
                <a:gd name="T111" fmla="*/ 1 h 80"/>
                <a:gd name="T112" fmla="*/ 43 w 79"/>
                <a:gd name="T113" fmla="*/ 0 h 80"/>
                <a:gd name="T114" fmla="*/ 39 w 79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31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39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6" y="55"/>
                  </a:lnTo>
                  <a:lnTo>
                    <a:pt x="77" y="51"/>
                  </a:lnTo>
                  <a:lnTo>
                    <a:pt x="78" y="48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78" y="32"/>
                  </a:lnTo>
                  <a:lnTo>
                    <a:pt x="77" y="28"/>
                  </a:lnTo>
                  <a:lnTo>
                    <a:pt x="76" y="24"/>
                  </a:lnTo>
                  <a:lnTo>
                    <a:pt x="74" y="21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2" name="Freeform 118">
              <a:extLst>
                <a:ext uri="{FF2B5EF4-FFF2-40B4-BE49-F238E27FC236}">
                  <a16:creationId xmlns:a16="http://schemas.microsoft.com/office/drawing/2014/main" id="{CE780F7E-250B-4A74-910E-D9273319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7" y="3524250"/>
              <a:ext cx="68039" cy="132508"/>
            </a:xfrm>
            <a:custGeom>
              <a:avLst/>
              <a:gdLst>
                <a:gd name="T0" fmla="*/ 40 w 79"/>
                <a:gd name="T1" fmla="*/ 0 h 80"/>
                <a:gd name="T2" fmla="*/ 31 w 79"/>
                <a:gd name="T3" fmla="*/ 1 h 80"/>
                <a:gd name="T4" fmla="*/ 27 w 79"/>
                <a:gd name="T5" fmla="*/ 2 h 80"/>
                <a:gd name="T6" fmla="*/ 24 w 79"/>
                <a:gd name="T7" fmla="*/ 3 h 80"/>
                <a:gd name="T8" fmla="*/ 17 w 79"/>
                <a:gd name="T9" fmla="*/ 6 h 80"/>
                <a:gd name="T10" fmla="*/ 11 w 79"/>
                <a:gd name="T11" fmla="*/ 12 h 80"/>
                <a:gd name="T12" fmla="*/ 6 w 79"/>
                <a:gd name="T13" fmla="*/ 17 h 80"/>
                <a:gd name="T14" fmla="*/ 3 w 79"/>
                <a:gd name="T15" fmla="*/ 25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4 h 80"/>
                <a:gd name="T22" fmla="*/ 0 w 79"/>
                <a:gd name="T23" fmla="*/ 48 h 80"/>
                <a:gd name="T24" fmla="*/ 1 w 79"/>
                <a:gd name="T25" fmla="*/ 52 h 80"/>
                <a:gd name="T26" fmla="*/ 3 w 79"/>
                <a:gd name="T27" fmla="*/ 56 h 80"/>
                <a:gd name="T28" fmla="*/ 4 w 79"/>
                <a:gd name="T29" fmla="*/ 59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0 w 79"/>
                <a:gd name="T39" fmla="*/ 75 h 80"/>
                <a:gd name="T40" fmla="*/ 24 w 79"/>
                <a:gd name="T41" fmla="*/ 77 h 80"/>
                <a:gd name="T42" fmla="*/ 27 w 79"/>
                <a:gd name="T43" fmla="*/ 79 h 80"/>
                <a:gd name="T44" fmla="*/ 31 w 79"/>
                <a:gd name="T45" fmla="*/ 79 h 80"/>
                <a:gd name="T46" fmla="*/ 35 w 79"/>
                <a:gd name="T47" fmla="*/ 80 h 80"/>
                <a:gd name="T48" fmla="*/ 40 w 79"/>
                <a:gd name="T49" fmla="*/ 80 h 80"/>
                <a:gd name="T50" fmla="*/ 43 w 79"/>
                <a:gd name="T51" fmla="*/ 80 h 80"/>
                <a:gd name="T52" fmla="*/ 47 w 79"/>
                <a:gd name="T53" fmla="*/ 79 h 80"/>
                <a:gd name="T54" fmla="*/ 51 w 79"/>
                <a:gd name="T55" fmla="*/ 79 h 80"/>
                <a:gd name="T56" fmla="*/ 55 w 79"/>
                <a:gd name="T57" fmla="*/ 77 h 80"/>
                <a:gd name="T58" fmla="*/ 58 w 79"/>
                <a:gd name="T59" fmla="*/ 75 h 80"/>
                <a:gd name="T60" fmla="*/ 59 w 79"/>
                <a:gd name="T61" fmla="*/ 74 h 80"/>
                <a:gd name="T62" fmla="*/ 61 w 79"/>
                <a:gd name="T63" fmla="*/ 73 h 80"/>
                <a:gd name="T64" fmla="*/ 64 w 79"/>
                <a:gd name="T65" fmla="*/ 71 h 80"/>
                <a:gd name="T66" fmla="*/ 68 w 79"/>
                <a:gd name="T67" fmla="*/ 68 h 80"/>
                <a:gd name="T68" fmla="*/ 70 w 79"/>
                <a:gd name="T69" fmla="*/ 65 h 80"/>
                <a:gd name="T70" fmla="*/ 72 w 79"/>
                <a:gd name="T71" fmla="*/ 62 h 80"/>
                <a:gd name="T72" fmla="*/ 73 w 79"/>
                <a:gd name="T73" fmla="*/ 60 h 80"/>
                <a:gd name="T74" fmla="*/ 75 w 79"/>
                <a:gd name="T75" fmla="*/ 59 h 80"/>
                <a:gd name="T76" fmla="*/ 76 w 79"/>
                <a:gd name="T77" fmla="*/ 56 h 80"/>
                <a:gd name="T78" fmla="*/ 78 w 79"/>
                <a:gd name="T79" fmla="*/ 52 h 80"/>
                <a:gd name="T80" fmla="*/ 79 w 79"/>
                <a:gd name="T81" fmla="*/ 48 h 80"/>
                <a:gd name="T82" fmla="*/ 79 w 79"/>
                <a:gd name="T83" fmla="*/ 44 h 80"/>
                <a:gd name="T84" fmla="*/ 79 w 79"/>
                <a:gd name="T85" fmla="*/ 40 h 80"/>
                <a:gd name="T86" fmla="*/ 79 w 79"/>
                <a:gd name="T87" fmla="*/ 36 h 80"/>
                <a:gd name="T88" fmla="*/ 79 w 79"/>
                <a:gd name="T89" fmla="*/ 32 h 80"/>
                <a:gd name="T90" fmla="*/ 78 w 79"/>
                <a:gd name="T91" fmla="*/ 28 h 80"/>
                <a:gd name="T92" fmla="*/ 76 w 79"/>
                <a:gd name="T93" fmla="*/ 25 h 80"/>
                <a:gd name="T94" fmla="*/ 75 w 79"/>
                <a:gd name="T95" fmla="*/ 21 h 80"/>
                <a:gd name="T96" fmla="*/ 72 w 79"/>
                <a:gd name="T97" fmla="*/ 17 h 80"/>
                <a:gd name="T98" fmla="*/ 68 w 79"/>
                <a:gd name="T99" fmla="*/ 12 h 80"/>
                <a:gd name="T100" fmla="*/ 64 w 79"/>
                <a:gd name="T101" fmla="*/ 9 h 80"/>
                <a:gd name="T102" fmla="*/ 61 w 79"/>
                <a:gd name="T103" fmla="*/ 6 h 80"/>
                <a:gd name="T104" fmla="*/ 58 w 79"/>
                <a:gd name="T105" fmla="*/ 4 h 80"/>
                <a:gd name="T106" fmla="*/ 55 w 79"/>
                <a:gd name="T107" fmla="*/ 3 h 80"/>
                <a:gd name="T108" fmla="*/ 51 w 79"/>
                <a:gd name="T109" fmla="*/ 2 h 80"/>
                <a:gd name="T110" fmla="*/ 47 w 79"/>
                <a:gd name="T111" fmla="*/ 1 h 80"/>
                <a:gd name="T112" fmla="*/ 43 w 79"/>
                <a:gd name="T113" fmla="*/ 0 h 80"/>
                <a:gd name="T114" fmla="*/ 40 w 79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lnTo>
                    <a:pt x="31" y="1"/>
                  </a:lnTo>
                  <a:lnTo>
                    <a:pt x="27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9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9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5" y="59"/>
                  </a:lnTo>
                  <a:lnTo>
                    <a:pt x="76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6" y="25"/>
                  </a:lnTo>
                  <a:lnTo>
                    <a:pt x="75" y="21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2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3" name="Freeform 119">
              <a:extLst>
                <a:ext uri="{FF2B5EF4-FFF2-40B4-BE49-F238E27FC236}">
                  <a16:creationId xmlns:a16="http://schemas.microsoft.com/office/drawing/2014/main" id="{7F9328CE-A6E4-4A9F-9473-1CC667B5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5" y="3305176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1 h 80"/>
                <a:gd name="T4" fmla="*/ 28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1 w 80"/>
                <a:gd name="T39" fmla="*/ 75 h 80"/>
                <a:gd name="T40" fmla="*/ 24 w 80"/>
                <a:gd name="T41" fmla="*/ 77 h 80"/>
                <a:gd name="T42" fmla="*/ 28 w 80"/>
                <a:gd name="T43" fmla="*/ 78 h 80"/>
                <a:gd name="T44" fmla="*/ 32 w 80"/>
                <a:gd name="T45" fmla="*/ 79 h 80"/>
                <a:gd name="T46" fmla="*/ 35 w 80"/>
                <a:gd name="T47" fmla="*/ 80 h 80"/>
                <a:gd name="T48" fmla="*/ 40 w 80"/>
                <a:gd name="T49" fmla="*/ 80 h 80"/>
                <a:gd name="T50" fmla="*/ 43 w 80"/>
                <a:gd name="T51" fmla="*/ 80 h 80"/>
                <a:gd name="T52" fmla="*/ 47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1 w 80"/>
                <a:gd name="T63" fmla="*/ 73 h 80"/>
                <a:gd name="T64" fmla="*/ 64 w 80"/>
                <a:gd name="T65" fmla="*/ 71 h 80"/>
                <a:gd name="T66" fmla="*/ 68 w 80"/>
                <a:gd name="T67" fmla="*/ 68 h 80"/>
                <a:gd name="T68" fmla="*/ 70 w 80"/>
                <a:gd name="T69" fmla="*/ 65 h 80"/>
                <a:gd name="T70" fmla="*/ 73 w 80"/>
                <a:gd name="T71" fmla="*/ 62 h 80"/>
                <a:gd name="T72" fmla="*/ 74 w 80"/>
                <a:gd name="T73" fmla="*/ 60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8 h 80"/>
                <a:gd name="T82" fmla="*/ 79 w 80"/>
                <a:gd name="T83" fmla="*/ 44 h 80"/>
                <a:gd name="T84" fmla="*/ 80 w 80"/>
                <a:gd name="T85" fmla="*/ 40 h 80"/>
                <a:gd name="T86" fmla="*/ 79 w 80"/>
                <a:gd name="T87" fmla="*/ 36 h 80"/>
                <a:gd name="T88" fmla="*/ 79 w 80"/>
                <a:gd name="T89" fmla="*/ 32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1 h 80"/>
                <a:gd name="T96" fmla="*/ 73 w 80"/>
                <a:gd name="T97" fmla="*/ 17 h 80"/>
                <a:gd name="T98" fmla="*/ 68 w 80"/>
                <a:gd name="T99" fmla="*/ 11 h 80"/>
                <a:gd name="T100" fmla="*/ 64 w 80"/>
                <a:gd name="T101" fmla="*/ 8 h 80"/>
                <a:gd name="T102" fmla="*/ 61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1 h 80"/>
                <a:gd name="T110" fmla="*/ 47 w 80"/>
                <a:gd name="T111" fmla="*/ 1 h 80"/>
                <a:gd name="T112" fmla="*/ 43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1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4" name="Freeform 120">
              <a:extLst>
                <a:ext uri="{FF2B5EF4-FFF2-40B4-BE49-F238E27FC236}">
                  <a16:creationId xmlns:a16="http://schemas.microsoft.com/office/drawing/2014/main" id="{A0E22FA8-718A-47A1-9B9B-95470F580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4" y="3305176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1 w 80"/>
                <a:gd name="T3" fmla="*/ 1 h 80"/>
                <a:gd name="T4" fmla="*/ 27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0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0 w 80"/>
                <a:gd name="T23" fmla="*/ 48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0 w 80"/>
                <a:gd name="T39" fmla="*/ 75 h 80"/>
                <a:gd name="T40" fmla="*/ 24 w 80"/>
                <a:gd name="T41" fmla="*/ 77 h 80"/>
                <a:gd name="T42" fmla="*/ 27 w 80"/>
                <a:gd name="T43" fmla="*/ 78 h 80"/>
                <a:gd name="T44" fmla="*/ 31 w 80"/>
                <a:gd name="T45" fmla="*/ 79 h 80"/>
                <a:gd name="T46" fmla="*/ 35 w 80"/>
                <a:gd name="T47" fmla="*/ 80 h 80"/>
                <a:gd name="T48" fmla="*/ 40 w 80"/>
                <a:gd name="T49" fmla="*/ 80 h 80"/>
                <a:gd name="T50" fmla="*/ 43 w 80"/>
                <a:gd name="T51" fmla="*/ 80 h 80"/>
                <a:gd name="T52" fmla="*/ 47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59 w 80"/>
                <a:gd name="T61" fmla="*/ 74 h 80"/>
                <a:gd name="T62" fmla="*/ 61 w 80"/>
                <a:gd name="T63" fmla="*/ 73 h 80"/>
                <a:gd name="T64" fmla="*/ 64 w 80"/>
                <a:gd name="T65" fmla="*/ 71 h 80"/>
                <a:gd name="T66" fmla="*/ 68 w 80"/>
                <a:gd name="T67" fmla="*/ 68 h 80"/>
                <a:gd name="T68" fmla="*/ 70 w 80"/>
                <a:gd name="T69" fmla="*/ 65 h 80"/>
                <a:gd name="T70" fmla="*/ 73 w 80"/>
                <a:gd name="T71" fmla="*/ 62 h 80"/>
                <a:gd name="T72" fmla="*/ 73 w 80"/>
                <a:gd name="T73" fmla="*/ 60 h 80"/>
                <a:gd name="T74" fmla="*/ 75 w 80"/>
                <a:gd name="T75" fmla="*/ 58 h 80"/>
                <a:gd name="T76" fmla="*/ 76 w 80"/>
                <a:gd name="T77" fmla="*/ 55 h 80"/>
                <a:gd name="T78" fmla="*/ 78 w 80"/>
                <a:gd name="T79" fmla="*/ 51 h 80"/>
                <a:gd name="T80" fmla="*/ 79 w 80"/>
                <a:gd name="T81" fmla="*/ 48 h 80"/>
                <a:gd name="T82" fmla="*/ 79 w 80"/>
                <a:gd name="T83" fmla="*/ 44 h 80"/>
                <a:gd name="T84" fmla="*/ 80 w 80"/>
                <a:gd name="T85" fmla="*/ 40 h 80"/>
                <a:gd name="T86" fmla="*/ 79 w 80"/>
                <a:gd name="T87" fmla="*/ 36 h 80"/>
                <a:gd name="T88" fmla="*/ 79 w 80"/>
                <a:gd name="T89" fmla="*/ 32 h 80"/>
                <a:gd name="T90" fmla="*/ 78 w 80"/>
                <a:gd name="T91" fmla="*/ 28 h 80"/>
                <a:gd name="T92" fmla="*/ 76 w 80"/>
                <a:gd name="T93" fmla="*/ 24 h 80"/>
                <a:gd name="T94" fmla="*/ 75 w 80"/>
                <a:gd name="T95" fmla="*/ 21 h 80"/>
                <a:gd name="T96" fmla="*/ 73 w 80"/>
                <a:gd name="T97" fmla="*/ 17 h 80"/>
                <a:gd name="T98" fmla="*/ 68 w 80"/>
                <a:gd name="T99" fmla="*/ 11 h 80"/>
                <a:gd name="T100" fmla="*/ 64 w 80"/>
                <a:gd name="T101" fmla="*/ 8 h 80"/>
                <a:gd name="T102" fmla="*/ 61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1 h 80"/>
                <a:gd name="T110" fmla="*/ 47 w 80"/>
                <a:gd name="T111" fmla="*/ 1 h 80"/>
                <a:gd name="T112" fmla="*/ 43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1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6" y="24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5" name="Freeform 121">
              <a:extLst>
                <a:ext uri="{FF2B5EF4-FFF2-40B4-BE49-F238E27FC236}">
                  <a16:creationId xmlns:a16="http://schemas.microsoft.com/office/drawing/2014/main" id="{C3D984FF-A817-43EF-9121-4498050B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3225801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1 h 80"/>
                <a:gd name="T4" fmla="*/ 28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2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2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9 w 80"/>
                <a:gd name="T33" fmla="*/ 65 h 80"/>
                <a:gd name="T34" fmla="*/ 12 w 80"/>
                <a:gd name="T35" fmla="*/ 68 h 80"/>
                <a:gd name="T36" fmla="*/ 17 w 80"/>
                <a:gd name="T37" fmla="*/ 73 h 80"/>
                <a:gd name="T38" fmla="*/ 21 w 80"/>
                <a:gd name="T39" fmla="*/ 75 h 80"/>
                <a:gd name="T40" fmla="*/ 24 w 80"/>
                <a:gd name="T41" fmla="*/ 77 h 80"/>
                <a:gd name="T42" fmla="*/ 28 w 80"/>
                <a:gd name="T43" fmla="*/ 78 h 80"/>
                <a:gd name="T44" fmla="*/ 32 w 80"/>
                <a:gd name="T45" fmla="*/ 79 h 80"/>
                <a:gd name="T46" fmla="*/ 36 w 80"/>
                <a:gd name="T47" fmla="*/ 80 h 80"/>
                <a:gd name="T48" fmla="*/ 40 w 80"/>
                <a:gd name="T49" fmla="*/ 80 h 80"/>
                <a:gd name="T50" fmla="*/ 44 w 80"/>
                <a:gd name="T51" fmla="*/ 80 h 80"/>
                <a:gd name="T52" fmla="*/ 48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2 w 80"/>
                <a:gd name="T63" fmla="*/ 73 h 80"/>
                <a:gd name="T64" fmla="*/ 65 w 80"/>
                <a:gd name="T65" fmla="*/ 71 h 80"/>
                <a:gd name="T66" fmla="*/ 68 w 80"/>
                <a:gd name="T67" fmla="*/ 68 h 80"/>
                <a:gd name="T68" fmla="*/ 71 w 80"/>
                <a:gd name="T69" fmla="*/ 65 h 80"/>
                <a:gd name="T70" fmla="*/ 73 w 80"/>
                <a:gd name="T71" fmla="*/ 62 h 80"/>
                <a:gd name="T72" fmla="*/ 74 w 80"/>
                <a:gd name="T73" fmla="*/ 60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8 h 80"/>
                <a:gd name="T82" fmla="*/ 80 w 80"/>
                <a:gd name="T83" fmla="*/ 44 h 80"/>
                <a:gd name="T84" fmla="*/ 80 w 80"/>
                <a:gd name="T85" fmla="*/ 40 h 80"/>
                <a:gd name="T86" fmla="*/ 80 w 80"/>
                <a:gd name="T87" fmla="*/ 36 h 80"/>
                <a:gd name="T88" fmla="*/ 79 w 80"/>
                <a:gd name="T89" fmla="*/ 32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1 h 80"/>
                <a:gd name="T96" fmla="*/ 73 w 80"/>
                <a:gd name="T97" fmla="*/ 17 h 80"/>
                <a:gd name="T98" fmla="*/ 68 w 80"/>
                <a:gd name="T99" fmla="*/ 11 h 80"/>
                <a:gd name="T100" fmla="*/ 65 w 80"/>
                <a:gd name="T101" fmla="*/ 8 h 80"/>
                <a:gd name="T102" fmla="*/ 62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1 h 80"/>
                <a:gd name="T110" fmla="*/ 48 w 80"/>
                <a:gd name="T111" fmla="*/ 1 h 80"/>
                <a:gd name="T112" fmla="*/ 44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1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9" y="65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5" y="71"/>
                  </a:lnTo>
                  <a:lnTo>
                    <a:pt x="68" y="68"/>
                  </a:lnTo>
                  <a:lnTo>
                    <a:pt x="71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6" name="Freeform 122">
              <a:extLst>
                <a:ext uri="{FF2B5EF4-FFF2-40B4-BE49-F238E27FC236}">
                  <a16:creationId xmlns:a16="http://schemas.microsoft.com/office/drawing/2014/main" id="{754F396C-6747-4813-8C0A-2BDE22996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7" y="2984501"/>
              <a:ext cx="68039" cy="132508"/>
            </a:xfrm>
            <a:custGeom>
              <a:avLst/>
              <a:gdLst>
                <a:gd name="T0" fmla="*/ 40 w 80"/>
                <a:gd name="T1" fmla="*/ 0 h 81"/>
                <a:gd name="T2" fmla="*/ 31 w 80"/>
                <a:gd name="T3" fmla="*/ 1 h 81"/>
                <a:gd name="T4" fmla="*/ 27 w 80"/>
                <a:gd name="T5" fmla="*/ 2 h 81"/>
                <a:gd name="T6" fmla="*/ 24 w 80"/>
                <a:gd name="T7" fmla="*/ 3 h 81"/>
                <a:gd name="T8" fmla="*/ 17 w 80"/>
                <a:gd name="T9" fmla="*/ 7 h 81"/>
                <a:gd name="T10" fmla="*/ 11 w 80"/>
                <a:gd name="T11" fmla="*/ 12 h 81"/>
                <a:gd name="T12" fmla="*/ 6 w 80"/>
                <a:gd name="T13" fmla="*/ 18 h 81"/>
                <a:gd name="T14" fmla="*/ 3 w 80"/>
                <a:gd name="T15" fmla="*/ 25 h 81"/>
                <a:gd name="T16" fmla="*/ 1 w 80"/>
                <a:gd name="T17" fmla="*/ 32 h 81"/>
                <a:gd name="T18" fmla="*/ 0 w 80"/>
                <a:gd name="T19" fmla="*/ 40 h 81"/>
                <a:gd name="T20" fmla="*/ 0 w 80"/>
                <a:gd name="T21" fmla="*/ 44 h 81"/>
                <a:gd name="T22" fmla="*/ 1 w 80"/>
                <a:gd name="T23" fmla="*/ 48 h 81"/>
                <a:gd name="T24" fmla="*/ 1 w 80"/>
                <a:gd name="T25" fmla="*/ 52 h 81"/>
                <a:gd name="T26" fmla="*/ 3 w 80"/>
                <a:gd name="T27" fmla="*/ 56 h 81"/>
                <a:gd name="T28" fmla="*/ 4 w 80"/>
                <a:gd name="T29" fmla="*/ 59 h 81"/>
                <a:gd name="T30" fmla="*/ 6 w 80"/>
                <a:gd name="T31" fmla="*/ 62 h 81"/>
                <a:gd name="T32" fmla="*/ 8 w 80"/>
                <a:gd name="T33" fmla="*/ 65 h 81"/>
                <a:gd name="T34" fmla="*/ 11 w 80"/>
                <a:gd name="T35" fmla="*/ 69 h 81"/>
                <a:gd name="T36" fmla="*/ 17 w 80"/>
                <a:gd name="T37" fmla="*/ 73 h 81"/>
                <a:gd name="T38" fmla="*/ 20 w 80"/>
                <a:gd name="T39" fmla="*/ 76 h 81"/>
                <a:gd name="T40" fmla="*/ 24 w 80"/>
                <a:gd name="T41" fmla="*/ 77 h 81"/>
                <a:gd name="T42" fmla="*/ 27 w 80"/>
                <a:gd name="T43" fmla="*/ 79 h 81"/>
                <a:gd name="T44" fmla="*/ 31 w 80"/>
                <a:gd name="T45" fmla="*/ 80 h 81"/>
                <a:gd name="T46" fmla="*/ 35 w 80"/>
                <a:gd name="T47" fmla="*/ 80 h 81"/>
                <a:gd name="T48" fmla="*/ 40 w 80"/>
                <a:gd name="T49" fmla="*/ 81 h 81"/>
                <a:gd name="T50" fmla="*/ 43 w 80"/>
                <a:gd name="T51" fmla="*/ 80 h 81"/>
                <a:gd name="T52" fmla="*/ 47 w 80"/>
                <a:gd name="T53" fmla="*/ 80 h 81"/>
                <a:gd name="T54" fmla="*/ 51 w 80"/>
                <a:gd name="T55" fmla="*/ 79 h 81"/>
                <a:gd name="T56" fmla="*/ 55 w 80"/>
                <a:gd name="T57" fmla="*/ 77 h 81"/>
                <a:gd name="T58" fmla="*/ 58 w 80"/>
                <a:gd name="T59" fmla="*/ 76 h 81"/>
                <a:gd name="T60" fmla="*/ 59 w 80"/>
                <a:gd name="T61" fmla="*/ 74 h 81"/>
                <a:gd name="T62" fmla="*/ 61 w 80"/>
                <a:gd name="T63" fmla="*/ 73 h 81"/>
                <a:gd name="T64" fmla="*/ 64 w 80"/>
                <a:gd name="T65" fmla="*/ 71 h 81"/>
                <a:gd name="T66" fmla="*/ 68 w 80"/>
                <a:gd name="T67" fmla="*/ 69 h 81"/>
                <a:gd name="T68" fmla="*/ 70 w 80"/>
                <a:gd name="T69" fmla="*/ 65 h 81"/>
                <a:gd name="T70" fmla="*/ 73 w 80"/>
                <a:gd name="T71" fmla="*/ 62 h 81"/>
                <a:gd name="T72" fmla="*/ 74 w 80"/>
                <a:gd name="T73" fmla="*/ 60 h 81"/>
                <a:gd name="T74" fmla="*/ 75 w 80"/>
                <a:gd name="T75" fmla="*/ 59 h 81"/>
                <a:gd name="T76" fmla="*/ 77 w 80"/>
                <a:gd name="T77" fmla="*/ 56 h 81"/>
                <a:gd name="T78" fmla="*/ 78 w 80"/>
                <a:gd name="T79" fmla="*/ 52 h 81"/>
                <a:gd name="T80" fmla="*/ 79 w 80"/>
                <a:gd name="T81" fmla="*/ 48 h 81"/>
                <a:gd name="T82" fmla="*/ 79 w 80"/>
                <a:gd name="T83" fmla="*/ 44 h 81"/>
                <a:gd name="T84" fmla="*/ 80 w 80"/>
                <a:gd name="T85" fmla="*/ 40 h 81"/>
                <a:gd name="T86" fmla="*/ 79 w 80"/>
                <a:gd name="T87" fmla="*/ 36 h 81"/>
                <a:gd name="T88" fmla="*/ 79 w 80"/>
                <a:gd name="T89" fmla="*/ 32 h 81"/>
                <a:gd name="T90" fmla="*/ 78 w 80"/>
                <a:gd name="T91" fmla="*/ 28 h 81"/>
                <a:gd name="T92" fmla="*/ 77 w 80"/>
                <a:gd name="T93" fmla="*/ 25 h 81"/>
                <a:gd name="T94" fmla="*/ 75 w 80"/>
                <a:gd name="T95" fmla="*/ 21 h 81"/>
                <a:gd name="T96" fmla="*/ 73 w 80"/>
                <a:gd name="T97" fmla="*/ 18 h 81"/>
                <a:gd name="T98" fmla="*/ 68 w 80"/>
                <a:gd name="T99" fmla="*/ 12 h 81"/>
                <a:gd name="T100" fmla="*/ 64 w 80"/>
                <a:gd name="T101" fmla="*/ 9 h 81"/>
                <a:gd name="T102" fmla="*/ 61 w 80"/>
                <a:gd name="T103" fmla="*/ 7 h 81"/>
                <a:gd name="T104" fmla="*/ 58 w 80"/>
                <a:gd name="T105" fmla="*/ 4 h 81"/>
                <a:gd name="T106" fmla="*/ 55 w 80"/>
                <a:gd name="T107" fmla="*/ 3 h 81"/>
                <a:gd name="T108" fmla="*/ 51 w 80"/>
                <a:gd name="T109" fmla="*/ 2 h 81"/>
                <a:gd name="T110" fmla="*/ 47 w 80"/>
                <a:gd name="T111" fmla="*/ 1 h 81"/>
                <a:gd name="T112" fmla="*/ 43 w 80"/>
                <a:gd name="T113" fmla="*/ 0 h 81"/>
                <a:gd name="T114" fmla="*/ 40 w 80"/>
                <a:gd name="T1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31" y="1"/>
                  </a:lnTo>
                  <a:lnTo>
                    <a:pt x="27" y="2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9"/>
                  </a:lnTo>
                  <a:lnTo>
                    <a:pt x="17" y="73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7" y="79"/>
                  </a:lnTo>
                  <a:lnTo>
                    <a:pt x="31" y="80"/>
                  </a:lnTo>
                  <a:lnTo>
                    <a:pt x="35" y="80"/>
                  </a:lnTo>
                  <a:lnTo>
                    <a:pt x="40" y="81"/>
                  </a:lnTo>
                  <a:lnTo>
                    <a:pt x="43" y="80"/>
                  </a:lnTo>
                  <a:lnTo>
                    <a:pt x="47" y="80"/>
                  </a:lnTo>
                  <a:lnTo>
                    <a:pt x="51" y="79"/>
                  </a:lnTo>
                  <a:lnTo>
                    <a:pt x="55" y="77"/>
                  </a:lnTo>
                  <a:lnTo>
                    <a:pt x="58" y="76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9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7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2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7" name="Freeform 123">
              <a:extLst>
                <a:ext uri="{FF2B5EF4-FFF2-40B4-BE49-F238E27FC236}">
                  <a16:creationId xmlns:a16="http://schemas.microsoft.com/office/drawing/2014/main" id="{17C058F7-5A24-4F5D-BDFE-95634BE55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7" y="2770188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1 w 80"/>
                <a:gd name="T3" fmla="*/ 1 h 80"/>
                <a:gd name="T4" fmla="*/ 27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1 w 80"/>
                <a:gd name="T11" fmla="*/ 12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0 w 80"/>
                <a:gd name="T39" fmla="*/ 75 h 80"/>
                <a:gd name="T40" fmla="*/ 24 w 80"/>
                <a:gd name="T41" fmla="*/ 77 h 80"/>
                <a:gd name="T42" fmla="*/ 27 w 80"/>
                <a:gd name="T43" fmla="*/ 78 h 80"/>
                <a:gd name="T44" fmla="*/ 31 w 80"/>
                <a:gd name="T45" fmla="*/ 79 h 80"/>
                <a:gd name="T46" fmla="*/ 35 w 80"/>
                <a:gd name="T47" fmla="*/ 80 h 80"/>
                <a:gd name="T48" fmla="*/ 40 w 80"/>
                <a:gd name="T49" fmla="*/ 80 h 80"/>
                <a:gd name="T50" fmla="*/ 43 w 80"/>
                <a:gd name="T51" fmla="*/ 80 h 80"/>
                <a:gd name="T52" fmla="*/ 47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59 w 80"/>
                <a:gd name="T61" fmla="*/ 74 h 80"/>
                <a:gd name="T62" fmla="*/ 61 w 80"/>
                <a:gd name="T63" fmla="*/ 73 h 80"/>
                <a:gd name="T64" fmla="*/ 64 w 80"/>
                <a:gd name="T65" fmla="*/ 71 h 80"/>
                <a:gd name="T66" fmla="*/ 68 w 80"/>
                <a:gd name="T67" fmla="*/ 68 h 80"/>
                <a:gd name="T68" fmla="*/ 70 w 80"/>
                <a:gd name="T69" fmla="*/ 65 h 80"/>
                <a:gd name="T70" fmla="*/ 73 w 80"/>
                <a:gd name="T71" fmla="*/ 62 h 80"/>
                <a:gd name="T72" fmla="*/ 74 w 80"/>
                <a:gd name="T73" fmla="*/ 60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8 h 80"/>
                <a:gd name="T82" fmla="*/ 79 w 80"/>
                <a:gd name="T83" fmla="*/ 44 h 80"/>
                <a:gd name="T84" fmla="*/ 80 w 80"/>
                <a:gd name="T85" fmla="*/ 40 h 80"/>
                <a:gd name="T86" fmla="*/ 79 w 80"/>
                <a:gd name="T87" fmla="*/ 36 h 80"/>
                <a:gd name="T88" fmla="*/ 79 w 80"/>
                <a:gd name="T89" fmla="*/ 32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1 h 80"/>
                <a:gd name="T96" fmla="*/ 73 w 80"/>
                <a:gd name="T97" fmla="*/ 17 h 80"/>
                <a:gd name="T98" fmla="*/ 68 w 80"/>
                <a:gd name="T99" fmla="*/ 12 h 80"/>
                <a:gd name="T100" fmla="*/ 64 w 80"/>
                <a:gd name="T101" fmla="*/ 8 h 80"/>
                <a:gd name="T102" fmla="*/ 61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1 h 80"/>
                <a:gd name="T110" fmla="*/ 47 w 80"/>
                <a:gd name="T111" fmla="*/ 1 h 80"/>
                <a:gd name="T112" fmla="*/ 43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1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8" name="Freeform 124">
              <a:extLst>
                <a:ext uri="{FF2B5EF4-FFF2-40B4-BE49-F238E27FC236}">
                  <a16:creationId xmlns:a16="http://schemas.microsoft.com/office/drawing/2014/main" id="{A50D7618-19AA-49C0-A0C6-4467E3A6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5" y="2720976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1 h 80"/>
                <a:gd name="T4" fmla="*/ 28 w 80"/>
                <a:gd name="T5" fmla="*/ 1 h 80"/>
                <a:gd name="T6" fmla="*/ 25 w 80"/>
                <a:gd name="T7" fmla="*/ 3 h 80"/>
                <a:gd name="T8" fmla="*/ 18 w 80"/>
                <a:gd name="T9" fmla="*/ 6 h 80"/>
                <a:gd name="T10" fmla="*/ 12 w 80"/>
                <a:gd name="T11" fmla="*/ 11 h 80"/>
                <a:gd name="T12" fmla="*/ 7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3 h 80"/>
                <a:gd name="T22" fmla="*/ 1 w 80"/>
                <a:gd name="T23" fmla="*/ 47 h 80"/>
                <a:gd name="T24" fmla="*/ 2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7 w 80"/>
                <a:gd name="T31" fmla="*/ 62 h 80"/>
                <a:gd name="T32" fmla="*/ 9 w 80"/>
                <a:gd name="T33" fmla="*/ 65 h 80"/>
                <a:gd name="T34" fmla="*/ 12 w 80"/>
                <a:gd name="T35" fmla="*/ 68 h 80"/>
                <a:gd name="T36" fmla="*/ 18 w 80"/>
                <a:gd name="T37" fmla="*/ 73 h 80"/>
                <a:gd name="T38" fmla="*/ 21 w 80"/>
                <a:gd name="T39" fmla="*/ 75 h 80"/>
                <a:gd name="T40" fmla="*/ 25 w 80"/>
                <a:gd name="T41" fmla="*/ 77 h 80"/>
                <a:gd name="T42" fmla="*/ 28 w 80"/>
                <a:gd name="T43" fmla="*/ 78 h 80"/>
                <a:gd name="T44" fmla="*/ 32 w 80"/>
                <a:gd name="T45" fmla="*/ 79 h 80"/>
                <a:gd name="T46" fmla="*/ 36 w 80"/>
                <a:gd name="T47" fmla="*/ 80 h 80"/>
                <a:gd name="T48" fmla="*/ 40 w 80"/>
                <a:gd name="T49" fmla="*/ 80 h 80"/>
                <a:gd name="T50" fmla="*/ 44 w 80"/>
                <a:gd name="T51" fmla="*/ 80 h 80"/>
                <a:gd name="T52" fmla="*/ 48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2 w 80"/>
                <a:gd name="T63" fmla="*/ 73 h 80"/>
                <a:gd name="T64" fmla="*/ 65 w 80"/>
                <a:gd name="T65" fmla="*/ 70 h 80"/>
                <a:gd name="T66" fmla="*/ 68 w 80"/>
                <a:gd name="T67" fmla="*/ 68 h 80"/>
                <a:gd name="T68" fmla="*/ 71 w 80"/>
                <a:gd name="T69" fmla="*/ 65 h 80"/>
                <a:gd name="T70" fmla="*/ 73 w 80"/>
                <a:gd name="T71" fmla="*/ 62 h 80"/>
                <a:gd name="T72" fmla="*/ 74 w 80"/>
                <a:gd name="T73" fmla="*/ 60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7 h 80"/>
                <a:gd name="T82" fmla="*/ 80 w 80"/>
                <a:gd name="T83" fmla="*/ 43 h 80"/>
                <a:gd name="T84" fmla="*/ 80 w 80"/>
                <a:gd name="T85" fmla="*/ 40 h 80"/>
                <a:gd name="T86" fmla="*/ 80 w 80"/>
                <a:gd name="T87" fmla="*/ 35 h 80"/>
                <a:gd name="T88" fmla="*/ 79 w 80"/>
                <a:gd name="T89" fmla="*/ 32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0 h 80"/>
                <a:gd name="T96" fmla="*/ 73 w 80"/>
                <a:gd name="T97" fmla="*/ 17 h 80"/>
                <a:gd name="T98" fmla="*/ 68 w 80"/>
                <a:gd name="T99" fmla="*/ 11 h 80"/>
                <a:gd name="T100" fmla="*/ 65 w 80"/>
                <a:gd name="T101" fmla="*/ 8 h 80"/>
                <a:gd name="T102" fmla="*/ 62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1 h 80"/>
                <a:gd name="T110" fmla="*/ 48 w 80"/>
                <a:gd name="T111" fmla="*/ 1 h 80"/>
                <a:gd name="T112" fmla="*/ 44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1"/>
                  </a:lnTo>
                  <a:lnTo>
                    <a:pt x="28" y="1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7" y="62"/>
                  </a:lnTo>
                  <a:lnTo>
                    <a:pt x="9" y="65"/>
                  </a:lnTo>
                  <a:lnTo>
                    <a:pt x="12" y="68"/>
                  </a:lnTo>
                  <a:lnTo>
                    <a:pt x="18" y="73"/>
                  </a:lnTo>
                  <a:lnTo>
                    <a:pt x="21" y="75"/>
                  </a:lnTo>
                  <a:lnTo>
                    <a:pt x="25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5" y="70"/>
                  </a:lnTo>
                  <a:lnTo>
                    <a:pt x="68" y="68"/>
                  </a:lnTo>
                  <a:lnTo>
                    <a:pt x="71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80" y="43"/>
                  </a:lnTo>
                  <a:lnTo>
                    <a:pt x="80" y="40"/>
                  </a:lnTo>
                  <a:lnTo>
                    <a:pt x="80" y="35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9" name="Freeform 125">
              <a:extLst>
                <a:ext uri="{FF2B5EF4-FFF2-40B4-BE49-F238E27FC236}">
                  <a16:creationId xmlns:a16="http://schemas.microsoft.com/office/drawing/2014/main" id="{F1DDFD44-21CE-481B-B19E-0E9D2F38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5" y="2957512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0 h 80"/>
                <a:gd name="T4" fmla="*/ 28 w 80"/>
                <a:gd name="T5" fmla="*/ 1 h 80"/>
                <a:gd name="T6" fmla="*/ 25 w 80"/>
                <a:gd name="T7" fmla="*/ 2 h 80"/>
                <a:gd name="T8" fmla="*/ 18 w 80"/>
                <a:gd name="T9" fmla="*/ 6 h 80"/>
                <a:gd name="T10" fmla="*/ 12 w 80"/>
                <a:gd name="T11" fmla="*/ 11 h 80"/>
                <a:gd name="T12" fmla="*/ 7 w 80"/>
                <a:gd name="T13" fmla="*/ 17 h 80"/>
                <a:gd name="T14" fmla="*/ 3 w 80"/>
                <a:gd name="T15" fmla="*/ 24 h 80"/>
                <a:gd name="T16" fmla="*/ 1 w 80"/>
                <a:gd name="T17" fmla="*/ 31 h 80"/>
                <a:gd name="T18" fmla="*/ 0 w 80"/>
                <a:gd name="T19" fmla="*/ 40 h 80"/>
                <a:gd name="T20" fmla="*/ 0 w 80"/>
                <a:gd name="T21" fmla="*/ 43 h 80"/>
                <a:gd name="T22" fmla="*/ 1 w 80"/>
                <a:gd name="T23" fmla="*/ 47 h 80"/>
                <a:gd name="T24" fmla="*/ 2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7 w 80"/>
                <a:gd name="T31" fmla="*/ 61 h 80"/>
                <a:gd name="T32" fmla="*/ 9 w 80"/>
                <a:gd name="T33" fmla="*/ 64 h 80"/>
                <a:gd name="T34" fmla="*/ 12 w 80"/>
                <a:gd name="T35" fmla="*/ 68 h 80"/>
                <a:gd name="T36" fmla="*/ 18 w 80"/>
                <a:gd name="T37" fmla="*/ 73 h 80"/>
                <a:gd name="T38" fmla="*/ 21 w 80"/>
                <a:gd name="T39" fmla="*/ 75 h 80"/>
                <a:gd name="T40" fmla="*/ 25 w 80"/>
                <a:gd name="T41" fmla="*/ 77 h 80"/>
                <a:gd name="T42" fmla="*/ 28 w 80"/>
                <a:gd name="T43" fmla="*/ 78 h 80"/>
                <a:gd name="T44" fmla="*/ 32 w 80"/>
                <a:gd name="T45" fmla="*/ 79 h 80"/>
                <a:gd name="T46" fmla="*/ 36 w 80"/>
                <a:gd name="T47" fmla="*/ 79 h 80"/>
                <a:gd name="T48" fmla="*/ 40 w 80"/>
                <a:gd name="T49" fmla="*/ 80 h 80"/>
                <a:gd name="T50" fmla="*/ 44 w 80"/>
                <a:gd name="T51" fmla="*/ 79 h 80"/>
                <a:gd name="T52" fmla="*/ 48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2 w 80"/>
                <a:gd name="T63" fmla="*/ 73 h 80"/>
                <a:gd name="T64" fmla="*/ 65 w 80"/>
                <a:gd name="T65" fmla="*/ 70 h 80"/>
                <a:gd name="T66" fmla="*/ 68 w 80"/>
                <a:gd name="T67" fmla="*/ 68 h 80"/>
                <a:gd name="T68" fmla="*/ 71 w 80"/>
                <a:gd name="T69" fmla="*/ 64 h 80"/>
                <a:gd name="T70" fmla="*/ 73 w 80"/>
                <a:gd name="T71" fmla="*/ 61 h 80"/>
                <a:gd name="T72" fmla="*/ 74 w 80"/>
                <a:gd name="T73" fmla="*/ 59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7 h 80"/>
                <a:gd name="T82" fmla="*/ 80 w 80"/>
                <a:gd name="T83" fmla="*/ 43 h 80"/>
                <a:gd name="T84" fmla="*/ 80 w 80"/>
                <a:gd name="T85" fmla="*/ 40 h 80"/>
                <a:gd name="T86" fmla="*/ 80 w 80"/>
                <a:gd name="T87" fmla="*/ 35 h 80"/>
                <a:gd name="T88" fmla="*/ 79 w 80"/>
                <a:gd name="T89" fmla="*/ 31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0 h 80"/>
                <a:gd name="T96" fmla="*/ 73 w 80"/>
                <a:gd name="T97" fmla="*/ 17 h 80"/>
                <a:gd name="T98" fmla="*/ 68 w 80"/>
                <a:gd name="T99" fmla="*/ 11 h 80"/>
                <a:gd name="T100" fmla="*/ 65 w 80"/>
                <a:gd name="T101" fmla="*/ 8 h 80"/>
                <a:gd name="T102" fmla="*/ 62 w 80"/>
                <a:gd name="T103" fmla="*/ 6 h 80"/>
                <a:gd name="T104" fmla="*/ 58 w 80"/>
                <a:gd name="T105" fmla="*/ 4 h 80"/>
                <a:gd name="T106" fmla="*/ 55 w 80"/>
                <a:gd name="T107" fmla="*/ 2 h 80"/>
                <a:gd name="T108" fmla="*/ 51 w 80"/>
                <a:gd name="T109" fmla="*/ 1 h 80"/>
                <a:gd name="T110" fmla="*/ 48 w 80"/>
                <a:gd name="T111" fmla="*/ 0 h 80"/>
                <a:gd name="T112" fmla="*/ 44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7" y="61"/>
                  </a:lnTo>
                  <a:lnTo>
                    <a:pt x="9" y="64"/>
                  </a:lnTo>
                  <a:lnTo>
                    <a:pt x="12" y="68"/>
                  </a:lnTo>
                  <a:lnTo>
                    <a:pt x="18" y="73"/>
                  </a:lnTo>
                  <a:lnTo>
                    <a:pt x="21" y="75"/>
                  </a:lnTo>
                  <a:lnTo>
                    <a:pt x="25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0" y="80"/>
                  </a:lnTo>
                  <a:lnTo>
                    <a:pt x="44" y="79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5" y="70"/>
                  </a:lnTo>
                  <a:lnTo>
                    <a:pt x="68" y="68"/>
                  </a:lnTo>
                  <a:lnTo>
                    <a:pt x="71" y="64"/>
                  </a:lnTo>
                  <a:lnTo>
                    <a:pt x="73" y="61"/>
                  </a:lnTo>
                  <a:lnTo>
                    <a:pt x="74" y="59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80" y="43"/>
                  </a:lnTo>
                  <a:lnTo>
                    <a:pt x="80" y="40"/>
                  </a:lnTo>
                  <a:lnTo>
                    <a:pt x="80" y="35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0" name="Freeform 126">
              <a:extLst>
                <a:ext uri="{FF2B5EF4-FFF2-40B4-BE49-F238E27FC236}">
                  <a16:creationId xmlns:a16="http://schemas.microsoft.com/office/drawing/2014/main" id="{A84F3E85-8032-480C-9ACF-A589FF6F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4" y="4197352"/>
              <a:ext cx="68039" cy="132508"/>
            </a:xfrm>
            <a:custGeom>
              <a:avLst/>
              <a:gdLst>
                <a:gd name="T0" fmla="*/ 40 w 80"/>
                <a:gd name="T1" fmla="*/ 0 h 81"/>
                <a:gd name="T2" fmla="*/ 31 w 80"/>
                <a:gd name="T3" fmla="*/ 1 h 81"/>
                <a:gd name="T4" fmla="*/ 27 w 80"/>
                <a:gd name="T5" fmla="*/ 2 h 81"/>
                <a:gd name="T6" fmla="*/ 24 w 80"/>
                <a:gd name="T7" fmla="*/ 3 h 81"/>
                <a:gd name="T8" fmla="*/ 17 w 80"/>
                <a:gd name="T9" fmla="*/ 7 h 81"/>
                <a:gd name="T10" fmla="*/ 11 w 80"/>
                <a:gd name="T11" fmla="*/ 12 h 81"/>
                <a:gd name="T12" fmla="*/ 6 w 80"/>
                <a:gd name="T13" fmla="*/ 18 h 81"/>
                <a:gd name="T14" fmla="*/ 3 w 80"/>
                <a:gd name="T15" fmla="*/ 25 h 81"/>
                <a:gd name="T16" fmla="*/ 0 w 80"/>
                <a:gd name="T17" fmla="*/ 32 h 81"/>
                <a:gd name="T18" fmla="*/ 0 w 80"/>
                <a:gd name="T19" fmla="*/ 40 h 81"/>
                <a:gd name="T20" fmla="*/ 0 w 80"/>
                <a:gd name="T21" fmla="*/ 44 h 81"/>
                <a:gd name="T22" fmla="*/ 0 w 80"/>
                <a:gd name="T23" fmla="*/ 48 h 81"/>
                <a:gd name="T24" fmla="*/ 1 w 80"/>
                <a:gd name="T25" fmla="*/ 52 h 81"/>
                <a:gd name="T26" fmla="*/ 3 w 80"/>
                <a:gd name="T27" fmla="*/ 56 h 81"/>
                <a:gd name="T28" fmla="*/ 4 w 80"/>
                <a:gd name="T29" fmla="*/ 59 h 81"/>
                <a:gd name="T30" fmla="*/ 6 w 80"/>
                <a:gd name="T31" fmla="*/ 62 h 81"/>
                <a:gd name="T32" fmla="*/ 8 w 80"/>
                <a:gd name="T33" fmla="*/ 65 h 81"/>
                <a:gd name="T34" fmla="*/ 11 w 80"/>
                <a:gd name="T35" fmla="*/ 69 h 81"/>
                <a:gd name="T36" fmla="*/ 17 w 80"/>
                <a:gd name="T37" fmla="*/ 73 h 81"/>
                <a:gd name="T38" fmla="*/ 20 w 80"/>
                <a:gd name="T39" fmla="*/ 76 h 81"/>
                <a:gd name="T40" fmla="*/ 24 w 80"/>
                <a:gd name="T41" fmla="*/ 77 h 81"/>
                <a:gd name="T42" fmla="*/ 27 w 80"/>
                <a:gd name="T43" fmla="*/ 79 h 81"/>
                <a:gd name="T44" fmla="*/ 31 w 80"/>
                <a:gd name="T45" fmla="*/ 80 h 81"/>
                <a:gd name="T46" fmla="*/ 35 w 80"/>
                <a:gd name="T47" fmla="*/ 80 h 81"/>
                <a:gd name="T48" fmla="*/ 40 w 80"/>
                <a:gd name="T49" fmla="*/ 81 h 81"/>
                <a:gd name="T50" fmla="*/ 43 w 80"/>
                <a:gd name="T51" fmla="*/ 80 h 81"/>
                <a:gd name="T52" fmla="*/ 47 w 80"/>
                <a:gd name="T53" fmla="*/ 80 h 81"/>
                <a:gd name="T54" fmla="*/ 51 w 80"/>
                <a:gd name="T55" fmla="*/ 79 h 81"/>
                <a:gd name="T56" fmla="*/ 55 w 80"/>
                <a:gd name="T57" fmla="*/ 77 h 81"/>
                <a:gd name="T58" fmla="*/ 58 w 80"/>
                <a:gd name="T59" fmla="*/ 76 h 81"/>
                <a:gd name="T60" fmla="*/ 59 w 80"/>
                <a:gd name="T61" fmla="*/ 74 h 81"/>
                <a:gd name="T62" fmla="*/ 61 w 80"/>
                <a:gd name="T63" fmla="*/ 73 h 81"/>
                <a:gd name="T64" fmla="*/ 64 w 80"/>
                <a:gd name="T65" fmla="*/ 71 h 81"/>
                <a:gd name="T66" fmla="*/ 68 w 80"/>
                <a:gd name="T67" fmla="*/ 69 h 81"/>
                <a:gd name="T68" fmla="*/ 70 w 80"/>
                <a:gd name="T69" fmla="*/ 65 h 81"/>
                <a:gd name="T70" fmla="*/ 73 w 80"/>
                <a:gd name="T71" fmla="*/ 62 h 81"/>
                <a:gd name="T72" fmla="*/ 73 w 80"/>
                <a:gd name="T73" fmla="*/ 60 h 81"/>
                <a:gd name="T74" fmla="*/ 75 w 80"/>
                <a:gd name="T75" fmla="*/ 59 h 81"/>
                <a:gd name="T76" fmla="*/ 76 w 80"/>
                <a:gd name="T77" fmla="*/ 56 h 81"/>
                <a:gd name="T78" fmla="*/ 78 w 80"/>
                <a:gd name="T79" fmla="*/ 52 h 81"/>
                <a:gd name="T80" fmla="*/ 79 w 80"/>
                <a:gd name="T81" fmla="*/ 48 h 81"/>
                <a:gd name="T82" fmla="*/ 79 w 80"/>
                <a:gd name="T83" fmla="*/ 44 h 81"/>
                <a:gd name="T84" fmla="*/ 80 w 80"/>
                <a:gd name="T85" fmla="*/ 40 h 81"/>
                <a:gd name="T86" fmla="*/ 79 w 80"/>
                <a:gd name="T87" fmla="*/ 36 h 81"/>
                <a:gd name="T88" fmla="*/ 79 w 80"/>
                <a:gd name="T89" fmla="*/ 32 h 81"/>
                <a:gd name="T90" fmla="*/ 78 w 80"/>
                <a:gd name="T91" fmla="*/ 28 h 81"/>
                <a:gd name="T92" fmla="*/ 76 w 80"/>
                <a:gd name="T93" fmla="*/ 25 h 81"/>
                <a:gd name="T94" fmla="*/ 75 w 80"/>
                <a:gd name="T95" fmla="*/ 21 h 81"/>
                <a:gd name="T96" fmla="*/ 73 w 80"/>
                <a:gd name="T97" fmla="*/ 18 h 81"/>
                <a:gd name="T98" fmla="*/ 68 w 80"/>
                <a:gd name="T99" fmla="*/ 12 h 81"/>
                <a:gd name="T100" fmla="*/ 64 w 80"/>
                <a:gd name="T101" fmla="*/ 9 h 81"/>
                <a:gd name="T102" fmla="*/ 61 w 80"/>
                <a:gd name="T103" fmla="*/ 7 h 81"/>
                <a:gd name="T104" fmla="*/ 58 w 80"/>
                <a:gd name="T105" fmla="*/ 4 h 81"/>
                <a:gd name="T106" fmla="*/ 55 w 80"/>
                <a:gd name="T107" fmla="*/ 3 h 81"/>
                <a:gd name="T108" fmla="*/ 51 w 80"/>
                <a:gd name="T109" fmla="*/ 2 h 81"/>
                <a:gd name="T110" fmla="*/ 47 w 80"/>
                <a:gd name="T111" fmla="*/ 1 h 81"/>
                <a:gd name="T112" fmla="*/ 43 w 80"/>
                <a:gd name="T113" fmla="*/ 0 h 81"/>
                <a:gd name="T114" fmla="*/ 40 w 80"/>
                <a:gd name="T1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31" y="1"/>
                  </a:lnTo>
                  <a:lnTo>
                    <a:pt x="27" y="2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9"/>
                  </a:lnTo>
                  <a:lnTo>
                    <a:pt x="17" y="73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7" y="79"/>
                  </a:lnTo>
                  <a:lnTo>
                    <a:pt x="31" y="80"/>
                  </a:lnTo>
                  <a:lnTo>
                    <a:pt x="35" y="80"/>
                  </a:lnTo>
                  <a:lnTo>
                    <a:pt x="40" y="81"/>
                  </a:lnTo>
                  <a:lnTo>
                    <a:pt x="43" y="80"/>
                  </a:lnTo>
                  <a:lnTo>
                    <a:pt x="47" y="80"/>
                  </a:lnTo>
                  <a:lnTo>
                    <a:pt x="51" y="79"/>
                  </a:lnTo>
                  <a:lnTo>
                    <a:pt x="55" y="77"/>
                  </a:lnTo>
                  <a:lnTo>
                    <a:pt x="58" y="76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9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5" y="59"/>
                  </a:lnTo>
                  <a:lnTo>
                    <a:pt x="76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80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6" y="25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2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1" name="Freeform 127">
              <a:extLst>
                <a:ext uri="{FF2B5EF4-FFF2-40B4-BE49-F238E27FC236}">
                  <a16:creationId xmlns:a16="http://schemas.microsoft.com/office/drawing/2014/main" id="{A25CCBB5-97FC-490C-A14D-78F5D4A95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3452813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1 w 80"/>
                <a:gd name="T3" fmla="*/ 1 h 80"/>
                <a:gd name="T4" fmla="*/ 27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3 h 80"/>
                <a:gd name="T22" fmla="*/ 1 w 80"/>
                <a:gd name="T23" fmla="*/ 47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8 w 80"/>
                <a:gd name="T33" fmla="*/ 65 h 80"/>
                <a:gd name="T34" fmla="*/ 11 w 80"/>
                <a:gd name="T35" fmla="*/ 68 h 80"/>
                <a:gd name="T36" fmla="*/ 17 w 80"/>
                <a:gd name="T37" fmla="*/ 73 h 80"/>
                <a:gd name="T38" fmla="*/ 20 w 80"/>
                <a:gd name="T39" fmla="*/ 75 h 80"/>
                <a:gd name="T40" fmla="*/ 24 w 80"/>
                <a:gd name="T41" fmla="*/ 77 h 80"/>
                <a:gd name="T42" fmla="*/ 27 w 80"/>
                <a:gd name="T43" fmla="*/ 78 h 80"/>
                <a:gd name="T44" fmla="*/ 31 w 80"/>
                <a:gd name="T45" fmla="*/ 79 h 80"/>
                <a:gd name="T46" fmla="*/ 35 w 80"/>
                <a:gd name="T47" fmla="*/ 80 h 80"/>
                <a:gd name="T48" fmla="*/ 40 w 80"/>
                <a:gd name="T49" fmla="*/ 80 h 80"/>
                <a:gd name="T50" fmla="*/ 43 w 80"/>
                <a:gd name="T51" fmla="*/ 80 h 80"/>
                <a:gd name="T52" fmla="*/ 47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59 w 80"/>
                <a:gd name="T61" fmla="*/ 74 h 80"/>
                <a:gd name="T62" fmla="*/ 61 w 80"/>
                <a:gd name="T63" fmla="*/ 73 h 80"/>
                <a:gd name="T64" fmla="*/ 64 w 80"/>
                <a:gd name="T65" fmla="*/ 70 h 80"/>
                <a:gd name="T66" fmla="*/ 68 w 80"/>
                <a:gd name="T67" fmla="*/ 68 h 80"/>
                <a:gd name="T68" fmla="*/ 70 w 80"/>
                <a:gd name="T69" fmla="*/ 65 h 80"/>
                <a:gd name="T70" fmla="*/ 73 w 80"/>
                <a:gd name="T71" fmla="*/ 62 h 80"/>
                <a:gd name="T72" fmla="*/ 73 w 80"/>
                <a:gd name="T73" fmla="*/ 60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7 h 80"/>
                <a:gd name="T82" fmla="*/ 79 w 80"/>
                <a:gd name="T83" fmla="*/ 43 h 80"/>
                <a:gd name="T84" fmla="*/ 80 w 80"/>
                <a:gd name="T85" fmla="*/ 40 h 80"/>
                <a:gd name="T86" fmla="*/ 79 w 80"/>
                <a:gd name="T87" fmla="*/ 35 h 80"/>
                <a:gd name="T88" fmla="*/ 79 w 80"/>
                <a:gd name="T89" fmla="*/ 32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0 h 80"/>
                <a:gd name="T96" fmla="*/ 73 w 80"/>
                <a:gd name="T97" fmla="*/ 17 h 80"/>
                <a:gd name="T98" fmla="*/ 68 w 80"/>
                <a:gd name="T99" fmla="*/ 11 h 80"/>
                <a:gd name="T100" fmla="*/ 64 w 80"/>
                <a:gd name="T101" fmla="*/ 8 h 80"/>
                <a:gd name="T102" fmla="*/ 61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1 h 80"/>
                <a:gd name="T110" fmla="*/ 47 w 80"/>
                <a:gd name="T111" fmla="*/ 1 h 80"/>
                <a:gd name="T112" fmla="*/ 43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1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0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0" y="40"/>
                  </a:lnTo>
                  <a:lnTo>
                    <a:pt x="79" y="35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2" name="Freeform 128">
              <a:extLst>
                <a:ext uri="{FF2B5EF4-FFF2-40B4-BE49-F238E27FC236}">
                  <a16:creationId xmlns:a16="http://schemas.microsoft.com/office/drawing/2014/main" id="{7488DA5B-46FE-4F32-94BF-E07C4E171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4" y="3500438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0 h 80"/>
                <a:gd name="T4" fmla="*/ 28 w 80"/>
                <a:gd name="T5" fmla="*/ 1 h 80"/>
                <a:gd name="T6" fmla="*/ 24 w 80"/>
                <a:gd name="T7" fmla="*/ 2 h 80"/>
                <a:gd name="T8" fmla="*/ 17 w 80"/>
                <a:gd name="T9" fmla="*/ 6 h 80"/>
                <a:gd name="T10" fmla="*/ 12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1 h 80"/>
                <a:gd name="T18" fmla="*/ 0 w 80"/>
                <a:gd name="T19" fmla="*/ 40 h 80"/>
                <a:gd name="T20" fmla="*/ 0 w 80"/>
                <a:gd name="T21" fmla="*/ 43 h 80"/>
                <a:gd name="T22" fmla="*/ 1 w 80"/>
                <a:gd name="T23" fmla="*/ 47 h 80"/>
                <a:gd name="T24" fmla="*/ 2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1 h 80"/>
                <a:gd name="T32" fmla="*/ 9 w 80"/>
                <a:gd name="T33" fmla="*/ 64 h 80"/>
                <a:gd name="T34" fmla="*/ 12 w 80"/>
                <a:gd name="T35" fmla="*/ 68 h 80"/>
                <a:gd name="T36" fmla="*/ 17 w 80"/>
                <a:gd name="T37" fmla="*/ 73 h 80"/>
                <a:gd name="T38" fmla="*/ 21 w 80"/>
                <a:gd name="T39" fmla="*/ 75 h 80"/>
                <a:gd name="T40" fmla="*/ 24 w 80"/>
                <a:gd name="T41" fmla="*/ 77 h 80"/>
                <a:gd name="T42" fmla="*/ 28 w 80"/>
                <a:gd name="T43" fmla="*/ 78 h 80"/>
                <a:gd name="T44" fmla="*/ 32 w 80"/>
                <a:gd name="T45" fmla="*/ 79 h 80"/>
                <a:gd name="T46" fmla="*/ 36 w 80"/>
                <a:gd name="T47" fmla="*/ 79 h 80"/>
                <a:gd name="T48" fmla="*/ 40 w 80"/>
                <a:gd name="T49" fmla="*/ 80 h 80"/>
                <a:gd name="T50" fmla="*/ 44 w 80"/>
                <a:gd name="T51" fmla="*/ 79 h 80"/>
                <a:gd name="T52" fmla="*/ 48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2 w 80"/>
                <a:gd name="T63" fmla="*/ 73 h 80"/>
                <a:gd name="T64" fmla="*/ 65 w 80"/>
                <a:gd name="T65" fmla="*/ 70 h 80"/>
                <a:gd name="T66" fmla="*/ 68 w 80"/>
                <a:gd name="T67" fmla="*/ 68 h 80"/>
                <a:gd name="T68" fmla="*/ 71 w 80"/>
                <a:gd name="T69" fmla="*/ 64 h 80"/>
                <a:gd name="T70" fmla="*/ 73 w 80"/>
                <a:gd name="T71" fmla="*/ 61 h 80"/>
                <a:gd name="T72" fmla="*/ 74 w 80"/>
                <a:gd name="T73" fmla="*/ 59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7 h 80"/>
                <a:gd name="T82" fmla="*/ 80 w 80"/>
                <a:gd name="T83" fmla="*/ 43 h 80"/>
                <a:gd name="T84" fmla="*/ 80 w 80"/>
                <a:gd name="T85" fmla="*/ 40 h 80"/>
                <a:gd name="T86" fmla="*/ 80 w 80"/>
                <a:gd name="T87" fmla="*/ 35 h 80"/>
                <a:gd name="T88" fmla="*/ 79 w 80"/>
                <a:gd name="T89" fmla="*/ 31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0 h 80"/>
                <a:gd name="T96" fmla="*/ 73 w 80"/>
                <a:gd name="T97" fmla="*/ 17 h 80"/>
                <a:gd name="T98" fmla="*/ 68 w 80"/>
                <a:gd name="T99" fmla="*/ 11 h 80"/>
                <a:gd name="T100" fmla="*/ 65 w 80"/>
                <a:gd name="T101" fmla="*/ 8 h 80"/>
                <a:gd name="T102" fmla="*/ 62 w 80"/>
                <a:gd name="T103" fmla="*/ 6 h 80"/>
                <a:gd name="T104" fmla="*/ 58 w 80"/>
                <a:gd name="T105" fmla="*/ 4 h 80"/>
                <a:gd name="T106" fmla="*/ 55 w 80"/>
                <a:gd name="T107" fmla="*/ 2 h 80"/>
                <a:gd name="T108" fmla="*/ 51 w 80"/>
                <a:gd name="T109" fmla="*/ 1 h 80"/>
                <a:gd name="T110" fmla="*/ 48 w 80"/>
                <a:gd name="T111" fmla="*/ 0 h 80"/>
                <a:gd name="T112" fmla="*/ 44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0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1"/>
                  </a:lnTo>
                  <a:lnTo>
                    <a:pt x="9" y="64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0" y="80"/>
                  </a:lnTo>
                  <a:lnTo>
                    <a:pt x="44" y="79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5" y="70"/>
                  </a:lnTo>
                  <a:lnTo>
                    <a:pt x="68" y="68"/>
                  </a:lnTo>
                  <a:lnTo>
                    <a:pt x="71" y="64"/>
                  </a:lnTo>
                  <a:lnTo>
                    <a:pt x="73" y="61"/>
                  </a:lnTo>
                  <a:lnTo>
                    <a:pt x="74" y="59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80" y="43"/>
                  </a:lnTo>
                  <a:lnTo>
                    <a:pt x="80" y="40"/>
                  </a:lnTo>
                  <a:lnTo>
                    <a:pt x="80" y="35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3" name="Freeform 129">
              <a:extLst>
                <a:ext uri="{FF2B5EF4-FFF2-40B4-BE49-F238E27FC236}">
                  <a16:creationId xmlns:a16="http://schemas.microsoft.com/office/drawing/2014/main" id="{148AFD08-63DC-49F0-BAC5-FCD8B83A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3568701"/>
              <a:ext cx="68039" cy="132508"/>
            </a:xfrm>
            <a:custGeom>
              <a:avLst/>
              <a:gdLst>
                <a:gd name="T0" fmla="*/ 39 w 79"/>
                <a:gd name="T1" fmla="*/ 0 h 80"/>
                <a:gd name="T2" fmla="*/ 31 w 79"/>
                <a:gd name="T3" fmla="*/ 1 h 80"/>
                <a:gd name="T4" fmla="*/ 27 w 79"/>
                <a:gd name="T5" fmla="*/ 1 h 80"/>
                <a:gd name="T6" fmla="*/ 24 w 79"/>
                <a:gd name="T7" fmla="*/ 3 h 80"/>
                <a:gd name="T8" fmla="*/ 17 w 79"/>
                <a:gd name="T9" fmla="*/ 6 h 80"/>
                <a:gd name="T10" fmla="*/ 11 w 79"/>
                <a:gd name="T11" fmla="*/ 11 h 80"/>
                <a:gd name="T12" fmla="*/ 6 w 79"/>
                <a:gd name="T13" fmla="*/ 17 h 80"/>
                <a:gd name="T14" fmla="*/ 2 w 79"/>
                <a:gd name="T15" fmla="*/ 24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3 h 80"/>
                <a:gd name="T22" fmla="*/ 0 w 79"/>
                <a:gd name="T23" fmla="*/ 47 h 80"/>
                <a:gd name="T24" fmla="*/ 1 w 79"/>
                <a:gd name="T25" fmla="*/ 51 h 80"/>
                <a:gd name="T26" fmla="*/ 2 w 79"/>
                <a:gd name="T27" fmla="*/ 55 h 80"/>
                <a:gd name="T28" fmla="*/ 4 w 79"/>
                <a:gd name="T29" fmla="*/ 58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0 w 79"/>
                <a:gd name="T39" fmla="*/ 75 h 80"/>
                <a:gd name="T40" fmla="*/ 24 w 79"/>
                <a:gd name="T41" fmla="*/ 77 h 80"/>
                <a:gd name="T42" fmla="*/ 27 w 79"/>
                <a:gd name="T43" fmla="*/ 78 h 80"/>
                <a:gd name="T44" fmla="*/ 31 w 79"/>
                <a:gd name="T45" fmla="*/ 79 h 80"/>
                <a:gd name="T46" fmla="*/ 35 w 79"/>
                <a:gd name="T47" fmla="*/ 80 h 80"/>
                <a:gd name="T48" fmla="*/ 39 w 79"/>
                <a:gd name="T49" fmla="*/ 80 h 80"/>
                <a:gd name="T50" fmla="*/ 43 w 79"/>
                <a:gd name="T51" fmla="*/ 80 h 80"/>
                <a:gd name="T52" fmla="*/ 47 w 79"/>
                <a:gd name="T53" fmla="*/ 79 h 80"/>
                <a:gd name="T54" fmla="*/ 51 w 79"/>
                <a:gd name="T55" fmla="*/ 78 h 80"/>
                <a:gd name="T56" fmla="*/ 55 w 79"/>
                <a:gd name="T57" fmla="*/ 77 h 80"/>
                <a:gd name="T58" fmla="*/ 58 w 79"/>
                <a:gd name="T59" fmla="*/ 75 h 80"/>
                <a:gd name="T60" fmla="*/ 59 w 79"/>
                <a:gd name="T61" fmla="*/ 74 h 80"/>
                <a:gd name="T62" fmla="*/ 61 w 79"/>
                <a:gd name="T63" fmla="*/ 73 h 80"/>
                <a:gd name="T64" fmla="*/ 64 w 79"/>
                <a:gd name="T65" fmla="*/ 70 h 80"/>
                <a:gd name="T66" fmla="*/ 67 w 79"/>
                <a:gd name="T67" fmla="*/ 68 h 80"/>
                <a:gd name="T68" fmla="*/ 70 w 79"/>
                <a:gd name="T69" fmla="*/ 65 h 80"/>
                <a:gd name="T70" fmla="*/ 72 w 79"/>
                <a:gd name="T71" fmla="*/ 62 h 80"/>
                <a:gd name="T72" fmla="*/ 73 w 79"/>
                <a:gd name="T73" fmla="*/ 60 h 80"/>
                <a:gd name="T74" fmla="*/ 74 w 79"/>
                <a:gd name="T75" fmla="*/ 58 h 80"/>
                <a:gd name="T76" fmla="*/ 76 w 79"/>
                <a:gd name="T77" fmla="*/ 55 h 80"/>
                <a:gd name="T78" fmla="*/ 77 w 79"/>
                <a:gd name="T79" fmla="*/ 51 h 80"/>
                <a:gd name="T80" fmla="*/ 78 w 79"/>
                <a:gd name="T81" fmla="*/ 47 h 80"/>
                <a:gd name="T82" fmla="*/ 79 w 79"/>
                <a:gd name="T83" fmla="*/ 43 h 80"/>
                <a:gd name="T84" fmla="*/ 79 w 79"/>
                <a:gd name="T85" fmla="*/ 40 h 80"/>
                <a:gd name="T86" fmla="*/ 79 w 79"/>
                <a:gd name="T87" fmla="*/ 35 h 80"/>
                <a:gd name="T88" fmla="*/ 78 w 79"/>
                <a:gd name="T89" fmla="*/ 32 h 80"/>
                <a:gd name="T90" fmla="*/ 77 w 79"/>
                <a:gd name="T91" fmla="*/ 28 h 80"/>
                <a:gd name="T92" fmla="*/ 76 w 79"/>
                <a:gd name="T93" fmla="*/ 24 h 80"/>
                <a:gd name="T94" fmla="*/ 74 w 79"/>
                <a:gd name="T95" fmla="*/ 20 h 80"/>
                <a:gd name="T96" fmla="*/ 72 w 79"/>
                <a:gd name="T97" fmla="*/ 17 h 80"/>
                <a:gd name="T98" fmla="*/ 67 w 79"/>
                <a:gd name="T99" fmla="*/ 11 h 80"/>
                <a:gd name="T100" fmla="*/ 64 w 79"/>
                <a:gd name="T101" fmla="*/ 8 h 80"/>
                <a:gd name="T102" fmla="*/ 61 w 79"/>
                <a:gd name="T103" fmla="*/ 6 h 80"/>
                <a:gd name="T104" fmla="*/ 58 w 79"/>
                <a:gd name="T105" fmla="*/ 4 h 80"/>
                <a:gd name="T106" fmla="*/ 55 w 79"/>
                <a:gd name="T107" fmla="*/ 3 h 80"/>
                <a:gd name="T108" fmla="*/ 51 w 79"/>
                <a:gd name="T109" fmla="*/ 1 h 80"/>
                <a:gd name="T110" fmla="*/ 47 w 79"/>
                <a:gd name="T111" fmla="*/ 1 h 80"/>
                <a:gd name="T112" fmla="*/ 43 w 79"/>
                <a:gd name="T113" fmla="*/ 0 h 80"/>
                <a:gd name="T114" fmla="*/ 39 w 79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31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39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0"/>
                  </a:lnTo>
                  <a:lnTo>
                    <a:pt x="67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6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9" y="43"/>
                  </a:lnTo>
                  <a:lnTo>
                    <a:pt x="79" y="40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7" y="28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4" name="Freeform 130">
              <a:extLst>
                <a:ext uri="{FF2B5EF4-FFF2-40B4-BE49-F238E27FC236}">
                  <a16:creationId xmlns:a16="http://schemas.microsoft.com/office/drawing/2014/main" id="{79A4F7FB-1375-4ABD-B650-EDA327458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3554413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1 h 80"/>
                <a:gd name="T4" fmla="*/ 28 w 80"/>
                <a:gd name="T5" fmla="*/ 2 h 80"/>
                <a:gd name="T6" fmla="*/ 24 w 80"/>
                <a:gd name="T7" fmla="*/ 3 h 80"/>
                <a:gd name="T8" fmla="*/ 17 w 80"/>
                <a:gd name="T9" fmla="*/ 6 h 80"/>
                <a:gd name="T10" fmla="*/ 12 w 80"/>
                <a:gd name="T11" fmla="*/ 12 h 80"/>
                <a:gd name="T12" fmla="*/ 6 w 80"/>
                <a:gd name="T13" fmla="*/ 17 h 80"/>
                <a:gd name="T14" fmla="*/ 3 w 80"/>
                <a:gd name="T15" fmla="*/ 25 h 80"/>
                <a:gd name="T16" fmla="*/ 1 w 80"/>
                <a:gd name="T17" fmla="*/ 32 h 80"/>
                <a:gd name="T18" fmla="*/ 0 w 80"/>
                <a:gd name="T19" fmla="*/ 40 h 80"/>
                <a:gd name="T20" fmla="*/ 0 w 80"/>
                <a:gd name="T21" fmla="*/ 44 h 80"/>
                <a:gd name="T22" fmla="*/ 1 w 80"/>
                <a:gd name="T23" fmla="*/ 48 h 80"/>
                <a:gd name="T24" fmla="*/ 2 w 80"/>
                <a:gd name="T25" fmla="*/ 52 h 80"/>
                <a:gd name="T26" fmla="*/ 3 w 80"/>
                <a:gd name="T27" fmla="*/ 56 h 80"/>
                <a:gd name="T28" fmla="*/ 4 w 80"/>
                <a:gd name="T29" fmla="*/ 59 h 80"/>
                <a:gd name="T30" fmla="*/ 6 w 80"/>
                <a:gd name="T31" fmla="*/ 62 h 80"/>
                <a:gd name="T32" fmla="*/ 9 w 80"/>
                <a:gd name="T33" fmla="*/ 65 h 80"/>
                <a:gd name="T34" fmla="*/ 12 w 80"/>
                <a:gd name="T35" fmla="*/ 68 h 80"/>
                <a:gd name="T36" fmla="*/ 17 w 80"/>
                <a:gd name="T37" fmla="*/ 73 h 80"/>
                <a:gd name="T38" fmla="*/ 21 w 80"/>
                <a:gd name="T39" fmla="*/ 75 h 80"/>
                <a:gd name="T40" fmla="*/ 24 w 80"/>
                <a:gd name="T41" fmla="*/ 77 h 80"/>
                <a:gd name="T42" fmla="*/ 28 w 80"/>
                <a:gd name="T43" fmla="*/ 79 h 80"/>
                <a:gd name="T44" fmla="*/ 32 w 80"/>
                <a:gd name="T45" fmla="*/ 79 h 80"/>
                <a:gd name="T46" fmla="*/ 36 w 80"/>
                <a:gd name="T47" fmla="*/ 80 h 80"/>
                <a:gd name="T48" fmla="*/ 40 w 80"/>
                <a:gd name="T49" fmla="*/ 80 h 80"/>
                <a:gd name="T50" fmla="*/ 44 w 80"/>
                <a:gd name="T51" fmla="*/ 80 h 80"/>
                <a:gd name="T52" fmla="*/ 48 w 80"/>
                <a:gd name="T53" fmla="*/ 79 h 80"/>
                <a:gd name="T54" fmla="*/ 51 w 80"/>
                <a:gd name="T55" fmla="*/ 79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2 w 80"/>
                <a:gd name="T63" fmla="*/ 73 h 80"/>
                <a:gd name="T64" fmla="*/ 65 w 80"/>
                <a:gd name="T65" fmla="*/ 71 h 80"/>
                <a:gd name="T66" fmla="*/ 68 w 80"/>
                <a:gd name="T67" fmla="*/ 68 h 80"/>
                <a:gd name="T68" fmla="*/ 71 w 80"/>
                <a:gd name="T69" fmla="*/ 65 h 80"/>
                <a:gd name="T70" fmla="*/ 73 w 80"/>
                <a:gd name="T71" fmla="*/ 62 h 80"/>
                <a:gd name="T72" fmla="*/ 74 w 80"/>
                <a:gd name="T73" fmla="*/ 60 h 80"/>
                <a:gd name="T74" fmla="*/ 75 w 80"/>
                <a:gd name="T75" fmla="*/ 59 h 80"/>
                <a:gd name="T76" fmla="*/ 77 w 80"/>
                <a:gd name="T77" fmla="*/ 56 h 80"/>
                <a:gd name="T78" fmla="*/ 78 w 80"/>
                <a:gd name="T79" fmla="*/ 52 h 80"/>
                <a:gd name="T80" fmla="*/ 79 w 80"/>
                <a:gd name="T81" fmla="*/ 48 h 80"/>
                <a:gd name="T82" fmla="*/ 80 w 80"/>
                <a:gd name="T83" fmla="*/ 44 h 80"/>
                <a:gd name="T84" fmla="*/ 80 w 80"/>
                <a:gd name="T85" fmla="*/ 40 h 80"/>
                <a:gd name="T86" fmla="*/ 80 w 80"/>
                <a:gd name="T87" fmla="*/ 36 h 80"/>
                <a:gd name="T88" fmla="*/ 79 w 80"/>
                <a:gd name="T89" fmla="*/ 32 h 80"/>
                <a:gd name="T90" fmla="*/ 78 w 80"/>
                <a:gd name="T91" fmla="*/ 28 h 80"/>
                <a:gd name="T92" fmla="*/ 77 w 80"/>
                <a:gd name="T93" fmla="*/ 25 h 80"/>
                <a:gd name="T94" fmla="*/ 75 w 80"/>
                <a:gd name="T95" fmla="*/ 21 h 80"/>
                <a:gd name="T96" fmla="*/ 73 w 80"/>
                <a:gd name="T97" fmla="*/ 17 h 80"/>
                <a:gd name="T98" fmla="*/ 68 w 80"/>
                <a:gd name="T99" fmla="*/ 12 h 80"/>
                <a:gd name="T100" fmla="*/ 65 w 80"/>
                <a:gd name="T101" fmla="*/ 9 h 80"/>
                <a:gd name="T102" fmla="*/ 62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2 h 80"/>
                <a:gd name="T110" fmla="*/ 48 w 80"/>
                <a:gd name="T111" fmla="*/ 1 h 80"/>
                <a:gd name="T112" fmla="*/ 44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1"/>
                  </a:lnTo>
                  <a:lnTo>
                    <a:pt x="28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9" y="65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79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8" y="79"/>
                  </a:lnTo>
                  <a:lnTo>
                    <a:pt x="51" y="79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5" y="71"/>
                  </a:lnTo>
                  <a:lnTo>
                    <a:pt x="68" y="68"/>
                  </a:lnTo>
                  <a:lnTo>
                    <a:pt x="71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7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68" y="12"/>
                  </a:lnTo>
                  <a:lnTo>
                    <a:pt x="65" y="9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2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5" name="Freeform 131">
              <a:extLst>
                <a:ext uri="{FF2B5EF4-FFF2-40B4-BE49-F238E27FC236}">
                  <a16:creationId xmlns:a16="http://schemas.microsoft.com/office/drawing/2014/main" id="{A239400C-55B0-47CB-94F5-187E280C6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3397252"/>
              <a:ext cx="68039" cy="132508"/>
            </a:xfrm>
            <a:custGeom>
              <a:avLst/>
              <a:gdLst>
                <a:gd name="T0" fmla="*/ 39 w 79"/>
                <a:gd name="T1" fmla="*/ 0 h 80"/>
                <a:gd name="T2" fmla="*/ 31 w 79"/>
                <a:gd name="T3" fmla="*/ 1 h 80"/>
                <a:gd name="T4" fmla="*/ 27 w 79"/>
                <a:gd name="T5" fmla="*/ 1 h 80"/>
                <a:gd name="T6" fmla="*/ 24 w 79"/>
                <a:gd name="T7" fmla="*/ 3 h 80"/>
                <a:gd name="T8" fmla="*/ 17 w 79"/>
                <a:gd name="T9" fmla="*/ 6 h 80"/>
                <a:gd name="T10" fmla="*/ 11 w 79"/>
                <a:gd name="T11" fmla="*/ 12 h 80"/>
                <a:gd name="T12" fmla="*/ 6 w 79"/>
                <a:gd name="T13" fmla="*/ 17 h 80"/>
                <a:gd name="T14" fmla="*/ 2 w 79"/>
                <a:gd name="T15" fmla="*/ 24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4 h 80"/>
                <a:gd name="T22" fmla="*/ 0 w 79"/>
                <a:gd name="T23" fmla="*/ 48 h 80"/>
                <a:gd name="T24" fmla="*/ 1 w 79"/>
                <a:gd name="T25" fmla="*/ 51 h 80"/>
                <a:gd name="T26" fmla="*/ 2 w 79"/>
                <a:gd name="T27" fmla="*/ 55 h 80"/>
                <a:gd name="T28" fmla="*/ 4 w 79"/>
                <a:gd name="T29" fmla="*/ 59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0 w 79"/>
                <a:gd name="T39" fmla="*/ 75 h 80"/>
                <a:gd name="T40" fmla="*/ 24 w 79"/>
                <a:gd name="T41" fmla="*/ 77 h 80"/>
                <a:gd name="T42" fmla="*/ 27 w 79"/>
                <a:gd name="T43" fmla="*/ 78 h 80"/>
                <a:gd name="T44" fmla="*/ 31 w 79"/>
                <a:gd name="T45" fmla="*/ 79 h 80"/>
                <a:gd name="T46" fmla="*/ 35 w 79"/>
                <a:gd name="T47" fmla="*/ 80 h 80"/>
                <a:gd name="T48" fmla="*/ 39 w 79"/>
                <a:gd name="T49" fmla="*/ 80 h 80"/>
                <a:gd name="T50" fmla="*/ 43 w 79"/>
                <a:gd name="T51" fmla="*/ 80 h 80"/>
                <a:gd name="T52" fmla="*/ 47 w 79"/>
                <a:gd name="T53" fmla="*/ 79 h 80"/>
                <a:gd name="T54" fmla="*/ 51 w 79"/>
                <a:gd name="T55" fmla="*/ 78 h 80"/>
                <a:gd name="T56" fmla="*/ 55 w 79"/>
                <a:gd name="T57" fmla="*/ 77 h 80"/>
                <a:gd name="T58" fmla="*/ 58 w 79"/>
                <a:gd name="T59" fmla="*/ 75 h 80"/>
                <a:gd name="T60" fmla="*/ 59 w 79"/>
                <a:gd name="T61" fmla="*/ 74 h 80"/>
                <a:gd name="T62" fmla="*/ 61 w 79"/>
                <a:gd name="T63" fmla="*/ 73 h 80"/>
                <a:gd name="T64" fmla="*/ 64 w 79"/>
                <a:gd name="T65" fmla="*/ 71 h 80"/>
                <a:gd name="T66" fmla="*/ 67 w 79"/>
                <a:gd name="T67" fmla="*/ 68 h 80"/>
                <a:gd name="T68" fmla="*/ 70 w 79"/>
                <a:gd name="T69" fmla="*/ 65 h 80"/>
                <a:gd name="T70" fmla="*/ 72 w 79"/>
                <a:gd name="T71" fmla="*/ 62 h 80"/>
                <a:gd name="T72" fmla="*/ 73 w 79"/>
                <a:gd name="T73" fmla="*/ 60 h 80"/>
                <a:gd name="T74" fmla="*/ 74 w 79"/>
                <a:gd name="T75" fmla="*/ 59 h 80"/>
                <a:gd name="T76" fmla="*/ 76 w 79"/>
                <a:gd name="T77" fmla="*/ 55 h 80"/>
                <a:gd name="T78" fmla="*/ 77 w 79"/>
                <a:gd name="T79" fmla="*/ 51 h 80"/>
                <a:gd name="T80" fmla="*/ 78 w 79"/>
                <a:gd name="T81" fmla="*/ 48 h 80"/>
                <a:gd name="T82" fmla="*/ 79 w 79"/>
                <a:gd name="T83" fmla="*/ 44 h 80"/>
                <a:gd name="T84" fmla="*/ 79 w 79"/>
                <a:gd name="T85" fmla="*/ 40 h 80"/>
                <a:gd name="T86" fmla="*/ 79 w 79"/>
                <a:gd name="T87" fmla="*/ 36 h 80"/>
                <a:gd name="T88" fmla="*/ 78 w 79"/>
                <a:gd name="T89" fmla="*/ 32 h 80"/>
                <a:gd name="T90" fmla="*/ 77 w 79"/>
                <a:gd name="T91" fmla="*/ 28 h 80"/>
                <a:gd name="T92" fmla="*/ 76 w 79"/>
                <a:gd name="T93" fmla="*/ 24 h 80"/>
                <a:gd name="T94" fmla="*/ 74 w 79"/>
                <a:gd name="T95" fmla="*/ 21 h 80"/>
                <a:gd name="T96" fmla="*/ 72 w 79"/>
                <a:gd name="T97" fmla="*/ 17 h 80"/>
                <a:gd name="T98" fmla="*/ 67 w 79"/>
                <a:gd name="T99" fmla="*/ 12 h 80"/>
                <a:gd name="T100" fmla="*/ 64 w 79"/>
                <a:gd name="T101" fmla="*/ 9 h 80"/>
                <a:gd name="T102" fmla="*/ 61 w 79"/>
                <a:gd name="T103" fmla="*/ 6 h 80"/>
                <a:gd name="T104" fmla="*/ 58 w 79"/>
                <a:gd name="T105" fmla="*/ 4 h 80"/>
                <a:gd name="T106" fmla="*/ 55 w 79"/>
                <a:gd name="T107" fmla="*/ 3 h 80"/>
                <a:gd name="T108" fmla="*/ 51 w 79"/>
                <a:gd name="T109" fmla="*/ 1 h 80"/>
                <a:gd name="T110" fmla="*/ 47 w 79"/>
                <a:gd name="T111" fmla="*/ 1 h 80"/>
                <a:gd name="T112" fmla="*/ 43 w 79"/>
                <a:gd name="T113" fmla="*/ 0 h 80"/>
                <a:gd name="T114" fmla="*/ 39 w 79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31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8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39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4" y="59"/>
                  </a:lnTo>
                  <a:lnTo>
                    <a:pt x="76" y="55"/>
                  </a:lnTo>
                  <a:lnTo>
                    <a:pt x="77" y="51"/>
                  </a:lnTo>
                  <a:lnTo>
                    <a:pt x="78" y="48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78" y="32"/>
                  </a:lnTo>
                  <a:lnTo>
                    <a:pt x="77" y="28"/>
                  </a:lnTo>
                  <a:lnTo>
                    <a:pt x="76" y="24"/>
                  </a:lnTo>
                  <a:lnTo>
                    <a:pt x="74" y="21"/>
                  </a:lnTo>
                  <a:lnTo>
                    <a:pt x="72" y="17"/>
                  </a:lnTo>
                  <a:lnTo>
                    <a:pt x="67" y="12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6" name="Freeform 132">
              <a:extLst>
                <a:ext uri="{FF2B5EF4-FFF2-40B4-BE49-F238E27FC236}">
                  <a16:creationId xmlns:a16="http://schemas.microsoft.com/office/drawing/2014/main" id="{C97100A5-1CD7-4499-A286-3C41B5373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3325813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0 h 80"/>
                <a:gd name="T4" fmla="*/ 28 w 80"/>
                <a:gd name="T5" fmla="*/ 1 h 80"/>
                <a:gd name="T6" fmla="*/ 24 w 80"/>
                <a:gd name="T7" fmla="*/ 3 h 80"/>
                <a:gd name="T8" fmla="*/ 17 w 80"/>
                <a:gd name="T9" fmla="*/ 6 h 80"/>
                <a:gd name="T10" fmla="*/ 12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1 h 80"/>
                <a:gd name="T18" fmla="*/ 0 w 80"/>
                <a:gd name="T19" fmla="*/ 40 h 80"/>
                <a:gd name="T20" fmla="*/ 0 w 80"/>
                <a:gd name="T21" fmla="*/ 43 h 80"/>
                <a:gd name="T22" fmla="*/ 1 w 80"/>
                <a:gd name="T23" fmla="*/ 47 h 80"/>
                <a:gd name="T24" fmla="*/ 2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2 h 80"/>
                <a:gd name="T32" fmla="*/ 9 w 80"/>
                <a:gd name="T33" fmla="*/ 65 h 80"/>
                <a:gd name="T34" fmla="*/ 12 w 80"/>
                <a:gd name="T35" fmla="*/ 68 h 80"/>
                <a:gd name="T36" fmla="*/ 17 w 80"/>
                <a:gd name="T37" fmla="*/ 73 h 80"/>
                <a:gd name="T38" fmla="*/ 21 w 80"/>
                <a:gd name="T39" fmla="*/ 75 h 80"/>
                <a:gd name="T40" fmla="*/ 24 w 80"/>
                <a:gd name="T41" fmla="*/ 77 h 80"/>
                <a:gd name="T42" fmla="*/ 28 w 80"/>
                <a:gd name="T43" fmla="*/ 78 h 80"/>
                <a:gd name="T44" fmla="*/ 32 w 80"/>
                <a:gd name="T45" fmla="*/ 79 h 80"/>
                <a:gd name="T46" fmla="*/ 36 w 80"/>
                <a:gd name="T47" fmla="*/ 80 h 80"/>
                <a:gd name="T48" fmla="*/ 40 w 80"/>
                <a:gd name="T49" fmla="*/ 80 h 80"/>
                <a:gd name="T50" fmla="*/ 44 w 80"/>
                <a:gd name="T51" fmla="*/ 80 h 80"/>
                <a:gd name="T52" fmla="*/ 48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2 w 80"/>
                <a:gd name="T63" fmla="*/ 73 h 80"/>
                <a:gd name="T64" fmla="*/ 65 w 80"/>
                <a:gd name="T65" fmla="*/ 70 h 80"/>
                <a:gd name="T66" fmla="*/ 68 w 80"/>
                <a:gd name="T67" fmla="*/ 68 h 80"/>
                <a:gd name="T68" fmla="*/ 71 w 80"/>
                <a:gd name="T69" fmla="*/ 65 h 80"/>
                <a:gd name="T70" fmla="*/ 73 w 80"/>
                <a:gd name="T71" fmla="*/ 62 h 80"/>
                <a:gd name="T72" fmla="*/ 74 w 80"/>
                <a:gd name="T73" fmla="*/ 60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7 h 80"/>
                <a:gd name="T82" fmla="*/ 80 w 80"/>
                <a:gd name="T83" fmla="*/ 43 h 80"/>
                <a:gd name="T84" fmla="*/ 80 w 80"/>
                <a:gd name="T85" fmla="*/ 40 h 80"/>
                <a:gd name="T86" fmla="*/ 80 w 80"/>
                <a:gd name="T87" fmla="*/ 35 h 80"/>
                <a:gd name="T88" fmla="*/ 79 w 80"/>
                <a:gd name="T89" fmla="*/ 31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0 h 80"/>
                <a:gd name="T96" fmla="*/ 73 w 80"/>
                <a:gd name="T97" fmla="*/ 17 h 80"/>
                <a:gd name="T98" fmla="*/ 68 w 80"/>
                <a:gd name="T99" fmla="*/ 11 h 80"/>
                <a:gd name="T100" fmla="*/ 65 w 80"/>
                <a:gd name="T101" fmla="*/ 8 h 80"/>
                <a:gd name="T102" fmla="*/ 62 w 80"/>
                <a:gd name="T103" fmla="*/ 6 h 80"/>
                <a:gd name="T104" fmla="*/ 58 w 80"/>
                <a:gd name="T105" fmla="*/ 4 h 80"/>
                <a:gd name="T106" fmla="*/ 55 w 80"/>
                <a:gd name="T107" fmla="*/ 3 h 80"/>
                <a:gd name="T108" fmla="*/ 51 w 80"/>
                <a:gd name="T109" fmla="*/ 1 h 80"/>
                <a:gd name="T110" fmla="*/ 48 w 80"/>
                <a:gd name="T111" fmla="*/ 0 h 80"/>
                <a:gd name="T112" fmla="*/ 44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9" y="65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5" y="70"/>
                  </a:lnTo>
                  <a:lnTo>
                    <a:pt x="68" y="68"/>
                  </a:lnTo>
                  <a:lnTo>
                    <a:pt x="71" y="65"/>
                  </a:lnTo>
                  <a:lnTo>
                    <a:pt x="73" y="62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80" y="43"/>
                  </a:lnTo>
                  <a:lnTo>
                    <a:pt x="80" y="40"/>
                  </a:lnTo>
                  <a:lnTo>
                    <a:pt x="80" y="35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7" name="Freeform 133">
              <a:extLst>
                <a:ext uri="{FF2B5EF4-FFF2-40B4-BE49-F238E27FC236}">
                  <a16:creationId xmlns:a16="http://schemas.microsoft.com/office/drawing/2014/main" id="{0C1EB61F-6BB0-4AD6-90A0-033F30D5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0" y="3084512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2 w 80"/>
                <a:gd name="T3" fmla="*/ 0 h 80"/>
                <a:gd name="T4" fmla="*/ 28 w 80"/>
                <a:gd name="T5" fmla="*/ 1 h 80"/>
                <a:gd name="T6" fmla="*/ 24 w 80"/>
                <a:gd name="T7" fmla="*/ 2 h 80"/>
                <a:gd name="T8" fmla="*/ 17 w 80"/>
                <a:gd name="T9" fmla="*/ 6 h 80"/>
                <a:gd name="T10" fmla="*/ 12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1 h 80"/>
                <a:gd name="T18" fmla="*/ 0 w 80"/>
                <a:gd name="T19" fmla="*/ 40 h 80"/>
                <a:gd name="T20" fmla="*/ 0 w 80"/>
                <a:gd name="T21" fmla="*/ 43 h 80"/>
                <a:gd name="T22" fmla="*/ 1 w 80"/>
                <a:gd name="T23" fmla="*/ 47 h 80"/>
                <a:gd name="T24" fmla="*/ 2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1 h 80"/>
                <a:gd name="T32" fmla="*/ 9 w 80"/>
                <a:gd name="T33" fmla="*/ 64 h 80"/>
                <a:gd name="T34" fmla="*/ 12 w 80"/>
                <a:gd name="T35" fmla="*/ 68 h 80"/>
                <a:gd name="T36" fmla="*/ 17 w 80"/>
                <a:gd name="T37" fmla="*/ 73 h 80"/>
                <a:gd name="T38" fmla="*/ 21 w 80"/>
                <a:gd name="T39" fmla="*/ 75 h 80"/>
                <a:gd name="T40" fmla="*/ 24 w 80"/>
                <a:gd name="T41" fmla="*/ 77 h 80"/>
                <a:gd name="T42" fmla="*/ 28 w 80"/>
                <a:gd name="T43" fmla="*/ 78 h 80"/>
                <a:gd name="T44" fmla="*/ 32 w 80"/>
                <a:gd name="T45" fmla="*/ 79 h 80"/>
                <a:gd name="T46" fmla="*/ 36 w 80"/>
                <a:gd name="T47" fmla="*/ 79 h 80"/>
                <a:gd name="T48" fmla="*/ 40 w 80"/>
                <a:gd name="T49" fmla="*/ 80 h 80"/>
                <a:gd name="T50" fmla="*/ 44 w 80"/>
                <a:gd name="T51" fmla="*/ 79 h 80"/>
                <a:gd name="T52" fmla="*/ 48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2 w 80"/>
                <a:gd name="T63" fmla="*/ 73 h 80"/>
                <a:gd name="T64" fmla="*/ 65 w 80"/>
                <a:gd name="T65" fmla="*/ 70 h 80"/>
                <a:gd name="T66" fmla="*/ 68 w 80"/>
                <a:gd name="T67" fmla="*/ 68 h 80"/>
                <a:gd name="T68" fmla="*/ 71 w 80"/>
                <a:gd name="T69" fmla="*/ 64 h 80"/>
                <a:gd name="T70" fmla="*/ 73 w 80"/>
                <a:gd name="T71" fmla="*/ 61 h 80"/>
                <a:gd name="T72" fmla="*/ 74 w 80"/>
                <a:gd name="T73" fmla="*/ 60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7 h 80"/>
                <a:gd name="T82" fmla="*/ 80 w 80"/>
                <a:gd name="T83" fmla="*/ 43 h 80"/>
                <a:gd name="T84" fmla="*/ 80 w 80"/>
                <a:gd name="T85" fmla="*/ 40 h 80"/>
                <a:gd name="T86" fmla="*/ 80 w 80"/>
                <a:gd name="T87" fmla="*/ 35 h 80"/>
                <a:gd name="T88" fmla="*/ 79 w 80"/>
                <a:gd name="T89" fmla="*/ 31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0 h 80"/>
                <a:gd name="T96" fmla="*/ 73 w 80"/>
                <a:gd name="T97" fmla="*/ 17 h 80"/>
                <a:gd name="T98" fmla="*/ 68 w 80"/>
                <a:gd name="T99" fmla="*/ 11 h 80"/>
                <a:gd name="T100" fmla="*/ 65 w 80"/>
                <a:gd name="T101" fmla="*/ 8 h 80"/>
                <a:gd name="T102" fmla="*/ 62 w 80"/>
                <a:gd name="T103" fmla="*/ 6 h 80"/>
                <a:gd name="T104" fmla="*/ 58 w 80"/>
                <a:gd name="T105" fmla="*/ 4 h 80"/>
                <a:gd name="T106" fmla="*/ 55 w 80"/>
                <a:gd name="T107" fmla="*/ 2 h 80"/>
                <a:gd name="T108" fmla="*/ 51 w 80"/>
                <a:gd name="T109" fmla="*/ 1 h 80"/>
                <a:gd name="T110" fmla="*/ 48 w 80"/>
                <a:gd name="T111" fmla="*/ 0 h 80"/>
                <a:gd name="T112" fmla="*/ 44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2" y="0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1"/>
                  </a:lnTo>
                  <a:lnTo>
                    <a:pt x="9" y="64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0" y="80"/>
                  </a:lnTo>
                  <a:lnTo>
                    <a:pt x="44" y="79"/>
                  </a:lnTo>
                  <a:lnTo>
                    <a:pt x="48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5" y="70"/>
                  </a:lnTo>
                  <a:lnTo>
                    <a:pt x="68" y="68"/>
                  </a:lnTo>
                  <a:lnTo>
                    <a:pt x="71" y="64"/>
                  </a:lnTo>
                  <a:lnTo>
                    <a:pt x="73" y="61"/>
                  </a:lnTo>
                  <a:lnTo>
                    <a:pt x="74" y="60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80" y="43"/>
                  </a:lnTo>
                  <a:lnTo>
                    <a:pt x="80" y="40"/>
                  </a:lnTo>
                  <a:lnTo>
                    <a:pt x="80" y="35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" name="Freeform 134">
              <a:extLst>
                <a:ext uri="{FF2B5EF4-FFF2-40B4-BE49-F238E27FC236}">
                  <a16:creationId xmlns:a16="http://schemas.microsoft.com/office/drawing/2014/main" id="{6292F107-CD80-4F39-A578-167B0116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2" y="2830514"/>
              <a:ext cx="68039" cy="132508"/>
            </a:xfrm>
            <a:custGeom>
              <a:avLst/>
              <a:gdLst>
                <a:gd name="T0" fmla="*/ 40 w 80"/>
                <a:gd name="T1" fmla="*/ 0 h 80"/>
                <a:gd name="T2" fmla="*/ 31 w 80"/>
                <a:gd name="T3" fmla="*/ 0 h 80"/>
                <a:gd name="T4" fmla="*/ 28 w 80"/>
                <a:gd name="T5" fmla="*/ 1 h 80"/>
                <a:gd name="T6" fmla="*/ 24 w 80"/>
                <a:gd name="T7" fmla="*/ 2 h 80"/>
                <a:gd name="T8" fmla="*/ 17 w 80"/>
                <a:gd name="T9" fmla="*/ 6 h 80"/>
                <a:gd name="T10" fmla="*/ 11 w 80"/>
                <a:gd name="T11" fmla="*/ 11 h 80"/>
                <a:gd name="T12" fmla="*/ 6 w 80"/>
                <a:gd name="T13" fmla="*/ 17 h 80"/>
                <a:gd name="T14" fmla="*/ 3 w 80"/>
                <a:gd name="T15" fmla="*/ 24 h 80"/>
                <a:gd name="T16" fmla="*/ 1 w 80"/>
                <a:gd name="T17" fmla="*/ 31 h 80"/>
                <a:gd name="T18" fmla="*/ 0 w 80"/>
                <a:gd name="T19" fmla="*/ 39 h 80"/>
                <a:gd name="T20" fmla="*/ 0 w 80"/>
                <a:gd name="T21" fmla="*/ 43 h 80"/>
                <a:gd name="T22" fmla="*/ 1 w 80"/>
                <a:gd name="T23" fmla="*/ 47 h 80"/>
                <a:gd name="T24" fmla="*/ 1 w 80"/>
                <a:gd name="T25" fmla="*/ 51 h 80"/>
                <a:gd name="T26" fmla="*/ 3 w 80"/>
                <a:gd name="T27" fmla="*/ 55 h 80"/>
                <a:gd name="T28" fmla="*/ 4 w 80"/>
                <a:gd name="T29" fmla="*/ 58 h 80"/>
                <a:gd name="T30" fmla="*/ 6 w 80"/>
                <a:gd name="T31" fmla="*/ 61 h 80"/>
                <a:gd name="T32" fmla="*/ 8 w 80"/>
                <a:gd name="T33" fmla="*/ 64 h 80"/>
                <a:gd name="T34" fmla="*/ 11 w 80"/>
                <a:gd name="T35" fmla="*/ 68 h 80"/>
                <a:gd name="T36" fmla="*/ 17 w 80"/>
                <a:gd name="T37" fmla="*/ 73 h 80"/>
                <a:gd name="T38" fmla="*/ 21 w 80"/>
                <a:gd name="T39" fmla="*/ 75 h 80"/>
                <a:gd name="T40" fmla="*/ 24 w 80"/>
                <a:gd name="T41" fmla="*/ 77 h 80"/>
                <a:gd name="T42" fmla="*/ 28 w 80"/>
                <a:gd name="T43" fmla="*/ 78 h 80"/>
                <a:gd name="T44" fmla="*/ 31 w 80"/>
                <a:gd name="T45" fmla="*/ 79 h 80"/>
                <a:gd name="T46" fmla="*/ 35 w 80"/>
                <a:gd name="T47" fmla="*/ 79 h 80"/>
                <a:gd name="T48" fmla="*/ 40 w 80"/>
                <a:gd name="T49" fmla="*/ 80 h 80"/>
                <a:gd name="T50" fmla="*/ 43 w 80"/>
                <a:gd name="T51" fmla="*/ 79 h 80"/>
                <a:gd name="T52" fmla="*/ 47 w 80"/>
                <a:gd name="T53" fmla="*/ 79 h 80"/>
                <a:gd name="T54" fmla="*/ 51 w 80"/>
                <a:gd name="T55" fmla="*/ 78 h 80"/>
                <a:gd name="T56" fmla="*/ 55 w 80"/>
                <a:gd name="T57" fmla="*/ 77 h 80"/>
                <a:gd name="T58" fmla="*/ 58 w 80"/>
                <a:gd name="T59" fmla="*/ 75 h 80"/>
                <a:gd name="T60" fmla="*/ 60 w 80"/>
                <a:gd name="T61" fmla="*/ 74 h 80"/>
                <a:gd name="T62" fmla="*/ 61 w 80"/>
                <a:gd name="T63" fmla="*/ 73 h 80"/>
                <a:gd name="T64" fmla="*/ 64 w 80"/>
                <a:gd name="T65" fmla="*/ 70 h 80"/>
                <a:gd name="T66" fmla="*/ 68 w 80"/>
                <a:gd name="T67" fmla="*/ 68 h 80"/>
                <a:gd name="T68" fmla="*/ 70 w 80"/>
                <a:gd name="T69" fmla="*/ 64 h 80"/>
                <a:gd name="T70" fmla="*/ 73 w 80"/>
                <a:gd name="T71" fmla="*/ 61 h 80"/>
                <a:gd name="T72" fmla="*/ 74 w 80"/>
                <a:gd name="T73" fmla="*/ 59 h 80"/>
                <a:gd name="T74" fmla="*/ 75 w 80"/>
                <a:gd name="T75" fmla="*/ 58 h 80"/>
                <a:gd name="T76" fmla="*/ 77 w 80"/>
                <a:gd name="T77" fmla="*/ 55 h 80"/>
                <a:gd name="T78" fmla="*/ 78 w 80"/>
                <a:gd name="T79" fmla="*/ 51 h 80"/>
                <a:gd name="T80" fmla="*/ 79 w 80"/>
                <a:gd name="T81" fmla="*/ 47 h 80"/>
                <a:gd name="T82" fmla="*/ 79 w 80"/>
                <a:gd name="T83" fmla="*/ 43 h 80"/>
                <a:gd name="T84" fmla="*/ 80 w 80"/>
                <a:gd name="T85" fmla="*/ 39 h 80"/>
                <a:gd name="T86" fmla="*/ 79 w 80"/>
                <a:gd name="T87" fmla="*/ 35 h 80"/>
                <a:gd name="T88" fmla="*/ 79 w 80"/>
                <a:gd name="T89" fmla="*/ 31 h 80"/>
                <a:gd name="T90" fmla="*/ 78 w 80"/>
                <a:gd name="T91" fmla="*/ 28 h 80"/>
                <a:gd name="T92" fmla="*/ 77 w 80"/>
                <a:gd name="T93" fmla="*/ 24 h 80"/>
                <a:gd name="T94" fmla="*/ 75 w 80"/>
                <a:gd name="T95" fmla="*/ 20 h 80"/>
                <a:gd name="T96" fmla="*/ 73 w 80"/>
                <a:gd name="T97" fmla="*/ 17 h 80"/>
                <a:gd name="T98" fmla="*/ 68 w 80"/>
                <a:gd name="T99" fmla="*/ 11 h 80"/>
                <a:gd name="T100" fmla="*/ 64 w 80"/>
                <a:gd name="T101" fmla="*/ 8 h 80"/>
                <a:gd name="T102" fmla="*/ 61 w 80"/>
                <a:gd name="T103" fmla="*/ 6 h 80"/>
                <a:gd name="T104" fmla="*/ 58 w 80"/>
                <a:gd name="T105" fmla="*/ 4 h 80"/>
                <a:gd name="T106" fmla="*/ 55 w 80"/>
                <a:gd name="T107" fmla="*/ 2 h 80"/>
                <a:gd name="T108" fmla="*/ 51 w 80"/>
                <a:gd name="T109" fmla="*/ 1 h 80"/>
                <a:gd name="T110" fmla="*/ 47 w 80"/>
                <a:gd name="T111" fmla="*/ 0 h 80"/>
                <a:gd name="T112" fmla="*/ 43 w 80"/>
                <a:gd name="T113" fmla="*/ 0 h 80"/>
                <a:gd name="T114" fmla="*/ 40 w 80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31" y="0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6" y="61"/>
                  </a:lnTo>
                  <a:lnTo>
                    <a:pt x="8" y="64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4" y="77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5" y="79"/>
                  </a:lnTo>
                  <a:lnTo>
                    <a:pt x="40" y="80"/>
                  </a:lnTo>
                  <a:lnTo>
                    <a:pt x="43" y="79"/>
                  </a:lnTo>
                  <a:lnTo>
                    <a:pt x="47" y="79"/>
                  </a:lnTo>
                  <a:lnTo>
                    <a:pt x="51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0" y="74"/>
                  </a:lnTo>
                  <a:lnTo>
                    <a:pt x="61" y="73"/>
                  </a:lnTo>
                  <a:lnTo>
                    <a:pt x="64" y="70"/>
                  </a:lnTo>
                  <a:lnTo>
                    <a:pt x="68" y="68"/>
                  </a:lnTo>
                  <a:lnTo>
                    <a:pt x="70" y="64"/>
                  </a:lnTo>
                  <a:lnTo>
                    <a:pt x="73" y="61"/>
                  </a:lnTo>
                  <a:lnTo>
                    <a:pt x="74" y="59"/>
                  </a:lnTo>
                  <a:lnTo>
                    <a:pt x="75" y="58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0" y="39"/>
                  </a:lnTo>
                  <a:lnTo>
                    <a:pt x="79" y="35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9" name="Freeform 135">
              <a:extLst>
                <a:ext uri="{FF2B5EF4-FFF2-40B4-BE49-F238E27FC236}">
                  <a16:creationId xmlns:a16="http://schemas.microsoft.com/office/drawing/2014/main" id="{004F4827-04BA-4AB9-93E4-C6E57621F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4" y="2657476"/>
              <a:ext cx="68039" cy="132508"/>
            </a:xfrm>
            <a:custGeom>
              <a:avLst/>
              <a:gdLst>
                <a:gd name="T0" fmla="*/ 39 w 79"/>
                <a:gd name="T1" fmla="*/ 0 h 80"/>
                <a:gd name="T2" fmla="*/ 31 w 79"/>
                <a:gd name="T3" fmla="*/ 1 h 80"/>
                <a:gd name="T4" fmla="*/ 27 w 79"/>
                <a:gd name="T5" fmla="*/ 2 h 80"/>
                <a:gd name="T6" fmla="*/ 24 w 79"/>
                <a:gd name="T7" fmla="*/ 3 h 80"/>
                <a:gd name="T8" fmla="*/ 17 w 79"/>
                <a:gd name="T9" fmla="*/ 6 h 80"/>
                <a:gd name="T10" fmla="*/ 11 w 79"/>
                <a:gd name="T11" fmla="*/ 12 h 80"/>
                <a:gd name="T12" fmla="*/ 6 w 79"/>
                <a:gd name="T13" fmla="*/ 18 h 80"/>
                <a:gd name="T14" fmla="*/ 3 w 79"/>
                <a:gd name="T15" fmla="*/ 25 h 80"/>
                <a:gd name="T16" fmla="*/ 0 w 79"/>
                <a:gd name="T17" fmla="*/ 32 h 80"/>
                <a:gd name="T18" fmla="*/ 0 w 79"/>
                <a:gd name="T19" fmla="*/ 40 h 80"/>
                <a:gd name="T20" fmla="*/ 0 w 79"/>
                <a:gd name="T21" fmla="*/ 44 h 80"/>
                <a:gd name="T22" fmla="*/ 0 w 79"/>
                <a:gd name="T23" fmla="*/ 48 h 80"/>
                <a:gd name="T24" fmla="*/ 1 w 79"/>
                <a:gd name="T25" fmla="*/ 52 h 80"/>
                <a:gd name="T26" fmla="*/ 3 w 79"/>
                <a:gd name="T27" fmla="*/ 56 h 80"/>
                <a:gd name="T28" fmla="*/ 4 w 79"/>
                <a:gd name="T29" fmla="*/ 59 h 80"/>
                <a:gd name="T30" fmla="*/ 6 w 79"/>
                <a:gd name="T31" fmla="*/ 62 h 80"/>
                <a:gd name="T32" fmla="*/ 8 w 79"/>
                <a:gd name="T33" fmla="*/ 65 h 80"/>
                <a:gd name="T34" fmla="*/ 11 w 79"/>
                <a:gd name="T35" fmla="*/ 68 h 80"/>
                <a:gd name="T36" fmla="*/ 17 w 79"/>
                <a:gd name="T37" fmla="*/ 73 h 80"/>
                <a:gd name="T38" fmla="*/ 20 w 79"/>
                <a:gd name="T39" fmla="*/ 75 h 80"/>
                <a:gd name="T40" fmla="*/ 24 w 79"/>
                <a:gd name="T41" fmla="*/ 77 h 80"/>
                <a:gd name="T42" fmla="*/ 27 w 79"/>
                <a:gd name="T43" fmla="*/ 79 h 80"/>
                <a:gd name="T44" fmla="*/ 31 w 79"/>
                <a:gd name="T45" fmla="*/ 79 h 80"/>
                <a:gd name="T46" fmla="*/ 35 w 79"/>
                <a:gd name="T47" fmla="*/ 80 h 80"/>
                <a:gd name="T48" fmla="*/ 39 w 79"/>
                <a:gd name="T49" fmla="*/ 80 h 80"/>
                <a:gd name="T50" fmla="*/ 43 w 79"/>
                <a:gd name="T51" fmla="*/ 80 h 80"/>
                <a:gd name="T52" fmla="*/ 47 w 79"/>
                <a:gd name="T53" fmla="*/ 79 h 80"/>
                <a:gd name="T54" fmla="*/ 51 w 79"/>
                <a:gd name="T55" fmla="*/ 79 h 80"/>
                <a:gd name="T56" fmla="*/ 55 w 79"/>
                <a:gd name="T57" fmla="*/ 77 h 80"/>
                <a:gd name="T58" fmla="*/ 58 w 79"/>
                <a:gd name="T59" fmla="*/ 75 h 80"/>
                <a:gd name="T60" fmla="*/ 59 w 79"/>
                <a:gd name="T61" fmla="*/ 74 h 80"/>
                <a:gd name="T62" fmla="*/ 61 w 79"/>
                <a:gd name="T63" fmla="*/ 73 h 80"/>
                <a:gd name="T64" fmla="*/ 64 w 79"/>
                <a:gd name="T65" fmla="*/ 71 h 80"/>
                <a:gd name="T66" fmla="*/ 68 w 79"/>
                <a:gd name="T67" fmla="*/ 68 h 80"/>
                <a:gd name="T68" fmla="*/ 70 w 79"/>
                <a:gd name="T69" fmla="*/ 65 h 80"/>
                <a:gd name="T70" fmla="*/ 72 w 79"/>
                <a:gd name="T71" fmla="*/ 62 h 80"/>
                <a:gd name="T72" fmla="*/ 73 w 79"/>
                <a:gd name="T73" fmla="*/ 60 h 80"/>
                <a:gd name="T74" fmla="*/ 75 w 79"/>
                <a:gd name="T75" fmla="*/ 59 h 80"/>
                <a:gd name="T76" fmla="*/ 76 w 79"/>
                <a:gd name="T77" fmla="*/ 56 h 80"/>
                <a:gd name="T78" fmla="*/ 78 w 79"/>
                <a:gd name="T79" fmla="*/ 52 h 80"/>
                <a:gd name="T80" fmla="*/ 79 w 79"/>
                <a:gd name="T81" fmla="*/ 48 h 80"/>
                <a:gd name="T82" fmla="*/ 79 w 79"/>
                <a:gd name="T83" fmla="*/ 44 h 80"/>
                <a:gd name="T84" fmla="*/ 79 w 79"/>
                <a:gd name="T85" fmla="*/ 40 h 80"/>
                <a:gd name="T86" fmla="*/ 79 w 79"/>
                <a:gd name="T87" fmla="*/ 36 h 80"/>
                <a:gd name="T88" fmla="*/ 79 w 79"/>
                <a:gd name="T89" fmla="*/ 32 h 80"/>
                <a:gd name="T90" fmla="*/ 78 w 79"/>
                <a:gd name="T91" fmla="*/ 28 h 80"/>
                <a:gd name="T92" fmla="*/ 76 w 79"/>
                <a:gd name="T93" fmla="*/ 25 h 80"/>
                <a:gd name="T94" fmla="*/ 75 w 79"/>
                <a:gd name="T95" fmla="*/ 21 h 80"/>
                <a:gd name="T96" fmla="*/ 72 w 79"/>
                <a:gd name="T97" fmla="*/ 18 h 80"/>
                <a:gd name="T98" fmla="*/ 68 w 79"/>
                <a:gd name="T99" fmla="*/ 12 h 80"/>
                <a:gd name="T100" fmla="*/ 64 w 79"/>
                <a:gd name="T101" fmla="*/ 9 h 80"/>
                <a:gd name="T102" fmla="*/ 61 w 79"/>
                <a:gd name="T103" fmla="*/ 6 h 80"/>
                <a:gd name="T104" fmla="*/ 58 w 79"/>
                <a:gd name="T105" fmla="*/ 4 h 80"/>
                <a:gd name="T106" fmla="*/ 55 w 79"/>
                <a:gd name="T107" fmla="*/ 3 h 80"/>
                <a:gd name="T108" fmla="*/ 51 w 79"/>
                <a:gd name="T109" fmla="*/ 2 h 80"/>
                <a:gd name="T110" fmla="*/ 47 w 79"/>
                <a:gd name="T111" fmla="*/ 1 h 80"/>
                <a:gd name="T112" fmla="*/ 43 w 79"/>
                <a:gd name="T113" fmla="*/ 0 h 80"/>
                <a:gd name="T114" fmla="*/ 39 w 79"/>
                <a:gd name="T1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31" y="1"/>
                  </a:lnTo>
                  <a:lnTo>
                    <a:pt x="27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68"/>
                  </a:lnTo>
                  <a:lnTo>
                    <a:pt x="17" y="73"/>
                  </a:lnTo>
                  <a:lnTo>
                    <a:pt x="20" y="75"/>
                  </a:lnTo>
                  <a:lnTo>
                    <a:pt x="24" y="77"/>
                  </a:lnTo>
                  <a:lnTo>
                    <a:pt x="27" y="79"/>
                  </a:lnTo>
                  <a:lnTo>
                    <a:pt x="31" y="79"/>
                  </a:lnTo>
                  <a:lnTo>
                    <a:pt x="35" y="80"/>
                  </a:lnTo>
                  <a:lnTo>
                    <a:pt x="39" y="80"/>
                  </a:lnTo>
                  <a:lnTo>
                    <a:pt x="43" y="80"/>
                  </a:lnTo>
                  <a:lnTo>
                    <a:pt x="47" y="79"/>
                  </a:lnTo>
                  <a:lnTo>
                    <a:pt x="51" y="79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4" y="71"/>
                  </a:lnTo>
                  <a:lnTo>
                    <a:pt x="68" y="68"/>
                  </a:lnTo>
                  <a:lnTo>
                    <a:pt x="70" y="65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5" y="59"/>
                  </a:lnTo>
                  <a:lnTo>
                    <a:pt x="76" y="56"/>
                  </a:lnTo>
                  <a:lnTo>
                    <a:pt x="78" y="52"/>
                  </a:lnTo>
                  <a:lnTo>
                    <a:pt x="79" y="48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9" y="36"/>
                  </a:lnTo>
                  <a:lnTo>
                    <a:pt x="79" y="32"/>
                  </a:lnTo>
                  <a:lnTo>
                    <a:pt x="78" y="28"/>
                  </a:lnTo>
                  <a:lnTo>
                    <a:pt x="76" y="25"/>
                  </a:lnTo>
                  <a:lnTo>
                    <a:pt x="75" y="21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8" y="4"/>
                  </a:lnTo>
                  <a:lnTo>
                    <a:pt x="55" y="3"/>
                  </a:lnTo>
                  <a:lnTo>
                    <a:pt x="51" y="2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6" name="Rectangle 77">
              <a:extLst>
                <a:ext uri="{FF2B5EF4-FFF2-40B4-BE49-F238E27FC236}">
                  <a16:creationId xmlns:a16="http://schemas.microsoft.com/office/drawing/2014/main" id="{0031F8E2-306D-4829-8579-D3FF36A12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281" y="2246199"/>
              <a:ext cx="309021" cy="30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600">
                  <a:latin typeface="+mn-lt"/>
                </a:rPr>
                <a:t>p = ns</a:t>
              </a:r>
            </a:p>
          </p:txBody>
        </p:sp>
      </p:grpSp>
      <p:sp>
        <p:nvSpPr>
          <p:cNvPr id="174" name="Text Box 3">
            <a:extLst>
              <a:ext uri="{FF2B5EF4-FFF2-40B4-BE49-F238E27FC236}">
                <a16:creationId xmlns:a16="http://schemas.microsoft.com/office/drawing/2014/main" id="{48A34513-DAB3-4569-9F06-EE512784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078" y="6416187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buClrTx/>
              <a:buFontTx/>
              <a:buNone/>
              <a:defRPr/>
            </a:pPr>
            <a:r>
              <a:rPr lang="en-GB" altLang="fr-FR" sz="1400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Okoye</a:t>
            </a:r>
            <a:r>
              <a:rPr lang="en-GB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A, CROI 2020, Abs. 117</a:t>
            </a:r>
          </a:p>
        </p:txBody>
      </p:sp>
      <p:sp>
        <p:nvSpPr>
          <p:cNvPr id="178" name="Titre 1"/>
          <p:cNvSpPr>
            <a:spLocks noGrp="1"/>
          </p:cNvSpPr>
          <p:nvPr>
            <p:ph type="title"/>
          </p:nvPr>
        </p:nvSpPr>
        <p:spPr>
          <a:xfrm>
            <a:off x="1074421" y="253123"/>
            <a:ext cx="10103223" cy="1143000"/>
          </a:xfrm>
        </p:spPr>
        <p:txBody>
          <a:bodyPr>
            <a:normAutofit/>
          </a:bodyPr>
          <a:lstStyle/>
          <a:p>
            <a:r>
              <a:rPr lang="en-US" sz="3200"/>
              <a:t>PD-1 blockade before ATI: effect on post-peak viral control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658119" y="1182046"/>
            <a:ext cx="10885618" cy="1223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30 Rhesus macaques inoculated with SIV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D12 post-infection: TDF/FTC/DTG ; after achievement of plasma HIV RNA &lt; 15 c/mL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Randomisation</a:t>
            </a:r>
            <a:r>
              <a:rPr lang="en-US" sz="2000" dirty="0"/>
              <a:t>: 9 biweekly doses of anti-PD1 </a:t>
            </a:r>
            <a:r>
              <a:rPr lang="en-US" sz="2000" dirty="0" err="1"/>
              <a:t>mAb</a:t>
            </a:r>
            <a:r>
              <a:rPr lang="en-US" sz="2000" dirty="0"/>
              <a:t> starting at 45 days before ATI versus 3 days prior to ATI versus control group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D597431-1288-456A-A23F-6B297CB34805}"/>
              </a:ext>
            </a:extLst>
          </p:cNvPr>
          <p:cNvGrpSpPr/>
          <p:nvPr/>
        </p:nvGrpSpPr>
        <p:grpSpPr>
          <a:xfrm>
            <a:off x="6916779" y="2919071"/>
            <a:ext cx="4882022" cy="3552911"/>
            <a:chOff x="6916779" y="2919070"/>
            <a:chExt cx="4882022" cy="3634886"/>
          </a:xfrm>
        </p:grpSpPr>
        <p:grpSp>
          <p:nvGrpSpPr>
            <p:cNvPr id="170" name="Grouper 169"/>
            <p:cNvGrpSpPr/>
            <p:nvPr/>
          </p:nvGrpSpPr>
          <p:grpSpPr>
            <a:xfrm>
              <a:off x="6916779" y="2919070"/>
              <a:ext cx="4882022" cy="2981937"/>
              <a:chOff x="5256164" y="2759135"/>
              <a:chExt cx="3661516" cy="3229234"/>
            </a:xfrm>
          </p:grpSpPr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15208B8B-055D-44F3-85E1-FE0E87C31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4494" y="3147302"/>
                <a:ext cx="1042586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prstDash val="solid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01C6F825-CA42-4E3E-8E27-DD3029197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0338" y="2933198"/>
                <a:ext cx="2126742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prstDash val="solid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8" name="Groupe 177">
                <a:extLst>
                  <a:ext uri="{FF2B5EF4-FFF2-40B4-BE49-F238E27FC236}">
                    <a16:creationId xmlns:a16="http://schemas.microsoft.com/office/drawing/2014/main" id="{3CAC1D9B-95AB-4A28-A079-F4AB2ABAB91A}"/>
                  </a:ext>
                </a:extLst>
              </p:cNvPr>
              <p:cNvGrpSpPr/>
              <p:nvPr/>
            </p:nvGrpSpPr>
            <p:grpSpPr>
              <a:xfrm>
                <a:off x="5592048" y="2844713"/>
                <a:ext cx="3325632" cy="3049528"/>
                <a:chOff x="7593013" y="2230438"/>
                <a:chExt cx="3175000" cy="3563938"/>
              </a:xfrm>
            </p:grpSpPr>
            <p:sp>
              <p:nvSpPr>
                <p:cNvPr id="9" name="Line 8">
                  <a:extLst>
                    <a:ext uri="{FF2B5EF4-FFF2-40B4-BE49-F238E27FC236}">
                      <a16:creationId xmlns:a16="http://schemas.microsoft.com/office/drawing/2014/main" id="{08E59421-B4FB-4E8F-BF30-093838F88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18500" y="5692776"/>
                  <a:ext cx="0" cy="10160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" name="Line 9">
                  <a:extLst>
                    <a:ext uri="{FF2B5EF4-FFF2-40B4-BE49-F238E27FC236}">
                      <a16:creationId xmlns:a16="http://schemas.microsoft.com/office/drawing/2014/main" id="{9A98A651-EFDB-4C83-B9C4-48F5C468A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71138" y="5692776"/>
                  <a:ext cx="0" cy="10160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" name="Line 10">
                  <a:extLst>
                    <a:ext uri="{FF2B5EF4-FFF2-40B4-BE49-F238E27FC236}">
                      <a16:creationId xmlns:a16="http://schemas.microsoft.com/office/drawing/2014/main" id="{074E161B-26B1-41C0-95F7-054CD76809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45613" y="5692776"/>
                  <a:ext cx="0" cy="10160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23655224-2CCA-48E6-96E4-A130DEC58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3013" y="2230438"/>
                  <a:ext cx="80963" cy="693738"/>
                </a:xfrm>
                <a:custGeom>
                  <a:avLst/>
                  <a:gdLst>
                    <a:gd name="T0" fmla="*/ 51 w 51"/>
                    <a:gd name="T1" fmla="*/ 437 h 437"/>
                    <a:gd name="T2" fmla="*/ 51 w 51"/>
                    <a:gd name="T3" fmla="*/ 0 h 437"/>
                    <a:gd name="T4" fmla="*/ 0 w 51"/>
                    <a:gd name="T5" fmla="*/ 0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437">
                      <a:moveTo>
                        <a:pt x="51" y="437"/>
                      </a:moveTo>
                      <a:lnTo>
                        <a:pt x="5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" name="Line 15">
                  <a:extLst>
                    <a:ext uri="{FF2B5EF4-FFF2-40B4-BE49-F238E27FC236}">
                      <a16:creationId xmlns:a16="http://schemas.microsoft.com/office/drawing/2014/main" id="{DD1129FA-DCA5-46B9-8BDE-68EA6571F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93013" y="2924176"/>
                  <a:ext cx="80963" cy="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" name="Line 16">
                  <a:extLst>
                    <a:ext uri="{FF2B5EF4-FFF2-40B4-BE49-F238E27FC236}">
                      <a16:creationId xmlns:a16="http://schemas.microsoft.com/office/drawing/2014/main" id="{742FBDFD-A349-4939-92DE-8DEC21D549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93013" y="3616326"/>
                  <a:ext cx="80963" cy="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" name="Line 17">
                  <a:extLst>
                    <a:ext uri="{FF2B5EF4-FFF2-40B4-BE49-F238E27FC236}">
                      <a16:creationId xmlns:a16="http://schemas.microsoft.com/office/drawing/2014/main" id="{E779A5FC-0AB7-4D7F-9109-6DF527451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73975" y="2924176"/>
                  <a:ext cx="0" cy="69215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" name="Line 23">
                  <a:extLst>
                    <a:ext uri="{FF2B5EF4-FFF2-40B4-BE49-F238E27FC236}">
                      <a16:creationId xmlns:a16="http://schemas.microsoft.com/office/drawing/2014/main" id="{88F85D90-3A18-44F3-BA42-3DF86D12D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93013" y="4308476"/>
                  <a:ext cx="80963" cy="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" name="Line 24">
                  <a:extLst>
                    <a:ext uri="{FF2B5EF4-FFF2-40B4-BE49-F238E27FC236}">
                      <a16:creationId xmlns:a16="http://schemas.microsoft.com/office/drawing/2014/main" id="{6CC3076C-0232-4EBF-B219-3C6AF8ABA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93013" y="5000626"/>
                  <a:ext cx="80963" cy="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8" name="Line 25">
                  <a:extLst>
                    <a:ext uri="{FF2B5EF4-FFF2-40B4-BE49-F238E27FC236}">
                      <a16:creationId xmlns:a16="http://schemas.microsoft.com/office/drawing/2014/main" id="{A3150DB6-1CA8-4A0A-8FCE-501DFBA65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73975" y="4308476"/>
                  <a:ext cx="0" cy="69215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9" name="Line 27">
                  <a:extLst>
                    <a:ext uri="{FF2B5EF4-FFF2-40B4-BE49-F238E27FC236}">
                      <a16:creationId xmlns:a16="http://schemas.microsoft.com/office/drawing/2014/main" id="{A22204F6-E53A-4F8D-B13D-2370D2643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93013" y="5692776"/>
                  <a:ext cx="3175000" cy="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" name="Line 28">
                  <a:extLst>
                    <a:ext uri="{FF2B5EF4-FFF2-40B4-BE49-F238E27FC236}">
                      <a16:creationId xmlns:a16="http://schemas.microsoft.com/office/drawing/2014/main" id="{7AAE4D3E-E43D-4146-859F-6F21D28D9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73975" y="5000626"/>
                  <a:ext cx="0" cy="69215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1" name="Line 30">
                  <a:extLst>
                    <a:ext uri="{FF2B5EF4-FFF2-40B4-BE49-F238E27FC236}">
                      <a16:creationId xmlns:a16="http://schemas.microsoft.com/office/drawing/2014/main" id="{CABA1466-694D-468B-BE80-7CB7123A7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73975" y="3616326"/>
                  <a:ext cx="0" cy="692150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38" name="Line 44">
                <a:extLst>
                  <a:ext uri="{FF2B5EF4-FFF2-40B4-BE49-F238E27FC236}">
                    <a16:creationId xmlns:a16="http://schemas.microsoft.com/office/drawing/2014/main" id="{BC09BCB0-C5B3-49BB-ABC7-91FF57006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976" y="3282106"/>
                <a:ext cx="0" cy="62485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246BC9AB-3D2C-47F6-AB4C-56A15BA9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636" y="3282106"/>
                <a:ext cx="282679" cy="0"/>
              </a:xfrm>
              <a:custGeom>
                <a:avLst/>
                <a:gdLst>
                  <a:gd name="T0" fmla="*/ 170 w 170"/>
                  <a:gd name="T1" fmla="*/ 85 w 170"/>
                  <a:gd name="T2" fmla="*/ 0 w 1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0">
                    <a:moveTo>
                      <a:pt x="170" y="0"/>
                    </a:moveTo>
                    <a:lnTo>
                      <a:pt x="85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" name="Freeform 46">
                <a:extLst>
                  <a:ext uri="{FF2B5EF4-FFF2-40B4-BE49-F238E27FC236}">
                    <a16:creationId xmlns:a16="http://schemas.microsoft.com/office/drawing/2014/main" id="{163CC18E-7764-4AF1-8C0B-AF3E31989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297" y="3561929"/>
                <a:ext cx="563695" cy="323291"/>
              </a:xfrm>
              <a:custGeom>
                <a:avLst/>
                <a:gdLst>
                  <a:gd name="T0" fmla="*/ 339 w 339"/>
                  <a:gd name="T1" fmla="*/ 0 h 238"/>
                  <a:gd name="T2" fmla="*/ 339 w 339"/>
                  <a:gd name="T3" fmla="*/ 238 h 238"/>
                  <a:gd name="T4" fmla="*/ 170 w 339"/>
                  <a:gd name="T5" fmla="*/ 238 h 238"/>
                  <a:gd name="T6" fmla="*/ 0 w 339"/>
                  <a:gd name="T7" fmla="*/ 238 h 238"/>
                  <a:gd name="T8" fmla="*/ 0 w 339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238">
                    <a:moveTo>
                      <a:pt x="339" y="0"/>
                    </a:moveTo>
                    <a:lnTo>
                      <a:pt x="339" y="238"/>
                    </a:lnTo>
                    <a:lnTo>
                      <a:pt x="170" y="238"/>
                    </a:lnTo>
                    <a:lnTo>
                      <a:pt x="0" y="238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Freeform 47">
                <a:extLst>
                  <a:ext uri="{FF2B5EF4-FFF2-40B4-BE49-F238E27FC236}">
                    <a16:creationId xmlns:a16="http://schemas.microsoft.com/office/drawing/2014/main" id="{5355C2AF-808D-4C13-8067-1E038A749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636" y="3947704"/>
                <a:ext cx="282679" cy="0"/>
              </a:xfrm>
              <a:custGeom>
                <a:avLst/>
                <a:gdLst>
                  <a:gd name="T0" fmla="*/ 170 w 170"/>
                  <a:gd name="T1" fmla="*/ 85 w 170"/>
                  <a:gd name="T2" fmla="*/ 0 w 1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0">
                    <a:moveTo>
                      <a:pt x="170" y="0"/>
                    </a:moveTo>
                    <a:lnTo>
                      <a:pt x="85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" name="Line 48">
                <a:extLst>
                  <a:ext uri="{FF2B5EF4-FFF2-40B4-BE49-F238E27FC236}">
                    <a16:creationId xmlns:a16="http://schemas.microsoft.com/office/drawing/2014/main" id="{35BD5C54-A3B7-4AC6-AF91-013398C11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976" y="3885220"/>
                <a:ext cx="0" cy="62485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Line 49">
                <a:extLst>
                  <a:ext uri="{FF2B5EF4-FFF2-40B4-BE49-F238E27FC236}">
                    <a16:creationId xmlns:a16="http://schemas.microsoft.com/office/drawing/2014/main" id="{B99F3149-E693-42B6-9A11-1B2237965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19297" y="3561929"/>
                <a:ext cx="563695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Freeform 50">
                <a:extLst>
                  <a:ext uri="{FF2B5EF4-FFF2-40B4-BE49-F238E27FC236}">
                    <a16:creationId xmlns:a16="http://schemas.microsoft.com/office/drawing/2014/main" id="{916FDD2E-47ED-4B04-A657-78B7CF93F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297" y="3344591"/>
                <a:ext cx="563695" cy="217338"/>
              </a:xfrm>
              <a:custGeom>
                <a:avLst/>
                <a:gdLst>
                  <a:gd name="T0" fmla="*/ 0 w 339"/>
                  <a:gd name="T1" fmla="*/ 160 h 160"/>
                  <a:gd name="T2" fmla="*/ 0 w 339"/>
                  <a:gd name="T3" fmla="*/ 0 h 160"/>
                  <a:gd name="T4" fmla="*/ 170 w 339"/>
                  <a:gd name="T5" fmla="*/ 0 h 160"/>
                  <a:gd name="T6" fmla="*/ 339 w 339"/>
                  <a:gd name="T7" fmla="*/ 0 h 160"/>
                  <a:gd name="T8" fmla="*/ 339 w 339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160">
                    <a:moveTo>
                      <a:pt x="0" y="160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339" y="0"/>
                    </a:lnTo>
                    <a:lnTo>
                      <a:pt x="339" y="16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Line 51">
                <a:extLst>
                  <a:ext uri="{FF2B5EF4-FFF2-40B4-BE49-F238E27FC236}">
                    <a16:creationId xmlns:a16="http://schemas.microsoft.com/office/drawing/2014/main" id="{2BB548EA-020E-4CF1-97D7-A6DB167DB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51954" y="3665165"/>
                <a:ext cx="143002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" name="Freeform 52">
                <a:extLst>
                  <a:ext uri="{FF2B5EF4-FFF2-40B4-BE49-F238E27FC236}">
                    <a16:creationId xmlns:a16="http://schemas.microsoft.com/office/drawing/2014/main" id="{01E95D05-CAFD-4E80-BDDF-EEAF60C63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939" y="3911029"/>
                <a:ext cx="281016" cy="726725"/>
              </a:xfrm>
              <a:custGeom>
                <a:avLst/>
                <a:gdLst>
                  <a:gd name="T0" fmla="*/ 169 w 169"/>
                  <a:gd name="T1" fmla="*/ 535 h 535"/>
                  <a:gd name="T2" fmla="*/ 169 w 169"/>
                  <a:gd name="T3" fmla="*/ 333 h 535"/>
                  <a:gd name="T4" fmla="*/ 0 w 169"/>
                  <a:gd name="T5" fmla="*/ 333 h 535"/>
                  <a:gd name="T6" fmla="*/ 0 w 169"/>
                  <a:gd name="T7" fmla="*/ 59 h 535"/>
                  <a:gd name="T8" fmla="*/ 0 w 16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535">
                    <a:moveTo>
                      <a:pt x="169" y="535"/>
                    </a:moveTo>
                    <a:lnTo>
                      <a:pt x="169" y="333"/>
                    </a:lnTo>
                    <a:lnTo>
                      <a:pt x="0" y="333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Line 53">
                <a:extLst>
                  <a:ext uri="{FF2B5EF4-FFF2-40B4-BE49-F238E27FC236}">
                    <a16:creationId xmlns:a16="http://schemas.microsoft.com/office/drawing/2014/main" id="{F0FFEF8B-C1B9-4338-BA38-B0527D2AE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51954" y="3911029"/>
                <a:ext cx="282679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Freeform 54">
                <a:extLst>
                  <a:ext uri="{FF2B5EF4-FFF2-40B4-BE49-F238E27FC236}">
                    <a16:creationId xmlns:a16="http://schemas.microsoft.com/office/drawing/2014/main" id="{D73DAA14-D8DC-4FFB-BA0E-7AED71F83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633" y="3911029"/>
                <a:ext cx="0" cy="452336"/>
              </a:xfrm>
              <a:custGeom>
                <a:avLst/>
                <a:gdLst>
                  <a:gd name="T0" fmla="*/ 333 h 333"/>
                  <a:gd name="T1" fmla="*/ 59 h 333"/>
                  <a:gd name="T2" fmla="*/ 0 h 3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3">
                    <a:moveTo>
                      <a:pt x="0" y="333"/>
                    </a:move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Line 55">
                <a:extLst>
                  <a:ext uri="{FF2B5EF4-FFF2-40B4-BE49-F238E27FC236}">
                    <a16:creationId xmlns:a16="http://schemas.microsoft.com/office/drawing/2014/main" id="{4EF4F307-9DB9-457B-91A7-E8FFA07A1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12278" y="3665165"/>
                <a:ext cx="139677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Line 56">
                <a:extLst>
                  <a:ext uri="{FF2B5EF4-FFF2-40B4-BE49-F238E27FC236}">
                    <a16:creationId xmlns:a16="http://schemas.microsoft.com/office/drawing/2014/main" id="{9EC3FF33-A210-4E78-A8C3-377ED01CC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954" y="3665165"/>
                <a:ext cx="0" cy="245864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1" name="Line 57">
                <a:extLst>
                  <a:ext uri="{FF2B5EF4-FFF2-40B4-BE49-F238E27FC236}">
                    <a16:creationId xmlns:a16="http://schemas.microsoft.com/office/drawing/2014/main" id="{59B6F705-26F6-43D4-96A6-B4041852E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70939" y="3911029"/>
                <a:ext cx="281016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2" name="Line 58">
                <a:extLst>
                  <a:ext uri="{FF2B5EF4-FFF2-40B4-BE49-F238E27FC236}">
                    <a16:creationId xmlns:a16="http://schemas.microsoft.com/office/drawing/2014/main" id="{A87200C1-C612-4191-8A30-B9B7EC0A3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0939" y="3991172"/>
                <a:ext cx="563695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3" name="Line 59">
                <a:extLst>
                  <a:ext uri="{FF2B5EF4-FFF2-40B4-BE49-F238E27FC236}">
                    <a16:creationId xmlns:a16="http://schemas.microsoft.com/office/drawing/2014/main" id="{272D4D14-F11A-4A95-BA52-54075C476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51954" y="4363364"/>
                <a:ext cx="282679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4" name="Freeform 60">
                <a:extLst>
                  <a:ext uri="{FF2B5EF4-FFF2-40B4-BE49-F238E27FC236}">
                    <a16:creationId xmlns:a16="http://schemas.microsoft.com/office/drawing/2014/main" id="{AE92874D-B42A-4D1E-B520-00B25DA0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278" y="4637753"/>
                <a:ext cx="282679" cy="0"/>
              </a:xfrm>
              <a:custGeom>
                <a:avLst/>
                <a:gdLst>
                  <a:gd name="T0" fmla="*/ 170 w 170"/>
                  <a:gd name="T1" fmla="*/ 84 w 170"/>
                  <a:gd name="T2" fmla="*/ 0 w 1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0">
                    <a:moveTo>
                      <a:pt x="170" y="0"/>
                    </a:moveTo>
                    <a:lnTo>
                      <a:pt x="84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5" name="Freeform 61">
                <a:extLst>
                  <a:ext uri="{FF2B5EF4-FFF2-40B4-BE49-F238E27FC236}">
                    <a16:creationId xmlns:a16="http://schemas.microsoft.com/office/drawing/2014/main" id="{50886BE0-F711-46F6-A122-FDFF4A40D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118" y="3878428"/>
                <a:ext cx="563695" cy="256731"/>
              </a:xfrm>
              <a:custGeom>
                <a:avLst/>
                <a:gdLst>
                  <a:gd name="T0" fmla="*/ 0 w 339"/>
                  <a:gd name="T1" fmla="*/ 189 h 189"/>
                  <a:gd name="T2" fmla="*/ 0 w 339"/>
                  <a:gd name="T3" fmla="*/ 0 h 189"/>
                  <a:gd name="T4" fmla="*/ 170 w 339"/>
                  <a:gd name="T5" fmla="*/ 0 h 189"/>
                  <a:gd name="T6" fmla="*/ 339 w 339"/>
                  <a:gd name="T7" fmla="*/ 0 h 189"/>
                  <a:gd name="T8" fmla="*/ 339 w 339"/>
                  <a:gd name="T9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189">
                    <a:moveTo>
                      <a:pt x="0" y="189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339" y="0"/>
                    </a:lnTo>
                    <a:lnTo>
                      <a:pt x="339" y="189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6" name="Freeform 62">
                <a:extLst>
                  <a:ext uri="{FF2B5EF4-FFF2-40B4-BE49-F238E27FC236}">
                    <a16:creationId xmlns:a16="http://schemas.microsoft.com/office/drawing/2014/main" id="{B3096FEE-A118-4827-B5D2-C34300F16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457" y="3781984"/>
                <a:ext cx="282679" cy="0"/>
              </a:xfrm>
              <a:custGeom>
                <a:avLst/>
                <a:gdLst>
                  <a:gd name="T0" fmla="*/ 170 w 170"/>
                  <a:gd name="T1" fmla="*/ 85 w 170"/>
                  <a:gd name="T2" fmla="*/ 0 w 1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0">
                    <a:moveTo>
                      <a:pt x="170" y="0"/>
                    </a:moveTo>
                    <a:lnTo>
                      <a:pt x="85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7" name="Line 63">
                <a:extLst>
                  <a:ext uri="{FF2B5EF4-FFF2-40B4-BE49-F238E27FC236}">
                    <a16:creationId xmlns:a16="http://schemas.microsoft.com/office/drawing/2014/main" id="{E0C6A59D-8FF2-4F9E-9CFA-DC6F26CAD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7797" y="3781984"/>
                <a:ext cx="0" cy="96444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8" name="Line 64">
                <a:extLst>
                  <a:ext uri="{FF2B5EF4-FFF2-40B4-BE49-F238E27FC236}">
                    <a16:creationId xmlns:a16="http://schemas.microsoft.com/office/drawing/2014/main" id="{59D9E4C4-29B1-4309-B697-A1C79E534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45118" y="4135159"/>
                <a:ext cx="563695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9" name="Line 65">
                <a:extLst>
                  <a:ext uri="{FF2B5EF4-FFF2-40B4-BE49-F238E27FC236}">
                    <a16:creationId xmlns:a16="http://schemas.microsoft.com/office/drawing/2014/main" id="{0EF27E13-CA5C-4BCD-9C3B-BF524D83E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27797" y="4947460"/>
                <a:ext cx="141340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0" name="Line 66">
                <a:extLst>
                  <a:ext uri="{FF2B5EF4-FFF2-40B4-BE49-F238E27FC236}">
                    <a16:creationId xmlns:a16="http://schemas.microsoft.com/office/drawing/2014/main" id="{5C15B298-7F0D-4004-BBBF-B131E4CC0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27797" y="4516859"/>
                <a:ext cx="0" cy="430602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3597CC11-F114-4E7E-A502-C6C2FC148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7797" y="4135159"/>
                <a:ext cx="281016" cy="381701"/>
              </a:xfrm>
              <a:custGeom>
                <a:avLst/>
                <a:gdLst>
                  <a:gd name="T0" fmla="*/ 0 w 169"/>
                  <a:gd name="T1" fmla="*/ 281 h 281"/>
                  <a:gd name="T2" fmla="*/ 169 w 169"/>
                  <a:gd name="T3" fmla="*/ 281 h 281"/>
                  <a:gd name="T4" fmla="*/ 169 w 169"/>
                  <a:gd name="T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281">
                    <a:moveTo>
                      <a:pt x="0" y="281"/>
                    </a:moveTo>
                    <a:lnTo>
                      <a:pt x="169" y="281"/>
                    </a:lnTo>
                    <a:lnTo>
                      <a:pt x="169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0D9CC546-8657-430C-89EE-A5923D6DC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118" y="4135159"/>
                <a:ext cx="282679" cy="381701"/>
              </a:xfrm>
              <a:custGeom>
                <a:avLst/>
                <a:gdLst>
                  <a:gd name="T0" fmla="*/ 170 w 170"/>
                  <a:gd name="T1" fmla="*/ 281 h 281"/>
                  <a:gd name="T2" fmla="*/ 0 w 170"/>
                  <a:gd name="T3" fmla="*/ 281 h 281"/>
                  <a:gd name="T4" fmla="*/ 0 w 170"/>
                  <a:gd name="T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281">
                    <a:moveTo>
                      <a:pt x="170" y="281"/>
                    </a:moveTo>
                    <a:lnTo>
                      <a:pt x="0" y="281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3" name="Line 69">
                <a:extLst>
                  <a:ext uri="{FF2B5EF4-FFF2-40B4-BE49-F238E27FC236}">
                    <a16:creationId xmlns:a16="http://schemas.microsoft.com/office/drawing/2014/main" id="{0F779CA0-5FCF-488B-859B-64F768129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6457" y="4947460"/>
                <a:ext cx="141340" cy="0"/>
              </a:xfrm>
              <a:prstGeom prst="line">
                <a:avLst/>
              </a:prstGeom>
              <a:noFill/>
              <a:ln w="17463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0" name="Rectangle 136">
                <a:extLst>
                  <a:ext uri="{FF2B5EF4-FFF2-40B4-BE49-F238E27FC236}">
                    <a16:creationId xmlns:a16="http://schemas.microsoft.com/office/drawing/2014/main" id="{986DA64E-BD75-45AF-8CCA-F05E0C4BF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164" y="2759135"/>
                <a:ext cx="234439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fr-FR" sz="1600">
                    <a:latin typeface="+mn-lt"/>
                  </a:rPr>
                  <a:t>500</a:t>
                </a:r>
              </a:p>
            </p:txBody>
          </p:sp>
          <p:sp>
            <p:nvSpPr>
              <p:cNvPr id="131" name="Rectangle 137">
                <a:extLst>
                  <a:ext uri="{FF2B5EF4-FFF2-40B4-BE49-F238E27FC236}">
                    <a16:creationId xmlns:a16="http://schemas.microsoft.com/office/drawing/2014/main" id="{5A152A3D-D9D1-426F-A47E-27C1D69DA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164" y="3351382"/>
                <a:ext cx="234439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fr-FR" sz="1600">
                    <a:latin typeface="+mn-lt"/>
                  </a:rPr>
                  <a:t>400</a:t>
                </a:r>
              </a:p>
            </p:txBody>
          </p:sp>
          <p:sp>
            <p:nvSpPr>
              <p:cNvPr id="132" name="Rectangle 138">
                <a:extLst>
                  <a:ext uri="{FF2B5EF4-FFF2-40B4-BE49-F238E27FC236}">
                    <a16:creationId xmlns:a16="http://schemas.microsoft.com/office/drawing/2014/main" id="{39F16D86-5154-4718-AF5D-FEFD48057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164" y="3943629"/>
                <a:ext cx="234439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fr-FR" sz="1600">
                    <a:latin typeface="+mn-lt"/>
                  </a:rPr>
                  <a:t>300</a:t>
                </a:r>
              </a:p>
            </p:txBody>
          </p:sp>
          <p:sp>
            <p:nvSpPr>
              <p:cNvPr id="133" name="Rectangle 139">
                <a:extLst>
                  <a:ext uri="{FF2B5EF4-FFF2-40B4-BE49-F238E27FC236}">
                    <a16:creationId xmlns:a16="http://schemas.microsoft.com/office/drawing/2014/main" id="{285B03D8-80AD-4B95-BF70-E068FBC97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164" y="4537234"/>
                <a:ext cx="234439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fr-FR" sz="1600">
                    <a:latin typeface="+mn-lt"/>
                  </a:rPr>
                  <a:t>200</a:t>
                </a:r>
              </a:p>
            </p:txBody>
          </p:sp>
          <p:sp>
            <p:nvSpPr>
              <p:cNvPr id="134" name="Rectangle 140">
                <a:extLst>
                  <a:ext uri="{FF2B5EF4-FFF2-40B4-BE49-F238E27FC236}">
                    <a16:creationId xmlns:a16="http://schemas.microsoft.com/office/drawing/2014/main" id="{36F95F79-18F6-4315-A87C-229DFBA0D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164" y="5128122"/>
                <a:ext cx="234439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fr-FR" sz="1600">
                    <a:latin typeface="+mn-lt"/>
                  </a:rPr>
                  <a:t>100</a:t>
                </a:r>
              </a:p>
            </p:txBody>
          </p:sp>
          <p:sp>
            <p:nvSpPr>
              <p:cNvPr id="135" name="Rectangle 141">
                <a:extLst>
                  <a:ext uri="{FF2B5EF4-FFF2-40B4-BE49-F238E27FC236}">
                    <a16:creationId xmlns:a16="http://schemas.microsoft.com/office/drawing/2014/main" id="{87ADE955-BC36-4666-8BDF-EFB5973A1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4077" y="5721728"/>
                <a:ext cx="78147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fr-FR" sz="1600">
                    <a:latin typeface="+mn-lt"/>
                  </a:rPr>
                  <a:t>0</a:t>
                </a:r>
              </a:p>
            </p:txBody>
          </p:sp>
          <p:sp>
            <p:nvSpPr>
              <p:cNvPr id="139" name="Freeform 145">
                <a:extLst>
                  <a:ext uri="{FF2B5EF4-FFF2-40B4-BE49-F238E27FC236}">
                    <a16:creationId xmlns:a16="http://schemas.microsoft.com/office/drawing/2014/main" id="{3B7A5E1A-3549-48A7-8146-21AB39205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84" y="3727648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1 h 80"/>
                  <a:gd name="T4" fmla="*/ 27 w 80"/>
                  <a:gd name="T5" fmla="*/ 2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2 h 80"/>
                  <a:gd name="T12" fmla="*/ 6 w 80"/>
                  <a:gd name="T13" fmla="*/ 17 h 80"/>
                  <a:gd name="T14" fmla="*/ 3 w 80"/>
                  <a:gd name="T15" fmla="*/ 25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2 h 80"/>
                  <a:gd name="T26" fmla="*/ 3 w 80"/>
                  <a:gd name="T27" fmla="*/ 56 h 80"/>
                  <a:gd name="T28" fmla="*/ 4 w 80"/>
                  <a:gd name="T29" fmla="*/ 59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0 w 80"/>
                  <a:gd name="T39" fmla="*/ 75 h 80"/>
                  <a:gd name="T40" fmla="*/ 24 w 80"/>
                  <a:gd name="T41" fmla="*/ 77 h 80"/>
                  <a:gd name="T42" fmla="*/ 27 w 80"/>
                  <a:gd name="T43" fmla="*/ 79 h 80"/>
                  <a:gd name="T44" fmla="*/ 31 w 80"/>
                  <a:gd name="T45" fmla="*/ 79 h 80"/>
                  <a:gd name="T46" fmla="*/ 35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9 h 80"/>
                  <a:gd name="T56" fmla="*/ 55 w 80"/>
                  <a:gd name="T57" fmla="*/ 77 h 80"/>
                  <a:gd name="T58" fmla="*/ 58 w 80"/>
                  <a:gd name="T59" fmla="*/ 75 h 80"/>
                  <a:gd name="T60" fmla="*/ 59 w 80"/>
                  <a:gd name="T61" fmla="*/ 74 h 80"/>
                  <a:gd name="T62" fmla="*/ 61 w 80"/>
                  <a:gd name="T63" fmla="*/ 73 h 80"/>
                  <a:gd name="T64" fmla="*/ 64 w 80"/>
                  <a:gd name="T65" fmla="*/ 71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9 h 80"/>
                  <a:gd name="T76" fmla="*/ 77 w 80"/>
                  <a:gd name="T77" fmla="*/ 56 h 80"/>
                  <a:gd name="T78" fmla="*/ 78 w 80"/>
                  <a:gd name="T79" fmla="*/ 52 h 80"/>
                  <a:gd name="T80" fmla="*/ 79 w 80"/>
                  <a:gd name="T81" fmla="*/ 48 h 80"/>
                  <a:gd name="T82" fmla="*/ 79 w 80"/>
                  <a:gd name="T83" fmla="*/ 44 h 80"/>
                  <a:gd name="T84" fmla="*/ 80 w 80"/>
                  <a:gd name="T85" fmla="*/ 40 h 80"/>
                  <a:gd name="T86" fmla="*/ 79 w 80"/>
                  <a:gd name="T87" fmla="*/ 36 h 80"/>
                  <a:gd name="T88" fmla="*/ 79 w 80"/>
                  <a:gd name="T89" fmla="*/ 32 h 80"/>
                  <a:gd name="T90" fmla="*/ 78 w 80"/>
                  <a:gd name="T91" fmla="*/ 28 h 80"/>
                  <a:gd name="T92" fmla="*/ 77 w 80"/>
                  <a:gd name="T93" fmla="*/ 25 h 80"/>
                  <a:gd name="T94" fmla="*/ 75 w 80"/>
                  <a:gd name="T95" fmla="*/ 21 h 80"/>
                  <a:gd name="T96" fmla="*/ 73 w 80"/>
                  <a:gd name="T97" fmla="*/ 17 h 80"/>
                  <a:gd name="T98" fmla="*/ 68 w 80"/>
                  <a:gd name="T99" fmla="*/ 12 h 80"/>
                  <a:gd name="T100" fmla="*/ 64 w 80"/>
                  <a:gd name="T101" fmla="*/ 9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2 h 80"/>
                  <a:gd name="T110" fmla="*/ 47 w 80"/>
                  <a:gd name="T111" fmla="*/ 1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9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4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0" name="Freeform 146">
                <a:extLst>
                  <a:ext uri="{FF2B5EF4-FFF2-40B4-BE49-F238E27FC236}">
                    <a16:creationId xmlns:a16="http://schemas.microsoft.com/office/drawing/2014/main" id="{30AD3037-1037-415E-93FA-A6957655C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463" y="3276671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0 h 80"/>
                  <a:gd name="T4" fmla="*/ 28 w 80"/>
                  <a:gd name="T5" fmla="*/ 1 h 80"/>
                  <a:gd name="T6" fmla="*/ 24 w 80"/>
                  <a:gd name="T7" fmla="*/ 2 h 80"/>
                  <a:gd name="T8" fmla="*/ 17 w 80"/>
                  <a:gd name="T9" fmla="*/ 6 h 80"/>
                  <a:gd name="T10" fmla="*/ 11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39 h 80"/>
                  <a:gd name="T20" fmla="*/ 0 w 80"/>
                  <a:gd name="T21" fmla="*/ 43 h 80"/>
                  <a:gd name="T22" fmla="*/ 1 w 80"/>
                  <a:gd name="T23" fmla="*/ 47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1 h 80"/>
                  <a:gd name="T32" fmla="*/ 8 w 80"/>
                  <a:gd name="T33" fmla="*/ 64 h 80"/>
                  <a:gd name="T34" fmla="*/ 11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6 h 80"/>
                  <a:gd name="T42" fmla="*/ 28 w 80"/>
                  <a:gd name="T43" fmla="*/ 78 h 80"/>
                  <a:gd name="T44" fmla="*/ 32 w 80"/>
                  <a:gd name="T45" fmla="*/ 79 h 80"/>
                  <a:gd name="T46" fmla="*/ 36 w 80"/>
                  <a:gd name="T47" fmla="*/ 79 h 80"/>
                  <a:gd name="T48" fmla="*/ 40 w 80"/>
                  <a:gd name="T49" fmla="*/ 80 h 80"/>
                  <a:gd name="T50" fmla="*/ 43 w 80"/>
                  <a:gd name="T51" fmla="*/ 79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6 h 80"/>
                  <a:gd name="T58" fmla="*/ 58 w 80"/>
                  <a:gd name="T59" fmla="*/ 75 h 80"/>
                  <a:gd name="T60" fmla="*/ 60 w 80"/>
                  <a:gd name="T61" fmla="*/ 73 h 80"/>
                  <a:gd name="T62" fmla="*/ 61 w 80"/>
                  <a:gd name="T63" fmla="*/ 73 h 80"/>
                  <a:gd name="T64" fmla="*/ 65 w 80"/>
                  <a:gd name="T65" fmla="*/ 70 h 80"/>
                  <a:gd name="T66" fmla="*/ 68 w 80"/>
                  <a:gd name="T67" fmla="*/ 68 h 80"/>
                  <a:gd name="T68" fmla="*/ 70 w 80"/>
                  <a:gd name="T69" fmla="*/ 64 h 80"/>
                  <a:gd name="T70" fmla="*/ 73 w 80"/>
                  <a:gd name="T71" fmla="*/ 61 h 80"/>
                  <a:gd name="T72" fmla="*/ 74 w 80"/>
                  <a:gd name="T73" fmla="*/ 59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79 w 80"/>
                  <a:gd name="T83" fmla="*/ 43 h 80"/>
                  <a:gd name="T84" fmla="*/ 80 w 80"/>
                  <a:gd name="T85" fmla="*/ 39 h 80"/>
                  <a:gd name="T86" fmla="*/ 79 w 80"/>
                  <a:gd name="T87" fmla="*/ 35 h 80"/>
                  <a:gd name="T88" fmla="*/ 79 w 80"/>
                  <a:gd name="T89" fmla="*/ 31 h 80"/>
                  <a:gd name="T90" fmla="*/ 78 w 80"/>
                  <a:gd name="T91" fmla="*/ 27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5 w 80"/>
                  <a:gd name="T101" fmla="*/ 8 h 80"/>
                  <a:gd name="T102" fmla="*/ 61 w 80"/>
                  <a:gd name="T103" fmla="*/ 6 h 80"/>
                  <a:gd name="T104" fmla="*/ 58 w 80"/>
                  <a:gd name="T105" fmla="*/ 3 h 80"/>
                  <a:gd name="T106" fmla="*/ 55 w 80"/>
                  <a:gd name="T107" fmla="*/ 2 h 80"/>
                  <a:gd name="T108" fmla="*/ 51 w 80"/>
                  <a:gd name="T109" fmla="*/ 1 h 80"/>
                  <a:gd name="T110" fmla="*/ 47 w 80"/>
                  <a:gd name="T111" fmla="*/ 0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4" y="2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1"/>
                    </a:lnTo>
                    <a:lnTo>
                      <a:pt x="8" y="64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3" y="79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6"/>
                    </a:lnTo>
                    <a:lnTo>
                      <a:pt x="58" y="75"/>
                    </a:lnTo>
                    <a:lnTo>
                      <a:pt x="60" y="73"/>
                    </a:lnTo>
                    <a:lnTo>
                      <a:pt x="61" y="73"/>
                    </a:lnTo>
                    <a:lnTo>
                      <a:pt x="65" y="70"/>
                    </a:lnTo>
                    <a:lnTo>
                      <a:pt x="68" y="68"/>
                    </a:lnTo>
                    <a:lnTo>
                      <a:pt x="70" y="64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79" y="43"/>
                    </a:lnTo>
                    <a:lnTo>
                      <a:pt x="80" y="39"/>
                    </a:lnTo>
                    <a:lnTo>
                      <a:pt x="79" y="35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1" y="6"/>
                    </a:lnTo>
                    <a:lnTo>
                      <a:pt x="58" y="3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1" name="Freeform 147">
                <a:extLst>
                  <a:ext uri="{FF2B5EF4-FFF2-40B4-BE49-F238E27FC236}">
                    <a16:creationId xmlns:a16="http://schemas.microsoft.com/office/drawing/2014/main" id="{509D4A4E-63AD-421A-B4C0-5514F2B2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105" y="3609472"/>
                <a:ext cx="81000" cy="116957"/>
              </a:xfrm>
              <a:custGeom>
                <a:avLst/>
                <a:gdLst>
                  <a:gd name="T0" fmla="*/ 39 w 79"/>
                  <a:gd name="T1" fmla="*/ 0 h 81"/>
                  <a:gd name="T2" fmla="*/ 31 w 79"/>
                  <a:gd name="T3" fmla="*/ 1 h 81"/>
                  <a:gd name="T4" fmla="*/ 27 w 79"/>
                  <a:gd name="T5" fmla="*/ 2 h 81"/>
                  <a:gd name="T6" fmla="*/ 24 w 79"/>
                  <a:gd name="T7" fmla="*/ 3 h 81"/>
                  <a:gd name="T8" fmla="*/ 17 w 79"/>
                  <a:gd name="T9" fmla="*/ 7 h 81"/>
                  <a:gd name="T10" fmla="*/ 11 w 79"/>
                  <a:gd name="T11" fmla="*/ 12 h 81"/>
                  <a:gd name="T12" fmla="*/ 6 w 79"/>
                  <a:gd name="T13" fmla="*/ 18 h 81"/>
                  <a:gd name="T14" fmla="*/ 3 w 79"/>
                  <a:gd name="T15" fmla="*/ 25 h 81"/>
                  <a:gd name="T16" fmla="*/ 0 w 79"/>
                  <a:gd name="T17" fmla="*/ 32 h 81"/>
                  <a:gd name="T18" fmla="*/ 0 w 79"/>
                  <a:gd name="T19" fmla="*/ 41 h 81"/>
                  <a:gd name="T20" fmla="*/ 0 w 79"/>
                  <a:gd name="T21" fmla="*/ 44 h 81"/>
                  <a:gd name="T22" fmla="*/ 0 w 79"/>
                  <a:gd name="T23" fmla="*/ 48 h 81"/>
                  <a:gd name="T24" fmla="*/ 1 w 79"/>
                  <a:gd name="T25" fmla="*/ 52 h 81"/>
                  <a:gd name="T26" fmla="*/ 3 w 79"/>
                  <a:gd name="T27" fmla="*/ 56 h 81"/>
                  <a:gd name="T28" fmla="*/ 4 w 79"/>
                  <a:gd name="T29" fmla="*/ 59 h 81"/>
                  <a:gd name="T30" fmla="*/ 6 w 79"/>
                  <a:gd name="T31" fmla="*/ 62 h 81"/>
                  <a:gd name="T32" fmla="*/ 8 w 79"/>
                  <a:gd name="T33" fmla="*/ 66 h 81"/>
                  <a:gd name="T34" fmla="*/ 11 w 79"/>
                  <a:gd name="T35" fmla="*/ 69 h 81"/>
                  <a:gd name="T36" fmla="*/ 17 w 79"/>
                  <a:gd name="T37" fmla="*/ 74 h 81"/>
                  <a:gd name="T38" fmla="*/ 24 w 79"/>
                  <a:gd name="T39" fmla="*/ 77 h 81"/>
                  <a:gd name="T40" fmla="*/ 27 w 79"/>
                  <a:gd name="T41" fmla="*/ 79 h 81"/>
                  <a:gd name="T42" fmla="*/ 31 w 79"/>
                  <a:gd name="T43" fmla="*/ 80 h 81"/>
                  <a:gd name="T44" fmla="*/ 35 w 79"/>
                  <a:gd name="T45" fmla="*/ 80 h 81"/>
                  <a:gd name="T46" fmla="*/ 39 w 79"/>
                  <a:gd name="T47" fmla="*/ 81 h 81"/>
                  <a:gd name="T48" fmla="*/ 43 w 79"/>
                  <a:gd name="T49" fmla="*/ 80 h 81"/>
                  <a:gd name="T50" fmla="*/ 47 w 79"/>
                  <a:gd name="T51" fmla="*/ 80 h 81"/>
                  <a:gd name="T52" fmla="*/ 51 w 79"/>
                  <a:gd name="T53" fmla="*/ 79 h 81"/>
                  <a:gd name="T54" fmla="*/ 55 w 79"/>
                  <a:gd name="T55" fmla="*/ 77 h 81"/>
                  <a:gd name="T56" fmla="*/ 58 w 79"/>
                  <a:gd name="T57" fmla="*/ 76 h 81"/>
                  <a:gd name="T58" fmla="*/ 61 w 79"/>
                  <a:gd name="T59" fmla="*/ 74 h 81"/>
                  <a:gd name="T60" fmla="*/ 64 w 79"/>
                  <a:gd name="T61" fmla="*/ 71 h 81"/>
                  <a:gd name="T62" fmla="*/ 68 w 79"/>
                  <a:gd name="T63" fmla="*/ 69 h 81"/>
                  <a:gd name="T64" fmla="*/ 70 w 79"/>
                  <a:gd name="T65" fmla="*/ 66 h 81"/>
                  <a:gd name="T66" fmla="*/ 72 w 79"/>
                  <a:gd name="T67" fmla="*/ 62 h 81"/>
                  <a:gd name="T68" fmla="*/ 73 w 79"/>
                  <a:gd name="T69" fmla="*/ 61 h 81"/>
                  <a:gd name="T70" fmla="*/ 75 w 79"/>
                  <a:gd name="T71" fmla="*/ 59 h 81"/>
                  <a:gd name="T72" fmla="*/ 76 w 79"/>
                  <a:gd name="T73" fmla="*/ 56 h 81"/>
                  <a:gd name="T74" fmla="*/ 78 w 79"/>
                  <a:gd name="T75" fmla="*/ 52 h 81"/>
                  <a:gd name="T76" fmla="*/ 79 w 79"/>
                  <a:gd name="T77" fmla="*/ 48 h 81"/>
                  <a:gd name="T78" fmla="*/ 79 w 79"/>
                  <a:gd name="T79" fmla="*/ 44 h 81"/>
                  <a:gd name="T80" fmla="*/ 79 w 79"/>
                  <a:gd name="T81" fmla="*/ 41 h 81"/>
                  <a:gd name="T82" fmla="*/ 79 w 79"/>
                  <a:gd name="T83" fmla="*/ 36 h 81"/>
                  <a:gd name="T84" fmla="*/ 79 w 79"/>
                  <a:gd name="T85" fmla="*/ 32 h 81"/>
                  <a:gd name="T86" fmla="*/ 78 w 79"/>
                  <a:gd name="T87" fmla="*/ 28 h 81"/>
                  <a:gd name="T88" fmla="*/ 76 w 79"/>
                  <a:gd name="T89" fmla="*/ 25 h 81"/>
                  <a:gd name="T90" fmla="*/ 75 w 79"/>
                  <a:gd name="T91" fmla="*/ 21 h 81"/>
                  <a:gd name="T92" fmla="*/ 72 w 79"/>
                  <a:gd name="T93" fmla="*/ 18 h 81"/>
                  <a:gd name="T94" fmla="*/ 68 w 79"/>
                  <a:gd name="T95" fmla="*/ 12 h 81"/>
                  <a:gd name="T96" fmla="*/ 64 w 79"/>
                  <a:gd name="T97" fmla="*/ 9 h 81"/>
                  <a:gd name="T98" fmla="*/ 61 w 79"/>
                  <a:gd name="T99" fmla="*/ 7 h 81"/>
                  <a:gd name="T100" fmla="*/ 58 w 79"/>
                  <a:gd name="T101" fmla="*/ 4 h 81"/>
                  <a:gd name="T102" fmla="*/ 55 w 79"/>
                  <a:gd name="T103" fmla="*/ 3 h 81"/>
                  <a:gd name="T104" fmla="*/ 51 w 79"/>
                  <a:gd name="T105" fmla="*/ 2 h 81"/>
                  <a:gd name="T106" fmla="*/ 47 w 79"/>
                  <a:gd name="T107" fmla="*/ 1 h 81"/>
                  <a:gd name="T108" fmla="*/ 43 w 79"/>
                  <a:gd name="T109" fmla="*/ 0 h 81"/>
                  <a:gd name="T110" fmla="*/ 39 w 79"/>
                  <a:gd name="T1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" h="81">
                    <a:moveTo>
                      <a:pt x="39" y="0"/>
                    </a:move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31" y="80"/>
                    </a:lnTo>
                    <a:lnTo>
                      <a:pt x="35" y="80"/>
                    </a:lnTo>
                    <a:lnTo>
                      <a:pt x="39" y="81"/>
                    </a:lnTo>
                    <a:lnTo>
                      <a:pt x="43" y="80"/>
                    </a:lnTo>
                    <a:lnTo>
                      <a:pt x="47" y="80"/>
                    </a:lnTo>
                    <a:lnTo>
                      <a:pt x="51" y="79"/>
                    </a:lnTo>
                    <a:lnTo>
                      <a:pt x="55" y="77"/>
                    </a:lnTo>
                    <a:lnTo>
                      <a:pt x="58" y="76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68" y="69"/>
                    </a:lnTo>
                    <a:lnTo>
                      <a:pt x="70" y="66"/>
                    </a:lnTo>
                    <a:lnTo>
                      <a:pt x="72" y="62"/>
                    </a:lnTo>
                    <a:lnTo>
                      <a:pt x="73" y="61"/>
                    </a:lnTo>
                    <a:lnTo>
                      <a:pt x="75" y="59"/>
                    </a:lnTo>
                    <a:lnTo>
                      <a:pt x="76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79" y="41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6" y="25"/>
                    </a:lnTo>
                    <a:lnTo>
                      <a:pt x="75" y="21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4" y="9"/>
                    </a:lnTo>
                    <a:lnTo>
                      <a:pt x="61" y="7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2" name="Freeform 148">
                <a:extLst>
                  <a:ext uri="{FF2B5EF4-FFF2-40B4-BE49-F238E27FC236}">
                    <a16:creationId xmlns:a16="http://schemas.microsoft.com/office/drawing/2014/main" id="{26D95FCC-620C-4952-A365-630BCCAB6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8120" y="3856693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0 h 80"/>
                  <a:gd name="T4" fmla="*/ 28 w 80"/>
                  <a:gd name="T5" fmla="*/ 1 h 80"/>
                  <a:gd name="T6" fmla="*/ 25 w 80"/>
                  <a:gd name="T7" fmla="*/ 3 h 80"/>
                  <a:gd name="T8" fmla="*/ 18 w 80"/>
                  <a:gd name="T9" fmla="*/ 6 h 80"/>
                  <a:gd name="T10" fmla="*/ 12 w 80"/>
                  <a:gd name="T11" fmla="*/ 11 h 80"/>
                  <a:gd name="T12" fmla="*/ 7 w 80"/>
                  <a:gd name="T13" fmla="*/ 17 h 80"/>
                  <a:gd name="T14" fmla="*/ 3 w 80"/>
                  <a:gd name="T15" fmla="*/ 24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2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7 w 80"/>
                  <a:gd name="T31" fmla="*/ 62 h 80"/>
                  <a:gd name="T32" fmla="*/ 9 w 80"/>
                  <a:gd name="T33" fmla="*/ 65 h 80"/>
                  <a:gd name="T34" fmla="*/ 12 w 80"/>
                  <a:gd name="T35" fmla="*/ 68 h 80"/>
                  <a:gd name="T36" fmla="*/ 18 w 80"/>
                  <a:gd name="T37" fmla="*/ 73 h 80"/>
                  <a:gd name="T38" fmla="*/ 25 w 80"/>
                  <a:gd name="T39" fmla="*/ 77 h 80"/>
                  <a:gd name="T40" fmla="*/ 28 w 80"/>
                  <a:gd name="T41" fmla="*/ 78 h 80"/>
                  <a:gd name="T42" fmla="*/ 32 w 80"/>
                  <a:gd name="T43" fmla="*/ 79 h 80"/>
                  <a:gd name="T44" fmla="*/ 36 w 80"/>
                  <a:gd name="T45" fmla="*/ 80 h 80"/>
                  <a:gd name="T46" fmla="*/ 40 w 80"/>
                  <a:gd name="T47" fmla="*/ 80 h 80"/>
                  <a:gd name="T48" fmla="*/ 44 w 80"/>
                  <a:gd name="T49" fmla="*/ 80 h 80"/>
                  <a:gd name="T50" fmla="*/ 48 w 80"/>
                  <a:gd name="T51" fmla="*/ 79 h 80"/>
                  <a:gd name="T52" fmla="*/ 51 w 80"/>
                  <a:gd name="T53" fmla="*/ 78 h 80"/>
                  <a:gd name="T54" fmla="*/ 55 w 80"/>
                  <a:gd name="T55" fmla="*/ 77 h 80"/>
                  <a:gd name="T56" fmla="*/ 58 w 80"/>
                  <a:gd name="T57" fmla="*/ 75 h 80"/>
                  <a:gd name="T58" fmla="*/ 62 w 80"/>
                  <a:gd name="T59" fmla="*/ 73 h 80"/>
                  <a:gd name="T60" fmla="*/ 65 w 80"/>
                  <a:gd name="T61" fmla="*/ 71 h 80"/>
                  <a:gd name="T62" fmla="*/ 68 w 80"/>
                  <a:gd name="T63" fmla="*/ 68 h 80"/>
                  <a:gd name="T64" fmla="*/ 71 w 80"/>
                  <a:gd name="T65" fmla="*/ 65 h 80"/>
                  <a:gd name="T66" fmla="*/ 73 w 80"/>
                  <a:gd name="T67" fmla="*/ 62 h 80"/>
                  <a:gd name="T68" fmla="*/ 74 w 80"/>
                  <a:gd name="T69" fmla="*/ 60 h 80"/>
                  <a:gd name="T70" fmla="*/ 75 w 80"/>
                  <a:gd name="T71" fmla="*/ 58 h 80"/>
                  <a:gd name="T72" fmla="*/ 77 w 80"/>
                  <a:gd name="T73" fmla="*/ 55 h 80"/>
                  <a:gd name="T74" fmla="*/ 78 w 80"/>
                  <a:gd name="T75" fmla="*/ 51 h 80"/>
                  <a:gd name="T76" fmla="*/ 79 w 80"/>
                  <a:gd name="T77" fmla="*/ 48 h 80"/>
                  <a:gd name="T78" fmla="*/ 80 w 80"/>
                  <a:gd name="T79" fmla="*/ 44 h 80"/>
                  <a:gd name="T80" fmla="*/ 80 w 80"/>
                  <a:gd name="T81" fmla="*/ 40 h 80"/>
                  <a:gd name="T82" fmla="*/ 80 w 80"/>
                  <a:gd name="T83" fmla="*/ 36 h 80"/>
                  <a:gd name="T84" fmla="*/ 79 w 80"/>
                  <a:gd name="T85" fmla="*/ 32 h 80"/>
                  <a:gd name="T86" fmla="*/ 78 w 80"/>
                  <a:gd name="T87" fmla="*/ 28 h 80"/>
                  <a:gd name="T88" fmla="*/ 77 w 80"/>
                  <a:gd name="T89" fmla="*/ 24 h 80"/>
                  <a:gd name="T90" fmla="*/ 75 w 80"/>
                  <a:gd name="T91" fmla="*/ 20 h 80"/>
                  <a:gd name="T92" fmla="*/ 73 w 80"/>
                  <a:gd name="T93" fmla="*/ 17 h 80"/>
                  <a:gd name="T94" fmla="*/ 68 w 80"/>
                  <a:gd name="T95" fmla="*/ 11 h 80"/>
                  <a:gd name="T96" fmla="*/ 65 w 80"/>
                  <a:gd name="T97" fmla="*/ 8 h 80"/>
                  <a:gd name="T98" fmla="*/ 62 w 80"/>
                  <a:gd name="T99" fmla="*/ 6 h 80"/>
                  <a:gd name="T100" fmla="*/ 58 w 80"/>
                  <a:gd name="T101" fmla="*/ 4 h 80"/>
                  <a:gd name="T102" fmla="*/ 55 w 80"/>
                  <a:gd name="T103" fmla="*/ 3 h 80"/>
                  <a:gd name="T104" fmla="*/ 51 w 80"/>
                  <a:gd name="T105" fmla="*/ 1 h 80"/>
                  <a:gd name="T106" fmla="*/ 48 w 80"/>
                  <a:gd name="T107" fmla="*/ 0 h 80"/>
                  <a:gd name="T108" fmla="*/ 44 w 80"/>
                  <a:gd name="T109" fmla="*/ 0 h 80"/>
                  <a:gd name="T110" fmla="*/ 40 w 80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5" y="3"/>
                    </a:lnTo>
                    <a:lnTo>
                      <a:pt x="18" y="6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2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9" y="65"/>
                    </a:lnTo>
                    <a:lnTo>
                      <a:pt x="12" y="68"/>
                    </a:lnTo>
                    <a:lnTo>
                      <a:pt x="18" y="73"/>
                    </a:lnTo>
                    <a:lnTo>
                      <a:pt x="25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4" y="80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2" y="73"/>
                    </a:lnTo>
                    <a:lnTo>
                      <a:pt x="65" y="71"/>
                    </a:lnTo>
                    <a:lnTo>
                      <a:pt x="68" y="68"/>
                    </a:lnTo>
                    <a:lnTo>
                      <a:pt x="71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3" name="Freeform 149">
                <a:extLst>
                  <a:ext uri="{FF2B5EF4-FFF2-40B4-BE49-F238E27FC236}">
                    <a16:creationId xmlns:a16="http://schemas.microsoft.com/office/drawing/2014/main" id="{19652795-E993-4C81-B0DA-311927B9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4426" y="3856693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0 h 80"/>
                  <a:gd name="T4" fmla="*/ 28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2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2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2 h 80"/>
                  <a:gd name="T32" fmla="*/ 9 w 80"/>
                  <a:gd name="T33" fmla="*/ 65 h 80"/>
                  <a:gd name="T34" fmla="*/ 12 w 80"/>
                  <a:gd name="T35" fmla="*/ 68 h 80"/>
                  <a:gd name="T36" fmla="*/ 17 w 80"/>
                  <a:gd name="T37" fmla="*/ 73 h 80"/>
                  <a:gd name="T38" fmla="*/ 24 w 80"/>
                  <a:gd name="T39" fmla="*/ 77 h 80"/>
                  <a:gd name="T40" fmla="*/ 28 w 80"/>
                  <a:gd name="T41" fmla="*/ 78 h 80"/>
                  <a:gd name="T42" fmla="*/ 32 w 80"/>
                  <a:gd name="T43" fmla="*/ 79 h 80"/>
                  <a:gd name="T44" fmla="*/ 36 w 80"/>
                  <a:gd name="T45" fmla="*/ 80 h 80"/>
                  <a:gd name="T46" fmla="*/ 40 w 80"/>
                  <a:gd name="T47" fmla="*/ 80 h 80"/>
                  <a:gd name="T48" fmla="*/ 44 w 80"/>
                  <a:gd name="T49" fmla="*/ 80 h 80"/>
                  <a:gd name="T50" fmla="*/ 48 w 80"/>
                  <a:gd name="T51" fmla="*/ 79 h 80"/>
                  <a:gd name="T52" fmla="*/ 51 w 80"/>
                  <a:gd name="T53" fmla="*/ 78 h 80"/>
                  <a:gd name="T54" fmla="*/ 55 w 80"/>
                  <a:gd name="T55" fmla="*/ 77 h 80"/>
                  <a:gd name="T56" fmla="*/ 58 w 80"/>
                  <a:gd name="T57" fmla="*/ 75 h 80"/>
                  <a:gd name="T58" fmla="*/ 62 w 80"/>
                  <a:gd name="T59" fmla="*/ 73 h 80"/>
                  <a:gd name="T60" fmla="*/ 65 w 80"/>
                  <a:gd name="T61" fmla="*/ 71 h 80"/>
                  <a:gd name="T62" fmla="*/ 68 w 80"/>
                  <a:gd name="T63" fmla="*/ 68 h 80"/>
                  <a:gd name="T64" fmla="*/ 71 w 80"/>
                  <a:gd name="T65" fmla="*/ 65 h 80"/>
                  <a:gd name="T66" fmla="*/ 73 w 80"/>
                  <a:gd name="T67" fmla="*/ 62 h 80"/>
                  <a:gd name="T68" fmla="*/ 74 w 80"/>
                  <a:gd name="T69" fmla="*/ 60 h 80"/>
                  <a:gd name="T70" fmla="*/ 75 w 80"/>
                  <a:gd name="T71" fmla="*/ 58 h 80"/>
                  <a:gd name="T72" fmla="*/ 77 w 80"/>
                  <a:gd name="T73" fmla="*/ 55 h 80"/>
                  <a:gd name="T74" fmla="*/ 78 w 80"/>
                  <a:gd name="T75" fmla="*/ 51 h 80"/>
                  <a:gd name="T76" fmla="*/ 79 w 80"/>
                  <a:gd name="T77" fmla="*/ 48 h 80"/>
                  <a:gd name="T78" fmla="*/ 80 w 80"/>
                  <a:gd name="T79" fmla="*/ 44 h 80"/>
                  <a:gd name="T80" fmla="*/ 80 w 80"/>
                  <a:gd name="T81" fmla="*/ 40 h 80"/>
                  <a:gd name="T82" fmla="*/ 80 w 80"/>
                  <a:gd name="T83" fmla="*/ 36 h 80"/>
                  <a:gd name="T84" fmla="*/ 79 w 80"/>
                  <a:gd name="T85" fmla="*/ 32 h 80"/>
                  <a:gd name="T86" fmla="*/ 78 w 80"/>
                  <a:gd name="T87" fmla="*/ 28 h 80"/>
                  <a:gd name="T88" fmla="*/ 77 w 80"/>
                  <a:gd name="T89" fmla="*/ 24 h 80"/>
                  <a:gd name="T90" fmla="*/ 75 w 80"/>
                  <a:gd name="T91" fmla="*/ 20 h 80"/>
                  <a:gd name="T92" fmla="*/ 73 w 80"/>
                  <a:gd name="T93" fmla="*/ 17 h 80"/>
                  <a:gd name="T94" fmla="*/ 68 w 80"/>
                  <a:gd name="T95" fmla="*/ 11 h 80"/>
                  <a:gd name="T96" fmla="*/ 65 w 80"/>
                  <a:gd name="T97" fmla="*/ 8 h 80"/>
                  <a:gd name="T98" fmla="*/ 62 w 80"/>
                  <a:gd name="T99" fmla="*/ 6 h 80"/>
                  <a:gd name="T100" fmla="*/ 58 w 80"/>
                  <a:gd name="T101" fmla="*/ 4 h 80"/>
                  <a:gd name="T102" fmla="*/ 55 w 80"/>
                  <a:gd name="T103" fmla="*/ 3 h 80"/>
                  <a:gd name="T104" fmla="*/ 51 w 80"/>
                  <a:gd name="T105" fmla="*/ 1 h 80"/>
                  <a:gd name="T106" fmla="*/ 48 w 80"/>
                  <a:gd name="T107" fmla="*/ 0 h 80"/>
                  <a:gd name="T108" fmla="*/ 44 w 80"/>
                  <a:gd name="T109" fmla="*/ 0 h 80"/>
                  <a:gd name="T110" fmla="*/ 40 w 80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2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2"/>
                    </a:lnTo>
                    <a:lnTo>
                      <a:pt x="9" y="65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4" y="80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2" y="73"/>
                    </a:lnTo>
                    <a:lnTo>
                      <a:pt x="65" y="71"/>
                    </a:lnTo>
                    <a:lnTo>
                      <a:pt x="68" y="68"/>
                    </a:lnTo>
                    <a:lnTo>
                      <a:pt x="71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4" name="Freeform 150">
                <a:extLst>
                  <a:ext uri="{FF2B5EF4-FFF2-40B4-BE49-F238E27FC236}">
                    <a16:creationId xmlns:a16="http://schemas.microsoft.com/office/drawing/2014/main" id="{85AECC22-9769-4556-8BB4-1B10AF34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7313" y="3936836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1 h 80"/>
                  <a:gd name="T4" fmla="*/ 28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2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2 h 80"/>
                  <a:gd name="T26" fmla="*/ 3 w 80"/>
                  <a:gd name="T27" fmla="*/ 56 h 80"/>
                  <a:gd name="T28" fmla="*/ 4 w 80"/>
                  <a:gd name="T29" fmla="*/ 59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9 h 80"/>
                  <a:gd name="T36" fmla="*/ 17 w 80"/>
                  <a:gd name="T37" fmla="*/ 74 h 80"/>
                  <a:gd name="T38" fmla="*/ 24 w 80"/>
                  <a:gd name="T39" fmla="*/ 77 h 80"/>
                  <a:gd name="T40" fmla="*/ 28 w 80"/>
                  <a:gd name="T41" fmla="*/ 78 h 80"/>
                  <a:gd name="T42" fmla="*/ 31 w 80"/>
                  <a:gd name="T43" fmla="*/ 79 h 80"/>
                  <a:gd name="T44" fmla="*/ 35 w 80"/>
                  <a:gd name="T45" fmla="*/ 80 h 80"/>
                  <a:gd name="T46" fmla="*/ 40 w 80"/>
                  <a:gd name="T47" fmla="*/ 80 h 80"/>
                  <a:gd name="T48" fmla="*/ 43 w 80"/>
                  <a:gd name="T49" fmla="*/ 80 h 80"/>
                  <a:gd name="T50" fmla="*/ 47 w 80"/>
                  <a:gd name="T51" fmla="*/ 79 h 80"/>
                  <a:gd name="T52" fmla="*/ 51 w 80"/>
                  <a:gd name="T53" fmla="*/ 78 h 80"/>
                  <a:gd name="T54" fmla="*/ 55 w 80"/>
                  <a:gd name="T55" fmla="*/ 77 h 80"/>
                  <a:gd name="T56" fmla="*/ 58 w 80"/>
                  <a:gd name="T57" fmla="*/ 75 h 80"/>
                  <a:gd name="T58" fmla="*/ 61 w 80"/>
                  <a:gd name="T59" fmla="*/ 74 h 80"/>
                  <a:gd name="T60" fmla="*/ 64 w 80"/>
                  <a:gd name="T61" fmla="*/ 71 h 80"/>
                  <a:gd name="T62" fmla="*/ 68 w 80"/>
                  <a:gd name="T63" fmla="*/ 69 h 80"/>
                  <a:gd name="T64" fmla="*/ 70 w 80"/>
                  <a:gd name="T65" fmla="*/ 65 h 80"/>
                  <a:gd name="T66" fmla="*/ 73 w 80"/>
                  <a:gd name="T67" fmla="*/ 62 h 80"/>
                  <a:gd name="T68" fmla="*/ 74 w 80"/>
                  <a:gd name="T69" fmla="*/ 60 h 80"/>
                  <a:gd name="T70" fmla="*/ 75 w 80"/>
                  <a:gd name="T71" fmla="*/ 59 h 80"/>
                  <a:gd name="T72" fmla="*/ 77 w 80"/>
                  <a:gd name="T73" fmla="*/ 56 h 80"/>
                  <a:gd name="T74" fmla="*/ 78 w 80"/>
                  <a:gd name="T75" fmla="*/ 52 h 80"/>
                  <a:gd name="T76" fmla="*/ 79 w 80"/>
                  <a:gd name="T77" fmla="*/ 48 h 80"/>
                  <a:gd name="T78" fmla="*/ 79 w 80"/>
                  <a:gd name="T79" fmla="*/ 44 h 80"/>
                  <a:gd name="T80" fmla="*/ 80 w 80"/>
                  <a:gd name="T81" fmla="*/ 40 h 80"/>
                  <a:gd name="T82" fmla="*/ 79 w 80"/>
                  <a:gd name="T83" fmla="*/ 36 h 80"/>
                  <a:gd name="T84" fmla="*/ 79 w 80"/>
                  <a:gd name="T85" fmla="*/ 32 h 80"/>
                  <a:gd name="T86" fmla="*/ 78 w 80"/>
                  <a:gd name="T87" fmla="*/ 28 h 80"/>
                  <a:gd name="T88" fmla="*/ 77 w 80"/>
                  <a:gd name="T89" fmla="*/ 24 h 80"/>
                  <a:gd name="T90" fmla="*/ 75 w 80"/>
                  <a:gd name="T91" fmla="*/ 21 h 80"/>
                  <a:gd name="T92" fmla="*/ 73 w 80"/>
                  <a:gd name="T93" fmla="*/ 17 h 80"/>
                  <a:gd name="T94" fmla="*/ 68 w 80"/>
                  <a:gd name="T95" fmla="*/ 12 h 80"/>
                  <a:gd name="T96" fmla="*/ 64 w 80"/>
                  <a:gd name="T97" fmla="*/ 9 h 80"/>
                  <a:gd name="T98" fmla="*/ 61 w 80"/>
                  <a:gd name="T99" fmla="*/ 6 h 80"/>
                  <a:gd name="T100" fmla="*/ 58 w 80"/>
                  <a:gd name="T101" fmla="*/ 4 h 80"/>
                  <a:gd name="T102" fmla="*/ 55 w 80"/>
                  <a:gd name="T103" fmla="*/ 3 h 80"/>
                  <a:gd name="T104" fmla="*/ 51 w 80"/>
                  <a:gd name="T105" fmla="*/ 1 h 80"/>
                  <a:gd name="T106" fmla="*/ 47 w 80"/>
                  <a:gd name="T107" fmla="*/ 1 h 80"/>
                  <a:gd name="T108" fmla="*/ 43 w 80"/>
                  <a:gd name="T109" fmla="*/ 0 h 80"/>
                  <a:gd name="T110" fmla="*/ 40 w 80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1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68" y="69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4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" name="Freeform 151">
                <a:extLst>
                  <a:ext uri="{FF2B5EF4-FFF2-40B4-BE49-F238E27FC236}">
                    <a16:creationId xmlns:a16="http://schemas.microsoft.com/office/drawing/2014/main" id="{C135E42D-E063-4AA3-84DE-AC6F7D7FE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5210" y="4207151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1 h 80"/>
                  <a:gd name="T4" fmla="*/ 27 w 80"/>
                  <a:gd name="T5" fmla="*/ 2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2 h 80"/>
                  <a:gd name="T12" fmla="*/ 6 w 80"/>
                  <a:gd name="T13" fmla="*/ 17 h 80"/>
                  <a:gd name="T14" fmla="*/ 3 w 80"/>
                  <a:gd name="T15" fmla="*/ 25 h 80"/>
                  <a:gd name="T16" fmla="*/ 1 w 80"/>
                  <a:gd name="T17" fmla="*/ 32 h 80"/>
                  <a:gd name="T18" fmla="*/ 0 w 80"/>
                  <a:gd name="T19" fmla="*/ 41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2 h 80"/>
                  <a:gd name="T26" fmla="*/ 3 w 80"/>
                  <a:gd name="T27" fmla="*/ 56 h 80"/>
                  <a:gd name="T28" fmla="*/ 4 w 80"/>
                  <a:gd name="T29" fmla="*/ 59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9 h 80"/>
                  <a:gd name="T36" fmla="*/ 17 w 80"/>
                  <a:gd name="T37" fmla="*/ 74 h 80"/>
                  <a:gd name="T38" fmla="*/ 24 w 80"/>
                  <a:gd name="T39" fmla="*/ 77 h 80"/>
                  <a:gd name="T40" fmla="*/ 27 w 80"/>
                  <a:gd name="T41" fmla="*/ 79 h 80"/>
                  <a:gd name="T42" fmla="*/ 31 w 80"/>
                  <a:gd name="T43" fmla="*/ 79 h 80"/>
                  <a:gd name="T44" fmla="*/ 35 w 80"/>
                  <a:gd name="T45" fmla="*/ 80 h 80"/>
                  <a:gd name="T46" fmla="*/ 40 w 80"/>
                  <a:gd name="T47" fmla="*/ 80 h 80"/>
                  <a:gd name="T48" fmla="*/ 43 w 80"/>
                  <a:gd name="T49" fmla="*/ 80 h 80"/>
                  <a:gd name="T50" fmla="*/ 47 w 80"/>
                  <a:gd name="T51" fmla="*/ 79 h 80"/>
                  <a:gd name="T52" fmla="*/ 51 w 80"/>
                  <a:gd name="T53" fmla="*/ 79 h 80"/>
                  <a:gd name="T54" fmla="*/ 55 w 80"/>
                  <a:gd name="T55" fmla="*/ 77 h 80"/>
                  <a:gd name="T56" fmla="*/ 58 w 80"/>
                  <a:gd name="T57" fmla="*/ 75 h 80"/>
                  <a:gd name="T58" fmla="*/ 61 w 80"/>
                  <a:gd name="T59" fmla="*/ 74 h 80"/>
                  <a:gd name="T60" fmla="*/ 64 w 80"/>
                  <a:gd name="T61" fmla="*/ 71 h 80"/>
                  <a:gd name="T62" fmla="*/ 68 w 80"/>
                  <a:gd name="T63" fmla="*/ 69 h 80"/>
                  <a:gd name="T64" fmla="*/ 70 w 80"/>
                  <a:gd name="T65" fmla="*/ 65 h 80"/>
                  <a:gd name="T66" fmla="*/ 73 w 80"/>
                  <a:gd name="T67" fmla="*/ 62 h 80"/>
                  <a:gd name="T68" fmla="*/ 74 w 80"/>
                  <a:gd name="T69" fmla="*/ 60 h 80"/>
                  <a:gd name="T70" fmla="*/ 75 w 80"/>
                  <a:gd name="T71" fmla="*/ 59 h 80"/>
                  <a:gd name="T72" fmla="*/ 77 w 80"/>
                  <a:gd name="T73" fmla="*/ 56 h 80"/>
                  <a:gd name="T74" fmla="*/ 78 w 80"/>
                  <a:gd name="T75" fmla="*/ 52 h 80"/>
                  <a:gd name="T76" fmla="*/ 79 w 80"/>
                  <a:gd name="T77" fmla="*/ 48 h 80"/>
                  <a:gd name="T78" fmla="*/ 79 w 80"/>
                  <a:gd name="T79" fmla="*/ 44 h 80"/>
                  <a:gd name="T80" fmla="*/ 80 w 80"/>
                  <a:gd name="T81" fmla="*/ 41 h 80"/>
                  <a:gd name="T82" fmla="*/ 79 w 80"/>
                  <a:gd name="T83" fmla="*/ 36 h 80"/>
                  <a:gd name="T84" fmla="*/ 79 w 80"/>
                  <a:gd name="T85" fmla="*/ 32 h 80"/>
                  <a:gd name="T86" fmla="*/ 78 w 80"/>
                  <a:gd name="T87" fmla="*/ 28 h 80"/>
                  <a:gd name="T88" fmla="*/ 77 w 80"/>
                  <a:gd name="T89" fmla="*/ 25 h 80"/>
                  <a:gd name="T90" fmla="*/ 75 w 80"/>
                  <a:gd name="T91" fmla="*/ 21 h 80"/>
                  <a:gd name="T92" fmla="*/ 73 w 80"/>
                  <a:gd name="T93" fmla="*/ 17 h 80"/>
                  <a:gd name="T94" fmla="*/ 68 w 80"/>
                  <a:gd name="T95" fmla="*/ 12 h 80"/>
                  <a:gd name="T96" fmla="*/ 64 w 80"/>
                  <a:gd name="T97" fmla="*/ 9 h 80"/>
                  <a:gd name="T98" fmla="*/ 61 w 80"/>
                  <a:gd name="T99" fmla="*/ 6 h 80"/>
                  <a:gd name="T100" fmla="*/ 58 w 80"/>
                  <a:gd name="T101" fmla="*/ 4 h 80"/>
                  <a:gd name="T102" fmla="*/ 55 w 80"/>
                  <a:gd name="T103" fmla="*/ 3 h 80"/>
                  <a:gd name="T104" fmla="*/ 51 w 80"/>
                  <a:gd name="T105" fmla="*/ 2 h 80"/>
                  <a:gd name="T106" fmla="*/ 47 w 80"/>
                  <a:gd name="T107" fmla="*/ 1 h 80"/>
                  <a:gd name="T108" fmla="*/ 43 w 80"/>
                  <a:gd name="T109" fmla="*/ 0 h 80"/>
                  <a:gd name="T110" fmla="*/ 40 w 80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9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68" y="69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1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4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6" name="Freeform 152">
                <a:extLst>
                  <a:ext uri="{FF2B5EF4-FFF2-40B4-BE49-F238E27FC236}">
                    <a16:creationId xmlns:a16="http://schemas.microsoft.com/office/drawing/2014/main" id="{CE137374-92CA-491E-A91A-0EEADFE6C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324" y="3820017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1 h 80"/>
                  <a:gd name="T4" fmla="*/ 28 w 80"/>
                  <a:gd name="T5" fmla="*/ 2 h 80"/>
                  <a:gd name="T6" fmla="*/ 24 w 80"/>
                  <a:gd name="T7" fmla="*/ 3 h 80"/>
                  <a:gd name="T8" fmla="*/ 17 w 80"/>
                  <a:gd name="T9" fmla="*/ 7 h 80"/>
                  <a:gd name="T10" fmla="*/ 12 w 80"/>
                  <a:gd name="T11" fmla="*/ 12 h 80"/>
                  <a:gd name="T12" fmla="*/ 6 w 80"/>
                  <a:gd name="T13" fmla="*/ 18 h 80"/>
                  <a:gd name="T14" fmla="*/ 3 w 80"/>
                  <a:gd name="T15" fmla="*/ 25 h 80"/>
                  <a:gd name="T16" fmla="*/ 1 w 80"/>
                  <a:gd name="T17" fmla="*/ 32 h 80"/>
                  <a:gd name="T18" fmla="*/ 0 w 80"/>
                  <a:gd name="T19" fmla="*/ 41 h 80"/>
                  <a:gd name="T20" fmla="*/ 0 w 80"/>
                  <a:gd name="T21" fmla="*/ 44 h 80"/>
                  <a:gd name="T22" fmla="*/ 1 w 80"/>
                  <a:gd name="T23" fmla="*/ 48 h 80"/>
                  <a:gd name="T24" fmla="*/ 2 w 80"/>
                  <a:gd name="T25" fmla="*/ 52 h 80"/>
                  <a:gd name="T26" fmla="*/ 3 w 80"/>
                  <a:gd name="T27" fmla="*/ 56 h 80"/>
                  <a:gd name="T28" fmla="*/ 4 w 80"/>
                  <a:gd name="T29" fmla="*/ 59 h 80"/>
                  <a:gd name="T30" fmla="*/ 6 w 80"/>
                  <a:gd name="T31" fmla="*/ 62 h 80"/>
                  <a:gd name="T32" fmla="*/ 9 w 80"/>
                  <a:gd name="T33" fmla="*/ 65 h 80"/>
                  <a:gd name="T34" fmla="*/ 12 w 80"/>
                  <a:gd name="T35" fmla="*/ 69 h 80"/>
                  <a:gd name="T36" fmla="*/ 17 w 80"/>
                  <a:gd name="T37" fmla="*/ 74 h 80"/>
                  <a:gd name="T38" fmla="*/ 24 w 80"/>
                  <a:gd name="T39" fmla="*/ 77 h 80"/>
                  <a:gd name="T40" fmla="*/ 28 w 80"/>
                  <a:gd name="T41" fmla="*/ 79 h 80"/>
                  <a:gd name="T42" fmla="*/ 32 w 80"/>
                  <a:gd name="T43" fmla="*/ 80 h 80"/>
                  <a:gd name="T44" fmla="*/ 36 w 80"/>
                  <a:gd name="T45" fmla="*/ 80 h 80"/>
                  <a:gd name="T46" fmla="*/ 40 w 80"/>
                  <a:gd name="T47" fmla="*/ 80 h 80"/>
                  <a:gd name="T48" fmla="*/ 44 w 80"/>
                  <a:gd name="T49" fmla="*/ 80 h 80"/>
                  <a:gd name="T50" fmla="*/ 48 w 80"/>
                  <a:gd name="T51" fmla="*/ 80 h 80"/>
                  <a:gd name="T52" fmla="*/ 51 w 80"/>
                  <a:gd name="T53" fmla="*/ 79 h 80"/>
                  <a:gd name="T54" fmla="*/ 55 w 80"/>
                  <a:gd name="T55" fmla="*/ 77 h 80"/>
                  <a:gd name="T56" fmla="*/ 58 w 80"/>
                  <a:gd name="T57" fmla="*/ 76 h 80"/>
                  <a:gd name="T58" fmla="*/ 62 w 80"/>
                  <a:gd name="T59" fmla="*/ 74 h 80"/>
                  <a:gd name="T60" fmla="*/ 65 w 80"/>
                  <a:gd name="T61" fmla="*/ 71 h 80"/>
                  <a:gd name="T62" fmla="*/ 68 w 80"/>
                  <a:gd name="T63" fmla="*/ 69 h 80"/>
                  <a:gd name="T64" fmla="*/ 71 w 80"/>
                  <a:gd name="T65" fmla="*/ 65 h 80"/>
                  <a:gd name="T66" fmla="*/ 73 w 80"/>
                  <a:gd name="T67" fmla="*/ 62 h 80"/>
                  <a:gd name="T68" fmla="*/ 74 w 80"/>
                  <a:gd name="T69" fmla="*/ 61 h 80"/>
                  <a:gd name="T70" fmla="*/ 75 w 80"/>
                  <a:gd name="T71" fmla="*/ 59 h 80"/>
                  <a:gd name="T72" fmla="*/ 77 w 80"/>
                  <a:gd name="T73" fmla="*/ 56 h 80"/>
                  <a:gd name="T74" fmla="*/ 78 w 80"/>
                  <a:gd name="T75" fmla="*/ 52 h 80"/>
                  <a:gd name="T76" fmla="*/ 79 w 80"/>
                  <a:gd name="T77" fmla="*/ 48 h 80"/>
                  <a:gd name="T78" fmla="*/ 80 w 80"/>
                  <a:gd name="T79" fmla="*/ 44 h 80"/>
                  <a:gd name="T80" fmla="*/ 80 w 80"/>
                  <a:gd name="T81" fmla="*/ 41 h 80"/>
                  <a:gd name="T82" fmla="*/ 80 w 80"/>
                  <a:gd name="T83" fmla="*/ 36 h 80"/>
                  <a:gd name="T84" fmla="*/ 79 w 80"/>
                  <a:gd name="T85" fmla="*/ 32 h 80"/>
                  <a:gd name="T86" fmla="*/ 78 w 80"/>
                  <a:gd name="T87" fmla="*/ 28 h 80"/>
                  <a:gd name="T88" fmla="*/ 77 w 80"/>
                  <a:gd name="T89" fmla="*/ 25 h 80"/>
                  <a:gd name="T90" fmla="*/ 75 w 80"/>
                  <a:gd name="T91" fmla="*/ 21 h 80"/>
                  <a:gd name="T92" fmla="*/ 73 w 80"/>
                  <a:gd name="T93" fmla="*/ 18 h 80"/>
                  <a:gd name="T94" fmla="*/ 68 w 80"/>
                  <a:gd name="T95" fmla="*/ 12 h 80"/>
                  <a:gd name="T96" fmla="*/ 65 w 80"/>
                  <a:gd name="T97" fmla="*/ 9 h 80"/>
                  <a:gd name="T98" fmla="*/ 62 w 80"/>
                  <a:gd name="T99" fmla="*/ 7 h 80"/>
                  <a:gd name="T100" fmla="*/ 58 w 80"/>
                  <a:gd name="T101" fmla="*/ 4 h 80"/>
                  <a:gd name="T102" fmla="*/ 55 w 80"/>
                  <a:gd name="T103" fmla="*/ 3 h 80"/>
                  <a:gd name="T104" fmla="*/ 51 w 80"/>
                  <a:gd name="T105" fmla="*/ 2 h 80"/>
                  <a:gd name="T106" fmla="*/ 48 w 80"/>
                  <a:gd name="T107" fmla="*/ 1 h 80"/>
                  <a:gd name="T108" fmla="*/ 44 w 80"/>
                  <a:gd name="T109" fmla="*/ 0 h 80"/>
                  <a:gd name="T110" fmla="*/ 40 w 80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2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9" y="65"/>
                    </a:lnTo>
                    <a:lnTo>
                      <a:pt x="12" y="69"/>
                    </a:lnTo>
                    <a:lnTo>
                      <a:pt x="17" y="74"/>
                    </a:lnTo>
                    <a:lnTo>
                      <a:pt x="24" y="77"/>
                    </a:lnTo>
                    <a:lnTo>
                      <a:pt x="28" y="79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4" y="80"/>
                    </a:lnTo>
                    <a:lnTo>
                      <a:pt x="48" y="80"/>
                    </a:lnTo>
                    <a:lnTo>
                      <a:pt x="51" y="79"/>
                    </a:lnTo>
                    <a:lnTo>
                      <a:pt x="55" y="77"/>
                    </a:lnTo>
                    <a:lnTo>
                      <a:pt x="58" y="76"/>
                    </a:lnTo>
                    <a:lnTo>
                      <a:pt x="62" y="74"/>
                    </a:lnTo>
                    <a:lnTo>
                      <a:pt x="65" y="71"/>
                    </a:lnTo>
                    <a:lnTo>
                      <a:pt x="68" y="69"/>
                    </a:lnTo>
                    <a:lnTo>
                      <a:pt x="71" y="65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59"/>
                    </a:lnTo>
                    <a:lnTo>
                      <a:pt x="77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73" y="18"/>
                    </a:lnTo>
                    <a:lnTo>
                      <a:pt x="68" y="12"/>
                    </a:lnTo>
                    <a:lnTo>
                      <a:pt x="65" y="9"/>
                    </a:lnTo>
                    <a:lnTo>
                      <a:pt x="62" y="7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7" name="Freeform 153">
                <a:extLst>
                  <a:ext uri="{FF2B5EF4-FFF2-40B4-BE49-F238E27FC236}">
                    <a16:creationId xmlns:a16="http://schemas.microsoft.com/office/drawing/2014/main" id="{6A64C91F-F9D8-41AD-8C2F-11CA486D6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324" y="4245185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1 h 80"/>
                  <a:gd name="T4" fmla="*/ 28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2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2 w 80"/>
                  <a:gd name="T25" fmla="*/ 51 h 80"/>
                  <a:gd name="T26" fmla="*/ 3 w 80"/>
                  <a:gd name="T27" fmla="*/ 55 h 80"/>
                  <a:gd name="T28" fmla="*/ 4 w 80"/>
                  <a:gd name="T29" fmla="*/ 59 h 80"/>
                  <a:gd name="T30" fmla="*/ 6 w 80"/>
                  <a:gd name="T31" fmla="*/ 62 h 80"/>
                  <a:gd name="T32" fmla="*/ 9 w 80"/>
                  <a:gd name="T33" fmla="*/ 65 h 80"/>
                  <a:gd name="T34" fmla="*/ 12 w 80"/>
                  <a:gd name="T35" fmla="*/ 68 h 80"/>
                  <a:gd name="T36" fmla="*/ 17 w 80"/>
                  <a:gd name="T37" fmla="*/ 73 h 80"/>
                  <a:gd name="T38" fmla="*/ 24 w 80"/>
                  <a:gd name="T39" fmla="*/ 77 h 80"/>
                  <a:gd name="T40" fmla="*/ 28 w 80"/>
                  <a:gd name="T41" fmla="*/ 78 h 80"/>
                  <a:gd name="T42" fmla="*/ 32 w 80"/>
                  <a:gd name="T43" fmla="*/ 79 h 80"/>
                  <a:gd name="T44" fmla="*/ 36 w 80"/>
                  <a:gd name="T45" fmla="*/ 80 h 80"/>
                  <a:gd name="T46" fmla="*/ 40 w 80"/>
                  <a:gd name="T47" fmla="*/ 80 h 80"/>
                  <a:gd name="T48" fmla="*/ 44 w 80"/>
                  <a:gd name="T49" fmla="*/ 80 h 80"/>
                  <a:gd name="T50" fmla="*/ 48 w 80"/>
                  <a:gd name="T51" fmla="*/ 79 h 80"/>
                  <a:gd name="T52" fmla="*/ 51 w 80"/>
                  <a:gd name="T53" fmla="*/ 78 h 80"/>
                  <a:gd name="T54" fmla="*/ 55 w 80"/>
                  <a:gd name="T55" fmla="*/ 77 h 80"/>
                  <a:gd name="T56" fmla="*/ 58 w 80"/>
                  <a:gd name="T57" fmla="*/ 75 h 80"/>
                  <a:gd name="T58" fmla="*/ 62 w 80"/>
                  <a:gd name="T59" fmla="*/ 73 h 80"/>
                  <a:gd name="T60" fmla="*/ 65 w 80"/>
                  <a:gd name="T61" fmla="*/ 71 h 80"/>
                  <a:gd name="T62" fmla="*/ 68 w 80"/>
                  <a:gd name="T63" fmla="*/ 68 h 80"/>
                  <a:gd name="T64" fmla="*/ 71 w 80"/>
                  <a:gd name="T65" fmla="*/ 65 h 80"/>
                  <a:gd name="T66" fmla="*/ 73 w 80"/>
                  <a:gd name="T67" fmla="*/ 62 h 80"/>
                  <a:gd name="T68" fmla="*/ 74 w 80"/>
                  <a:gd name="T69" fmla="*/ 60 h 80"/>
                  <a:gd name="T70" fmla="*/ 75 w 80"/>
                  <a:gd name="T71" fmla="*/ 59 h 80"/>
                  <a:gd name="T72" fmla="*/ 77 w 80"/>
                  <a:gd name="T73" fmla="*/ 55 h 80"/>
                  <a:gd name="T74" fmla="*/ 78 w 80"/>
                  <a:gd name="T75" fmla="*/ 51 h 80"/>
                  <a:gd name="T76" fmla="*/ 79 w 80"/>
                  <a:gd name="T77" fmla="*/ 48 h 80"/>
                  <a:gd name="T78" fmla="*/ 80 w 80"/>
                  <a:gd name="T79" fmla="*/ 44 h 80"/>
                  <a:gd name="T80" fmla="*/ 80 w 80"/>
                  <a:gd name="T81" fmla="*/ 40 h 80"/>
                  <a:gd name="T82" fmla="*/ 80 w 80"/>
                  <a:gd name="T83" fmla="*/ 36 h 80"/>
                  <a:gd name="T84" fmla="*/ 79 w 80"/>
                  <a:gd name="T85" fmla="*/ 32 h 80"/>
                  <a:gd name="T86" fmla="*/ 78 w 80"/>
                  <a:gd name="T87" fmla="*/ 28 h 80"/>
                  <a:gd name="T88" fmla="*/ 77 w 80"/>
                  <a:gd name="T89" fmla="*/ 24 h 80"/>
                  <a:gd name="T90" fmla="*/ 75 w 80"/>
                  <a:gd name="T91" fmla="*/ 20 h 80"/>
                  <a:gd name="T92" fmla="*/ 73 w 80"/>
                  <a:gd name="T93" fmla="*/ 17 h 80"/>
                  <a:gd name="T94" fmla="*/ 68 w 80"/>
                  <a:gd name="T95" fmla="*/ 11 h 80"/>
                  <a:gd name="T96" fmla="*/ 65 w 80"/>
                  <a:gd name="T97" fmla="*/ 8 h 80"/>
                  <a:gd name="T98" fmla="*/ 62 w 80"/>
                  <a:gd name="T99" fmla="*/ 6 h 80"/>
                  <a:gd name="T100" fmla="*/ 58 w 80"/>
                  <a:gd name="T101" fmla="*/ 4 h 80"/>
                  <a:gd name="T102" fmla="*/ 55 w 80"/>
                  <a:gd name="T103" fmla="*/ 3 h 80"/>
                  <a:gd name="T104" fmla="*/ 51 w 80"/>
                  <a:gd name="T105" fmla="*/ 1 h 80"/>
                  <a:gd name="T106" fmla="*/ 48 w 80"/>
                  <a:gd name="T107" fmla="*/ 1 h 80"/>
                  <a:gd name="T108" fmla="*/ 44 w 80"/>
                  <a:gd name="T109" fmla="*/ 0 h 80"/>
                  <a:gd name="T110" fmla="*/ 40 w 80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1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2" y="51"/>
                    </a:lnTo>
                    <a:lnTo>
                      <a:pt x="3" y="55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9" y="65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4" y="80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2" y="73"/>
                    </a:lnTo>
                    <a:lnTo>
                      <a:pt x="65" y="71"/>
                    </a:lnTo>
                    <a:lnTo>
                      <a:pt x="68" y="68"/>
                    </a:lnTo>
                    <a:lnTo>
                      <a:pt x="71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8" name="Freeform 154">
                <a:extLst>
                  <a:ext uri="{FF2B5EF4-FFF2-40B4-BE49-F238E27FC236}">
                    <a16:creationId xmlns:a16="http://schemas.microsoft.com/office/drawing/2014/main" id="{493DD517-DCBB-47F0-84D7-536AD6D49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105" y="4390530"/>
                <a:ext cx="81000" cy="116957"/>
              </a:xfrm>
              <a:custGeom>
                <a:avLst/>
                <a:gdLst>
                  <a:gd name="T0" fmla="*/ 39 w 79"/>
                  <a:gd name="T1" fmla="*/ 0 h 80"/>
                  <a:gd name="T2" fmla="*/ 31 w 79"/>
                  <a:gd name="T3" fmla="*/ 1 h 80"/>
                  <a:gd name="T4" fmla="*/ 27 w 79"/>
                  <a:gd name="T5" fmla="*/ 2 h 80"/>
                  <a:gd name="T6" fmla="*/ 24 w 79"/>
                  <a:gd name="T7" fmla="*/ 3 h 80"/>
                  <a:gd name="T8" fmla="*/ 17 w 79"/>
                  <a:gd name="T9" fmla="*/ 6 h 80"/>
                  <a:gd name="T10" fmla="*/ 11 w 79"/>
                  <a:gd name="T11" fmla="*/ 12 h 80"/>
                  <a:gd name="T12" fmla="*/ 6 w 79"/>
                  <a:gd name="T13" fmla="*/ 17 h 80"/>
                  <a:gd name="T14" fmla="*/ 3 w 79"/>
                  <a:gd name="T15" fmla="*/ 25 h 80"/>
                  <a:gd name="T16" fmla="*/ 0 w 79"/>
                  <a:gd name="T17" fmla="*/ 32 h 80"/>
                  <a:gd name="T18" fmla="*/ 0 w 79"/>
                  <a:gd name="T19" fmla="*/ 40 h 80"/>
                  <a:gd name="T20" fmla="*/ 0 w 79"/>
                  <a:gd name="T21" fmla="*/ 44 h 80"/>
                  <a:gd name="T22" fmla="*/ 0 w 79"/>
                  <a:gd name="T23" fmla="*/ 48 h 80"/>
                  <a:gd name="T24" fmla="*/ 1 w 79"/>
                  <a:gd name="T25" fmla="*/ 52 h 80"/>
                  <a:gd name="T26" fmla="*/ 3 w 79"/>
                  <a:gd name="T27" fmla="*/ 56 h 80"/>
                  <a:gd name="T28" fmla="*/ 4 w 79"/>
                  <a:gd name="T29" fmla="*/ 59 h 80"/>
                  <a:gd name="T30" fmla="*/ 6 w 79"/>
                  <a:gd name="T31" fmla="*/ 62 h 80"/>
                  <a:gd name="T32" fmla="*/ 8 w 79"/>
                  <a:gd name="T33" fmla="*/ 65 h 80"/>
                  <a:gd name="T34" fmla="*/ 11 w 79"/>
                  <a:gd name="T35" fmla="*/ 69 h 80"/>
                  <a:gd name="T36" fmla="*/ 17 w 79"/>
                  <a:gd name="T37" fmla="*/ 74 h 80"/>
                  <a:gd name="T38" fmla="*/ 24 w 79"/>
                  <a:gd name="T39" fmla="*/ 77 h 80"/>
                  <a:gd name="T40" fmla="*/ 27 w 79"/>
                  <a:gd name="T41" fmla="*/ 78 h 80"/>
                  <a:gd name="T42" fmla="*/ 31 w 79"/>
                  <a:gd name="T43" fmla="*/ 79 h 80"/>
                  <a:gd name="T44" fmla="*/ 35 w 79"/>
                  <a:gd name="T45" fmla="*/ 80 h 80"/>
                  <a:gd name="T46" fmla="*/ 39 w 79"/>
                  <a:gd name="T47" fmla="*/ 80 h 80"/>
                  <a:gd name="T48" fmla="*/ 43 w 79"/>
                  <a:gd name="T49" fmla="*/ 80 h 80"/>
                  <a:gd name="T50" fmla="*/ 47 w 79"/>
                  <a:gd name="T51" fmla="*/ 79 h 80"/>
                  <a:gd name="T52" fmla="*/ 51 w 79"/>
                  <a:gd name="T53" fmla="*/ 78 h 80"/>
                  <a:gd name="T54" fmla="*/ 55 w 79"/>
                  <a:gd name="T55" fmla="*/ 77 h 80"/>
                  <a:gd name="T56" fmla="*/ 58 w 79"/>
                  <a:gd name="T57" fmla="*/ 75 h 80"/>
                  <a:gd name="T58" fmla="*/ 61 w 79"/>
                  <a:gd name="T59" fmla="*/ 74 h 80"/>
                  <a:gd name="T60" fmla="*/ 64 w 79"/>
                  <a:gd name="T61" fmla="*/ 71 h 80"/>
                  <a:gd name="T62" fmla="*/ 68 w 79"/>
                  <a:gd name="T63" fmla="*/ 69 h 80"/>
                  <a:gd name="T64" fmla="*/ 70 w 79"/>
                  <a:gd name="T65" fmla="*/ 65 h 80"/>
                  <a:gd name="T66" fmla="*/ 72 w 79"/>
                  <a:gd name="T67" fmla="*/ 62 h 80"/>
                  <a:gd name="T68" fmla="*/ 73 w 79"/>
                  <a:gd name="T69" fmla="*/ 60 h 80"/>
                  <a:gd name="T70" fmla="*/ 75 w 79"/>
                  <a:gd name="T71" fmla="*/ 59 h 80"/>
                  <a:gd name="T72" fmla="*/ 76 w 79"/>
                  <a:gd name="T73" fmla="*/ 56 h 80"/>
                  <a:gd name="T74" fmla="*/ 78 w 79"/>
                  <a:gd name="T75" fmla="*/ 52 h 80"/>
                  <a:gd name="T76" fmla="*/ 79 w 79"/>
                  <a:gd name="T77" fmla="*/ 48 h 80"/>
                  <a:gd name="T78" fmla="*/ 79 w 79"/>
                  <a:gd name="T79" fmla="*/ 44 h 80"/>
                  <a:gd name="T80" fmla="*/ 79 w 79"/>
                  <a:gd name="T81" fmla="*/ 40 h 80"/>
                  <a:gd name="T82" fmla="*/ 79 w 79"/>
                  <a:gd name="T83" fmla="*/ 36 h 80"/>
                  <a:gd name="T84" fmla="*/ 79 w 79"/>
                  <a:gd name="T85" fmla="*/ 32 h 80"/>
                  <a:gd name="T86" fmla="*/ 78 w 79"/>
                  <a:gd name="T87" fmla="*/ 28 h 80"/>
                  <a:gd name="T88" fmla="*/ 76 w 79"/>
                  <a:gd name="T89" fmla="*/ 25 h 80"/>
                  <a:gd name="T90" fmla="*/ 75 w 79"/>
                  <a:gd name="T91" fmla="*/ 21 h 80"/>
                  <a:gd name="T92" fmla="*/ 72 w 79"/>
                  <a:gd name="T93" fmla="*/ 17 h 80"/>
                  <a:gd name="T94" fmla="*/ 68 w 79"/>
                  <a:gd name="T95" fmla="*/ 12 h 80"/>
                  <a:gd name="T96" fmla="*/ 64 w 79"/>
                  <a:gd name="T97" fmla="*/ 9 h 80"/>
                  <a:gd name="T98" fmla="*/ 61 w 79"/>
                  <a:gd name="T99" fmla="*/ 6 h 80"/>
                  <a:gd name="T100" fmla="*/ 58 w 79"/>
                  <a:gd name="T101" fmla="*/ 4 h 80"/>
                  <a:gd name="T102" fmla="*/ 55 w 79"/>
                  <a:gd name="T103" fmla="*/ 3 h 80"/>
                  <a:gd name="T104" fmla="*/ 51 w 79"/>
                  <a:gd name="T105" fmla="*/ 2 h 80"/>
                  <a:gd name="T106" fmla="*/ 47 w 79"/>
                  <a:gd name="T107" fmla="*/ 1 h 80"/>
                  <a:gd name="T108" fmla="*/ 43 w 79"/>
                  <a:gd name="T109" fmla="*/ 0 h 80"/>
                  <a:gd name="T110" fmla="*/ 39 w 79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" h="80">
                    <a:moveTo>
                      <a:pt x="39" y="0"/>
                    </a:move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39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68" y="69"/>
                    </a:lnTo>
                    <a:lnTo>
                      <a:pt x="70" y="65"/>
                    </a:lnTo>
                    <a:lnTo>
                      <a:pt x="72" y="62"/>
                    </a:lnTo>
                    <a:lnTo>
                      <a:pt x="73" y="60"/>
                    </a:lnTo>
                    <a:lnTo>
                      <a:pt x="75" y="59"/>
                    </a:lnTo>
                    <a:lnTo>
                      <a:pt x="76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79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6" y="25"/>
                    </a:lnTo>
                    <a:lnTo>
                      <a:pt x="75" y="21"/>
                    </a:lnTo>
                    <a:lnTo>
                      <a:pt x="72" y="17"/>
                    </a:lnTo>
                    <a:lnTo>
                      <a:pt x="68" y="12"/>
                    </a:lnTo>
                    <a:lnTo>
                      <a:pt x="64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9" name="Freeform 155">
                <a:extLst>
                  <a:ext uri="{FF2B5EF4-FFF2-40B4-BE49-F238E27FC236}">
                    <a16:creationId xmlns:a16="http://schemas.microsoft.com/office/drawing/2014/main" id="{0EADE7F1-2BD0-4210-ABD0-0C25DF4C7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105" y="4587493"/>
                <a:ext cx="81000" cy="116957"/>
              </a:xfrm>
              <a:custGeom>
                <a:avLst/>
                <a:gdLst>
                  <a:gd name="T0" fmla="*/ 39 w 79"/>
                  <a:gd name="T1" fmla="*/ 0 h 80"/>
                  <a:gd name="T2" fmla="*/ 31 w 79"/>
                  <a:gd name="T3" fmla="*/ 0 h 80"/>
                  <a:gd name="T4" fmla="*/ 27 w 79"/>
                  <a:gd name="T5" fmla="*/ 1 h 80"/>
                  <a:gd name="T6" fmla="*/ 24 w 79"/>
                  <a:gd name="T7" fmla="*/ 3 h 80"/>
                  <a:gd name="T8" fmla="*/ 17 w 79"/>
                  <a:gd name="T9" fmla="*/ 6 h 80"/>
                  <a:gd name="T10" fmla="*/ 11 w 79"/>
                  <a:gd name="T11" fmla="*/ 11 h 80"/>
                  <a:gd name="T12" fmla="*/ 6 w 79"/>
                  <a:gd name="T13" fmla="*/ 17 h 80"/>
                  <a:gd name="T14" fmla="*/ 3 w 79"/>
                  <a:gd name="T15" fmla="*/ 24 h 80"/>
                  <a:gd name="T16" fmla="*/ 0 w 79"/>
                  <a:gd name="T17" fmla="*/ 32 h 80"/>
                  <a:gd name="T18" fmla="*/ 0 w 79"/>
                  <a:gd name="T19" fmla="*/ 40 h 80"/>
                  <a:gd name="T20" fmla="*/ 0 w 79"/>
                  <a:gd name="T21" fmla="*/ 44 h 80"/>
                  <a:gd name="T22" fmla="*/ 0 w 79"/>
                  <a:gd name="T23" fmla="*/ 48 h 80"/>
                  <a:gd name="T24" fmla="*/ 1 w 79"/>
                  <a:gd name="T25" fmla="*/ 51 h 80"/>
                  <a:gd name="T26" fmla="*/ 3 w 79"/>
                  <a:gd name="T27" fmla="*/ 55 h 80"/>
                  <a:gd name="T28" fmla="*/ 4 w 79"/>
                  <a:gd name="T29" fmla="*/ 58 h 80"/>
                  <a:gd name="T30" fmla="*/ 6 w 79"/>
                  <a:gd name="T31" fmla="*/ 62 h 80"/>
                  <a:gd name="T32" fmla="*/ 8 w 79"/>
                  <a:gd name="T33" fmla="*/ 65 h 80"/>
                  <a:gd name="T34" fmla="*/ 11 w 79"/>
                  <a:gd name="T35" fmla="*/ 68 h 80"/>
                  <a:gd name="T36" fmla="*/ 17 w 79"/>
                  <a:gd name="T37" fmla="*/ 73 h 80"/>
                  <a:gd name="T38" fmla="*/ 24 w 79"/>
                  <a:gd name="T39" fmla="*/ 77 h 80"/>
                  <a:gd name="T40" fmla="*/ 27 w 79"/>
                  <a:gd name="T41" fmla="*/ 78 h 80"/>
                  <a:gd name="T42" fmla="*/ 31 w 79"/>
                  <a:gd name="T43" fmla="*/ 79 h 80"/>
                  <a:gd name="T44" fmla="*/ 35 w 79"/>
                  <a:gd name="T45" fmla="*/ 79 h 80"/>
                  <a:gd name="T46" fmla="*/ 39 w 79"/>
                  <a:gd name="T47" fmla="*/ 80 h 80"/>
                  <a:gd name="T48" fmla="*/ 43 w 79"/>
                  <a:gd name="T49" fmla="*/ 79 h 80"/>
                  <a:gd name="T50" fmla="*/ 47 w 79"/>
                  <a:gd name="T51" fmla="*/ 79 h 80"/>
                  <a:gd name="T52" fmla="*/ 51 w 79"/>
                  <a:gd name="T53" fmla="*/ 78 h 80"/>
                  <a:gd name="T54" fmla="*/ 55 w 79"/>
                  <a:gd name="T55" fmla="*/ 77 h 80"/>
                  <a:gd name="T56" fmla="*/ 58 w 79"/>
                  <a:gd name="T57" fmla="*/ 75 h 80"/>
                  <a:gd name="T58" fmla="*/ 61 w 79"/>
                  <a:gd name="T59" fmla="*/ 73 h 80"/>
                  <a:gd name="T60" fmla="*/ 64 w 79"/>
                  <a:gd name="T61" fmla="*/ 71 h 80"/>
                  <a:gd name="T62" fmla="*/ 68 w 79"/>
                  <a:gd name="T63" fmla="*/ 68 h 80"/>
                  <a:gd name="T64" fmla="*/ 70 w 79"/>
                  <a:gd name="T65" fmla="*/ 65 h 80"/>
                  <a:gd name="T66" fmla="*/ 72 w 79"/>
                  <a:gd name="T67" fmla="*/ 62 h 80"/>
                  <a:gd name="T68" fmla="*/ 73 w 79"/>
                  <a:gd name="T69" fmla="*/ 60 h 80"/>
                  <a:gd name="T70" fmla="*/ 75 w 79"/>
                  <a:gd name="T71" fmla="*/ 58 h 80"/>
                  <a:gd name="T72" fmla="*/ 76 w 79"/>
                  <a:gd name="T73" fmla="*/ 55 h 80"/>
                  <a:gd name="T74" fmla="*/ 78 w 79"/>
                  <a:gd name="T75" fmla="*/ 51 h 80"/>
                  <a:gd name="T76" fmla="*/ 79 w 79"/>
                  <a:gd name="T77" fmla="*/ 48 h 80"/>
                  <a:gd name="T78" fmla="*/ 79 w 79"/>
                  <a:gd name="T79" fmla="*/ 44 h 80"/>
                  <a:gd name="T80" fmla="*/ 79 w 79"/>
                  <a:gd name="T81" fmla="*/ 40 h 80"/>
                  <a:gd name="T82" fmla="*/ 79 w 79"/>
                  <a:gd name="T83" fmla="*/ 36 h 80"/>
                  <a:gd name="T84" fmla="*/ 79 w 79"/>
                  <a:gd name="T85" fmla="*/ 32 h 80"/>
                  <a:gd name="T86" fmla="*/ 78 w 79"/>
                  <a:gd name="T87" fmla="*/ 28 h 80"/>
                  <a:gd name="T88" fmla="*/ 76 w 79"/>
                  <a:gd name="T89" fmla="*/ 24 h 80"/>
                  <a:gd name="T90" fmla="*/ 75 w 79"/>
                  <a:gd name="T91" fmla="*/ 20 h 80"/>
                  <a:gd name="T92" fmla="*/ 72 w 79"/>
                  <a:gd name="T93" fmla="*/ 17 h 80"/>
                  <a:gd name="T94" fmla="*/ 68 w 79"/>
                  <a:gd name="T95" fmla="*/ 11 h 80"/>
                  <a:gd name="T96" fmla="*/ 64 w 79"/>
                  <a:gd name="T97" fmla="*/ 8 h 80"/>
                  <a:gd name="T98" fmla="*/ 61 w 79"/>
                  <a:gd name="T99" fmla="*/ 6 h 80"/>
                  <a:gd name="T100" fmla="*/ 58 w 79"/>
                  <a:gd name="T101" fmla="*/ 4 h 80"/>
                  <a:gd name="T102" fmla="*/ 55 w 79"/>
                  <a:gd name="T103" fmla="*/ 3 h 80"/>
                  <a:gd name="T104" fmla="*/ 51 w 79"/>
                  <a:gd name="T105" fmla="*/ 1 h 80"/>
                  <a:gd name="T106" fmla="*/ 47 w 79"/>
                  <a:gd name="T107" fmla="*/ 0 h 80"/>
                  <a:gd name="T108" fmla="*/ 43 w 79"/>
                  <a:gd name="T109" fmla="*/ 0 h 80"/>
                  <a:gd name="T110" fmla="*/ 39 w 79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" h="80">
                    <a:moveTo>
                      <a:pt x="39" y="0"/>
                    </a:moveTo>
                    <a:lnTo>
                      <a:pt x="31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79"/>
                    </a:lnTo>
                    <a:lnTo>
                      <a:pt x="39" y="80"/>
                    </a:lnTo>
                    <a:lnTo>
                      <a:pt x="43" y="79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2" y="62"/>
                    </a:lnTo>
                    <a:lnTo>
                      <a:pt x="73" y="60"/>
                    </a:lnTo>
                    <a:lnTo>
                      <a:pt x="75" y="58"/>
                    </a:lnTo>
                    <a:lnTo>
                      <a:pt x="76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79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6" y="24"/>
                    </a:lnTo>
                    <a:lnTo>
                      <a:pt x="75" y="20"/>
                    </a:lnTo>
                    <a:lnTo>
                      <a:pt x="72" y="17"/>
                    </a:lnTo>
                    <a:lnTo>
                      <a:pt x="68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0" name="Freeform 156">
                <a:extLst>
                  <a:ext uri="{FF2B5EF4-FFF2-40B4-BE49-F238E27FC236}">
                    <a16:creationId xmlns:a16="http://schemas.microsoft.com/office/drawing/2014/main" id="{6127B747-3142-443A-A920-0462CCC36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84" y="3875710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0 h 80"/>
                  <a:gd name="T4" fmla="*/ 27 w 80"/>
                  <a:gd name="T5" fmla="*/ 1 h 80"/>
                  <a:gd name="T6" fmla="*/ 24 w 80"/>
                  <a:gd name="T7" fmla="*/ 2 h 80"/>
                  <a:gd name="T8" fmla="*/ 17 w 80"/>
                  <a:gd name="T9" fmla="*/ 6 h 80"/>
                  <a:gd name="T10" fmla="*/ 11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39 h 80"/>
                  <a:gd name="T20" fmla="*/ 0 w 80"/>
                  <a:gd name="T21" fmla="*/ 43 h 80"/>
                  <a:gd name="T22" fmla="*/ 1 w 80"/>
                  <a:gd name="T23" fmla="*/ 47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1 h 80"/>
                  <a:gd name="T32" fmla="*/ 8 w 80"/>
                  <a:gd name="T33" fmla="*/ 64 h 80"/>
                  <a:gd name="T34" fmla="*/ 11 w 80"/>
                  <a:gd name="T35" fmla="*/ 68 h 80"/>
                  <a:gd name="T36" fmla="*/ 17 w 80"/>
                  <a:gd name="T37" fmla="*/ 73 h 80"/>
                  <a:gd name="T38" fmla="*/ 20 w 80"/>
                  <a:gd name="T39" fmla="*/ 75 h 80"/>
                  <a:gd name="T40" fmla="*/ 24 w 80"/>
                  <a:gd name="T41" fmla="*/ 77 h 80"/>
                  <a:gd name="T42" fmla="*/ 27 w 80"/>
                  <a:gd name="T43" fmla="*/ 78 h 80"/>
                  <a:gd name="T44" fmla="*/ 31 w 80"/>
                  <a:gd name="T45" fmla="*/ 79 h 80"/>
                  <a:gd name="T46" fmla="*/ 35 w 80"/>
                  <a:gd name="T47" fmla="*/ 79 h 80"/>
                  <a:gd name="T48" fmla="*/ 40 w 80"/>
                  <a:gd name="T49" fmla="*/ 80 h 80"/>
                  <a:gd name="T50" fmla="*/ 43 w 80"/>
                  <a:gd name="T51" fmla="*/ 79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59 w 80"/>
                  <a:gd name="T61" fmla="*/ 73 h 80"/>
                  <a:gd name="T62" fmla="*/ 61 w 80"/>
                  <a:gd name="T63" fmla="*/ 73 h 80"/>
                  <a:gd name="T64" fmla="*/ 64 w 80"/>
                  <a:gd name="T65" fmla="*/ 70 h 80"/>
                  <a:gd name="T66" fmla="*/ 68 w 80"/>
                  <a:gd name="T67" fmla="*/ 68 h 80"/>
                  <a:gd name="T68" fmla="*/ 70 w 80"/>
                  <a:gd name="T69" fmla="*/ 64 h 80"/>
                  <a:gd name="T70" fmla="*/ 73 w 80"/>
                  <a:gd name="T71" fmla="*/ 61 h 80"/>
                  <a:gd name="T72" fmla="*/ 74 w 80"/>
                  <a:gd name="T73" fmla="*/ 59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79 w 80"/>
                  <a:gd name="T83" fmla="*/ 43 h 80"/>
                  <a:gd name="T84" fmla="*/ 80 w 80"/>
                  <a:gd name="T85" fmla="*/ 39 h 80"/>
                  <a:gd name="T86" fmla="*/ 79 w 80"/>
                  <a:gd name="T87" fmla="*/ 35 h 80"/>
                  <a:gd name="T88" fmla="*/ 79 w 80"/>
                  <a:gd name="T89" fmla="*/ 31 h 80"/>
                  <a:gd name="T90" fmla="*/ 78 w 80"/>
                  <a:gd name="T91" fmla="*/ 27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4 w 80"/>
                  <a:gd name="T101" fmla="*/ 8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2 h 80"/>
                  <a:gd name="T108" fmla="*/ 51 w 80"/>
                  <a:gd name="T109" fmla="*/ 1 h 80"/>
                  <a:gd name="T110" fmla="*/ 47 w 80"/>
                  <a:gd name="T111" fmla="*/ 0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0"/>
                    </a:lnTo>
                    <a:lnTo>
                      <a:pt x="27" y="1"/>
                    </a:lnTo>
                    <a:lnTo>
                      <a:pt x="24" y="2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1"/>
                    </a:lnTo>
                    <a:lnTo>
                      <a:pt x="8" y="64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79"/>
                    </a:lnTo>
                    <a:lnTo>
                      <a:pt x="40" y="80"/>
                    </a:lnTo>
                    <a:lnTo>
                      <a:pt x="43" y="79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3"/>
                    </a:lnTo>
                    <a:lnTo>
                      <a:pt x="61" y="73"/>
                    </a:lnTo>
                    <a:lnTo>
                      <a:pt x="64" y="70"/>
                    </a:lnTo>
                    <a:lnTo>
                      <a:pt x="68" y="68"/>
                    </a:lnTo>
                    <a:lnTo>
                      <a:pt x="70" y="64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79" y="43"/>
                    </a:lnTo>
                    <a:lnTo>
                      <a:pt x="80" y="39"/>
                    </a:lnTo>
                    <a:lnTo>
                      <a:pt x="79" y="35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1" name="Freeform 157">
                <a:extLst>
                  <a:ext uri="{FF2B5EF4-FFF2-40B4-BE49-F238E27FC236}">
                    <a16:creationId xmlns:a16="http://schemas.microsoft.com/office/drawing/2014/main" id="{71C84897-87E0-4B0C-8A0E-E69B81E59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299" y="3824093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0 h 80"/>
                  <a:gd name="T4" fmla="*/ 28 w 80"/>
                  <a:gd name="T5" fmla="*/ 1 h 80"/>
                  <a:gd name="T6" fmla="*/ 24 w 80"/>
                  <a:gd name="T7" fmla="*/ 2 h 80"/>
                  <a:gd name="T8" fmla="*/ 17 w 80"/>
                  <a:gd name="T9" fmla="*/ 6 h 80"/>
                  <a:gd name="T10" fmla="*/ 12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39 h 80"/>
                  <a:gd name="T20" fmla="*/ 0 w 80"/>
                  <a:gd name="T21" fmla="*/ 43 h 80"/>
                  <a:gd name="T22" fmla="*/ 1 w 80"/>
                  <a:gd name="T23" fmla="*/ 47 h 80"/>
                  <a:gd name="T24" fmla="*/ 2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1 h 80"/>
                  <a:gd name="T32" fmla="*/ 9 w 80"/>
                  <a:gd name="T33" fmla="*/ 64 h 80"/>
                  <a:gd name="T34" fmla="*/ 12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7 h 80"/>
                  <a:gd name="T42" fmla="*/ 28 w 80"/>
                  <a:gd name="T43" fmla="*/ 78 h 80"/>
                  <a:gd name="T44" fmla="*/ 32 w 80"/>
                  <a:gd name="T45" fmla="*/ 79 h 80"/>
                  <a:gd name="T46" fmla="*/ 36 w 80"/>
                  <a:gd name="T47" fmla="*/ 79 h 80"/>
                  <a:gd name="T48" fmla="*/ 40 w 80"/>
                  <a:gd name="T49" fmla="*/ 80 h 80"/>
                  <a:gd name="T50" fmla="*/ 44 w 80"/>
                  <a:gd name="T51" fmla="*/ 79 h 80"/>
                  <a:gd name="T52" fmla="*/ 48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60 w 80"/>
                  <a:gd name="T61" fmla="*/ 73 h 80"/>
                  <a:gd name="T62" fmla="*/ 62 w 80"/>
                  <a:gd name="T63" fmla="*/ 73 h 80"/>
                  <a:gd name="T64" fmla="*/ 65 w 80"/>
                  <a:gd name="T65" fmla="*/ 70 h 80"/>
                  <a:gd name="T66" fmla="*/ 68 w 80"/>
                  <a:gd name="T67" fmla="*/ 68 h 80"/>
                  <a:gd name="T68" fmla="*/ 71 w 80"/>
                  <a:gd name="T69" fmla="*/ 64 h 80"/>
                  <a:gd name="T70" fmla="*/ 73 w 80"/>
                  <a:gd name="T71" fmla="*/ 61 h 80"/>
                  <a:gd name="T72" fmla="*/ 74 w 80"/>
                  <a:gd name="T73" fmla="*/ 59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80 w 80"/>
                  <a:gd name="T83" fmla="*/ 43 h 80"/>
                  <a:gd name="T84" fmla="*/ 80 w 80"/>
                  <a:gd name="T85" fmla="*/ 39 h 80"/>
                  <a:gd name="T86" fmla="*/ 80 w 80"/>
                  <a:gd name="T87" fmla="*/ 35 h 80"/>
                  <a:gd name="T88" fmla="*/ 79 w 80"/>
                  <a:gd name="T89" fmla="*/ 31 h 80"/>
                  <a:gd name="T90" fmla="*/ 78 w 80"/>
                  <a:gd name="T91" fmla="*/ 27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5 w 80"/>
                  <a:gd name="T101" fmla="*/ 8 h 80"/>
                  <a:gd name="T102" fmla="*/ 62 w 80"/>
                  <a:gd name="T103" fmla="*/ 6 h 80"/>
                  <a:gd name="T104" fmla="*/ 58 w 80"/>
                  <a:gd name="T105" fmla="*/ 4 h 80"/>
                  <a:gd name="T106" fmla="*/ 55 w 80"/>
                  <a:gd name="T107" fmla="*/ 2 h 80"/>
                  <a:gd name="T108" fmla="*/ 51 w 80"/>
                  <a:gd name="T109" fmla="*/ 1 h 80"/>
                  <a:gd name="T110" fmla="*/ 48 w 80"/>
                  <a:gd name="T111" fmla="*/ 0 h 80"/>
                  <a:gd name="T112" fmla="*/ 44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4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2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1"/>
                    </a:lnTo>
                    <a:lnTo>
                      <a:pt x="9" y="64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8" y="68"/>
                    </a:lnTo>
                    <a:lnTo>
                      <a:pt x="71" y="64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80" y="43"/>
                    </a:lnTo>
                    <a:lnTo>
                      <a:pt x="80" y="39"/>
                    </a:lnTo>
                    <a:lnTo>
                      <a:pt x="80" y="35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2" name="Freeform 158">
                <a:extLst>
                  <a:ext uri="{FF2B5EF4-FFF2-40B4-BE49-F238E27FC236}">
                    <a16:creationId xmlns:a16="http://schemas.microsoft.com/office/drawing/2014/main" id="{B371F355-4432-47C0-8A45-E6836DF1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605" y="3824093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0 h 80"/>
                  <a:gd name="T4" fmla="*/ 28 w 80"/>
                  <a:gd name="T5" fmla="*/ 1 h 80"/>
                  <a:gd name="T6" fmla="*/ 24 w 80"/>
                  <a:gd name="T7" fmla="*/ 2 h 80"/>
                  <a:gd name="T8" fmla="*/ 17 w 80"/>
                  <a:gd name="T9" fmla="*/ 6 h 80"/>
                  <a:gd name="T10" fmla="*/ 12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39 h 80"/>
                  <a:gd name="T20" fmla="*/ 0 w 80"/>
                  <a:gd name="T21" fmla="*/ 43 h 80"/>
                  <a:gd name="T22" fmla="*/ 1 w 80"/>
                  <a:gd name="T23" fmla="*/ 47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1 h 80"/>
                  <a:gd name="T32" fmla="*/ 8 w 80"/>
                  <a:gd name="T33" fmla="*/ 64 h 80"/>
                  <a:gd name="T34" fmla="*/ 12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7 h 80"/>
                  <a:gd name="T42" fmla="*/ 28 w 80"/>
                  <a:gd name="T43" fmla="*/ 78 h 80"/>
                  <a:gd name="T44" fmla="*/ 32 w 80"/>
                  <a:gd name="T45" fmla="*/ 79 h 80"/>
                  <a:gd name="T46" fmla="*/ 36 w 80"/>
                  <a:gd name="T47" fmla="*/ 79 h 80"/>
                  <a:gd name="T48" fmla="*/ 40 w 80"/>
                  <a:gd name="T49" fmla="*/ 80 h 80"/>
                  <a:gd name="T50" fmla="*/ 44 w 80"/>
                  <a:gd name="T51" fmla="*/ 79 h 80"/>
                  <a:gd name="T52" fmla="*/ 48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60 w 80"/>
                  <a:gd name="T61" fmla="*/ 73 h 80"/>
                  <a:gd name="T62" fmla="*/ 62 w 80"/>
                  <a:gd name="T63" fmla="*/ 73 h 80"/>
                  <a:gd name="T64" fmla="*/ 65 w 80"/>
                  <a:gd name="T65" fmla="*/ 70 h 80"/>
                  <a:gd name="T66" fmla="*/ 68 w 80"/>
                  <a:gd name="T67" fmla="*/ 68 h 80"/>
                  <a:gd name="T68" fmla="*/ 70 w 80"/>
                  <a:gd name="T69" fmla="*/ 64 h 80"/>
                  <a:gd name="T70" fmla="*/ 73 w 80"/>
                  <a:gd name="T71" fmla="*/ 61 h 80"/>
                  <a:gd name="T72" fmla="*/ 74 w 80"/>
                  <a:gd name="T73" fmla="*/ 59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80 w 80"/>
                  <a:gd name="T83" fmla="*/ 43 h 80"/>
                  <a:gd name="T84" fmla="*/ 80 w 80"/>
                  <a:gd name="T85" fmla="*/ 39 h 80"/>
                  <a:gd name="T86" fmla="*/ 80 w 80"/>
                  <a:gd name="T87" fmla="*/ 35 h 80"/>
                  <a:gd name="T88" fmla="*/ 79 w 80"/>
                  <a:gd name="T89" fmla="*/ 31 h 80"/>
                  <a:gd name="T90" fmla="*/ 78 w 80"/>
                  <a:gd name="T91" fmla="*/ 27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5 w 80"/>
                  <a:gd name="T101" fmla="*/ 8 h 80"/>
                  <a:gd name="T102" fmla="*/ 62 w 80"/>
                  <a:gd name="T103" fmla="*/ 6 h 80"/>
                  <a:gd name="T104" fmla="*/ 58 w 80"/>
                  <a:gd name="T105" fmla="*/ 4 h 80"/>
                  <a:gd name="T106" fmla="*/ 55 w 80"/>
                  <a:gd name="T107" fmla="*/ 2 h 80"/>
                  <a:gd name="T108" fmla="*/ 51 w 80"/>
                  <a:gd name="T109" fmla="*/ 1 h 80"/>
                  <a:gd name="T110" fmla="*/ 48 w 80"/>
                  <a:gd name="T111" fmla="*/ 0 h 80"/>
                  <a:gd name="T112" fmla="*/ 44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4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1"/>
                    </a:lnTo>
                    <a:lnTo>
                      <a:pt x="8" y="64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8" y="68"/>
                    </a:lnTo>
                    <a:lnTo>
                      <a:pt x="70" y="64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80" y="43"/>
                    </a:lnTo>
                    <a:lnTo>
                      <a:pt x="80" y="39"/>
                    </a:lnTo>
                    <a:lnTo>
                      <a:pt x="80" y="35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3" name="Freeform 159">
                <a:extLst>
                  <a:ext uri="{FF2B5EF4-FFF2-40B4-BE49-F238E27FC236}">
                    <a16:creationId xmlns:a16="http://schemas.microsoft.com/office/drawing/2014/main" id="{052CBBE3-8364-412F-9F42-C850FE8B7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605" y="4099840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0 h 80"/>
                  <a:gd name="T4" fmla="*/ 28 w 80"/>
                  <a:gd name="T5" fmla="*/ 1 h 80"/>
                  <a:gd name="T6" fmla="*/ 24 w 80"/>
                  <a:gd name="T7" fmla="*/ 2 h 80"/>
                  <a:gd name="T8" fmla="*/ 17 w 80"/>
                  <a:gd name="T9" fmla="*/ 6 h 80"/>
                  <a:gd name="T10" fmla="*/ 12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39 h 80"/>
                  <a:gd name="T20" fmla="*/ 0 w 80"/>
                  <a:gd name="T21" fmla="*/ 43 h 80"/>
                  <a:gd name="T22" fmla="*/ 1 w 80"/>
                  <a:gd name="T23" fmla="*/ 47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1 h 80"/>
                  <a:gd name="T32" fmla="*/ 8 w 80"/>
                  <a:gd name="T33" fmla="*/ 64 h 80"/>
                  <a:gd name="T34" fmla="*/ 12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7 h 80"/>
                  <a:gd name="T42" fmla="*/ 28 w 80"/>
                  <a:gd name="T43" fmla="*/ 78 h 80"/>
                  <a:gd name="T44" fmla="*/ 32 w 80"/>
                  <a:gd name="T45" fmla="*/ 79 h 80"/>
                  <a:gd name="T46" fmla="*/ 36 w 80"/>
                  <a:gd name="T47" fmla="*/ 79 h 80"/>
                  <a:gd name="T48" fmla="*/ 40 w 80"/>
                  <a:gd name="T49" fmla="*/ 80 h 80"/>
                  <a:gd name="T50" fmla="*/ 44 w 80"/>
                  <a:gd name="T51" fmla="*/ 79 h 80"/>
                  <a:gd name="T52" fmla="*/ 48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60 w 80"/>
                  <a:gd name="T61" fmla="*/ 73 h 80"/>
                  <a:gd name="T62" fmla="*/ 62 w 80"/>
                  <a:gd name="T63" fmla="*/ 73 h 80"/>
                  <a:gd name="T64" fmla="*/ 65 w 80"/>
                  <a:gd name="T65" fmla="*/ 70 h 80"/>
                  <a:gd name="T66" fmla="*/ 68 w 80"/>
                  <a:gd name="T67" fmla="*/ 68 h 80"/>
                  <a:gd name="T68" fmla="*/ 70 w 80"/>
                  <a:gd name="T69" fmla="*/ 64 h 80"/>
                  <a:gd name="T70" fmla="*/ 73 w 80"/>
                  <a:gd name="T71" fmla="*/ 61 h 80"/>
                  <a:gd name="T72" fmla="*/ 74 w 80"/>
                  <a:gd name="T73" fmla="*/ 59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80 w 80"/>
                  <a:gd name="T83" fmla="*/ 43 h 80"/>
                  <a:gd name="T84" fmla="*/ 80 w 80"/>
                  <a:gd name="T85" fmla="*/ 39 h 80"/>
                  <a:gd name="T86" fmla="*/ 80 w 80"/>
                  <a:gd name="T87" fmla="*/ 35 h 80"/>
                  <a:gd name="T88" fmla="*/ 79 w 80"/>
                  <a:gd name="T89" fmla="*/ 31 h 80"/>
                  <a:gd name="T90" fmla="*/ 78 w 80"/>
                  <a:gd name="T91" fmla="*/ 27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5 w 80"/>
                  <a:gd name="T101" fmla="*/ 8 h 80"/>
                  <a:gd name="T102" fmla="*/ 62 w 80"/>
                  <a:gd name="T103" fmla="*/ 6 h 80"/>
                  <a:gd name="T104" fmla="*/ 58 w 80"/>
                  <a:gd name="T105" fmla="*/ 4 h 80"/>
                  <a:gd name="T106" fmla="*/ 55 w 80"/>
                  <a:gd name="T107" fmla="*/ 2 h 80"/>
                  <a:gd name="T108" fmla="*/ 51 w 80"/>
                  <a:gd name="T109" fmla="*/ 1 h 80"/>
                  <a:gd name="T110" fmla="*/ 48 w 80"/>
                  <a:gd name="T111" fmla="*/ 0 h 80"/>
                  <a:gd name="T112" fmla="*/ 44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4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1"/>
                    </a:lnTo>
                    <a:lnTo>
                      <a:pt x="8" y="64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8" y="68"/>
                    </a:lnTo>
                    <a:lnTo>
                      <a:pt x="70" y="64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80" y="43"/>
                    </a:lnTo>
                    <a:lnTo>
                      <a:pt x="80" y="39"/>
                    </a:lnTo>
                    <a:lnTo>
                      <a:pt x="80" y="35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4" name="Freeform 160">
                <a:extLst>
                  <a:ext uri="{FF2B5EF4-FFF2-40B4-BE49-F238E27FC236}">
                    <a16:creationId xmlns:a16="http://schemas.microsoft.com/office/drawing/2014/main" id="{846DC3A9-ED51-44D4-B8AD-39FED00DD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299" y="4059089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0 h 80"/>
                  <a:gd name="T4" fmla="*/ 28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2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40 h 80"/>
                  <a:gd name="T20" fmla="*/ 0 w 80"/>
                  <a:gd name="T21" fmla="*/ 43 h 80"/>
                  <a:gd name="T22" fmla="*/ 1 w 80"/>
                  <a:gd name="T23" fmla="*/ 47 h 80"/>
                  <a:gd name="T24" fmla="*/ 2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1 h 80"/>
                  <a:gd name="T32" fmla="*/ 9 w 80"/>
                  <a:gd name="T33" fmla="*/ 65 h 80"/>
                  <a:gd name="T34" fmla="*/ 12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7 h 80"/>
                  <a:gd name="T42" fmla="*/ 28 w 80"/>
                  <a:gd name="T43" fmla="*/ 78 h 80"/>
                  <a:gd name="T44" fmla="*/ 32 w 80"/>
                  <a:gd name="T45" fmla="*/ 79 h 80"/>
                  <a:gd name="T46" fmla="*/ 36 w 80"/>
                  <a:gd name="T47" fmla="*/ 80 h 80"/>
                  <a:gd name="T48" fmla="*/ 40 w 80"/>
                  <a:gd name="T49" fmla="*/ 80 h 80"/>
                  <a:gd name="T50" fmla="*/ 44 w 80"/>
                  <a:gd name="T51" fmla="*/ 80 h 80"/>
                  <a:gd name="T52" fmla="*/ 48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60 w 80"/>
                  <a:gd name="T61" fmla="*/ 74 h 80"/>
                  <a:gd name="T62" fmla="*/ 62 w 80"/>
                  <a:gd name="T63" fmla="*/ 73 h 80"/>
                  <a:gd name="T64" fmla="*/ 65 w 80"/>
                  <a:gd name="T65" fmla="*/ 70 h 80"/>
                  <a:gd name="T66" fmla="*/ 68 w 80"/>
                  <a:gd name="T67" fmla="*/ 68 h 80"/>
                  <a:gd name="T68" fmla="*/ 71 w 80"/>
                  <a:gd name="T69" fmla="*/ 65 h 80"/>
                  <a:gd name="T70" fmla="*/ 73 w 80"/>
                  <a:gd name="T71" fmla="*/ 61 h 80"/>
                  <a:gd name="T72" fmla="*/ 74 w 80"/>
                  <a:gd name="T73" fmla="*/ 60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80 w 80"/>
                  <a:gd name="T83" fmla="*/ 43 h 80"/>
                  <a:gd name="T84" fmla="*/ 80 w 80"/>
                  <a:gd name="T85" fmla="*/ 40 h 80"/>
                  <a:gd name="T86" fmla="*/ 80 w 80"/>
                  <a:gd name="T87" fmla="*/ 35 h 80"/>
                  <a:gd name="T88" fmla="*/ 79 w 80"/>
                  <a:gd name="T89" fmla="*/ 31 h 80"/>
                  <a:gd name="T90" fmla="*/ 78 w 80"/>
                  <a:gd name="T91" fmla="*/ 28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5 w 80"/>
                  <a:gd name="T101" fmla="*/ 8 h 80"/>
                  <a:gd name="T102" fmla="*/ 62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1 h 80"/>
                  <a:gd name="T110" fmla="*/ 48 w 80"/>
                  <a:gd name="T111" fmla="*/ 0 h 80"/>
                  <a:gd name="T112" fmla="*/ 44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2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1"/>
                    </a:lnTo>
                    <a:lnTo>
                      <a:pt x="9" y="65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4" y="80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0" y="74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8" y="68"/>
                    </a:lnTo>
                    <a:lnTo>
                      <a:pt x="71" y="65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80" y="43"/>
                    </a:lnTo>
                    <a:lnTo>
                      <a:pt x="80" y="40"/>
                    </a:lnTo>
                    <a:lnTo>
                      <a:pt x="80" y="35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5" name="Freeform 161">
                <a:extLst>
                  <a:ext uri="{FF2B5EF4-FFF2-40B4-BE49-F238E27FC236}">
                    <a16:creationId xmlns:a16="http://schemas.microsoft.com/office/drawing/2014/main" id="{33860A87-30F6-415D-8484-1F03109D1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84" y="4158250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0 h 80"/>
                  <a:gd name="T4" fmla="*/ 27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40 h 80"/>
                  <a:gd name="T20" fmla="*/ 0 w 80"/>
                  <a:gd name="T21" fmla="*/ 43 h 80"/>
                  <a:gd name="T22" fmla="*/ 1 w 80"/>
                  <a:gd name="T23" fmla="*/ 47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1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0 w 80"/>
                  <a:gd name="T39" fmla="*/ 75 h 80"/>
                  <a:gd name="T40" fmla="*/ 24 w 80"/>
                  <a:gd name="T41" fmla="*/ 77 h 80"/>
                  <a:gd name="T42" fmla="*/ 27 w 80"/>
                  <a:gd name="T43" fmla="*/ 78 h 80"/>
                  <a:gd name="T44" fmla="*/ 31 w 80"/>
                  <a:gd name="T45" fmla="*/ 79 h 80"/>
                  <a:gd name="T46" fmla="*/ 35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59 w 80"/>
                  <a:gd name="T61" fmla="*/ 74 h 80"/>
                  <a:gd name="T62" fmla="*/ 61 w 80"/>
                  <a:gd name="T63" fmla="*/ 73 h 80"/>
                  <a:gd name="T64" fmla="*/ 64 w 80"/>
                  <a:gd name="T65" fmla="*/ 70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1 h 80"/>
                  <a:gd name="T72" fmla="*/ 74 w 80"/>
                  <a:gd name="T73" fmla="*/ 60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79 w 80"/>
                  <a:gd name="T83" fmla="*/ 43 h 80"/>
                  <a:gd name="T84" fmla="*/ 80 w 80"/>
                  <a:gd name="T85" fmla="*/ 40 h 80"/>
                  <a:gd name="T86" fmla="*/ 79 w 80"/>
                  <a:gd name="T87" fmla="*/ 35 h 80"/>
                  <a:gd name="T88" fmla="*/ 79 w 80"/>
                  <a:gd name="T89" fmla="*/ 31 h 80"/>
                  <a:gd name="T90" fmla="*/ 78 w 80"/>
                  <a:gd name="T91" fmla="*/ 28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4 w 80"/>
                  <a:gd name="T101" fmla="*/ 8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1 h 80"/>
                  <a:gd name="T110" fmla="*/ 47 w 80"/>
                  <a:gd name="T111" fmla="*/ 0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1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0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79" y="43"/>
                    </a:lnTo>
                    <a:lnTo>
                      <a:pt x="80" y="40"/>
                    </a:lnTo>
                    <a:lnTo>
                      <a:pt x="79" y="35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6" name="Freeform 162">
                <a:extLst>
                  <a:ext uri="{FF2B5EF4-FFF2-40B4-BE49-F238E27FC236}">
                    <a16:creationId xmlns:a16="http://schemas.microsoft.com/office/drawing/2014/main" id="{ACAF02BE-B84F-49D5-995A-0E8E1BA7A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84" y="4587493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1 h 80"/>
                  <a:gd name="T4" fmla="*/ 27 w 80"/>
                  <a:gd name="T5" fmla="*/ 2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2 h 80"/>
                  <a:gd name="T12" fmla="*/ 6 w 80"/>
                  <a:gd name="T13" fmla="*/ 18 h 80"/>
                  <a:gd name="T14" fmla="*/ 3 w 80"/>
                  <a:gd name="T15" fmla="*/ 25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2 h 80"/>
                  <a:gd name="T26" fmla="*/ 3 w 80"/>
                  <a:gd name="T27" fmla="*/ 56 h 80"/>
                  <a:gd name="T28" fmla="*/ 4 w 80"/>
                  <a:gd name="T29" fmla="*/ 59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0 w 80"/>
                  <a:gd name="T39" fmla="*/ 76 h 80"/>
                  <a:gd name="T40" fmla="*/ 24 w 80"/>
                  <a:gd name="T41" fmla="*/ 77 h 80"/>
                  <a:gd name="T42" fmla="*/ 27 w 80"/>
                  <a:gd name="T43" fmla="*/ 79 h 80"/>
                  <a:gd name="T44" fmla="*/ 31 w 80"/>
                  <a:gd name="T45" fmla="*/ 79 h 80"/>
                  <a:gd name="T46" fmla="*/ 35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9 h 80"/>
                  <a:gd name="T56" fmla="*/ 55 w 80"/>
                  <a:gd name="T57" fmla="*/ 77 h 80"/>
                  <a:gd name="T58" fmla="*/ 58 w 80"/>
                  <a:gd name="T59" fmla="*/ 76 h 80"/>
                  <a:gd name="T60" fmla="*/ 59 w 80"/>
                  <a:gd name="T61" fmla="*/ 74 h 80"/>
                  <a:gd name="T62" fmla="*/ 61 w 80"/>
                  <a:gd name="T63" fmla="*/ 73 h 80"/>
                  <a:gd name="T64" fmla="*/ 64 w 80"/>
                  <a:gd name="T65" fmla="*/ 71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9 h 80"/>
                  <a:gd name="T76" fmla="*/ 77 w 80"/>
                  <a:gd name="T77" fmla="*/ 56 h 80"/>
                  <a:gd name="T78" fmla="*/ 78 w 80"/>
                  <a:gd name="T79" fmla="*/ 52 h 80"/>
                  <a:gd name="T80" fmla="*/ 79 w 80"/>
                  <a:gd name="T81" fmla="*/ 48 h 80"/>
                  <a:gd name="T82" fmla="*/ 79 w 80"/>
                  <a:gd name="T83" fmla="*/ 44 h 80"/>
                  <a:gd name="T84" fmla="*/ 80 w 80"/>
                  <a:gd name="T85" fmla="*/ 40 h 80"/>
                  <a:gd name="T86" fmla="*/ 79 w 80"/>
                  <a:gd name="T87" fmla="*/ 36 h 80"/>
                  <a:gd name="T88" fmla="*/ 79 w 80"/>
                  <a:gd name="T89" fmla="*/ 32 h 80"/>
                  <a:gd name="T90" fmla="*/ 78 w 80"/>
                  <a:gd name="T91" fmla="*/ 28 h 80"/>
                  <a:gd name="T92" fmla="*/ 77 w 80"/>
                  <a:gd name="T93" fmla="*/ 25 h 80"/>
                  <a:gd name="T94" fmla="*/ 75 w 80"/>
                  <a:gd name="T95" fmla="*/ 21 h 80"/>
                  <a:gd name="T96" fmla="*/ 73 w 80"/>
                  <a:gd name="T97" fmla="*/ 18 h 80"/>
                  <a:gd name="T98" fmla="*/ 68 w 80"/>
                  <a:gd name="T99" fmla="*/ 12 h 80"/>
                  <a:gd name="T100" fmla="*/ 64 w 80"/>
                  <a:gd name="T101" fmla="*/ 9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2 h 80"/>
                  <a:gd name="T110" fmla="*/ 47 w 80"/>
                  <a:gd name="T111" fmla="*/ 1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6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9"/>
                    </a:lnTo>
                    <a:lnTo>
                      <a:pt x="55" y="77"/>
                    </a:lnTo>
                    <a:lnTo>
                      <a:pt x="58" y="76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73" y="18"/>
                    </a:lnTo>
                    <a:lnTo>
                      <a:pt x="68" y="12"/>
                    </a:lnTo>
                    <a:lnTo>
                      <a:pt x="64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7" name="Freeform 163">
                <a:extLst>
                  <a:ext uri="{FF2B5EF4-FFF2-40B4-BE49-F238E27FC236}">
                    <a16:creationId xmlns:a16="http://schemas.microsoft.com/office/drawing/2014/main" id="{51244ED7-F8F8-4868-B084-5C1027659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84" y="4429923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1 h 80"/>
                  <a:gd name="T4" fmla="*/ 27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0 w 80"/>
                  <a:gd name="T39" fmla="*/ 75 h 80"/>
                  <a:gd name="T40" fmla="*/ 24 w 80"/>
                  <a:gd name="T41" fmla="*/ 77 h 80"/>
                  <a:gd name="T42" fmla="*/ 27 w 80"/>
                  <a:gd name="T43" fmla="*/ 78 h 80"/>
                  <a:gd name="T44" fmla="*/ 31 w 80"/>
                  <a:gd name="T45" fmla="*/ 79 h 80"/>
                  <a:gd name="T46" fmla="*/ 35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59 w 80"/>
                  <a:gd name="T61" fmla="*/ 74 h 80"/>
                  <a:gd name="T62" fmla="*/ 61 w 80"/>
                  <a:gd name="T63" fmla="*/ 73 h 80"/>
                  <a:gd name="T64" fmla="*/ 64 w 80"/>
                  <a:gd name="T65" fmla="*/ 71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8 h 80"/>
                  <a:gd name="T82" fmla="*/ 79 w 80"/>
                  <a:gd name="T83" fmla="*/ 44 h 80"/>
                  <a:gd name="T84" fmla="*/ 80 w 80"/>
                  <a:gd name="T85" fmla="*/ 40 h 80"/>
                  <a:gd name="T86" fmla="*/ 79 w 80"/>
                  <a:gd name="T87" fmla="*/ 36 h 80"/>
                  <a:gd name="T88" fmla="*/ 79 w 80"/>
                  <a:gd name="T89" fmla="*/ 32 h 80"/>
                  <a:gd name="T90" fmla="*/ 78 w 80"/>
                  <a:gd name="T91" fmla="*/ 28 h 80"/>
                  <a:gd name="T92" fmla="*/ 77 w 80"/>
                  <a:gd name="T93" fmla="*/ 24 h 80"/>
                  <a:gd name="T94" fmla="*/ 75 w 80"/>
                  <a:gd name="T95" fmla="*/ 21 h 80"/>
                  <a:gd name="T96" fmla="*/ 73 w 80"/>
                  <a:gd name="T97" fmla="*/ 17 h 80"/>
                  <a:gd name="T98" fmla="*/ 68 w 80"/>
                  <a:gd name="T99" fmla="*/ 11 h 80"/>
                  <a:gd name="T100" fmla="*/ 64 w 80"/>
                  <a:gd name="T101" fmla="*/ 8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1 h 80"/>
                  <a:gd name="T110" fmla="*/ 47 w 80"/>
                  <a:gd name="T111" fmla="*/ 1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1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8" name="Freeform 164">
                <a:extLst>
                  <a:ext uri="{FF2B5EF4-FFF2-40B4-BE49-F238E27FC236}">
                    <a16:creationId xmlns:a16="http://schemas.microsoft.com/office/drawing/2014/main" id="{769196AF-030B-4698-A781-5B4AFD0FC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84" y="4893124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0 h 80"/>
                  <a:gd name="T4" fmla="*/ 27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1 h 80"/>
                  <a:gd name="T18" fmla="*/ 0 w 80"/>
                  <a:gd name="T19" fmla="*/ 40 h 80"/>
                  <a:gd name="T20" fmla="*/ 0 w 80"/>
                  <a:gd name="T21" fmla="*/ 43 h 80"/>
                  <a:gd name="T22" fmla="*/ 1 w 80"/>
                  <a:gd name="T23" fmla="*/ 47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0 w 80"/>
                  <a:gd name="T39" fmla="*/ 75 h 80"/>
                  <a:gd name="T40" fmla="*/ 24 w 80"/>
                  <a:gd name="T41" fmla="*/ 77 h 80"/>
                  <a:gd name="T42" fmla="*/ 27 w 80"/>
                  <a:gd name="T43" fmla="*/ 78 h 80"/>
                  <a:gd name="T44" fmla="*/ 31 w 80"/>
                  <a:gd name="T45" fmla="*/ 79 h 80"/>
                  <a:gd name="T46" fmla="*/ 35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59 w 80"/>
                  <a:gd name="T61" fmla="*/ 74 h 80"/>
                  <a:gd name="T62" fmla="*/ 61 w 80"/>
                  <a:gd name="T63" fmla="*/ 73 h 80"/>
                  <a:gd name="T64" fmla="*/ 64 w 80"/>
                  <a:gd name="T65" fmla="*/ 70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7 h 80"/>
                  <a:gd name="T82" fmla="*/ 79 w 80"/>
                  <a:gd name="T83" fmla="*/ 43 h 80"/>
                  <a:gd name="T84" fmla="*/ 80 w 80"/>
                  <a:gd name="T85" fmla="*/ 40 h 80"/>
                  <a:gd name="T86" fmla="*/ 79 w 80"/>
                  <a:gd name="T87" fmla="*/ 35 h 80"/>
                  <a:gd name="T88" fmla="*/ 79 w 80"/>
                  <a:gd name="T89" fmla="*/ 31 h 80"/>
                  <a:gd name="T90" fmla="*/ 78 w 80"/>
                  <a:gd name="T91" fmla="*/ 28 h 80"/>
                  <a:gd name="T92" fmla="*/ 77 w 80"/>
                  <a:gd name="T93" fmla="*/ 24 h 80"/>
                  <a:gd name="T94" fmla="*/ 75 w 80"/>
                  <a:gd name="T95" fmla="*/ 20 h 80"/>
                  <a:gd name="T96" fmla="*/ 73 w 80"/>
                  <a:gd name="T97" fmla="*/ 17 h 80"/>
                  <a:gd name="T98" fmla="*/ 68 w 80"/>
                  <a:gd name="T99" fmla="*/ 11 h 80"/>
                  <a:gd name="T100" fmla="*/ 64 w 80"/>
                  <a:gd name="T101" fmla="*/ 8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1 h 80"/>
                  <a:gd name="T110" fmla="*/ 47 w 80"/>
                  <a:gd name="T111" fmla="*/ 0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0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7"/>
                    </a:lnTo>
                    <a:lnTo>
                      <a:pt x="79" y="43"/>
                    </a:lnTo>
                    <a:lnTo>
                      <a:pt x="80" y="40"/>
                    </a:lnTo>
                    <a:lnTo>
                      <a:pt x="79" y="35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0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9" name="Freeform 165">
                <a:extLst>
                  <a:ext uri="{FF2B5EF4-FFF2-40B4-BE49-F238E27FC236}">
                    <a16:creationId xmlns:a16="http://schemas.microsoft.com/office/drawing/2014/main" id="{C7DD4D4D-E1CA-4329-81A4-79CE8B75C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413" y="3227770"/>
                <a:ext cx="81000" cy="116957"/>
              </a:xfrm>
              <a:custGeom>
                <a:avLst/>
                <a:gdLst>
                  <a:gd name="T0" fmla="*/ 39 w 79"/>
                  <a:gd name="T1" fmla="*/ 0 h 80"/>
                  <a:gd name="T2" fmla="*/ 31 w 79"/>
                  <a:gd name="T3" fmla="*/ 1 h 80"/>
                  <a:gd name="T4" fmla="*/ 27 w 79"/>
                  <a:gd name="T5" fmla="*/ 1 h 80"/>
                  <a:gd name="T6" fmla="*/ 24 w 79"/>
                  <a:gd name="T7" fmla="*/ 3 h 80"/>
                  <a:gd name="T8" fmla="*/ 17 w 79"/>
                  <a:gd name="T9" fmla="*/ 6 h 80"/>
                  <a:gd name="T10" fmla="*/ 11 w 79"/>
                  <a:gd name="T11" fmla="*/ 12 h 80"/>
                  <a:gd name="T12" fmla="*/ 6 w 79"/>
                  <a:gd name="T13" fmla="*/ 17 h 80"/>
                  <a:gd name="T14" fmla="*/ 2 w 79"/>
                  <a:gd name="T15" fmla="*/ 24 h 80"/>
                  <a:gd name="T16" fmla="*/ 0 w 79"/>
                  <a:gd name="T17" fmla="*/ 32 h 80"/>
                  <a:gd name="T18" fmla="*/ 0 w 79"/>
                  <a:gd name="T19" fmla="*/ 40 h 80"/>
                  <a:gd name="T20" fmla="*/ 0 w 79"/>
                  <a:gd name="T21" fmla="*/ 44 h 80"/>
                  <a:gd name="T22" fmla="*/ 0 w 79"/>
                  <a:gd name="T23" fmla="*/ 48 h 80"/>
                  <a:gd name="T24" fmla="*/ 1 w 79"/>
                  <a:gd name="T25" fmla="*/ 51 h 80"/>
                  <a:gd name="T26" fmla="*/ 2 w 79"/>
                  <a:gd name="T27" fmla="*/ 55 h 80"/>
                  <a:gd name="T28" fmla="*/ 4 w 79"/>
                  <a:gd name="T29" fmla="*/ 59 h 80"/>
                  <a:gd name="T30" fmla="*/ 6 w 79"/>
                  <a:gd name="T31" fmla="*/ 62 h 80"/>
                  <a:gd name="T32" fmla="*/ 8 w 79"/>
                  <a:gd name="T33" fmla="*/ 65 h 80"/>
                  <a:gd name="T34" fmla="*/ 11 w 79"/>
                  <a:gd name="T35" fmla="*/ 68 h 80"/>
                  <a:gd name="T36" fmla="*/ 17 w 79"/>
                  <a:gd name="T37" fmla="*/ 73 h 80"/>
                  <a:gd name="T38" fmla="*/ 20 w 79"/>
                  <a:gd name="T39" fmla="*/ 75 h 80"/>
                  <a:gd name="T40" fmla="*/ 24 w 79"/>
                  <a:gd name="T41" fmla="*/ 77 h 80"/>
                  <a:gd name="T42" fmla="*/ 27 w 79"/>
                  <a:gd name="T43" fmla="*/ 78 h 80"/>
                  <a:gd name="T44" fmla="*/ 31 w 79"/>
                  <a:gd name="T45" fmla="*/ 79 h 80"/>
                  <a:gd name="T46" fmla="*/ 35 w 79"/>
                  <a:gd name="T47" fmla="*/ 80 h 80"/>
                  <a:gd name="T48" fmla="*/ 39 w 79"/>
                  <a:gd name="T49" fmla="*/ 80 h 80"/>
                  <a:gd name="T50" fmla="*/ 43 w 79"/>
                  <a:gd name="T51" fmla="*/ 80 h 80"/>
                  <a:gd name="T52" fmla="*/ 47 w 79"/>
                  <a:gd name="T53" fmla="*/ 79 h 80"/>
                  <a:gd name="T54" fmla="*/ 51 w 79"/>
                  <a:gd name="T55" fmla="*/ 78 h 80"/>
                  <a:gd name="T56" fmla="*/ 55 w 79"/>
                  <a:gd name="T57" fmla="*/ 77 h 80"/>
                  <a:gd name="T58" fmla="*/ 58 w 79"/>
                  <a:gd name="T59" fmla="*/ 75 h 80"/>
                  <a:gd name="T60" fmla="*/ 59 w 79"/>
                  <a:gd name="T61" fmla="*/ 74 h 80"/>
                  <a:gd name="T62" fmla="*/ 61 w 79"/>
                  <a:gd name="T63" fmla="*/ 73 h 80"/>
                  <a:gd name="T64" fmla="*/ 64 w 79"/>
                  <a:gd name="T65" fmla="*/ 71 h 80"/>
                  <a:gd name="T66" fmla="*/ 67 w 79"/>
                  <a:gd name="T67" fmla="*/ 68 h 80"/>
                  <a:gd name="T68" fmla="*/ 70 w 79"/>
                  <a:gd name="T69" fmla="*/ 65 h 80"/>
                  <a:gd name="T70" fmla="*/ 72 w 79"/>
                  <a:gd name="T71" fmla="*/ 62 h 80"/>
                  <a:gd name="T72" fmla="*/ 73 w 79"/>
                  <a:gd name="T73" fmla="*/ 60 h 80"/>
                  <a:gd name="T74" fmla="*/ 74 w 79"/>
                  <a:gd name="T75" fmla="*/ 59 h 80"/>
                  <a:gd name="T76" fmla="*/ 76 w 79"/>
                  <a:gd name="T77" fmla="*/ 55 h 80"/>
                  <a:gd name="T78" fmla="*/ 77 w 79"/>
                  <a:gd name="T79" fmla="*/ 51 h 80"/>
                  <a:gd name="T80" fmla="*/ 78 w 79"/>
                  <a:gd name="T81" fmla="*/ 48 h 80"/>
                  <a:gd name="T82" fmla="*/ 79 w 79"/>
                  <a:gd name="T83" fmla="*/ 44 h 80"/>
                  <a:gd name="T84" fmla="*/ 79 w 79"/>
                  <a:gd name="T85" fmla="*/ 40 h 80"/>
                  <a:gd name="T86" fmla="*/ 79 w 79"/>
                  <a:gd name="T87" fmla="*/ 36 h 80"/>
                  <a:gd name="T88" fmla="*/ 78 w 79"/>
                  <a:gd name="T89" fmla="*/ 32 h 80"/>
                  <a:gd name="T90" fmla="*/ 77 w 79"/>
                  <a:gd name="T91" fmla="*/ 28 h 80"/>
                  <a:gd name="T92" fmla="*/ 76 w 79"/>
                  <a:gd name="T93" fmla="*/ 24 h 80"/>
                  <a:gd name="T94" fmla="*/ 74 w 79"/>
                  <a:gd name="T95" fmla="*/ 21 h 80"/>
                  <a:gd name="T96" fmla="*/ 72 w 79"/>
                  <a:gd name="T97" fmla="*/ 17 h 80"/>
                  <a:gd name="T98" fmla="*/ 67 w 79"/>
                  <a:gd name="T99" fmla="*/ 12 h 80"/>
                  <a:gd name="T100" fmla="*/ 64 w 79"/>
                  <a:gd name="T101" fmla="*/ 9 h 80"/>
                  <a:gd name="T102" fmla="*/ 61 w 79"/>
                  <a:gd name="T103" fmla="*/ 6 h 80"/>
                  <a:gd name="T104" fmla="*/ 58 w 79"/>
                  <a:gd name="T105" fmla="*/ 4 h 80"/>
                  <a:gd name="T106" fmla="*/ 55 w 79"/>
                  <a:gd name="T107" fmla="*/ 3 h 80"/>
                  <a:gd name="T108" fmla="*/ 51 w 79"/>
                  <a:gd name="T109" fmla="*/ 1 h 80"/>
                  <a:gd name="T110" fmla="*/ 47 w 79"/>
                  <a:gd name="T111" fmla="*/ 1 h 80"/>
                  <a:gd name="T112" fmla="*/ 43 w 79"/>
                  <a:gd name="T113" fmla="*/ 0 h 80"/>
                  <a:gd name="T114" fmla="*/ 39 w 79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" h="80">
                    <a:moveTo>
                      <a:pt x="39" y="0"/>
                    </a:moveTo>
                    <a:lnTo>
                      <a:pt x="31" y="1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39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7" y="68"/>
                    </a:lnTo>
                    <a:lnTo>
                      <a:pt x="70" y="65"/>
                    </a:lnTo>
                    <a:lnTo>
                      <a:pt x="72" y="62"/>
                    </a:lnTo>
                    <a:lnTo>
                      <a:pt x="73" y="60"/>
                    </a:lnTo>
                    <a:lnTo>
                      <a:pt x="74" y="59"/>
                    </a:lnTo>
                    <a:lnTo>
                      <a:pt x="76" y="55"/>
                    </a:lnTo>
                    <a:lnTo>
                      <a:pt x="77" y="51"/>
                    </a:lnTo>
                    <a:lnTo>
                      <a:pt x="78" y="48"/>
                    </a:lnTo>
                    <a:lnTo>
                      <a:pt x="79" y="44"/>
                    </a:lnTo>
                    <a:lnTo>
                      <a:pt x="79" y="40"/>
                    </a:lnTo>
                    <a:lnTo>
                      <a:pt x="79" y="36"/>
                    </a:lnTo>
                    <a:lnTo>
                      <a:pt x="78" y="32"/>
                    </a:lnTo>
                    <a:lnTo>
                      <a:pt x="77" y="28"/>
                    </a:lnTo>
                    <a:lnTo>
                      <a:pt x="76" y="24"/>
                    </a:lnTo>
                    <a:lnTo>
                      <a:pt x="74" y="21"/>
                    </a:lnTo>
                    <a:lnTo>
                      <a:pt x="72" y="17"/>
                    </a:lnTo>
                    <a:lnTo>
                      <a:pt x="67" y="12"/>
                    </a:lnTo>
                    <a:lnTo>
                      <a:pt x="64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0" name="Freeform 166">
                <a:extLst>
                  <a:ext uri="{FF2B5EF4-FFF2-40B4-BE49-F238E27FC236}">
                    <a16:creationId xmlns:a16="http://schemas.microsoft.com/office/drawing/2014/main" id="{98B2CD38-C25A-495A-B606-501370793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142" y="3320139"/>
                <a:ext cx="81000" cy="116957"/>
              </a:xfrm>
              <a:custGeom>
                <a:avLst/>
                <a:gdLst>
                  <a:gd name="T0" fmla="*/ 39 w 79"/>
                  <a:gd name="T1" fmla="*/ 0 h 80"/>
                  <a:gd name="T2" fmla="*/ 31 w 79"/>
                  <a:gd name="T3" fmla="*/ 1 h 80"/>
                  <a:gd name="T4" fmla="*/ 27 w 79"/>
                  <a:gd name="T5" fmla="*/ 1 h 80"/>
                  <a:gd name="T6" fmla="*/ 24 w 79"/>
                  <a:gd name="T7" fmla="*/ 3 h 80"/>
                  <a:gd name="T8" fmla="*/ 17 w 79"/>
                  <a:gd name="T9" fmla="*/ 6 h 80"/>
                  <a:gd name="T10" fmla="*/ 11 w 79"/>
                  <a:gd name="T11" fmla="*/ 11 h 80"/>
                  <a:gd name="T12" fmla="*/ 6 w 79"/>
                  <a:gd name="T13" fmla="*/ 17 h 80"/>
                  <a:gd name="T14" fmla="*/ 2 w 79"/>
                  <a:gd name="T15" fmla="*/ 24 h 80"/>
                  <a:gd name="T16" fmla="*/ 0 w 79"/>
                  <a:gd name="T17" fmla="*/ 32 h 80"/>
                  <a:gd name="T18" fmla="*/ 0 w 79"/>
                  <a:gd name="T19" fmla="*/ 40 h 80"/>
                  <a:gd name="T20" fmla="*/ 0 w 79"/>
                  <a:gd name="T21" fmla="*/ 44 h 80"/>
                  <a:gd name="T22" fmla="*/ 0 w 79"/>
                  <a:gd name="T23" fmla="*/ 48 h 80"/>
                  <a:gd name="T24" fmla="*/ 1 w 79"/>
                  <a:gd name="T25" fmla="*/ 51 h 80"/>
                  <a:gd name="T26" fmla="*/ 2 w 79"/>
                  <a:gd name="T27" fmla="*/ 55 h 80"/>
                  <a:gd name="T28" fmla="*/ 3 w 79"/>
                  <a:gd name="T29" fmla="*/ 58 h 80"/>
                  <a:gd name="T30" fmla="*/ 6 w 79"/>
                  <a:gd name="T31" fmla="*/ 62 h 80"/>
                  <a:gd name="T32" fmla="*/ 8 w 79"/>
                  <a:gd name="T33" fmla="*/ 65 h 80"/>
                  <a:gd name="T34" fmla="*/ 11 w 79"/>
                  <a:gd name="T35" fmla="*/ 68 h 80"/>
                  <a:gd name="T36" fmla="*/ 17 w 79"/>
                  <a:gd name="T37" fmla="*/ 73 h 80"/>
                  <a:gd name="T38" fmla="*/ 20 w 79"/>
                  <a:gd name="T39" fmla="*/ 75 h 80"/>
                  <a:gd name="T40" fmla="*/ 24 w 79"/>
                  <a:gd name="T41" fmla="*/ 77 h 80"/>
                  <a:gd name="T42" fmla="*/ 27 w 79"/>
                  <a:gd name="T43" fmla="*/ 78 h 80"/>
                  <a:gd name="T44" fmla="*/ 31 w 79"/>
                  <a:gd name="T45" fmla="*/ 79 h 80"/>
                  <a:gd name="T46" fmla="*/ 35 w 79"/>
                  <a:gd name="T47" fmla="*/ 80 h 80"/>
                  <a:gd name="T48" fmla="*/ 39 w 79"/>
                  <a:gd name="T49" fmla="*/ 80 h 80"/>
                  <a:gd name="T50" fmla="*/ 43 w 79"/>
                  <a:gd name="T51" fmla="*/ 80 h 80"/>
                  <a:gd name="T52" fmla="*/ 47 w 79"/>
                  <a:gd name="T53" fmla="*/ 79 h 80"/>
                  <a:gd name="T54" fmla="*/ 50 w 79"/>
                  <a:gd name="T55" fmla="*/ 78 h 80"/>
                  <a:gd name="T56" fmla="*/ 54 w 79"/>
                  <a:gd name="T57" fmla="*/ 77 h 80"/>
                  <a:gd name="T58" fmla="*/ 58 w 79"/>
                  <a:gd name="T59" fmla="*/ 75 h 80"/>
                  <a:gd name="T60" fmla="*/ 59 w 79"/>
                  <a:gd name="T61" fmla="*/ 74 h 80"/>
                  <a:gd name="T62" fmla="*/ 61 w 79"/>
                  <a:gd name="T63" fmla="*/ 73 h 80"/>
                  <a:gd name="T64" fmla="*/ 64 w 79"/>
                  <a:gd name="T65" fmla="*/ 71 h 80"/>
                  <a:gd name="T66" fmla="*/ 67 w 79"/>
                  <a:gd name="T67" fmla="*/ 68 h 80"/>
                  <a:gd name="T68" fmla="*/ 70 w 79"/>
                  <a:gd name="T69" fmla="*/ 65 h 80"/>
                  <a:gd name="T70" fmla="*/ 72 w 79"/>
                  <a:gd name="T71" fmla="*/ 62 h 80"/>
                  <a:gd name="T72" fmla="*/ 73 w 79"/>
                  <a:gd name="T73" fmla="*/ 60 h 80"/>
                  <a:gd name="T74" fmla="*/ 74 w 79"/>
                  <a:gd name="T75" fmla="*/ 58 h 80"/>
                  <a:gd name="T76" fmla="*/ 76 w 79"/>
                  <a:gd name="T77" fmla="*/ 55 h 80"/>
                  <a:gd name="T78" fmla="*/ 77 w 79"/>
                  <a:gd name="T79" fmla="*/ 51 h 80"/>
                  <a:gd name="T80" fmla="*/ 78 w 79"/>
                  <a:gd name="T81" fmla="*/ 48 h 80"/>
                  <a:gd name="T82" fmla="*/ 79 w 79"/>
                  <a:gd name="T83" fmla="*/ 44 h 80"/>
                  <a:gd name="T84" fmla="*/ 79 w 79"/>
                  <a:gd name="T85" fmla="*/ 40 h 80"/>
                  <a:gd name="T86" fmla="*/ 79 w 79"/>
                  <a:gd name="T87" fmla="*/ 36 h 80"/>
                  <a:gd name="T88" fmla="*/ 78 w 79"/>
                  <a:gd name="T89" fmla="*/ 32 h 80"/>
                  <a:gd name="T90" fmla="*/ 77 w 79"/>
                  <a:gd name="T91" fmla="*/ 28 h 80"/>
                  <a:gd name="T92" fmla="*/ 76 w 79"/>
                  <a:gd name="T93" fmla="*/ 24 h 80"/>
                  <a:gd name="T94" fmla="*/ 74 w 79"/>
                  <a:gd name="T95" fmla="*/ 21 h 80"/>
                  <a:gd name="T96" fmla="*/ 72 w 79"/>
                  <a:gd name="T97" fmla="*/ 17 h 80"/>
                  <a:gd name="T98" fmla="*/ 67 w 79"/>
                  <a:gd name="T99" fmla="*/ 11 h 80"/>
                  <a:gd name="T100" fmla="*/ 64 w 79"/>
                  <a:gd name="T101" fmla="*/ 8 h 80"/>
                  <a:gd name="T102" fmla="*/ 61 w 79"/>
                  <a:gd name="T103" fmla="*/ 6 h 80"/>
                  <a:gd name="T104" fmla="*/ 58 w 79"/>
                  <a:gd name="T105" fmla="*/ 4 h 80"/>
                  <a:gd name="T106" fmla="*/ 54 w 79"/>
                  <a:gd name="T107" fmla="*/ 3 h 80"/>
                  <a:gd name="T108" fmla="*/ 50 w 79"/>
                  <a:gd name="T109" fmla="*/ 1 h 80"/>
                  <a:gd name="T110" fmla="*/ 47 w 79"/>
                  <a:gd name="T111" fmla="*/ 1 h 80"/>
                  <a:gd name="T112" fmla="*/ 43 w 79"/>
                  <a:gd name="T113" fmla="*/ 0 h 80"/>
                  <a:gd name="T114" fmla="*/ 39 w 79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" h="80">
                    <a:moveTo>
                      <a:pt x="39" y="0"/>
                    </a:moveTo>
                    <a:lnTo>
                      <a:pt x="31" y="1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3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39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0" y="78"/>
                    </a:lnTo>
                    <a:lnTo>
                      <a:pt x="54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7" y="68"/>
                    </a:lnTo>
                    <a:lnTo>
                      <a:pt x="70" y="65"/>
                    </a:lnTo>
                    <a:lnTo>
                      <a:pt x="72" y="62"/>
                    </a:lnTo>
                    <a:lnTo>
                      <a:pt x="73" y="60"/>
                    </a:lnTo>
                    <a:lnTo>
                      <a:pt x="74" y="58"/>
                    </a:lnTo>
                    <a:lnTo>
                      <a:pt x="76" y="55"/>
                    </a:lnTo>
                    <a:lnTo>
                      <a:pt x="77" y="51"/>
                    </a:lnTo>
                    <a:lnTo>
                      <a:pt x="78" y="48"/>
                    </a:lnTo>
                    <a:lnTo>
                      <a:pt x="79" y="44"/>
                    </a:lnTo>
                    <a:lnTo>
                      <a:pt x="79" y="40"/>
                    </a:lnTo>
                    <a:lnTo>
                      <a:pt x="79" y="36"/>
                    </a:lnTo>
                    <a:lnTo>
                      <a:pt x="78" y="32"/>
                    </a:lnTo>
                    <a:lnTo>
                      <a:pt x="77" y="28"/>
                    </a:lnTo>
                    <a:lnTo>
                      <a:pt x="76" y="24"/>
                    </a:lnTo>
                    <a:lnTo>
                      <a:pt x="74" y="21"/>
                    </a:lnTo>
                    <a:lnTo>
                      <a:pt x="72" y="17"/>
                    </a:lnTo>
                    <a:lnTo>
                      <a:pt x="67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4" y="3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1" name="Freeform 167">
                <a:extLst>
                  <a:ext uri="{FF2B5EF4-FFF2-40B4-BE49-F238E27FC236}">
                    <a16:creationId xmlns:a16="http://schemas.microsoft.com/office/drawing/2014/main" id="{5FBB746C-B0A4-48AF-8419-041EED9AB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463" y="3415225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1 h 80"/>
                  <a:gd name="T4" fmla="*/ 28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2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9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7 h 80"/>
                  <a:gd name="T42" fmla="*/ 28 w 80"/>
                  <a:gd name="T43" fmla="*/ 78 h 80"/>
                  <a:gd name="T44" fmla="*/ 32 w 80"/>
                  <a:gd name="T45" fmla="*/ 79 h 80"/>
                  <a:gd name="T46" fmla="*/ 36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60 w 80"/>
                  <a:gd name="T61" fmla="*/ 74 h 80"/>
                  <a:gd name="T62" fmla="*/ 61 w 80"/>
                  <a:gd name="T63" fmla="*/ 73 h 80"/>
                  <a:gd name="T64" fmla="*/ 65 w 80"/>
                  <a:gd name="T65" fmla="*/ 71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9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8 h 80"/>
                  <a:gd name="T82" fmla="*/ 79 w 80"/>
                  <a:gd name="T83" fmla="*/ 44 h 80"/>
                  <a:gd name="T84" fmla="*/ 80 w 80"/>
                  <a:gd name="T85" fmla="*/ 40 h 80"/>
                  <a:gd name="T86" fmla="*/ 79 w 80"/>
                  <a:gd name="T87" fmla="*/ 36 h 80"/>
                  <a:gd name="T88" fmla="*/ 79 w 80"/>
                  <a:gd name="T89" fmla="*/ 32 h 80"/>
                  <a:gd name="T90" fmla="*/ 78 w 80"/>
                  <a:gd name="T91" fmla="*/ 28 h 80"/>
                  <a:gd name="T92" fmla="*/ 77 w 80"/>
                  <a:gd name="T93" fmla="*/ 24 h 80"/>
                  <a:gd name="T94" fmla="*/ 75 w 80"/>
                  <a:gd name="T95" fmla="*/ 21 h 80"/>
                  <a:gd name="T96" fmla="*/ 73 w 80"/>
                  <a:gd name="T97" fmla="*/ 17 h 80"/>
                  <a:gd name="T98" fmla="*/ 68 w 80"/>
                  <a:gd name="T99" fmla="*/ 12 h 80"/>
                  <a:gd name="T100" fmla="*/ 65 w 80"/>
                  <a:gd name="T101" fmla="*/ 9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1 h 80"/>
                  <a:gd name="T110" fmla="*/ 47 w 80"/>
                  <a:gd name="T111" fmla="*/ 1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1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0" y="74"/>
                    </a:lnTo>
                    <a:lnTo>
                      <a:pt x="61" y="73"/>
                    </a:lnTo>
                    <a:lnTo>
                      <a:pt x="65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5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2" name="Freeform 168">
                <a:extLst>
                  <a:ext uri="{FF2B5EF4-FFF2-40B4-BE49-F238E27FC236}">
                    <a16:creationId xmlns:a16="http://schemas.microsoft.com/office/drawing/2014/main" id="{A01CFDA6-967D-4EDF-B74E-1FB695293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463" y="3602679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1 h 80"/>
                  <a:gd name="T4" fmla="*/ 28 w 80"/>
                  <a:gd name="T5" fmla="*/ 2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2 h 80"/>
                  <a:gd name="T12" fmla="*/ 6 w 80"/>
                  <a:gd name="T13" fmla="*/ 17 h 80"/>
                  <a:gd name="T14" fmla="*/ 3 w 80"/>
                  <a:gd name="T15" fmla="*/ 25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2 h 80"/>
                  <a:gd name="T26" fmla="*/ 3 w 80"/>
                  <a:gd name="T27" fmla="*/ 55 h 80"/>
                  <a:gd name="T28" fmla="*/ 4 w 80"/>
                  <a:gd name="T29" fmla="*/ 59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7 h 80"/>
                  <a:gd name="T42" fmla="*/ 28 w 80"/>
                  <a:gd name="T43" fmla="*/ 78 h 80"/>
                  <a:gd name="T44" fmla="*/ 32 w 80"/>
                  <a:gd name="T45" fmla="*/ 79 h 80"/>
                  <a:gd name="T46" fmla="*/ 36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60 w 80"/>
                  <a:gd name="T61" fmla="*/ 74 h 80"/>
                  <a:gd name="T62" fmla="*/ 61 w 80"/>
                  <a:gd name="T63" fmla="*/ 73 h 80"/>
                  <a:gd name="T64" fmla="*/ 65 w 80"/>
                  <a:gd name="T65" fmla="*/ 71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9 h 80"/>
                  <a:gd name="T76" fmla="*/ 77 w 80"/>
                  <a:gd name="T77" fmla="*/ 55 h 80"/>
                  <a:gd name="T78" fmla="*/ 78 w 80"/>
                  <a:gd name="T79" fmla="*/ 52 h 80"/>
                  <a:gd name="T80" fmla="*/ 79 w 80"/>
                  <a:gd name="T81" fmla="*/ 48 h 80"/>
                  <a:gd name="T82" fmla="*/ 79 w 80"/>
                  <a:gd name="T83" fmla="*/ 44 h 80"/>
                  <a:gd name="T84" fmla="*/ 80 w 80"/>
                  <a:gd name="T85" fmla="*/ 40 h 80"/>
                  <a:gd name="T86" fmla="*/ 79 w 80"/>
                  <a:gd name="T87" fmla="*/ 36 h 80"/>
                  <a:gd name="T88" fmla="*/ 79 w 80"/>
                  <a:gd name="T89" fmla="*/ 32 h 80"/>
                  <a:gd name="T90" fmla="*/ 78 w 80"/>
                  <a:gd name="T91" fmla="*/ 28 h 80"/>
                  <a:gd name="T92" fmla="*/ 77 w 80"/>
                  <a:gd name="T93" fmla="*/ 25 h 80"/>
                  <a:gd name="T94" fmla="*/ 75 w 80"/>
                  <a:gd name="T95" fmla="*/ 21 h 80"/>
                  <a:gd name="T96" fmla="*/ 73 w 80"/>
                  <a:gd name="T97" fmla="*/ 17 h 80"/>
                  <a:gd name="T98" fmla="*/ 68 w 80"/>
                  <a:gd name="T99" fmla="*/ 12 h 80"/>
                  <a:gd name="T100" fmla="*/ 65 w 80"/>
                  <a:gd name="T101" fmla="*/ 9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2 h 80"/>
                  <a:gd name="T110" fmla="*/ 47 w 80"/>
                  <a:gd name="T111" fmla="*/ 1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2"/>
                    </a:lnTo>
                    <a:lnTo>
                      <a:pt x="3" y="55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0" y="74"/>
                    </a:lnTo>
                    <a:lnTo>
                      <a:pt x="61" y="73"/>
                    </a:lnTo>
                    <a:lnTo>
                      <a:pt x="65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5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3" name="Freeform 169">
                <a:extLst>
                  <a:ext uri="{FF2B5EF4-FFF2-40B4-BE49-F238E27FC236}">
                    <a16:creationId xmlns:a16="http://schemas.microsoft.com/office/drawing/2014/main" id="{B19F4684-FDB3-4B1C-B4A8-76D603E09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463" y="3727648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2 w 80"/>
                  <a:gd name="T3" fmla="*/ 1 h 80"/>
                  <a:gd name="T4" fmla="*/ 28 w 80"/>
                  <a:gd name="T5" fmla="*/ 2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2 h 80"/>
                  <a:gd name="T12" fmla="*/ 6 w 80"/>
                  <a:gd name="T13" fmla="*/ 17 h 80"/>
                  <a:gd name="T14" fmla="*/ 3 w 80"/>
                  <a:gd name="T15" fmla="*/ 25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2 h 80"/>
                  <a:gd name="T26" fmla="*/ 3 w 80"/>
                  <a:gd name="T27" fmla="*/ 56 h 80"/>
                  <a:gd name="T28" fmla="*/ 4 w 80"/>
                  <a:gd name="T29" fmla="*/ 59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1 w 80"/>
                  <a:gd name="T39" fmla="*/ 75 h 80"/>
                  <a:gd name="T40" fmla="*/ 24 w 80"/>
                  <a:gd name="T41" fmla="*/ 77 h 80"/>
                  <a:gd name="T42" fmla="*/ 28 w 80"/>
                  <a:gd name="T43" fmla="*/ 79 h 80"/>
                  <a:gd name="T44" fmla="*/ 32 w 80"/>
                  <a:gd name="T45" fmla="*/ 79 h 80"/>
                  <a:gd name="T46" fmla="*/ 36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9 h 80"/>
                  <a:gd name="T56" fmla="*/ 55 w 80"/>
                  <a:gd name="T57" fmla="*/ 77 h 80"/>
                  <a:gd name="T58" fmla="*/ 58 w 80"/>
                  <a:gd name="T59" fmla="*/ 75 h 80"/>
                  <a:gd name="T60" fmla="*/ 60 w 80"/>
                  <a:gd name="T61" fmla="*/ 74 h 80"/>
                  <a:gd name="T62" fmla="*/ 61 w 80"/>
                  <a:gd name="T63" fmla="*/ 73 h 80"/>
                  <a:gd name="T64" fmla="*/ 65 w 80"/>
                  <a:gd name="T65" fmla="*/ 71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9 h 80"/>
                  <a:gd name="T76" fmla="*/ 77 w 80"/>
                  <a:gd name="T77" fmla="*/ 56 h 80"/>
                  <a:gd name="T78" fmla="*/ 78 w 80"/>
                  <a:gd name="T79" fmla="*/ 52 h 80"/>
                  <a:gd name="T80" fmla="*/ 79 w 80"/>
                  <a:gd name="T81" fmla="*/ 48 h 80"/>
                  <a:gd name="T82" fmla="*/ 79 w 80"/>
                  <a:gd name="T83" fmla="*/ 44 h 80"/>
                  <a:gd name="T84" fmla="*/ 80 w 80"/>
                  <a:gd name="T85" fmla="*/ 40 h 80"/>
                  <a:gd name="T86" fmla="*/ 79 w 80"/>
                  <a:gd name="T87" fmla="*/ 36 h 80"/>
                  <a:gd name="T88" fmla="*/ 79 w 80"/>
                  <a:gd name="T89" fmla="*/ 32 h 80"/>
                  <a:gd name="T90" fmla="*/ 78 w 80"/>
                  <a:gd name="T91" fmla="*/ 28 h 80"/>
                  <a:gd name="T92" fmla="*/ 77 w 80"/>
                  <a:gd name="T93" fmla="*/ 25 h 80"/>
                  <a:gd name="T94" fmla="*/ 75 w 80"/>
                  <a:gd name="T95" fmla="*/ 21 h 80"/>
                  <a:gd name="T96" fmla="*/ 73 w 80"/>
                  <a:gd name="T97" fmla="*/ 17 h 80"/>
                  <a:gd name="T98" fmla="*/ 68 w 80"/>
                  <a:gd name="T99" fmla="*/ 12 h 80"/>
                  <a:gd name="T100" fmla="*/ 65 w 80"/>
                  <a:gd name="T101" fmla="*/ 9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2 h 80"/>
                  <a:gd name="T110" fmla="*/ 47 w 80"/>
                  <a:gd name="T111" fmla="*/ 1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8" y="79"/>
                    </a:lnTo>
                    <a:lnTo>
                      <a:pt x="32" y="79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9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60" y="74"/>
                    </a:lnTo>
                    <a:lnTo>
                      <a:pt x="61" y="73"/>
                    </a:lnTo>
                    <a:lnTo>
                      <a:pt x="65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6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5" y="9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2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4" name="Freeform 170">
                <a:extLst>
                  <a:ext uri="{FF2B5EF4-FFF2-40B4-BE49-F238E27FC236}">
                    <a16:creationId xmlns:a16="http://schemas.microsoft.com/office/drawing/2014/main" id="{81F01FE2-5BD7-4A03-8557-9CC112F4D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5787" y="3893368"/>
                <a:ext cx="81000" cy="116957"/>
              </a:xfrm>
              <a:custGeom>
                <a:avLst/>
                <a:gdLst>
                  <a:gd name="T0" fmla="*/ 39 w 79"/>
                  <a:gd name="T1" fmla="*/ 0 h 80"/>
                  <a:gd name="T2" fmla="*/ 31 w 79"/>
                  <a:gd name="T3" fmla="*/ 1 h 80"/>
                  <a:gd name="T4" fmla="*/ 27 w 79"/>
                  <a:gd name="T5" fmla="*/ 1 h 80"/>
                  <a:gd name="T6" fmla="*/ 24 w 79"/>
                  <a:gd name="T7" fmla="*/ 3 h 80"/>
                  <a:gd name="T8" fmla="*/ 17 w 79"/>
                  <a:gd name="T9" fmla="*/ 6 h 80"/>
                  <a:gd name="T10" fmla="*/ 11 w 79"/>
                  <a:gd name="T11" fmla="*/ 11 h 80"/>
                  <a:gd name="T12" fmla="*/ 6 w 79"/>
                  <a:gd name="T13" fmla="*/ 17 h 80"/>
                  <a:gd name="T14" fmla="*/ 2 w 79"/>
                  <a:gd name="T15" fmla="*/ 24 h 80"/>
                  <a:gd name="T16" fmla="*/ 0 w 79"/>
                  <a:gd name="T17" fmla="*/ 32 h 80"/>
                  <a:gd name="T18" fmla="*/ 0 w 79"/>
                  <a:gd name="T19" fmla="*/ 40 h 80"/>
                  <a:gd name="T20" fmla="*/ 0 w 79"/>
                  <a:gd name="T21" fmla="*/ 44 h 80"/>
                  <a:gd name="T22" fmla="*/ 0 w 79"/>
                  <a:gd name="T23" fmla="*/ 48 h 80"/>
                  <a:gd name="T24" fmla="*/ 1 w 79"/>
                  <a:gd name="T25" fmla="*/ 51 h 80"/>
                  <a:gd name="T26" fmla="*/ 2 w 79"/>
                  <a:gd name="T27" fmla="*/ 55 h 80"/>
                  <a:gd name="T28" fmla="*/ 4 w 79"/>
                  <a:gd name="T29" fmla="*/ 58 h 80"/>
                  <a:gd name="T30" fmla="*/ 6 w 79"/>
                  <a:gd name="T31" fmla="*/ 62 h 80"/>
                  <a:gd name="T32" fmla="*/ 8 w 79"/>
                  <a:gd name="T33" fmla="*/ 65 h 80"/>
                  <a:gd name="T34" fmla="*/ 11 w 79"/>
                  <a:gd name="T35" fmla="*/ 68 h 80"/>
                  <a:gd name="T36" fmla="*/ 17 w 79"/>
                  <a:gd name="T37" fmla="*/ 73 h 80"/>
                  <a:gd name="T38" fmla="*/ 20 w 79"/>
                  <a:gd name="T39" fmla="*/ 75 h 80"/>
                  <a:gd name="T40" fmla="*/ 24 w 79"/>
                  <a:gd name="T41" fmla="*/ 77 h 80"/>
                  <a:gd name="T42" fmla="*/ 27 w 79"/>
                  <a:gd name="T43" fmla="*/ 78 h 80"/>
                  <a:gd name="T44" fmla="*/ 31 w 79"/>
                  <a:gd name="T45" fmla="*/ 79 h 80"/>
                  <a:gd name="T46" fmla="*/ 35 w 79"/>
                  <a:gd name="T47" fmla="*/ 80 h 80"/>
                  <a:gd name="T48" fmla="*/ 39 w 79"/>
                  <a:gd name="T49" fmla="*/ 80 h 80"/>
                  <a:gd name="T50" fmla="*/ 43 w 79"/>
                  <a:gd name="T51" fmla="*/ 80 h 80"/>
                  <a:gd name="T52" fmla="*/ 47 w 79"/>
                  <a:gd name="T53" fmla="*/ 79 h 80"/>
                  <a:gd name="T54" fmla="*/ 51 w 79"/>
                  <a:gd name="T55" fmla="*/ 78 h 80"/>
                  <a:gd name="T56" fmla="*/ 55 w 79"/>
                  <a:gd name="T57" fmla="*/ 77 h 80"/>
                  <a:gd name="T58" fmla="*/ 58 w 79"/>
                  <a:gd name="T59" fmla="*/ 75 h 80"/>
                  <a:gd name="T60" fmla="*/ 59 w 79"/>
                  <a:gd name="T61" fmla="*/ 74 h 80"/>
                  <a:gd name="T62" fmla="*/ 61 w 79"/>
                  <a:gd name="T63" fmla="*/ 73 h 80"/>
                  <a:gd name="T64" fmla="*/ 64 w 79"/>
                  <a:gd name="T65" fmla="*/ 71 h 80"/>
                  <a:gd name="T66" fmla="*/ 67 w 79"/>
                  <a:gd name="T67" fmla="*/ 68 h 80"/>
                  <a:gd name="T68" fmla="*/ 70 w 79"/>
                  <a:gd name="T69" fmla="*/ 65 h 80"/>
                  <a:gd name="T70" fmla="*/ 72 w 79"/>
                  <a:gd name="T71" fmla="*/ 62 h 80"/>
                  <a:gd name="T72" fmla="*/ 73 w 79"/>
                  <a:gd name="T73" fmla="*/ 60 h 80"/>
                  <a:gd name="T74" fmla="*/ 74 w 79"/>
                  <a:gd name="T75" fmla="*/ 58 h 80"/>
                  <a:gd name="T76" fmla="*/ 76 w 79"/>
                  <a:gd name="T77" fmla="*/ 55 h 80"/>
                  <a:gd name="T78" fmla="*/ 77 w 79"/>
                  <a:gd name="T79" fmla="*/ 51 h 80"/>
                  <a:gd name="T80" fmla="*/ 78 w 79"/>
                  <a:gd name="T81" fmla="*/ 48 h 80"/>
                  <a:gd name="T82" fmla="*/ 79 w 79"/>
                  <a:gd name="T83" fmla="*/ 44 h 80"/>
                  <a:gd name="T84" fmla="*/ 79 w 79"/>
                  <a:gd name="T85" fmla="*/ 40 h 80"/>
                  <a:gd name="T86" fmla="*/ 79 w 79"/>
                  <a:gd name="T87" fmla="*/ 36 h 80"/>
                  <a:gd name="T88" fmla="*/ 78 w 79"/>
                  <a:gd name="T89" fmla="*/ 32 h 80"/>
                  <a:gd name="T90" fmla="*/ 77 w 79"/>
                  <a:gd name="T91" fmla="*/ 28 h 80"/>
                  <a:gd name="T92" fmla="*/ 76 w 79"/>
                  <a:gd name="T93" fmla="*/ 24 h 80"/>
                  <a:gd name="T94" fmla="*/ 74 w 79"/>
                  <a:gd name="T95" fmla="*/ 21 h 80"/>
                  <a:gd name="T96" fmla="*/ 72 w 79"/>
                  <a:gd name="T97" fmla="*/ 17 h 80"/>
                  <a:gd name="T98" fmla="*/ 67 w 79"/>
                  <a:gd name="T99" fmla="*/ 11 h 80"/>
                  <a:gd name="T100" fmla="*/ 64 w 79"/>
                  <a:gd name="T101" fmla="*/ 8 h 80"/>
                  <a:gd name="T102" fmla="*/ 61 w 79"/>
                  <a:gd name="T103" fmla="*/ 6 h 80"/>
                  <a:gd name="T104" fmla="*/ 58 w 79"/>
                  <a:gd name="T105" fmla="*/ 4 h 80"/>
                  <a:gd name="T106" fmla="*/ 55 w 79"/>
                  <a:gd name="T107" fmla="*/ 3 h 80"/>
                  <a:gd name="T108" fmla="*/ 51 w 79"/>
                  <a:gd name="T109" fmla="*/ 1 h 80"/>
                  <a:gd name="T110" fmla="*/ 47 w 79"/>
                  <a:gd name="T111" fmla="*/ 1 h 80"/>
                  <a:gd name="T112" fmla="*/ 43 w 79"/>
                  <a:gd name="T113" fmla="*/ 0 h 80"/>
                  <a:gd name="T114" fmla="*/ 39 w 79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" h="80">
                    <a:moveTo>
                      <a:pt x="39" y="0"/>
                    </a:moveTo>
                    <a:lnTo>
                      <a:pt x="31" y="1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4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39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7" y="68"/>
                    </a:lnTo>
                    <a:lnTo>
                      <a:pt x="70" y="65"/>
                    </a:lnTo>
                    <a:lnTo>
                      <a:pt x="72" y="62"/>
                    </a:lnTo>
                    <a:lnTo>
                      <a:pt x="73" y="60"/>
                    </a:lnTo>
                    <a:lnTo>
                      <a:pt x="74" y="58"/>
                    </a:lnTo>
                    <a:lnTo>
                      <a:pt x="76" y="55"/>
                    </a:lnTo>
                    <a:lnTo>
                      <a:pt x="77" y="51"/>
                    </a:lnTo>
                    <a:lnTo>
                      <a:pt x="78" y="48"/>
                    </a:lnTo>
                    <a:lnTo>
                      <a:pt x="79" y="44"/>
                    </a:lnTo>
                    <a:lnTo>
                      <a:pt x="79" y="40"/>
                    </a:lnTo>
                    <a:lnTo>
                      <a:pt x="79" y="36"/>
                    </a:lnTo>
                    <a:lnTo>
                      <a:pt x="78" y="32"/>
                    </a:lnTo>
                    <a:lnTo>
                      <a:pt x="77" y="28"/>
                    </a:lnTo>
                    <a:lnTo>
                      <a:pt x="76" y="24"/>
                    </a:lnTo>
                    <a:lnTo>
                      <a:pt x="74" y="21"/>
                    </a:lnTo>
                    <a:lnTo>
                      <a:pt x="72" y="17"/>
                    </a:lnTo>
                    <a:lnTo>
                      <a:pt x="67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5" name="Freeform 171">
                <a:extLst>
                  <a:ext uri="{FF2B5EF4-FFF2-40B4-BE49-F238E27FC236}">
                    <a16:creationId xmlns:a16="http://schemas.microsoft.com/office/drawing/2014/main" id="{99F19FC5-4B32-44A0-8579-00182F9D7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6802" y="3893368"/>
                <a:ext cx="81000" cy="116957"/>
              </a:xfrm>
              <a:custGeom>
                <a:avLst/>
                <a:gdLst>
                  <a:gd name="T0" fmla="*/ 40 w 80"/>
                  <a:gd name="T1" fmla="*/ 0 h 80"/>
                  <a:gd name="T2" fmla="*/ 31 w 80"/>
                  <a:gd name="T3" fmla="*/ 1 h 80"/>
                  <a:gd name="T4" fmla="*/ 27 w 80"/>
                  <a:gd name="T5" fmla="*/ 1 h 80"/>
                  <a:gd name="T6" fmla="*/ 24 w 80"/>
                  <a:gd name="T7" fmla="*/ 3 h 80"/>
                  <a:gd name="T8" fmla="*/ 17 w 80"/>
                  <a:gd name="T9" fmla="*/ 6 h 80"/>
                  <a:gd name="T10" fmla="*/ 11 w 80"/>
                  <a:gd name="T11" fmla="*/ 11 h 80"/>
                  <a:gd name="T12" fmla="*/ 6 w 80"/>
                  <a:gd name="T13" fmla="*/ 17 h 80"/>
                  <a:gd name="T14" fmla="*/ 3 w 80"/>
                  <a:gd name="T15" fmla="*/ 24 h 80"/>
                  <a:gd name="T16" fmla="*/ 1 w 80"/>
                  <a:gd name="T17" fmla="*/ 32 h 80"/>
                  <a:gd name="T18" fmla="*/ 0 w 80"/>
                  <a:gd name="T19" fmla="*/ 40 h 80"/>
                  <a:gd name="T20" fmla="*/ 0 w 80"/>
                  <a:gd name="T21" fmla="*/ 44 h 80"/>
                  <a:gd name="T22" fmla="*/ 1 w 80"/>
                  <a:gd name="T23" fmla="*/ 48 h 80"/>
                  <a:gd name="T24" fmla="*/ 1 w 80"/>
                  <a:gd name="T25" fmla="*/ 51 h 80"/>
                  <a:gd name="T26" fmla="*/ 3 w 80"/>
                  <a:gd name="T27" fmla="*/ 55 h 80"/>
                  <a:gd name="T28" fmla="*/ 4 w 80"/>
                  <a:gd name="T29" fmla="*/ 58 h 80"/>
                  <a:gd name="T30" fmla="*/ 6 w 80"/>
                  <a:gd name="T31" fmla="*/ 62 h 80"/>
                  <a:gd name="T32" fmla="*/ 8 w 80"/>
                  <a:gd name="T33" fmla="*/ 65 h 80"/>
                  <a:gd name="T34" fmla="*/ 11 w 80"/>
                  <a:gd name="T35" fmla="*/ 68 h 80"/>
                  <a:gd name="T36" fmla="*/ 17 w 80"/>
                  <a:gd name="T37" fmla="*/ 73 h 80"/>
                  <a:gd name="T38" fmla="*/ 20 w 80"/>
                  <a:gd name="T39" fmla="*/ 75 h 80"/>
                  <a:gd name="T40" fmla="*/ 24 w 80"/>
                  <a:gd name="T41" fmla="*/ 77 h 80"/>
                  <a:gd name="T42" fmla="*/ 27 w 80"/>
                  <a:gd name="T43" fmla="*/ 78 h 80"/>
                  <a:gd name="T44" fmla="*/ 31 w 80"/>
                  <a:gd name="T45" fmla="*/ 79 h 80"/>
                  <a:gd name="T46" fmla="*/ 35 w 80"/>
                  <a:gd name="T47" fmla="*/ 80 h 80"/>
                  <a:gd name="T48" fmla="*/ 40 w 80"/>
                  <a:gd name="T49" fmla="*/ 80 h 80"/>
                  <a:gd name="T50" fmla="*/ 43 w 80"/>
                  <a:gd name="T51" fmla="*/ 80 h 80"/>
                  <a:gd name="T52" fmla="*/ 47 w 80"/>
                  <a:gd name="T53" fmla="*/ 79 h 80"/>
                  <a:gd name="T54" fmla="*/ 51 w 80"/>
                  <a:gd name="T55" fmla="*/ 78 h 80"/>
                  <a:gd name="T56" fmla="*/ 55 w 80"/>
                  <a:gd name="T57" fmla="*/ 77 h 80"/>
                  <a:gd name="T58" fmla="*/ 58 w 80"/>
                  <a:gd name="T59" fmla="*/ 75 h 80"/>
                  <a:gd name="T60" fmla="*/ 59 w 80"/>
                  <a:gd name="T61" fmla="*/ 74 h 80"/>
                  <a:gd name="T62" fmla="*/ 61 w 80"/>
                  <a:gd name="T63" fmla="*/ 73 h 80"/>
                  <a:gd name="T64" fmla="*/ 64 w 80"/>
                  <a:gd name="T65" fmla="*/ 71 h 80"/>
                  <a:gd name="T66" fmla="*/ 68 w 80"/>
                  <a:gd name="T67" fmla="*/ 68 h 80"/>
                  <a:gd name="T68" fmla="*/ 70 w 80"/>
                  <a:gd name="T69" fmla="*/ 65 h 80"/>
                  <a:gd name="T70" fmla="*/ 73 w 80"/>
                  <a:gd name="T71" fmla="*/ 62 h 80"/>
                  <a:gd name="T72" fmla="*/ 74 w 80"/>
                  <a:gd name="T73" fmla="*/ 60 h 80"/>
                  <a:gd name="T74" fmla="*/ 75 w 80"/>
                  <a:gd name="T75" fmla="*/ 58 h 80"/>
                  <a:gd name="T76" fmla="*/ 77 w 80"/>
                  <a:gd name="T77" fmla="*/ 55 h 80"/>
                  <a:gd name="T78" fmla="*/ 78 w 80"/>
                  <a:gd name="T79" fmla="*/ 51 h 80"/>
                  <a:gd name="T80" fmla="*/ 79 w 80"/>
                  <a:gd name="T81" fmla="*/ 48 h 80"/>
                  <a:gd name="T82" fmla="*/ 79 w 80"/>
                  <a:gd name="T83" fmla="*/ 44 h 80"/>
                  <a:gd name="T84" fmla="*/ 80 w 80"/>
                  <a:gd name="T85" fmla="*/ 40 h 80"/>
                  <a:gd name="T86" fmla="*/ 79 w 80"/>
                  <a:gd name="T87" fmla="*/ 36 h 80"/>
                  <a:gd name="T88" fmla="*/ 79 w 80"/>
                  <a:gd name="T89" fmla="*/ 32 h 80"/>
                  <a:gd name="T90" fmla="*/ 78 w 80"/>
                  <a:gd name="T91" fmla="*/ 28 h 80"/>
                  <a:gd name="T92" fmla="*/ 77 w 80"/>
                  <a:gd name="T93" fmla="*/ 24 h 80"/>
                  <a:gd name="T94" fmla="*/ 75 w 80"/>
                  <a:gd name="T95" fmla="*/ 21 h 80"/>
                  <a:gd name="T96" fmla="*/ 73 w 80"/>
                  <a:gd name="T97" fmla="*/ 17 h 80"/>
                  <a:gd name="T98" fmla="*/ 68 w 80"/>
                  <a:gd name="T99" fmla="*/ 11 h 80"/>
                  <a:gd name="T100" fmla="*/ 64 w 80"/>
                  <a:gd name="T101" fmla="*/ 8 h 80"/>
                  <a:gd name="T102" fmla="*/ 61 w 80"/>
                  <a:gd name="T103" fmla="*/ 6 h 80"/>
                  <a:gd name="T104" fmla="*/ 58 w 80"/>
                  <a:gd name="T105" fmla="*/ 4 h 80"/>
                  <a:gd name="T106" fmla="*/ 55 w 80"/>
                  <a:gd name="T107" fmla="*/ 3 h 80"/>
                  <a:gd name="T108" fmla="*/ 51 w 80"/>
                  <a:gd name="T109" fmla="*/ 1 h 80"/>
                  <a:gd name="T110" fmla="*/ 47 w 80"/>
                  <a:gd name="T111" fmla="*/ 1 h 80"/>
                  <a:gd name="T112" fmla="*/ 43 w 80"/>
                  <a:gd name="T113" fmla="*/ 0 h 80"/>
                  <a:gd name="T114" fmla="*/ 40 w 80"/>
                  <a:gd name="T1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31" y="1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1" y="51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0" y="75"/>
                    </a:lnTo>
                    <a:lnTo>
                      <a:pt x="24" y="77"/>
                    </a:lnTo>
                    <a:lnTo>
                      <a:pt x="27" y="78"/>
                    </a:lnTo>
                    <a:lnTo>
                      <a:pt x="31" y="79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7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1" y="73"/>
                    </a:lnTo>
                    <a:lnTo>
                      <a:pt x="64" y="71"/>
                    </a:lnTo>
                    <a:lnTo>
                      <a:pt x="68" y="68"/>
                    </a:lnTo>
                    <a:lnTo>
                      <a:pt x="70" y="65"/>
                    </a:lnTo>
                    <a:lnTo>
                      <a:pt x="73" y="62"/>
                    </a:lnTo>
                    <a:lnTo>
                      <a:pt x="74" y="60"/>
                    </a:lnTo>
                    <a:lnTo>
                      <a:pt x="75" y="58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79" y="44"/>
                    </a:lnTo>
                    <a:lnTo>
                      <a:pt x="80" y="40"/>
                    </a:lnTo>
                    <a:lnTo>
                      <a:pt x="79" y="36"/>
                    </a:lnTo>
                    <a:lnTo>
                      <a:pt x="79" y="32"/>
                    </a:lnTo>
                    <a:lnTo>
                      <a:pt x="78" y="28"/>
                    </a:lnTo>
                    <a:lnTo>
                      <a:pt x="77" y="24"/>
                    </a:lnTo>
                    <a:lnTo>
                      <a:pt x="75" y="21"/>
                    </a:lnTo>
                    <a:lnTo>
                      <a:pt x="73" y="17"/>
                    </a:lnTo>
                    <a:lnTo>
                      <a:pt x="68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7" name="Rectangle 142">
                <a:extLst>
                  <a:ext uri="{FF2B5EF4-FFF2-40B4-BE49-F238E27FC236}">
                    <a16:creationId xmlns:a16="http://schemas.microsoft.com/office/drawing/2014/main" id="{158BE85B-E99B-44CC-AC4B-C9869DD6E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2685" y="5232717"/>
                <a:ext cx="690093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fr-FR" sz="1600">
                    <a:latin typeface="+mn-lt"/>
                  </a:rPr>
                  <a:t>* p = 0.005</a:t>
                </a:r>
              </a:p>
            </p:txBody>
          </p:sp>
          <p:sp>
            <p:nvSpPr>
              <p:cNvPr id="168" name="Rectangle 142">
                <a:extLst>
                  <a:ext uri="{FF2B5EF4-FFF2-40B4-BE49-F238E27FC236}">
                    <a16:creationId xmlns:a16="http://schemas.microsoft.com/office/drawing/2014/main" id="{707803E7-7CDC-4D21-95D0-90475D868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5237" y="2784686"/>
                <a:ext cx="76944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fr-FR" sz="1600">
                    <a:latin typeface="+mn-lt"/>
                  </a:rPr>
                  <a:t>*</a:t>
                </a:r>
              </a:p>
            </p:txBody>
          </p:sp>
          <p:sp>
            <p:nvSpPr>
              <p:cNvPr id="169" name="Rectangle 142">
                <a:extLst>
                  <a:ext uri="{FF2B5EF4-FFF2-40B4-BE49-F238E27FC236}">
                    <a16:creationId xmlns:a16="http://schemas.microsoft.com/office/drawing/2014/main" id="{C68395B4-C519-4213-B3EC-498A42E56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7313" y="3010735"/>
                <a:ext cx="76944" cy="2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fr-FR" sz="1600">
                    <a:latin typeface="+mn-lt"/>
                  </a:rPr>
                  <a:t>*</a:t>
                </a:r>
              </a:p>
            </p:txBody>
          </p:sp>
        </p:grpSp>
        <p:sp>
          <p:nvSpPr>
            <p:cNvPr id="175" name="Rectangle 77">
              <a:extLst>
                <a:ext uri="{FF2B5EF4-FFF2-40B4-BE49-F238E27FC236}">
                  <a16:creationId xmlns:a16="http://schemas.microsoft.com/office/drawing/2014/main" id="{D48C54A3-7344-42C7-B2A6-750E2A76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775" y="5815292"/>
              <a:ext cx="86850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600" b="1" dirty="0">
                  <a:latin typeface="+mn-lt"/>
                </a:rPr>
                <a:t>Early </a:t>
              </a:r>
            </a:p>
            <a:p>
              <a:pPr algn="ctr"/>
              <a:r>
                <a:rPr lang="en-US" altLang="fr-FR" sz="1600" b="1" dirty="0">
                  <a:latin typeface="+mn-lt"/>
                </a:rPr>
                <a:t>Anti-PD-1 </a:t>
              </a:r>
              <a:br>
                <a:rPr lang="en-US" altLang="fr-FR" sz="1600" b="1" dirty="0">
                  <a:latin typeface="+mn-lt"/>
                </a:rPr>
              </a:br>
              <a:r>
                <a:rPr lang="en-US" altLang="fr-FR" sz="1600" dirty="0">
                  <a:latin typeface="+mn-lt"/>
                </a:rPr>
                <a:t>(N = 9)</a:t>
              </a:r>
            </a:p>
          </p:txBody>
        </p:sp>
        <p:sp>
          <p:nvSpPr>
            <p:cNvPr id="176" name="Rectangle 78">
              <a:extLst>
                <a:ext uri="{FF2B5EF4-FFF2-40B4-BE49-F238E27FC236}">
                  <a16:creationId xmlns:a16="http://schemas.microsoft.com/office/drawing/2014/main" id="{BF32C26C-8215-4717-BBC7-DEBB5B89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8389" y="5815292"/>
              <a:ext cx="82202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600" b="1">
                  <a:latin typeface="+mn-lt"/>
                </a:rPr>
                <a:t>Late</a:t>
              </a:r>
            </a:p>
            <a:p>
              <a:pPr algn="ctr"/>
              <a:r>
                <a:rPr lang="en-US" altLang="fr-FR" sz="1600" b="1">
                  <a:latin typeface="+mn-lt"/>
                </a:rPr>
                <a:t>Anti-PD-1</a:t>
              </a:r>
            </a:p>
            <a:p>
              <a:pPr algn="ctr"/>
              <a:r>
                <a:rPr lang="en-US" altLang="fr-FR" sz="1600">
                  <a:latin typeface="+mn-lt"/>
                </a:rPr>
                <a:t>(N = 10)</a:t>
              </a:r>
            </a:p>
          </p:txBody>
        </p:sp>
        <p:sp>
          <p:nvSpPr>
            <p:cNvPr id="177" name="Rectangle 79">
              <a:extLst>
                <a:ext uri="{FF2B5EF4-FFF2-40B4-BE49-F238E27FC236}">
                  <a16:creationId xmlns:a16="http://schemas.microsoft.com/office/drawing/2014/main" id="{12F2E432-FE29-4181-8C40-DED73DDF2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2853" y="5815289"/>
              <a:ext cx="71211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600" b="1">
                  <a:latin typeface="+mn-lt"/>
                </a:rPr>
                <a:t>Controls</a:t>
              </a:r>
            </a:p>
            <a:p>
              <a:pPr algn="ctr"/>
              <a:r>
                <a:rPr lang="en-US" altLang="fr-FR" sz="1600">
                  <a:latin typeface="+mn-lt"/>
                </a:rPr>
                <a:t>(N = 8)</a:t>
              </a:r>
              <a:endParaRPr lang="en-US" altLang="fr-FR" sz="1600" b="1">
                <a:latin typeface="+mn-lt"/>
              </a:endParaRPr>
            </a:p>
          </p:txBody>
        </p:sp>
      </p:grpSp>
      <p:sp>
        <p:nvSpPr>
          <p:cNvPr id="179" name="Rectangle 204">
            <a:extLst>
              <a:ext uri="{FF2B5EF4-FFF2-40B4-BE49-F238E27FC236}">
                <a16:creationId xmlns:a16="http://schemas.microsoft.com/office/drawing/2014/main" id="{6F2A8362-48E4-46AB-894E-910886E6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732" y="2371894"/>
            <a:ext cx="25567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fr-FR"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 (HIV RNA between </a:t>
            </a:r>
          </a:p>
          <a:p>
            <a:pPr algn="ctr">
              <a:lnSpc>
                <a:spcPct val="90000"/>
              </a:lnSpc>
            </a:pPr>
            <a:r>
              <a:rPr lang="en-US" altLang="fr-FR"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D0 and W48 post-ATI) </a:t>
            </a:r>
          </a:p>
        </p:txBody>
      </p:sp>
      <p:sp>
        <p:nvSpPr>
          <p:cNvPr id="180" name="Rectangle 25">
            <a:extLst>
              <a:ext uri="{FF2B5EF4-FFF2-40B4-BE49-F238E27FC236}">
                <a16:creationId xmlns:a16="http://schemas.microsoft.com/office/drawing/2014/main" id="{334C9A6F-B0A9-462A-8E1B-7AB64451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19" y="2530676"/>
            <a:ext cx="356542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fr-FR"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HIV RNA peak (log</a:t>
            </a:r>
            <a:r>
              <a:rPr lang="en-US" altLang="fr-FR" sz="2000" b="1" baseline="-2500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fr-FR"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c/ml)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4769" y="4834712"/>
            <a:ext cx="3401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Median time to viral rebound: 17 days</a:t>
            </a:r>
          </a:p>
        </p:txBody>
      </p:sp>
    </p:spTree>
    <p:extLst>
      <p:ext uri="{BB962C8B-B14F-4D97-AF65-F5344CB8AC3E}">
        <p14:creationId xmlns:p14="http://schemas.microsoft.com/office/powerpoint/2010/main" val="16224180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4227FD6-4015-40DA-B5BC-E9C36093CE83}"/>
              </a:ext>
            </a:extLst>
          </p:cNvPr>
          <p:cNvGrpSpPr/>
          <p:nvPr/>
        </p:nvGrpSpPr>
        <p:grpSpPr>
          <a:xfrm>
            <a:off x="1856043" y="132412"/>
            <a:ext cx="8015725" cy="6519961"/>
            <a:chOff x="2827593" y="132412"/>
            <a:chExt cx="8015725" cy="6519961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rot="6468511">
              <a:off x="4549503" y="4229120"/>
              <a:ext cx="3267734" cy="157877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5310776-36FE-1C45-8DA9-2B53918FD642}"/>
                </a:ext>
              </a:extLst>
            </p:cNvPr>
            <p:cNvSpPr>
              <a:spLocks/>
            </p:cNvSpPr>
            <p:nvPr/>
          </p:nvSpPr>
          <p:spPr bwMode="auto">
            <a:xfrm rot="887902">
              <a:off x="7367246" y="3314177"/>
              <a:ext cx="3287375" cy="174641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8702484">
              <a:off x="3331386" y="3708016"/>
              <a:ext cx="3397777" cy="133104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0238001">
              <a:off x="2856349" y="2883305"/>
              <a:ext cx="3397777" cy="133104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4665732">
              <a:off x="3595399" y="405908"/>
              <a:ext cx="3303535" cy="2796358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6351803">
              <a:off x="5538979" y="548136"/>
              <a:ext cx="2892162" cy="206071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4251009">
              <a:off x="6258570" y="3990218"/>
              <a:ext cx="2816639" cy="215313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938120">
              <a:off x="6325925" y="1049421"/>
              <a:ext cx="4517393" cy="273185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21037640">
              <a:off x="7360078" y="2997872"/>
              <a:ext cx="3287375" cy="104335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8584621" y="3150374"/>
              <a:ext cx="1720092" cy="4531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Weight gain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8013812" y="914428"/>
              <a:ext cx="2294731" cy="1887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DTG/F/TAF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vs DTG + F/TDF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Metabolic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and CV/diabetes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ADVANCE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050334" y="183933"/>
              <a:ext cx="1840568" cy="1887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Life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expectancy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&amp;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Comorbidity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Free-years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 rot="21547027">
              <a:off x="6777482" y="4806392"/>
              <a:ext cx="2029672" cy="1171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ISL + DOR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Metabolic and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Bone effect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06548" y="4494397"/>
              <a:ext cx="723726" cy="4531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HCV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60985" y="5357605"/>
              <a:ext cx="1507594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Epigenetic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aging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79434" y="3257736"/>
              <a:ext cx="1962046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Kaposi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FF6600"/>
                  </a:solidFill>
                </a:rPr>
                <a:t>Valganciclovir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1679137">
              <a:off x="2827593" y="1969416"/>
              <a:ext cx="3397777" cy="133104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116" y="2209587"/>
              <a:ext cx="2044099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Anal-HSIL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FF6600"/>
                  </a:solidFill>
                </a:rPr>
                <a:t>Pomalidomide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67599" y="1018329"/>
              <a:ext cx="23526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DTG pregnancy</a:t>
              </a:r>
            </a:p>
            <a:p>
              <a:r>
                <a:rPr lang="fr-FR" sz="2400" b="1" dirty="0">
                  <a:solidFill>
                    <a:srgbClr val="FF6600"/>
                  </a:solidFill>
                </a:rPr>
                <a:t>Dolomite-EPPICC 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5660650" y="2310734"/>
              <a:ext cx="2478431" cy="233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5634784" y="3237735"/>
              <a:ext cx="2578150" cy="473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Comorbidities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517D58-CF36-914E-8F3D-8364EAA413AA}"/>
                </a:ext>
              </a:extLst>
            </p:cNvPr>
            <p:cNvSpPr/>
            <p:nvPr/>
          </p:nvSpPr>
          <p:spPr>
            <a:xfrm>
              <a:off x="8871241" y="4045604"/>
              <a:ext cx="1733551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NAFLD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FF6600"/>
                  </a:solidFill>
                </a:rPr>
                <a:t>Tesamorelin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46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expectancy and comorbidity-free years </a:t>
            </a:r>
            <a:br>
              <a:rPr lang="en-US"/>
            </a:br>
            <a:r>
              <a:rPr lang="en-US"/>
              <a:t>for people living with HIV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idx="4294967295"/>
          </p:nvPr>
        </p:nvSpPr>
        <p:spPr>
          <a:xfrm>
            <a:off x="261620" y="1502410"/>
            <a:ext cx="11518900" cy="14589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Kaiser Permanente Cohort (USA), 2000-2016</a:t>
            </a:r>
          </a:p>
          <a:p>
            <a:r>
              <a:rPr lang="en-US" dirty="0"/>
              <a:t>39 000 PLWHIV matched to 387 677 HIV negative (1:10 on age, gender, ethnicity, center and year)</a:t>
            </a:r>
          </a:p>
          <a:p>
            <a:r>
              <a:rPr lang="en-US" dirty="0"/>
              <a:t>Incidence of death, comorbidities : chronic liver disease, chronic kidney disease, chronic lung disease, diabetes mellitus, cardiovascular disease, cancer)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6BB6199F-109B-4362-A612-FB0A9093169A}"/>
              </a:ext>
            </a:extLst>
          </p:cNvPr>
          <p:cNvGrpSpPr/>
          <p:nvPr/>
        </p:nvGrpSpPr>
        <p:grpSpPr>
          <a:xfrm>
            <a:off x="980684" y="3591146"/>
            <a:ext cx="9105675" cy="3137644"/>
            <a:chOff x="1622942" y="3689120"/>
            <a:chExt cx="9105676" cy="313764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433735B-48D5-4045-A037-B008DB418D04}"/>
                </a:ext>
              </a:extLst>
            </p:cNvPr>
            <p:cNvGrpSpPr/>
            <p:nvPr/>
          </p:nvGrpSpPr>
          <p:grpSpPr>
            <a:xfrm>
              <a:off x="2549929" y="3840824"/>
              <a:ext cx="5580560" cy="2426320"/>
              <a:chOff x="2505075" y="1847851"/>
              <a:chExt cx="6897688" cy="3883025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A51D56A7-0B9E-0E45-85CE-61C4428A3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313" y="1847851"/>
                <a:ext cx="6775450" cy="3748088"/>
              </a:xfrm>
              <a:custGeom>
                <a:avLst/>
                <a:gdLst>
                  <a:gd name="T0" fmla="*/ 4268 w 4268"/>
                  <a:gd name="T1" fmla="*/ 2361 h 2361"/>
                  <a:gd name="T2" fmla="*/ 0 w 4268"/>
                  <a:gd name="T3" fmla="*/ 2361 h 2361"/>
                  <a:gd name="T4" fmla="*/ 0 w 4268"/>
                  <a:gd name="T5" fmla="*/ 0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8" h="2361">
                    <a:moveTo>
                      <a:pt x="4268" y="2361"/>
                    </a:moveTo>
                    <a:lnTo>
                      <a:pt x="0" y="2361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7" name="Line 6">
                <a:extLst>
                  <a:ext uri="{FF2B5EF4-FFF2-40B4-BE49-F238E27FC236}">
                    <a16:creationId xmlns:a16="http://schemas.microsoft.com/office/drawing/2014/main" id="{85661509-2DA8-0B4F-839B-31EF48217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55075" y="5595938"/>
                <a:ext cx="0" cy="134938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8" name="Line 7">
                <a:extLst>
                  <a:ext uri="{FF2B5EF4-FFF2-40B4-BE49-F238E27FC236}">
                    <a16:creationId xmlns:a16="http://schemas.microsoft.com/office/drawing/2014/main" id="{6F485B4B-75A8-8947-8E57-8A5034964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5350" y="5595938"/>
                <a:ext cx="0" cy="134938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9" name="Line 8">
                <a:extLst>
                  <a:ext uri="{FF2B5EF4-FFF2-40B4-BE49-F238E27FC236}">
                    <a16:creationId xmlns:a16="http://schemas.microsoft.com/office/drawing/2014/main" id="{2ED4F8BC-3923-6D42-8EC9-07450ABEA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6475" y="5595938"/>
                <a:ext cx="0" cy="134938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0" name="Line 9">
                <a:extLst>
                  <a:ext uri="{FF2B5EF4-FFF2-40B4-BE49-F238E27FC236}">
                    <a16:creationId xmlns:a16="http://schemas.microsoft.com/office/drawing/2014/main" id="{A8EB16AD-A176-8847-BBB9-B25C374E0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1050" y="5595938"/>
                <a:ext cx="0" cy="134938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1" name="Line 10">
                <a:extLst>
                  <a:ext uri="{FF2B5EF4-FFF2-40B4-BE49-F238E27FC236}">
                    <a16:creationId xmlns:a16="http://schemas.microsoft.com/office/drawing/2014/main" id="{8BE67D95-27F6-924C-ADF3-0EF838229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70775" y="5595938"/>
                <a:ext cx="0" cy="134938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2" name="Line 11">
                <a:extLst>
                  <a:ext uri="{FF2B5EF4-FFF2-40B4-BE49-F238E27FC236}">
                    <a16:creationId xmlns:a16="http://schemas.microsoft.com/office/drawing/2014/main" id="{0E2C8C4C-48ED-3649-B6CB-F1089FA38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2422526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3" name="Line 12">
                <a:extLst>
                  <a:ext uri="{FF2B5EF4-FFF2-40B4-BE49-F238E27FC236}">
                    <a16:creationId xmlns:a16="http://schemas.microsoft.com/office/drawing/2014/main" id="{D881239B-037C-A545-9940-22DE09F9C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2951163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4" name="Line 13">
                <a:extLst>
                  <a:ext uri="{FF2B5EF4-FFF2-40B4-BE49-F238E27FC236}">
                    <a16:creationId xmlns:a16="http://schemas.microsoft.com/office/drawing/2014/main" id="{709494BF-46EB-B04D-8A99-D9536EB2B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3479801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5" name="Line 14">
                <a:extLst>
                  <a:ext uri="{FF2B5EF4-FFF2-40B4-BE49-F238E27FC236}">
                    <a16:creationId xmlns:a16="http://schemas.microsoft.com/office/drawing/2014/main" id="{4AA888BC-5FF5-9C4F-ABDA-80C1FC69C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4006851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6" name="Line 15">
                <a:extLst>
                  <a:ext uri="{FF2B5EF4-FFF2-40B4-BE49-F238E27FC236}">
                    <a16:creationId xmlns:a16="http://schemas.microsoft.com/office/drawing/2014/main" id="{F5D66068-B31E-DB46-BC43-EFFDB9B1C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4535488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7" name="Line 16">
                <a:extLst>
                  <a:ext uri="{FF2B5EF4-FFF2-40B4-BE49-F238E27FC236}">
                    <a16:creationId xmlns:a16="http://schemas.microsoft.com/office/drawing/2014/main" id="{C611CF98-808C-124E-86C0-DE555AB3A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5064126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8" name="Line 17">
                <a:extLst>
                  <a:ext uri="{FF2B5EF4-FFF2-40B4-BE49-F238E27FC236}">
                    <a16:creationId xmlns:a16="http://schemas.microsoft.com/office/drawing/2014/main" id="{1D42F0F4-56C7-FD4D-ADFA-64C630B6A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5595938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9" name="Line 18">
                <a:extLst>
                  <a:ext uri="{FF2B5EF4-FFF2-40B4-BE49-F238E27FC236}">
                    <a16:creationId xmlns:a16="http://schemas.microsoft.com/office/drawing/2014/main" id="{8884F5E8-AC62-4749-854F-C1C484133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075" y="1893888"/>
                <a:ext cx="122238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C63EB7AC-BC74-9F44-ADC6-8633B4EB5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2170113"/>
                <a:ext cx="5537200" cy="285750"/>
              </a:xfrm>
              <a:custGeom>
                <a:avLst/>
                <a:gdLst>
                  <a:gd name="T0" fmla="*/ 3488 w 3488"/>
                  <a:gd name="T1" fmla="*/ 0 h 180"/>
                  <a:gd name="T2" fmla="*/ 2623 w 3488"/>
                  <a:gd name="T3" fmla="*/ 64 h 180"/>
                  <a:gd name="T4" fmla="*/ 1746 w 3488"/>
                  <a:gd name="T5" fmla="*/ 83 h 180"/>
                  <a:gd name="T6" fmla="*/ 876 w 3488"/>
                  <a:gd name="T7" fmla="*/ 162 h 180"/>
                  <a:gd name="T8" fmla="*/ 0 w 3488"/>
                  <a:gd name="T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8" h="180">
                    <a:moveTo>
                      <a:pt x="3488" y="0"/>
                    </a:moveTo>
                    <a:lnTo>
                      <a:pt x="2623" y="64"/>
                    </a:lnTo>
                    <a:lnTo>
                      <a:pt x="1746" y="83"/>
                    </a:lnTo>
                    <a:lnTo>
                      <a:pt x="876" y="162"/>
                    </a:lnTo>
                    <a:lnTo>
                      <a:pt x="0" y="180"/>
                    </a:lnTo>
                  </a:path>
                </a:pathLst>
              </a:custGeom>
              <a:noFill/>
              <a:ln w="33338" cap="rnd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BAE803C5-7269-9C4B-A451-AB94FF7DB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2657476"/>
                <a:ext cx="5537200" cy="973138"/>
              </a:xfrm>
              <a:custGeom>
                <a:avLst/>
                <a:gdLst>
                  <a:gd name="T0" fmla="*/ 3488 w 3488"/>
                  <a:gd name="T1" fmla="*/ 0 h 613"/>
                  <a:gd name="T2" fmla="*/ 2625 w 3488"/>
                  <a:gd name="T3" fmla="*/ 63 h 613"/>
                  <a:gd name="T4" fmla="*/ 1746 w 3488"/>
                  <a:gd name="T5" fmla="*/ 203 h 613"/>
                  <a:gd name="T6" fmla="*/ 883 w 3488"/>
                  <a:gd name="T7" fmla="*/ 423 h 613"/>
                  <a:gd name="T8" fmla="*/ 0 w 3488"/>
                  <a:gd name="T9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8" h="613">
                    <a:moveTo>
                      <a:pt x="3488" y="0"/>
                    </a:moveTo>
                    <a:lnTo>
                      <a:pt x="2625" y="63"/>
                    </a:lnTo>
                    <a:lnTo>
                      <a:pt x="1746" y="203"/>
                    </a:lnTo>
                    <a:lnTo>
                      <a:pt x="883" y="423"/>
                    </a:lnTo>
                    <a:lnTo>
                      <a:pt x="0" y="613"/>
                    </a:lnTo>
                  </a:path>
                </a:pathLst>
              </a:custGeom>
              <a:noFill/>
              <a:ln w="33338" cap="rnd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F14B73BA-D5CA-D94F-8CAB-50840062B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3983038"/>
                <a:ext cx="5548313" cy="331788"/>
              </a:xfrm>
              <a:custGeom>
                <a:avLst/>
                <a:gdLst>
                  <a:gd name="T0" fmla="*/ 3495 w 3495"/>
                  <a:gd name="T1" fmla="*/ 0 h 209"/>
                  <a:gd name="T2" fmla="*/ 2623 w 3495"/>
                  <a:gd name="T3" fmla="*/ 124 h 209"/>
                  <a:gd name="T4" fmla="*/ 1739 w 3495"/>
                  <a:gd name="T5" fmla="*/ 209 h 209"/>
                  <a:gd name="T6" fmla="*/ 876 w 3495"/>
                  <a:gd name="T7" fmla="*/ 119 h 209"/>
                  <a:gd name="T8" fmla="*/ 0 w 3495"/>
                  <a:gd name="T9" fmla="*/ 13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5" h="209">
                    <a:moveTo>
                      <a:pt x="3495" y="0"/>
                    </a:moveTo>
                    <a:lnTo>
                      <a:pt x="2623" y="124"/>
                    </a:lnTo>
                    <a:lnTo>
                      <a:pt x="1739" y="209"/>
                    </a:lnTo>
                    <a:lnTo>
                      <a:pt x="876" y="119"/>
                    </a:lnTo>
                    <a:lnTo>
                      <a:pt x="0" y="134"/>
                    </a:lnTo>
                  </a:path>
                </a:pathLst>
              </a:custGeom>
              <a:noFill/>
              <a:ln w="333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814449C-6051-464F-82FD-2BCDA17F4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175" y="4843463"/>
                <a:ext cx="5538788" cy="201613"/>
              </a:xfrm>
              <a:custGeom>
                <a:avLst/>
                <a:gdLst>
                  <a:gd name="T0" fmla="*/ 3489 w 3489"/>
                  <a:gd name="T1" fmla="*/ 0 h 127"/>
                  <a:gd name="T2" fmla="*/ 2628 w 3489"/>
                  <a:gd name="T3" fmla="*/ 70 h 127"/>
                  <a:gd name="T4" fmla="*/ 1756 w 3489"/>
                  <a:gd name="T5" fmla="*/ 127 h 127"/>
                  <a:gd name="T6" fmla="*/ 886 w 3489"/>
                  <a:gd name="T7" fmla="*/ 113 h 127"/>
                  <a:gd name="T8" fmla="*/ 0 w 3489"/>
                  <a:gd name="T9" fmla="*/ 1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9" h="127">
                    <a:moveTo>
                      <a:pt x="3489" y="0"/>
                    </a:moveTo>
                    <a:lnTo>
                      <a:pt x="2628" y="70"/>
                    </a:lnTo>
                    <a:lnTo>
                      <a:pt x="1756" y="127"/>
                    </a:lnTo>
                    <a:lnTo>
                      <a:pt x="886" y="113"/>
                    </a:lnTo>
                    <a:lnTo>
                      <a:pt x="0" y="113"/>
                    </a:lnTo>
                  </a:path>
                </a:pathLst>
              </a:custGeom>
              <a:noFill/>
              <a:ln w="333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F7C983CD-4969-3348-B3EC-542E890C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0" y="2401888"/>
                <a:ext cx="103188" cy="104775"/>
              </a:xfrm>
              <a:custGeom>
                <a:avLst/>
                <a:gdLst>
                  <a:gd name="T0" fmla="*/ 32 w 37"/>
                  <a:gd name="T1" fmla="*/ 32 h 37"/>
                  <a:gd name="T2" fmla="*/ 37 w 37"/>
                  <a:gd name="T3" fmla="*/ 19 h 37"/>
                  <a:gd name="T4" fmla="*/ 32 w 37"/>
                  <a:gd name="T5" fmla="*/ 6 h 37"/>
                  <a:gd name="T6" fmla="*/ 19 w 37"/>
                  <a:gd name="T7" fmla="*/ 0 h 37"/>
                  <a:gd name="T8" fmla="*/ 6 w 37"/>
                  <a:gd name="T9" fmla="*/ 6 h 37"/>
                  <a:gd name="T10" fmla="*/ 0 w 37"/>
                  <a:gd name="T11" fmla="*/ 19 h 37"/>
                  <a:gd name="T12" fmla="*/ 6 w 37"/>
                  <a:gd name="T13" fmla="*/ 32 h 37"/>
                  <a:gd name="T14" fmla="*/ 19 w 37"/>
                  <a:gd name="T15" fmla="*/ 37 h 37"/>
                  <a:gd name="T16" fmla="*/ 32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2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6" y="32"/>
                    </a:cubicBezTo>
                    <a:cubicBezTo>
                      <a:pt x="9" y="35"/>
                      <a:pt x="14" y="37"/>
                      <a:pt x="19" y="37"/>
                    </a:cubicBezTo>
                    <a:cubicBezTo>
                      <a:pt x="24" y="37"/>
                      <a:pt x="28" y="35"/>
                      <a:pt x="32" y="32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A2E51F5F-8378-B547-9B2A-470199A4B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788" y="2378076"/>
                <a:ext cx="103188" cy="103188"/>
              </a:xfrm>
              <a:custGeom>
                <a:avLst/>
                <a:gdLst>
                  <a:gd name="T0" fmla="*/ 31 w 37"/>
                  <a:gd name="T1" fmla="*/ 31 h 37"/>
                  <a:gd name="T2" fmla="*/ 37 w 37"/>
                  <a:gd name="T3" fmla="*/ 18 h 37"/>
                  <a:gd name="T4" fmla="*/ 31 w 37"/>
                  <a:gd name="T5" fmla="*/ 5 h 37"/>
                  <a:gd name="T6" fmla="*/ 18 w 37"/>
                  <a:gd name="T7" fmla="*/ 0 h 37"/>
                  <a:gd name="T8" fmla="*/ 5 w 37"/>
                  <a:gd name="T9" fmla="*/ 5 h 37"/>
                  <a:gd name="T10" fmla="*/ 0 w 37"/>
                  <a:gd name="T11" fmla="*/ 18 h 37"/>
                  <a:gd name="T12" fmla="*/ 5 w 37"/>
                  <a:gd name="T13" fmla="*/ 31 h 37"/>
                  <a:gd name="T14" fmla="*/ 18 w 37"/>
                  <a:gd name="T15" fmla="*/ 37 h 37"/>
                  <a:gd name="T16" fmla="*/ 31 w 37"/>
                  <a:gd name="T1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1" y="31"/>
                    </a:moveTo>
                    <a:cubicBezTo>
                      <a:pt x="35" y="28"/>
                      <a:pt x="37" y="23"/>
                      <a:pt x="37" y="18"/>
                    </a:cubicBezTo>
                    <a:cubicBezTo>
                      <a:pt x="37" y="13"/>
                      <a:pt x="35" y="9"/>
                      <a:pt x="31" y="5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8"/>
                      <a:pt x="5" y="31"/>
                    </a:cubicBezTo>
                    <a:cubicBezTo>
                      <a:pt x="9" y="35"/>
                      <a:pt x="13" y="37"/>
                      <a:pt x="18" y="37"/>
                    </a:cubicBezTo>
                    <a:cubicBezTo>
                      <a:pt x="23" y="37"/>
                      <a:pt x="28" y="35"/>
                      <a:pt x="31" y="31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96203067-6832-3F47-BA60-F1C91EA47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0913" y="2251076"/>
                <a:ext cx="100013" cy="101600"/>
              </a:xfrm>
              <a:custGeom>
                <a:avLst/>
                <a:gdLst>
                  <a:gd name="T0" fmla="*/ 31 w 36"/>
                  <a:gd name="T1" fmla="*/ 31 h 36"/>
                  <a:gd name="T2" fmla="*/ 36 w 36"/>
                  <a:gd name="T3" fmla="*/ 18 h 36"/>
                  <a:gd name="T4" fmla="*/ 31 w 36"/>
                  <a:gd name="T5" fmla="*/ 5 h 36"/>
                  <a:gd name="T6" fmla="*/ 18 w 36"/>
                  <a:gd name="T7" fmla="*/ 0 h 36"/>
                  <a:gd name="T8" fmla="*/ 5 w 36"/>
                  <a:gd name="T9" fmla="*/ 5 h 36"/>
                  <a:gd name="T10" fmla="*/ 0 w 36"/>
                  <a:gd name="T11" fmla="*/ 18 h 36"/>
                  <a:gd name="T12" fmla="*/ 5 w 36"/>
                  <a:gd name="T13" fmla="*/ 31 h 36"/>
                  <a:gd name="T14" fmla="*/ 18 w 36"/>
                  <a:gd name="T15" fmla="*/ 36 h 36"/>
                  <a:gd name="T16" fmla="*/ 31 w 3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6">
                    <a:moveTo>
                      <a:pt x="31" y="31"/>
                    </a:moveTo>
                    <a:cubicBezTo>
                      <a:pt x="35" y="27"/>
                      <a:pt x="36" y="23"/>
                      <a:pt x="36" y="18"/>
                    </a:cubicBezTo>
                    <a:cubicBezTo>
                      <a:pt x="36" y="13"/>
                      <a:pt x="35" y="9"/>
                      <a:pt x="31" y="5"/>
                    </a:cubicBezTo>
                    <a:cubicBezTo>
                      <a:pt x="27" y="1"/>
                      <a:pt x="23" y="0"/>
                      <a:pt x="18" y="0"/>
                    </a:cubicBezTo>
                    <a:cubicBezTo>
                      <a:pt x="13" y="0"/>
                      <a:pt x="9" y="1"/>
                      <a:pt x="5" y="5"/>
                    </a:cubicBezTo>
                    <a:cubicBezTo>
                      <a:pt x="1" y="9"/>
                      <a:pt x="0" y="13"/>
                      <a:pt x="0" y="18"/>
                    </a:cubicBezTo>
                    <a:cubicBezTo>
                      <a:pt x="0" y="23"/>
                      <a:pt x="1" y="27"/>
                      <a:pt x="5" y="31"/>
                    </a:cubicBezTo>
                    <a:cubicBezTo>
                      <a:pt x="9" y="35"/>
                      <a:pt x="13" y="36"/>
                      <a:pt x="18" y="36"/>
                    </a:cubicBezTo>
                    <a:cubicBezTo>
                      <a:pt x="23" y="36"/>
                      <a:pt x="27" y="35"/>
                      <a:pt x="31" y="31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E84FB01A-647F-8943-9F48-ACEAA0A1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2217738"/>
                <a:ext cx="104775" cy="103188"/>
              </a:xfrm>
              <a:custGeom>
                <a:avLst/>
                <a:gdLst>
                  <a:gd name="T0" fmla="*/ 32 w 37"/>
                  <a:gd name="T1" fmla="*/ 32 h 37"/>
                  <a:gd name="T2" fmla="*/ 37 w 37"/>
                  <a:gd name="T3" fmla="*/ 19 h 37"/>
                  <a:gd name="T4" fmla="*/ 32 w 37"/>
                  <a:gd name="T5" fmla="*/ 6 h 37"/>
                  <a:gd name="T6" fmla="*/ 19 w 37"/>
                  <a:gd name="T7" fmla="*/ 0 h 37"/>
                  <a:gd name="T8" fmla="*/ 6 w 37"/>
                  <a:gd name="T9" fmla="*/ 6 h 37"/>
                  <a:gd name="T10" fmla="*/ 0 w 37"/>
                  <a:gd name="T11" fmla="*/ 19 h 37"/>
                  <a:gd name="T12" fmla="*/ 6 w 37"/>
                  <a:gd name="T13" fmla="*/ 32 h 37"/>
                  <a:gd name="T14" fmla="*/ 19 w 37"/>
                  <a:gd name="T15" fmla="*/ 37 h 37"/>
                  <a:gd name="T16" fmla="*/ 32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2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6" y="32"/>
                    </a:cubicBezTo>
                    <a:cubicBezTo>
                      <a:pt x="9" y="35"/>
                      <a:pt x="14" y="37"/>
                      <a:pt x="19" y="37"/>
                    </a:cubicBezTo>
                    <a:cubicBezTo>
                      <a:pt x="24" y="37"/>
                      <a:pt x="28" y="35"/>
                      <a:pt x="32" y="32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6C52B841-7BCC-0744-BA30-4656741D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38" y="2117726"/>
                <a:ext cx="103188" cy="103188"/>
              </a:xfrm>
              <a:custGeom>
                <a:avLst/>
                <a:gdLst>
                  <a:gd name="T0" fmla="*/ 31 w 37"/>
                  <a:gd name="T1" fmla="*/ 32 h 37"/>
                  <a:gd name="T2" fmla="*/ 37 w 37"/>
                  <a:gd name="T3" fmla="*/ 19 h 37"/>
                  <a:gd name="T4" fmla="*/ 31 w 37"/>
                  <a:gd name="T5" fmla="*/ 6 h 37"/>
                  <a:gd name="T6" fmla="*/ 18 w 37"/>
                  <a:gd name="T7" fmla="*/ 0 h 37"/>
                  <a:gd name="T8" fmla="*/ 5 w 37"/>
                  <a:gd name="T9" fmla="*/ 6 h 37"/>
                  <a:gd name="T10" fmla="*/ 0 w 37"/>
                  <a:gd name="T11" fmla="*/ 19 h 37"/>
                  <a:gd name="T12" fmla="*/ 5 w 37"/>
                  <a:gd name="T13" fmla="*/ 32 h 37"/>
                  <a:gd name="T14" fmla="*/ 18 w 37"/>
                  <a:gd name="T15" fmla="*/ 37 h 37"/>
                  <a:gd name="T16" fmla="*/ 31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1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1" y="6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3" y="37"/>
                      <a:pt x="18" y="37"/>
                    </a:cubicBezTo>
                    <a:cubicBezTo>
                      <a:pt x="23" y="37"/>
                      <a:pt x="28" y="35"/>
                      <a:pt x="31" y="32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851F2315-148E-5848-9D18-A83FD2766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38" y="2603501"/>
                <a:ext cx="103188" cy="104775"/>
              </a:xfrm>
              <a:custGeom>
                <a:avLst/>
                <a:gdLst>
                  <a:gd name="T0" fmla="*/ 31 w 37"/>
                  <a:gd name="T1" fmla="*/ 32 h 37"/>
                  <a:gd name="T2" fmla="*/ 37 w 37"/>
                  <a:gd name="T3" fmla="*/ 19 h 37"/>
                  <a:gd name="T4" fmla="*/ 31 w 37"/>
                  <a:gd name="T5" fmla="*/ 6 h 37"/>
                  <a:gd name="T6" fmla="*/ 18 w 37"/>
                  <a:gd name="T7" fmla="*/ 0 h 37"/>
                  <a:gd name="T8" fmla="*/ 5 w 37"/>
                  <a:gd name="T9" fmla="*/ 6 h 37"/>
                  <a:gd name="T10" fmla="*/ 0 w 37"/>
                  <a:gd name="T11" fmla="*/ 19 h 37"/>
                  <a:gd name="T12" fmla="*/ 5 w 37"/>
                  <a:gd name="T13" fmla="*/ 32 h 37"/>
                  <a:gd name="T14" fmla="*/ 18 w 37"/>
                  <a:gd name="T15" fmla="*/ 37 h 37"/>
                  <a:gd name="T16" fmla="*/ 31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1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1" y="6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3" y="37"/>
                      <a:pt x="18" y="37"/>
                    </a:cubicBezTo>
                    <a:cubicBezTo>
                      <a:pt x="23" y="37"/>
                      <a:pt x="28" y="35"/>
                      <a:pt x="31" y="32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D2D41167-C03A-8149-930A-ED9D58291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5" y="2705101"/>
                <a:ext cx="103188" cy="103188"/>
              </a:xfrm>
              <a:custGeom>
                <a:avLst/>
                <a:gdLst>
                  <a:gd name="T0" fmla="*/ 31 w 37"/>
                  <a:gd name="T1" fmla="*/ 32 h 37"/>
                  <a:gd name="T2" fmla="*/ 37 w 37"/>
                  <a:gd name="T3" fmla="*/ 19 h 37"/>
                  <a:gd name="T4" fmla="*/ 31 w 37"/>
                  <a:gd name="T5" fmla="*/ 6 h 37"/>
                  <a:gd name="T6" fmla="*/ 18 w 37"/>
                  <a:gd name="T7" fmla="*/ 0 h 37"/>
                  <a:gd name="T8" fmla="*/ 5 w 37"/>
                  <a:gd name="T9" fmla="*/ 6 h 37"/>
                  <a:gd name="T10" fmla="*/ 0 w 37"/>
                  <a:gd name="T11" fmla="*/ 19 h 37"/>
                  <a:gd name="T12" fmla="*/ 5 w 37"/>
                  <a:gd name="T13" fmla="*/ 32 h 37"/>
                  <a:gd name="T14" fmla="*/ 18 w 37"/>
                  <a:gd name="T15" fmla="*/ 37 h 37"/>
                  <a:gd name="T16" fmla="*/ 31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1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1" y="6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3" y="37"/>
                      <a:pt x="18" y="37"/>
                    </a:cubicBezTo>
                    <a:cubicBezTo>
                      <a:pt x="23" y="37"/>
                      <a:pt x="28" y="35"/>
                      <a:pt x="31" y="32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C1DBE738-0658-9940-882B-D8AEB968F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0913" y="2928938"/>
                <a:ext cx="100013" cy="100013"/>
              </a:xfrm>
              <a:custGeom>
                <a:avLst/>
                <a:gdLst>
                  <a:gd name="T0" fmla="*/ 31 w 36"/>
                  <a:gd name="T1" fmla="*/ 31 h 36"/>
                  <a:gd name="T2" fmla="*/ 36 w 36"/>
                  <a:gd name="T3" fmla="*/ 18 h 36"/>
                  <a:gd name="T4" fmla="*/ 31 w 36"/>
                  <a:gd name="T5" fmla="*/ 5 h 36"/>
                  <a:gd name="T6" fmla="*/ 18 w 36"/>
                  <a:gd name="T7" fmla="*/ 0 h 36"/>
                  <a:gd name="T8" fmla="*/ 5 w 36"/>
                  <a:gd name="T9" fmla="*/ 5 h 36"/>
                  <a:gd name="T10" fmla="*/ 0 w 36"/>
                  <a:gd name="T11" fmla="*/ 18 h 36"/>
                  <a:gd name="T12" fmla="*/ 5 w 36"/>
                  <a:gd name="T13" fmla="*/ 31 h 36"/>
                  <a:gd name="T14" fmla="*/ 18 w 36"/>
                  <a:gd name="T15" fmla="*/ 36 h 36"/>
                  <a:gd name="T16" fmla="*/ 31 w 3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6">
                    <a:moveTo>
                      <a:pt x="31" y="31"/>
                    </a:moveTo>
                    <a:cubicBezTo>
                      <a:pt x="35" y="27"/>
                      <a:pt x="36" y="23"/>
                      <a:pt x="36" y="18"/>
                    </a:cubicBezTo>
                    <a:cubicBezTo>
                      <a:pt x="36" y="13"/>
                      <a:pt x="35" y="9"/>
                      <a:pt x="31" y="5"/>
                    </a:cubicBezTo>
                    <a:cubicBezTo>
                      <a:pt x="27" y="1"/>
                      <a:pt x="23" y="0"/>
                      <a:pt x="18" y="0"/>
                    </a:cubicBezTo>
                    <a:cubicBezTo>
                      <a:pt x="13" y="0"/>
                      <a:pt x="9" y="1"/>
                      <a:pt x="5" y="5"/>
                    </a:cubicBezTo>
                    <a:cubicBezTo>
                      <a:pt x="1" y="9"/>
                      <a:pt x="0" y="13"/>
                      <a:pt x="0" y="18"/>
                    </a:cubicBezTo>
                    <a:cubicBezTo>
                      <a:pt x="0" y="23"/>
                      <a:pt x="1" y="27"/>
                      <a:pt x="5" y="31"/>
                    </a:cubicBezTo>
                    <a:cubicBezTo>
                      <a:pt x="9" y="35"/>
                      <a:pt x="13" y="36"/>
                      <a:pt x="18" y="36"/>
                    </a:cubicBezTo>
                    <a:cubicBezTo>
                      <a:pt x="23" y="36"/>
                      <a:pt x="27" y="35"/>
                      <a:pt x="31" y="31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E3D23DE3-B86A-1B49-A9FF-F5614919E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900" y="3278188"/>
                <a:ext cx="103188" cy="101600"/>
              </a:xfrm>
              <a:custGeom>
                <a:avLst/>
                <a:gdLst>
                  <a:gd name="T0" fmla="*/ 31 w 37"/>
                  <a:gd name="T1" fmla="*/ 31 h 36"/>
                  <a:gd name="T2" fmla="*/ 37 w 37"/>
                  <a:gd name="T3" fmla="*/ 18 h 36"/>
                  <a:gd name="T4" fmla="*/ 31 w 37"/>
                  <a:gd name="T5" fmla="*/ 5 h 36"/>
                  <a:gd name="T6" fmla="*/ 18 w 37"/>
                  <a:gd name="T7" fmla="*/ 0 h 36"/>
                  <a:gd name="T8" fmla="*/ 5 w 37"/>
                  <a:gd name="T9" fmla="*/ 5 h 36"/>
                  <a:gd name="T10" fmla="*/ 0 w 37"/>
                  <a:gd name="T11" fmla="*/ 18 h 36"/>
                  <a:gd name="T12" fmla="*/ 5 w 37"/>
                  <a:gd name="T13" fmla="*/ 31 h 36"/>
                  <a:gd name="T14" fmla="*/ 18 w 37"/>
                  <a:gd name="T15" fmla="*/ 36 h 36"/>
                  <a:gd name="T16" fmla="*/ 31 w 37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31" y="31"/>
                    </a:moveTo>
                    <a:cubicBezTo>
                      <a:pt x="35" y="27"/>
                      <a:pt x="37" y="23"/>
                      <a:pt x="37" y="18"/>
                    </a:cubicBezTo>
                    <a:cubicBezTo>
                      <a:pt x="37" y="13"/>
                      <a:pt x="35" y="9"/>
                      <a:pt x="31" y="5"/>
                    </a:cubicBezTo>
                    <a:cubicBezTo>
                      <a:pt x="28" y="1"/>
                      <a:pt x="23" y="0"/>
                      <a:pt x="18" y="0"/>
                    </a:cubicBezTo>
                    <a:cubicBezTo>
                      <a:pt x="13" y="0"/>
                      <a:pt x="9" y="1"/>
                      <a:pt x="5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7"/>
                      <a:pt x="5" y="31"/>
                    </a:cubicBezTo>
                    <a:cubicBezTo>
                      <a:pt x="9" y="35"/>
                      <a:pt x="13" y="36"/>
                      <a:pt x="18" y="36"/>
                    </a:cubicBezTo>
                    <a:cubicBezTo>
                      <a:pt x="23" y="36"/>
                      <a:pt x="28" y="35"/>
                      <a:pt x="31" y="31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FBBE87EB-8FC9-AB46-B45C-14AA60B75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0" y="3578226"/>
                <a:ext cx="103188" cy="103188"/>
              </a:xfrm>
              <a:custGeom>
                <a:avLst/>
                <a:gdLst>
                  <a:gd name="T0" fmla="*/ 32 w 37"/>
                  <a:gd name="T1" fmla="*/ 32 h 37"/>
                  <a:gd name="T2" fmla="*/ 37 w 37"/>
                  <a:gd name="T3" fmla="*/ 19 h 37"/>
                  <a:gd name="T4" fmla="*/ 32 w 37"/>
                  <a:gd name="T5" fmla="*/ 6 h 37"/>
                  <a:gd name="T6" fmla="*/ 19 w 37"/>
                  <a:gd name="T7" fmla="*/ 0 h 37"/>
                  <a:gd name="T8" fmla="*/ 6 w 37"/>
                  <a:gd name="T9" fmla="*/ 6 h 37"/>
                  <a:gd name="T10" fmla="*/ 0 w 37"/>
                  <a:gd name="T11" fmla="*/ 19 h 37"/>
                  <a:gd name="T12" fmla="*/ 6 w 37"/>
                  <a:gd name="T13" fmla="*/ 32 h 37"/>
                  <a:gd name="T14" fmla="*/ 19 w 37"/>
                  <a:gd name="T15" fmla="*/ 37 h 37"/>
                  <a:gd name="T16" fmla="*/ 32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2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6" y="32"/>
                    </a:cubicBezTo>
                    <a:cubicBezTo>
                      <a:pt x="9" y="35"/>
                      <a:pt x="14" y="37"/>
                      <a:pt x="19" y="37"/>
                    </a:cubicBezTo>
                    <a:cubicBezTo>
                      <a:pt x="24" y="37"/>
                      <a:pt x="28" y="35"/>
                      <a:pt x="32" y="32"/>
                    </a:cubicBez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1256638A-3B90-094D-8806-C9765B6E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0" y="4146551"/>
                <a:ext cx="103188" cy="100013"/>
              </a:xfrm>
              <a:custGeom>
                <a:avLst/>
                <a:gdLst>
                  <a:gd name="T0" fmla="*/ 19 w 37"/>
                  <a:gd name="T1" fmla="*/ 36 h 36"/>
                  <a:gd name="T2" fmla="*/ 32 w 37"/>
                  <a:gd name="T3" fmla="*/ 31 h 36"/>
                  <a:gd name="T4" fmla="*/ 37 w 37"/>
                  <a:gd name="T5" fmla="*/ 18 h 36"/>
                  <a:gd name="T6" fmla="*/ 32 w 37"/>
                  <a:gd name="T7" fmla="*/ 5 h 36"/>
                  <a:gd name="T8" fmla="*/ 19 w 37"/>
                  <a:gd name="T9" fmla="*/ 0 h 36"/>
                  <a:gd name="T10" fmla="*/ 6 w 37"/>
                  <a:gd name="T11" fmla="*/ 5 h 36"/>
                  <a:gd name="T12" fmla="*/ 0 w 37"/>
                  <a:gd name="T13" fmla="*/ 18 h 36"/>
                  <a:gd name="T14" fmla="*/ 6 w 37"/>
                  <a:gd name="T15" fmla="*/ 31 h 36"/>
                  <a:gd name="T16" fmla="*/ 19 w 37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9" y="36"/>
                    </a:moveTo>
                    <a:cubicBezTo>
                      <a:pt x="24" y="36"/>
                      <a:pt x="28" y="35"/>
                      <a:pt x="32" y="31"/>
                    </a:cubicBezTo>
                    <a:cubicBezTo>
                      <a:pt x="35" y="27"/>
                      <a:pt x="37" y="23"/>
                      <a:pt x="37" y="18"/>
                    </a:cubicBezTo>
                    <a:cubicBezTo>
                      <a:pt x="37" y="13"/>
                      <a:pt x="35" y="9"/>
                      <a:pt x="32" y="5"/>
                    </a:cubicBezTo>
                    <a:cubicBezTo>
                      <a:pt x="28" y="1"/>
                      <a:pt x="24" y="0"/>
                      <a:pt x="19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7"/>
                      <a:pt x="6" y="31"/>
                    </a:cubicBezTo>
                    <a:cubicBezTo>
                      <a:pt x="9" y="35"/>
                      <a:pt x="14" y="36"/>
                      <a:pt x="19" y="36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id="{65CE84B1-C39B-EF48-BFD3-EE6932D19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788" y="4117976"/>
                <a:ext cx="103188" cy="103188"/>
              </a:xfrm>
              <a:custGeom>
                <a:avLst/>
                <a:gdLst>
                  <a:gd name="T0" fmla="*/ 18 w 37"/>
                  <a:gd name="T1" fmla="*/ 37 h 37"/>
                  <a:gd name="T2" fmla="*/ 31 w 37"/>
                  <a:gd name="T3" fmla="*/ 32 h 37"/>
                  <a:gd name="T4" fmla="*/ 37 w 37"/>
                  <a:gd name="T5" fmla="*/ 19 h 37"/>
                  <a:gd name="T6" fmla="*/ 31 w 37"/>
                  <a:gd name="T7" fmla="*/ 6 h 37"/>
                  <a:gd name="T8" fmla="*/ 18 w 37"/>
                  <a:gd name="T9" fmla="*/ 0 h 37"/>
                  <a:gd name="T10" fmla="*/ 5 w 37"/>
                  <a:gd name="T11" fmla="*/ 6 h 37"/>
                  <a:gd name="T12" fmla="*/ 0 w 37"/>
                  <a:gd name="T13" fmla="*/ 19 h 37"/>
                  <a:gd name="T14" fmla="*/ 5 w 37"/>
                  <a:gd name="T15" fmla="*/ 32 h 37"/>
                  <a:gd name="T16" fmla="*/ 18 w 3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23" y="37"/>
                      <a:pt x="28" y="35"/>
                      <a:pt x="31" y="32"/>
                    </a:cubicBez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1" y="6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3" y="37"/>
                      <a:pt x="18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:a16="http://schemas.microsoft.com/office/drawing/2014/main" id="{A968054B-793B-CC47-A4EA-18D1EC977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800" y="4260851"/>
                <a:ext cx="103188" cy="103188"/>
              </a:xfrm>
              <a:custGeom>
                <a:avLst/>
                <a:gdLst>
                  <a:gd name="T0" fmla="*/ 18 w 37"/>
                  <a:gd name="T1" fmla="*/ 37 h 37"/>
                  <a:gd name="T2" fmla="*/ 31 w 37"/>
                  <a:gd name="T3" fmla="*/ 32 h 37"/>
                  <a:gd name="T4" fmla="*/ 37 w 37"/>
                  <a:gd name="T5" fmla="*/ 19 h 37"/>
                  <a:gd name="T6" fmla="*/ 31 w 37"/>
                  <a:gd name="T7" fmla="*/ 6 h 37"/>
                  <a:gd name="T8" fmla="*/ 18 w 37"/>
                  <a:gd name="T9" fmla="*/ 0 h 37"/>
                  <a:gd name="T10" fmla="*/ 5 w 37"/>
                  <a:gd name="T11" fmla="*/ 6 h 37"/>
                  <a:gd name="T12" fmla="*/ 0 w 37"/>
                  <a:gd name="T13" fmla="*/ 19 h 37"/>
                  <a:gd name="T14" fmla="*/ 5 w 37"/>
                  <a:gd name="T15" fmla="*/ 32 h 37"/>
                  <a:gd name="T16" fmla="*/ 18 w 3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23" y="37"/>
                      <a:pt x="28" y="35"/>
                      <a:pt x="31" y="32"/>
                    </a:cubicBez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1" y="6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3" y="37"/>
                      <a:pt x="18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id="{537BBC1F-AFC8-B746-9E37-68B1DBB18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4129088"/>
                <a:ext cx="104775" cy="103188"/>
              </a:xfrm>
              <a:custGeom>
                <a:avLst/>
                <a:gdLst>
                  <a:gd name="T0" fmla="*/ 19 w 37"/>
                  <a:gd name="T1" fmla="*/ 37 h 37"/>
                  <a:gd name="T2" fmla="*/ 32 w 37"/>
                  <a:gd name="T3" fmla="*/ 31 h 37"/>
                  <a:gd name="T4" fmla="*/ 37 w 37"/>
                  <a:gd name="T5" fmla="*/ 18 h 37"/>
                  <a:gd name="T6" fmla="*/ 32 w 37"/>
                  <a:gd name="T7" fmla="*/ 5 h 37"/>
                  <a:gd name="T8" fmla="*/ 19 w 37"/>
                  <a:gd name="T9" fmla="*/ 0 h 37"/>
                  <a:gd name="T10" fmla="*/ 6 w 37"/>
                  <a:gd name="T11" fmla="*/ 5 h 37"/>
                  <a:gd name="T12" fmla="*/ 0 w 37"/>
                  <a:gd name="T13" fmla="*/ 18 h 37"/>
                  <a:gd name="T14" fmla="*/ 6 w 37"/>
                  <a:gd name="T15" fmla="*/ 31 h 37"/>
                  <a:gd name="T16" fmla="*/ 19 w 3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24" y="37"/>
                      <a:pt x="28" y="35"/>
                      <a:pt x="32" y="31"/>
                    </a:cubicBezTo>
                    <a:cubicBezTo>
                      <a:pt x="35" y="28"/>
                      <a:pt x="37" y="23"/>
                      <a:pt x="37" y="18"/>
                    </a:cubicBezTo>
                    <a:cubicBezTo>
                      <a:pt x="37" y="13"/>
                      <a:pt x="35" y="9"/>
                      <a:pt x="32" y="5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8"/>
                      <a:pt x="6" y="31"/>
                    </a:cubicBezTo>
                    <a:cubicBezTo>
                      <a:pt x="9" y="35"/>
                      <a:pt x="14" y="37"/>
                      <a:pt x="19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8" name="Freeform 37">
                <a:extLst>
                  <a:ext uri="{FF2B5EF4-FFF2-40B4-BE49-F238E27FC236}">
                    <a16:creationId xmlns:a16="http://schemas.microsoft.com/office/drawing/2014/main" id="{30BE0DF6-6E04-E444-9B9E-8A07CB89C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7450" y="3933826"/>
                <a:ext cx="103188" cy="103188"/>
              </a:xfrm>
              <a:custGeom>
                <a:avLst/>
                <a:gdLst>
                  <a:gd name="T0" fmla="*/ 18 w 37"/>
                  <a:gd name="T1" fmla="*/ 37 h 37"/>
                  <a:gd name="T2" fmla="*/ 31 w 37"/>
                  <a:gd name="T3" fmla="*/ 31 h 37"/>
                  <a:gd name="T4" fmla="*/ 37 w 37"/>
                  <a:gd name="T5" fmla="*/ 18 h 37"/>
                  <a:gd name="T6" fmla="*/ 31 w 37"/>
                  <a:gd name="T7" fmla="*/ 5 h 37"/>
                  <a:gd name="T8" fmla="*/ 18 w 37"/>
                  <a:gd name="T9" fmla="*/ 0 h 37"/>
                  <a:gd name="T10" fmla="*/ 5 w 37"/>
                  <a:gd name="T11" fmla="*/ 5 h 37"/>
                  <a:gd name="T12" fmla="*/ 0 w 37"/>
                  <a:gd name="T13" fmla="*/ 18 h 37"/>
                  <a:gd name="T14" fmla="*/ 5 w 37"/>
                  <a:gd name="T15" fmla="*/ 31 h 37"/>
                  <a:gd name="T16" fmla="*/ 18 w 3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23" y="37"/>
                      <a:pt x="28" y="35"/>
                      <a:pt x="31" y="31"/>
                    </a:cubicBezTo>
                    <a:cubicBezTo>
                      <a:pt x="35" y="28"/>
                      <a:pt x="37" y="23"/>
                      <a:pt x="37" y="18"/>
                    </a:cubicBezTo>
                    <a:cubicBezTo>
                      <a:pt x="37" y="13"/>
                      <a:pt x="35" y="9"/>
                      <a:pt x="31" y="5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8"/>
                      <a:pt x="5" y="31"/>
                    </a:cubicBezTo>
                    <a:cubicBezTo>
                      <a:pt x="9" y="35"/>
                      <a:pt x="13" y="37"/>
                      <a:pt x="18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id="{9FA23050-015D-544A-9698-79E197B91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1575" y="4792663"/>
                <a:ext cx="103188" cy="100013"/>
              </a:xfrm>
              <a:custGeom>
                <a:avLst/>
                <a:gdLst>
                  <a:gd name="T0" fmla="*/ 19 w 37"/>
                  <a:gd name="T1" fmla="*/ 36 h 36"/>
                  <a:gd name="T2" fmla="*/ 32 w 37"/>
                  <a:gd name="T3" fmla="*/ 31 h 36"/>
                  <a:gd name="T4" fmla="*/ 37 w 37"/>
                  <a:gd name="T5" fmla="*/ 18 h 36"/>
                  <a:gd name="T6" fmla="*/ 32 w 37"/>
                  <a:gd name="T7" fmla="*/ 5 h 36"/>
                  <a:gd name="T8" fmla="*/ 19 w 37"/>
                  <a:gd name="T9" fmla="*/ 0 h 36"/>
                  <a:gd name="T10" fmla="*/ 6 w 37"/>
                  <a:gd name="T11" fmla="*/ 5 h 36"/>
                  <a:gd name="T12" fmla="*/ 0 w 37"/>
                  <a:gd name="T13" fmla="*/ 18 h 36"/>
                  <a:gd name="T14" fmla="*/ 6 w 37"/>
                  <a:gd name="T15" fmla="*/ 31 h 36"/>
                  <a:gd name="T16" fmla="*/ 19 w 37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9" y="36"/>
                    </a:moveTo>
                    <a:cubicBezTo>
                      <a:pt x="24" y="36"/>
                      <a:pt x="28" y="35"/>
                      <a:pt x="32" y="31"/>
                    </a:cubicBezTo>
                    <a:cubicBezTo>
                      <a:pt x="35" y="27"/>
                      <a:pt x="37" y="23"/>
                      <a:pt x="37" y="18"/>
                    </a:cubicBezTo>
                    <a:cubicBezTo>
                      <a:pt x="37" y="13"/>
                      <a:pt x="35" y="9"/>
                      <a:pt x="32" y="5"/>
                    </a:cubicBezTo>
                    <a:cubicBezTo>
                      <a:pt x="28" y="1"/>
                      <a:pt x="24" y="0"/>
                      <a:pt x="19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7"/>
                      <a:pt x="6" y="31"/>
                    </a:cubicBezTo>
                    <a:cubicBezTo>
                      <a:pt x="9" y="35"/>
                      <a:pt x="14" y="36"/>
                      <a:pt x="19" y="36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0" name="Freeform 39">
                <a:extLst>
                  <a:ext uri="{FF2B5EF4-FFF2-40B4-BE49-F238E27FC236}">
                    <a16:creationId xmlns:a16="http://schemas.microsoft.com/office/drawing/2014/main" id="{81B20755-EC13-F44E-AE6B-C1C686934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5" y="4902201"/>
                <a:ext cx="103188" cy="103188"/>
              </a:xfrm>
              <a:custGeom>
                <a:avLst/>
                <a:gdLst>
                  <a:gd name="T0" fmla="*/ 18 w 37"/>
                  <a:gd name="T1" fmla="*/ 37 h 37"/>
                  <a:gd name="T2" fmla="*/ 31 w 37"/>
                  <a:gd name="T3" fmla="*/ 32 h 37"/>
                  <a:gd name="T4" fmla="*/ 37 w 37"/>
                  <a:gd name="T5" fmla="*/ 19 h 37"/>
                  <a:gd name="T6" fmla="*/ 31 w 37"/>
                  <a:gd name="T7" fmla="*/ 6 h 37"/>
                  <a:gd name="T8" fmla="*/ 18 w 37"/>
                  <a:gd name="T9" fmla="*/ 0 h 37"/>
                  <a:gd name="T10" fmla="*/ 5 w 37"/>
                  <a:gd name="T11" fmla="*/ 6 h 37"/>
                  <a:gd name="T12" fmla="*/ 0 w 37"/>
                  <a:gd name="T13" fmla="*/ 19 h 37"/>
                  <a:gd name="T14" fmla="*/ 5 w 37"/>
                  <a:gd name="T15" fmla="*/ 32 h 37"/>
                  <a:gd name="T16" fmla="*/ 18 w 3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23" y="37"/>
                      <a:pt x="28" y="35"/>
                      <a:pt x="31" y="32"/>
                    </a:cubicBez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1" y="6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3" y="37"/>
                      <a:pt x="18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1" name="Freeform 40">
                <a:extLst>
                  <a:ext uri="{FF2B5EF4-FFF2-40B4-BE49-F238E27FC236}">
                    <a16:creationId xmlns:a16="http://schemas.microsoft.com/office/drawing/2014/main" id="{1623E395-574C-524C-AEED-881A454D0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4991101"/>
                <a:ext cx="103188" cy="103188"/>
              </a:xfrm>
              <a:custGeom>
                <a:avLst/>
                <a:gdLst>
                  <a:gd name="T0" fmla="*/ 19 w 37"/>
                  <a:gd name="T1" fmla="*/ 37 h 37"/>
                  <a:gd name="T2" fmla="*/ 32 w 37"/>
                  <a:gd name="T3" fmla="*/ 32 h 37"/>
                  <a:gd name="T4" fmla="*/ 37 w 37"/>
                  <a:gd name="T5" fmla="*/ 19 h 37"/>
                  <a:gd name="T6" fmla="*/ 32 w 37"/>
                  <a:gd name="T7" fmla="*/ 6 h 37"/>
                  <a:gd name="T8" fmla="*/ 19 w 37"/>
                  <a:gd name="T9" fmla="*/ 0 h 37"/>
                  <a:gd name="T10" fmla="*/ 6 w 37"/>
                  <a:gd name="T11" fmla="*/ 6 h 37"/>
                  <a:gd name="T12" fmla="*/ 0 w 37"/>
                  <a:gd name="T13" fmla="*/ 19 h 37"/>
                  <a:gd name="T14" fmla="*/ 6 w 37"/>
                  <a:gd name="T15" fmla="*/ 32 h 37"/>
                  <a:gd name="T16" fmla="*/ 19 w 3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24" y="37"/>
                      <a:pt x="28" y="35"/>
                      <a:pt x="32" y="32"/>
                    </a:cubicBez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4"/>
                      <a:pt x="35" y="9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4"/>
                      <a:pt x="2" y="28"/>
                      <a:pt x="6" y="32"/>
                    </a:cubicBezTo>
                    <a:cubicBezTo>
                      <a:pt x="9" y="35"/>
                      <a:pt x="14" y="37"/>
                      <a:pt x="19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2" name="Freeform 41">
                <a:extLst>
                  <a:ext uri="{FF2B5EF4-FFF2-40B4-BE49-F238E27FC236}">
                    <a16:creationId xmlns:a16="http://schemas.microsoft.com/office/drawing/2014/main" id="{6A3657A2-012B-F846-A9FA-2094890A8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900" y="4972051"/>
                <a:ext cx="103188" cy="103188"/>
              </a:xfrm>
              <a:custGeom>
                <a:avLst/>
                <a:gdLst>
                  <a:gd name="T0" fmla="*/ 18 w 37"/>
                  <a:gd name="T1" fmla="*/ 37 h 37"/>
                  <a:gd name="T2" fmla="*/ 31 w 37"/>
                  <a:gd name="T3" fmla="*/ 31 h 37"/>
                  <a:gd name="T4" fmla="*/ 37 w 37"/>
                  <a:gd name="T5" fmla="*/ 18 h 37"/>
                  <a:gd name="T6" fmla="*/ 31 w 37"/>
                  <a:gd name="T7" fmla="*/ 5 h 37"/>
                  <a:gd name="T8" fmla="*/ 18 w 37"/>
                  <a:gd name="T9" fmla="*/ 0 h 37"/>
                  <a:gd name="T10" fmla="*/ 5 w 37"/>
                  <a:gd name="T11" fmla="*/ 5 h 37"/>
                  <a:gd name="T12" fmla="*/ 0 w 37"/>
                  <a:gd name="T13" fmla="*/ 18 h 37"/>
                  <a:gd name="T14" fmla="*/ 5 w 37"/>
                  <a:gd name="T15" fmla="*/ 31 h 37"/>
                  <a:gd name="T16" fmla="*/ 18 w 3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23" y="37"/>
                      <a:pt x="28" y="35"/>
                      <a:pt x="31" y="31"/>
                    </a:cubicBezTo>
                    <a:cubicBezTo>
                      <a:pt x="35" y="28"/>
                      <a:pt x="37" y="23"/>
                      <a:pt x="37" y="18"/>
                    </a:cubicBezTo>
                    <a:cubicBezTo>
                      <a:pt x="37" y="13"/>
                      <a:pt x="35" y="9"/>
                      <a:pt x="31" y="5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8"/>
                      <a:pt x="5" y="31"/>
                    </a:cubicBezTo>
                    <a:cubicBezTo>
                      <a:pt x="9" y="35"/>
                      <a:pt x="13" y="37"/>
                      <a:pt x="18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3" name="Freeform 42">
                <a:extLst>
                  <a:ext uri="{FF2B5EF4-FFF2-40B4-BE49-F238E27FC236}">
                    <a16:creationId xmlns:a16="http://schemas.microsoft.com/office/drawing/2014/main" id="{8BA332AE-4A7E-DE4F-A226-EC4B95C7A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5" y="4972051"/>
                <a:ext cx="100013" cy="103188"/>
              </a:xfrm>
              <a:custGeom>
                <a:avLst/>
                <a:gdLst>
                  <a:gd name="T0" fmla="*/ 18 w 36"/>
                  <a:gd name="T1" fmla="*/ 37 h 37"/>
                  <a:gd name="T2" fmla="*/ 31 w 36"/>
                  <a:gd name="T3" fmla="*/ 31 h 37"/>
                  <a:gd name="T4" fmla="*/ 36 w 36"/>
                  <a:gd name="T5" fmla="*/ 18 h 37"/>
                  <a:gd name="T6" fmla="*/ 31 w 36"/>
                  <a:gd name="T7" fmla="*/ 5 h 37"/>
                  <a:gd name="T8" fmla="*/ 18 w 36"/>
                  <a:gd name="T9" fmla="*/ 0 h 37"/>
                  <a:gd name="T10" fmla="*/ 5 w 36"/>
                  <a:gd name="T11" fmla="*/ 5 h 37"/>
                  <a:gd name="T12" fmla="*/ 0 w 36"/>
                  <a:gd name="T13" fmla="*/ 18 h 37"/>
                  <a:gd name="T14" fmla="*/ 5 w 36"/>
                  <a:gd name="T15" fmla="*/ 31 h 37"/>
                  <a:gd name="T16" fmla="*/ 18 w 36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7">
                    <a:moveTo>
                      <a:pt x="18" y="37"/>
                    </a:moveTo>
                    <a:cubicBezTo>
                      <a:pt x="23" y="37"/>
                      <a:pt x="27" y="35"/>
                      <a:pt x="31" y="31"/>
                    </a:cubicBezTo>
                    <a:cubicBezTo>
                      <a:pt x="35" y="28"/>
                      <a:pt x="36" y="23"/>
                      <a:pt x="36" y="18"/>
                    </a:cubicBezTo>
                    <a:cubicBezTo>
                      <a:pt x="36" y="13"/>
                      <a:pt x="35" y="9"/>
                      <a:pt x="31" y="5"/>
                    </a:cubicBezTo>
                    <a:cubicBezTo>
                      <a:pt x="27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5"/>
                    </a:cubicBezTo>
                    <a:cubicBezTo>
                      <a:pt x="1" y="9"/>
                      <a:pt x="0" y="13"/>
                      <a:pt x="0" y="18"/>
                    </a:cubicBezTo>
                    <a:cubicBezTo>
                      <a:pt x="0" y="23"/>
                      <a:pt x="1" y="28"/>
                      <a:pt x="5" y="31"/>
                    </a:cubicBezTo>
                    <a:cubicBezTo>
                      <a:pt x="9" y="35"/>
                      <a:pt x="13" y="37"/>
                      <a:pt x="18" y="37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3C710A7-628D-E54B-96EA-1C0246D47BA3}"/>
                </a:ext>
              </a:extLst>
            </p:cNvPr>
            <p:cNvSpPr txBox="1"/>
            <p:nvPr/>
          </p:nvSpPr>
          <p:spPr>
            <a:xfrm>
              <a:off x="2737376" y="6266270"/>
              <a:ext cx="967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2000-2003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B96E3E4-B5C0-4E47-BBCE-2A73EA49F91A}"/>
                </a:ext>
              </a:extLst>
            </p:cNvPr>
            <p:cNvSpPr txBox="1"/>
            <p:nvPr/>
          </p:nvSpPr>
          <p:spPr>
            <a:xfrm>
              <a:off x="3854772" y="6266269"/>
              <a:ext cx="967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2004-2007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CEECC95-5925-7E4C-BA2F-BB6BB0808CAC}"/>
                </a:ext>
              </a:extLst>
            </p:cNvPr>
            <p:cNvSpPr txBox="1"/>
            <p:nvPr/>
          </p:nvSpPr>
          <p:spPr>
            <a:xfrm>
              <a:off x="4963656" y="6266269"/>
              <a:ext cx="967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2008-2010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91B4CCD-F5BA-7D4B-9229-070B288FAE71}"/>
                </a:ext>
              </a:extLst>
            </p:cNvPr>
            <p:cNvSpPr txBox="1"/>
            <p:nvPr/>
          </p:nvSpPr>
          <p:spPr>
            <a:xfrm>
              <a:off x="6089401" y="6266269"/>
              <a:ext cx="967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2011-2013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5E2EF7B-CE20-C740-A205-858833E7E27C}"/>
                </a:ext>
              </a:extLst>
            </p:cNvPr>
            <p:cNvSpPr txBox="1"/>
            <p:nvPr/>
          </p:nvSpPr>
          <p:spPr>
            <a:xfrm>
              <a:off x="7209364" y="6266269"/>
              <a:ext cx="967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2014-2016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2CE0628-0090-E343-97E2-626F8D42FD43}"/>
                </a:ext>
              </a:extLst>
            </p:cNvPr>
            <p:cNvSpPr txBox="1"/>
            <p:nvPr/>
          </p:nvSpPr>
          <p:spPr>
            <a:xfrm>
              <a:off x="7774765" y="5544554"/>
              <a:ext cx="29538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B0F0"/>
                  </a:solidFill>
                </a:rPr>
                <a:t>VIH+, comorbidity-free LEE at 21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D6ECA10-8FB2-9E46-B586-2BCCA7246BD8}"/>
                </a:ext>
              </a:extLst>
            </p:cNvPr>
            <p:cNvSpPr txBox="1"/>
            <p:nvPr/>
          </p:nvSpPr>
          <p:spPr>
            <a:xfrm>
              <a:off x="7774765" y="5024901"/>
              <a:ext cx="28015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B0F0"/>
                  </a:solidFill>
                </a:rPr>
                <a:t>HIV-, comorbidity-free LE at 21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B328215-A49E-A947-BBE7-9A2AE04E3A50}"/>
                </a:ext>
              </a:extLst>
            </p:cNvPr>
            <p:cNvSpPr txBox="1"/>
            <p:nvPr/>
          </p:nvSpPr>
          <p:spPr>
            <a:xfrm>
              <a:off x="7774765" y="4172137"/>
              <a:ext cx="19837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7030A0"/>
                  </a:solidFill>
                </a:rPr>
                <a:t>HIV+, overall LE at 21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6085AC3-84EE-9841-B062-B1CB187FC455}"/>
                </a:ext>
              </a:extLst>
            </p:cNvPr>
            <p:cNvSpPr txBox="1"/>
            <p:nvPr/>
          </p:nvSpPr>
          <p:spPr>
            <a:xfrm>
              <a:off x="2296043" y="6001786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D5C6341-C704-E940-9FE6-6321AD22C655}"/>
                </a:ext>
              </a:extLst>
            </p:cNvPr>
            <p:cNvSpPr txBox="1"/>
            <p:nvPr/>
          </p:nvSpPr>
          <p:spPr>
            <a:xfrm>
              <a:off x="2205047" y="5671406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A681BE4-DB9B-794A-83C8-50518A441129}"/>
                </a:ext>
              </a:extLst>
            </p:cNvPr>
            <p:cNvSpPr txBox="1"/>
            <p:nvPr/>
          </p:nvSpPr>
          <p:spPr>
            <a:xfrm>
              <a:off x="2205047" y="5341024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A63F2B9-3D20-4E4F-8C32-C44F7364A7A1}"/>
                </a:ext>
              </a:extLst>
            </p:cNvPr>
            <p:cNvSpPr txBox="1"/>
            <p:nvPr/>
          </p:nvSpPr>
          <p:spPr>
            <a:xfrm>
              <a:off x="2205047" y="5010644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30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D5E77BA-7BE7-4144-B188-AE08AF176434}"/>
                </a:ext>
              </a:extLst>
            </p:cNvPr>
            <p:cNvSpPr txBox="1"/>
            <p:nvPr/>
          </p:nvSpPr>
          <p:spPr>
            <a:xfrm>
              <a:off x="2205047" y="4680263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0E74D75-0DBE-0F42-814D-B691122974C1}"/>
                </a:ext>
              </a:extLst>
            </p:cNvPr>
            <p:cNvSpPr txBox="1"/>
            <p:nvPr/>
          </p:nvSpPr>
          <p:spPr>
            <a:xfrm>
              <a:off x="2205047" y="4349882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E17DACE-9117-714E-824F-A3951A5F045B}"/>
                </a:ext>
              </a:extLst>
            </p:cNvPr>
            <p:cNvSpPr txBox="1"/>
            <p:nvPr/>
          </p:nvSpPr>
          <p:spPr>
            <a:xfrm>
              <a:off x="2205047" y="4019501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6749B2E-4CAE-DF49-939A-C973A4A7FE40}"/>
                </a:ext>
              </a:extLst>
            </p:cNvPr>
            <p:cNvSpPr txBox="1"/>
            <p:nvPr/>
          </p:nvSpPr>
          <p:spPr>
            <a:xfrm>
              <a:off x="2205047" y="3689120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70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113EC24-A156-CF4F-B341-7B6B9A8CA891}"/>
                </a:ext>
              </a:extLst>
            </p:cNvPr>
            <p:cNvSpPr txBox="1"/>
            <p:nvPr/>
          </p:nvSpPr>
          <p:spPr>
            <a:xfrm>
              <a:off x="3013762" y="3898379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A48468B-D1D3-DD41-B1DF-FB4F98525743}"/>
                </a:ext>
              </a:extLst>
            </p:cNvPr>
            <p:cNvSpPr txBox="1"/>
            <p:nvPr/>
          </p:nvSpPr>
          <p:spPr>
            <a:xfrm>
              <a:off x="4120313" y="3898379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7C8BF74-5107-514D-8115-2EA11B33E0C5}"/>
                </a:ext>
              </a:extLst>
            </p:cNvPr>
            <p:cNvSpPr txBox="1"/>
            <p:nvPr/>
          </p:nvSpPr>
          <p:spPr>
            <a:xfrm>
              <a:off x="5232795" y="3812883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63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137B280-376D-9343-A054-BB2972908EDF}"/>
                </a:ext>
              </a:extLst>
            </p:cNvPr>
            <p:cNvSpPr txBox="1"/>
            <p:nvPr/>
          </p:nvSpPr>
          <p:spPr>
            <a:xfrm>
              <a:off x="6371089" y="3795576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63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DBC5535-B987-B840-99B6-52CBB132AF44}"/>
                </a:ext>
              </a:extLst>
            </p:cNvPr>
            <p:cNvSpPr txBox="1"/>
            <p:nvPr/>
          </p:nvSpPr>
          <p:spPr>
            <a:xfrm>
              <a:off x="7481422" y="3744177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65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617DF7D-A69E-A64A-A02A-6E591F49D639}"/>
                </a:ext>
              </a:extLst>
            </p:cNvPr>
            <p:cNvSpPr txBox="1"/>
            <p:nvPr/>
          </p:nvSpPr>
          <p:spPr>
            <a:xfrm>
              <a:off x="7493624" y="4044281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56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FE227B2-963C-424C-BD54-981365A844E8}"/>
                </a:ext>
              </a:extLst>
            </p:cNvPr>
            <p:cNvSpPr txBox="1"/>
            <p:nvPr/>
          </p:nvSpPr>
          <p:spPr>
            <a:xfrm>
              <a:off x="6376869" y="4104705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54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24FF1F3-F5D1-B641-BF47-BAD5DE079DB6}"/>
                </a:ext>
              </a:extLst>
            </p:cNvPr>
            <p:cNvSpPr txBox="1"/>
            <p:nvPr/>
          </p:nvSpPr>
          <p:spPr>
            <a:xfrm>
              <a:off x="5233825" y="4247805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50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4F63044-787F-5C41-9E1B-D321D48694D0}"/>
                </a:ext>
              </a:extLst>
            </p:cNvPr>
            <p:cNvSpPr txBox="1"/>
            <p:nvPr/>
          </p:nvSpPr>
          <p:spPr>
            <a:xfrm>
              <a:off x="4116132" y="447049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43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63C479B-F2FE-8943-8079-FD01BD1E7D21}"/>
                </a:ext>
              </a:extLst>
            </p:cNvPr>
            <p:cNvSpPr txBox="1"/>
            <p:nvPr/>
          </p:nvSpPr>
          <p:spPr>
            <a:xfrm>
              <a:off x="3000277" y="464245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38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2E1485A-0C81-0543-995F-A87435D7EB5F}"/>
                </a:ext>
              </a:extLst>
            </p:cNvPr>
            <p:cNvSpPr txBox="1"/>
            <p:nvPr/>
          </p:nvSpPr>
          <p:spPr>
            <a:xfrm>
              <a:off x="3013109" y="4966865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27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B93ADB2-F324-4F49-9D53-77BBB18B87FD}"/>
                </a:ext>
              </a:extLst>
            </p:cNvPr>
            <p:cNvSpPr txBox="1"/>
            <p:nvPr/>
          </p:nvSpPr>
          <p:spPr>
            <a:xfrm>
              <a:off x="2980369" y="5495539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11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AF37C5A-61AF-A944-B61F-699B207B50FB}"/>
                </a:ext>
              </a:extLst>
            </p:cNvPr>
            <p:cNvSpPr txBox="1"/>
            <p:nvPr/>
          </p:nvSpPr>
          <p:spPr>
            <a:xfrm>
              <a:off x="4133728" y="4990607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27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030BC01-81FF-8F49-A654-19C21BF2A78F}"/>
                </a:ext>
              </a:extLst>
            </p:cNvPr>
            <p:cNvSpPr txBox="1"/>
            <p:nvPr/>
          </p:nvSpPr>
          <p:spPr>
            <a:xfrm>
              <a:off x="5241601" y="5101791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24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A98E715-53E6-7646-ACD0-5DFCD96F263E}"/>
                </a:ext>
              </a:extLst>
            </p:cNvPr>
            <p:cNvSpPr txBox="1"/>
            <p:nvPr/>
          </p:nvSpPr>
          <p:spPr>
            <a:xfrm>
              <a:off x="6349477" y="4964991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27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70C38F0-C9FC-8E48-89AC-77B7200D1D93}"/>
                </a:ext>
              </a:extLst>
            </p:cNvPr>
            <p:cNvSpPr txBox="1"/>
            <p:nvPr/>
          </p:nvSpPr>
          <p:spPr>
            <a:xfrm>
              <a:off x="7481422" y="4871001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31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0DD4757-F211-DD4D-86F0-645B0E2DD4D9}"/>
                </a:ext>
              </a:extLst>
            </p:cNvPr>
            <p:cNvSpPr txBox="1"/>
            <p:nvPr/>
          </p:nvSpPr>
          <p:spPr>
            <a:xfrm>
              <a:off x="7481422" y="5393143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15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BDE24A2-3726-8A49-BAC2-BB65A4BF6976}"/>
                </a:ext>
              </a:extLst>
            </p:cNvPr>
            <p:cNvSpPr txBox="1"/>
            <p:nvPr/>
          </p:nvSpPr>
          <p:spPr>
            <a:xfrm>
              <a:off x="6378631" y="5469734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13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583FA98-17A8-E643-AAE9-A0F64EB5747A}"/>
                </a:ext>
              </a:extLst>
            </p:cNvPr>
            <p:cNvSpPr txBox="1"/>
            <p:nvPr/>
          </p:nvSpPr>
          <p:spPr>
            <a:xfrm>
              <a:off x="5251124" y="5537786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533CE23-043D-234E-B036-2F2EFC6B00E7}"/>
                </a:ext>
              </a:extLst>
            </p:cNvPr>
            <p:cNvSpPr txBox="1"/>
            <p:nvPr/>
          </p:nvSpPr>
          <p:spPr>
            <a:xfrm>
              <a:off x="4139508" y="5511866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7F9841E-7357-184F-BBDC-D13A7F06A4AB}"/>
                </a:ext>
              </a:extLst>
            </p:cNvPr>
            <p:cNvSpPr txBox="1"/>
            <p:nvPr/>
          </p:nvSpPr>
          <p:spPr>
            <a:xfrm>
              <a:off x="7826262" y="3812883"/>
              <a:ext cx="1944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7030A0"/>
                  </a:solidFill>
                </a:rPr>
                <a:t>HIV-, overall LE at 21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172B6958-9E75-4C93-AC08-8F5EF57C550B}"/>
                </a:ext>
              </a:extLst>
            </p:cNvPr>
            <p:cNvSpPr txBox="1"/>
            <p:nvPr/>
          </p:nvSpPr>
          <p:spPr>
            <a:xfrm>
              <a:off x="4092893" y="6488210"/>
              <a:ext cx="2270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Years of study follow-up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4E602B5-85B4-4BE7-9090-D3456FC73622}"/>
                </a:ext>
              </a:extLst>
            </p:cNvPr>
            <p:cNvSpPr txBox="1"/>
            <p:nvPr/>
          </p:nvSpPr>
          <p:spPr>
            <a:xfrm rot="16200000">
              <a:off x="973854" y="4676943"/>
              <a:ext cx="18829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Expected years </a:t>
              </a:r>
              <a:br>
                <a:rPr lang="en-US" sz="1600" b="1"/>
              </a:br>
              <a:r>
                <a:rPr lang="en-US" sz="1600" b="1"/>
                <a:t>emaining at age 21  </a:t>
              </a:r>
            </a:p>
          </p:txBody>
        </p:sp>
      </p:grpSp>
      <p:sp>
        <p:nvSpPr>
          <p:cNvPr id="90" name="ZoneTexte 89">
            <a:extLst>
              <a:ext uri="{FF2B5EF4-FFF2-40B4-BE49-F238E27FC236}">
                <a16:creationId xmlns:a16="http://schemas.microsoft.com/office/drawing/2014/main" id="{61DDE417-65CD-4B8A-8937-EEC77602C233}"/>
              </a:ext>
            </a:extLst>
          </p:cNvPr>
          <p:cNvSpPr txBox="1"/>
          <p:nvPr/>
        </p:nvSpPr>
        <p:spPr>
          <a:xfrm>
            <a:off x="980344" y="3096190"/>
            <a:ext cx="8589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Narrowing gap in </a:t>
            </a:r>
            <a:r>
              <a:rPr lang="en-US" sz="2000" b="1" dirty="0">
                <a:solidFill>
                  <a:srgbClr val="7030A0"/>
                </a:solidFill>
              </a:rPr>
              <a:t>overall</a:t>
            </a:r>
            <a:r>
              <a:rPr lang="en-US" sz="2000" b="1" dirty="0"/>
              <a:t> but not </a:t>
            </a:r>
            <a:r>
              <a:rPr lang="en-US" sz="2000" b="1" dirty="0">
                <a:solidFill>
                  <a:srgbClr val="00B0F0"/>
                </a:solidFill>
              </a:rPr>
              <a:t>comorbidity-free</a:t>
            </a:r>
            <a:r>
              <a:rPr lang="en-US" sz="2000" b="1" dirty="0"/>
              <a:t> life expectancy by HIV status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EAE646BB-936D-4FC2-9B5A-901FBC67A842}"/>
              </a:ext>
            </a:extLst>
          </p:cNvPr>
          <p:cNvSpPr txBox="1"/>
          <p:nvPr/>
        </p:nvSpPr>
        <p:spPr>
          <a:xfrm>
            <a:off x="9723607" y="6426627"/>
            <a:ext cx="245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Marcus JL, CROI 2020, Abs. 151</a:t>
            </a:r>
          </a:p>
        </p:txBody>
      </p:sp>
    </p:spTree>
    <p:extLst>
      <p:ext uri="{BB962C8B-B14F-4D97-AF65-F5344CB8AC3E}">
        <p14:creationId xmlns:p14="http://schemas.microsoft.com/office/powerpoint/2010/main" val="25153023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expectancy and comorbidity-free years </a:t>
            </a:r>
            <a:br>
              <a:rPr lang="en-US"/>
            </a:br>
            <a:r>
              <a:rPr lang="en-US"/>
              <a:t>for people living with HIV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403C51-0FB8-7849-9E1E-FC157E3BDFA3}"/>
              </a:ext>
            </a:extLst>
          </p:cNvPr>
          <p:cNvSpPr txBox="1"/>
          <p:nvPr/>
        </p:nvSpPr>
        <p:spPr>
          <a:xfrm>
            <a:off x="9723607" y="6426627"/>
            <a:ext cx="245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Marcus JL, CROI 2020, Abs. 151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80104E5-2E64-47B0-ABAD-EDA262785B8D}"/>
              </a:ext>
            </a:extLst>
          </p:cNvPr>
          <p:cNvGrpSpPr/>
          <p:nvPr/>
        </p:nvGrpSpPr>
        <p:grpSpPr>
          <a:xfrm>
            <a:off x="522612" y="2157929"/>
            <a:ext cx="4617715" cy="3689459"/>
            <a:chOff x="879645" y="2157929"/>
            <a:chExt cx="4260681" cy="3689459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193ED54-40FA-6D4D-AA34-6DC91911BAFE}"/>
                </a:ext>
              </a:extLst>
            </p:cNvPr>
            <p:cNvGrpSpPr/>
            <p:nvPr/>
          </p:nvGrpSpPr>
          <p:grpSpPr>
            <a:xfrm>
              <a:off x="1139826" y="2174193"/>
              <a:ext cx="4000500" cy="3071812"/>
              <a:chOff x="1787526" y="2255838"/>
              <a:chExt cx="4000500" cy="3071812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822928D7-2468-D541-9CFC-808878E9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713" y="2406650"/>
                <a:ext cx="3897313" cy="2806700"/>
              </a:xfrm>
              <a:custGeom>
                <a:avLst/>
                <a:gdLst>
                  <a:gd name="T0" fmla="*/ 2455 w 2455"/>
                  <a:gd name="T1" fmla="*/ 1768 h 1768"/>
                  <a:gd name="T2" fmla="*/ 0 w 2455"/>
                  <a:gd name="T3" fmla="*/ 1768 h 1768"/>
                  <a:gd name="T4" fmla="*/ 0 w 2455"/>
                  <a:gd name="T5" fmla="*/ 0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5" h="1768">
                    <a:moveTo>
                      <a:pt x="2455" y="1768"/>
                    </a:moveTo>
                    <a:lnTo>
                      <a:pt x="0" y="176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DBF6C284-7653-F549-898A-4EAD30F1E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851" y="3224213"/>
                <a:ext cx="141288" cy="142875"/>
              </a:xfrm>
              <a:custGeom>
                <a:avLst/>
                <a:gdLst>
                  <a:gd name="T0" fmla="*/ 52 w 60"/>
                  <a:gd name="T1" fmla="*/ 51 h 60"/>
                  <a:gd name="T2" fmla="*/ 60 w 60"/>
                  <a:gd name="T3" fmla="*/ 30 h 60"/>
                  <a:gd name="T4" fmla="*/ 52 w 60"/>
                  <a:gd name="T5" fmla="*/ 9 h 60"/>
                  <a:gd name="T6" fmla="*/ 30 w 60"/>
                  <a:gd name="T7" fmla="*/ 0 h 60"/>
                  <a:gd name="T8" fmla="*/ 9 w 60"/>
                  <a:gd name="T9" fmla="*/ 9 h 60"/>
                  <a:gd name="T10" fmla="*/ 0 w 60"/>
                  <a:gd name="T11" fmla="*/ 30 h 60"/>
                  <a:gd name="T12" fmla="*/ 9 w 60"/>
                  <a:gd name="T13" fmla="*/ 51 h 60"/>
                  <a:gd name="T14" fmla="*/ 30 w 60"/>
                  <a:gd name="T15" fmla="*/ 60 h 60"/>
                  <a:gd name="T16" fmla="*/ 52 w 60"/>
                  <a:gd name="T17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2" y="51"/>
                    </a:moveTo>
                    <a:cubicBezTo>
                      <a:pt x="57" y="45"/>
                      <a:pt x="60" y="38"/>
                      <a:pt x="60" y="30"/>
                    </a:cubicBezTo>
                    <a:cubicBezTo>
                      <a:pt x="60" y="22"/>
                      <a:pt x="57" y="15"/>
                      <a:pt x="52" y="9"/>
                    </a:cubicBezTo>
                    <a:cubicBezTo>
                      <a:pt x="46" y="3"/>
                      <a:pt x="39" y="0"/>
                      <a:pt x="30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38"/>
                      <a:pt x="3" y="45"/>
                      <a:pt x="9" y="51"/>
                    </a:cubicBezTo>
                    <a:cubicBezTo>
                      <a:pt x="15" y="57"/>
                      <a:pt x="22" y="60"/>
                      <a:pt x="30" y="60"/>
                    </a:cubicBezTo>
                    <a:cubicBezTo>
                      <a:pt x="39" y="60"/>
                      <a:pt x="46" y="57"/>
                      <a:pt x="52" y="5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E03A0A6-F27D-BA41-8087-84719BC0B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2846388"/>
                <a:ext cx="141288" cy="141288"/>
              </a:xfrm>
              <a:custGeom>
                <a:avLst/>
                <a:gdLst>
                  <a:gd name="T0" fmla="*/ 51 w 60"/>
                  <a:gd name="T1" fmla="*/ 51 h 60"/>
                  <a:gd name="T2" fmla="*/ 60 w 60"/>
                  <a:gd name="T3" fmla="*/ 30 h 60"/>
                  <a:gd name="T4" fmla="*/ 51 w 60"/>
                  <a:gd name="T5" fmla="*/ 9 h 60"/>
                  <a:gd name="T6" fmla="*/ 30 w 60"/>
                  <a:gd name="T7" fmla="*/ 0 h 60"/>
                  <a:gd name="T8" fmla="*/ 9 w 60"/>
                  <a:gd name="T9" fmla="*/ 9 h 60"/>
                  <a:gd name="T10" fmla="*/ 0 w 60"/>
                  <a:gd name="T11" fmla="*/ 30 h 60"/>
                  <a:gd name="T12" fmla="*/ 9 w 60"/>
                  <a:gd name="T13" fmla="*/ 51 h 60"/>
                  <a:gd name="T14" fmla="*/ 30 w 60"/>
                  <a:gd name="T15" fmla="*/ 60 h 60"/>
                  <a:gd name="T16" fmla="*/ 51 w 60"/>
                  <a:gd name="T17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cubicBezTo>
                      <a:pt x="57" y="45"/>
                      <a:pt x="60" y="38"/>
                      <a:pt x="60" y="30"/>
                    </a:cubicBezTo>
                    <a:cubicBezTo>
                      <a:pt x="60" y="22"/>
                      <a:pt x="57" y="15"/>
                      <a:pt x="51" y="9"/>
                    </a:cubicBezTo>
                    <a:cubicBezTo>
                      <a:pt x="46" y="3"/>
                      <a:pt x="38" y="0"/>
                      <a:pt x="30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38"/>
                      <a:pt x="3" y="45"/>
                      <a:pt x="9" y="51"/>
                    </a:cubicBezTo>
                    <a:cubicBezTo>
                      <a:pt x="15" y="57"/>
                      <a:pt x="22" y="60"/>
                      <a:pt x="30" y="60"/>
                    </a:cubicBezTo>
                    <a:cubicBezTo>
                      <a:pt x="38" y="60"/>
                      <a:pt x="46" y="57"/>
                      <a:pt x="51" y="5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37C2855-98B6-2749-B8D1-EE89FA2FD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1" y="2903538"/>
                <a:ext cx="141288" cy="141288"/>
              </a:xfrm>
              <a:custGeom>
                <a:avLst/>
                <a:gdLst>
                  <a:gd name="T0" fmla="*/ 51 w 60"/>
                  <a:gd name="T1" fmla="*/ 51 h 60"/>
                  <a:gd name="T2" fmla="*/ 60 w 60"/>
                  <a:gd name="T3" fmla="*/ 30 h 60"/>
                  <a:gd name="T4" fmla="*/ 51 w 60"/>
                  <a:gd name="T5" fmla="*/ 9 h 60"/>
                  <a:gd name="T6" fmla="*/ 30 w 60"/>
                  <a:gd name="T7" fmla="*/ 0 h 60"/>
                  <a:gd name="T8" fmla="*/ 9 w 60"/>
                  <a:gd name="T9" fmla="*/ 9 h 60"/>
                  <a:gd name="T10" fmla="*/ 0 w 60"/>
                  <a:gd name="T11" fmla="*/ 30 h 60"/>
                  <a:gd name="T12" fmla="*/ 9 w 60"/>
                  <a:gd name="T13" fmla="*/ 51 h 60"/>
                  <a:gd name="T14" fmla="*/ 30 w 60"/>
                  <a:gd name="T15" fmla="*/ 60 h 60"/>
                  <a:gd name="T16" fmla="*/ 51 w 60"/>
                  <a:gd name="T17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51" y="51"/>
                    </a:moveTo>
                    <a:cubicBezTo>
                      <a:pt x="57" y="45"/>
                      <a:pt x="60" y="38"/>
                      <a:pt x="60" y="30"/>
                    </a:cubicBezTo>
                    <a:cubicBezTo>
                      <a:pt x="60" y="22"/>
                      <a:pt x="57" y="15"/>
                      <a:pt x="51" y="9"/>
                    </a:cubicBezTo>
                    <a:cubicBezTo>
                      <a:pt x="45" y="3"/>
                      <a:pt x="38" y="0"/>
                      <a:pt x="30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38"/>
                      <a:pt x="3" y="45"/>
                      <a:pt x="9" y="51"/>
                    </a:cubicBezTo>
                    <a:cubicBezTo>
                      <a:pt x="15" y="57"/>
                      <a:pt x="22" y="60"/>
                      <a:pt x="30" y="60"/>
                    </a:cubicBezTo>
                    <a:cubicBezTo>
                      <a:pt x="38" y="60"/>
                      <a:pt x="45" y="57"/>
                      <a:pt x="51" y="5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F24768A4-BC42-4745-AE48-FBB58D0A4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1" y="2255838"/>
                <a:ext cx="2584450" cy="2260600"/>
              </a:xfrm>
              <a:custGeom>
                <a:avLst/>
                <a:gdLst>
                  <a:gd name="T0" fmla="*/ 0 w 1628"/>
                  <a:gd name="T1" fmla="*/ 1424 h 1424"/>
                  <a:gd name="T2" fmla="*/ 1628 w 1628"/>
                  <a:gd name="T3" fmla="*/ 1424 h 1424"/>
                  <a:gd name="T4" fmla="*/ 1628 w 1628"/>
                  <a:gd name="T5" fmla="*/ 0 h 1424"/>
                  <a:gd name="T6" fmla="*/ 0 w 1628"/>
                  <a:gd name="T7" fmla="*/ 0 h 1424"/>
                  <a:gd name="T8" fmla="*/ 0 w 1628"/>
                  <a:gd name="T9" fmla="*/ 1424 h 1424"/>
                  <a:gd name="T10" fmla="*/ 0 w 1628"/>
                  <a:gd name="T11" fmla="*/ 1424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8" h="1424">
                    <a:moveTo>
                      <a:pt x="0" y="1424"/>
                    </a:moveTo>
                    <a:lnTo>
                      <a:pt x="1628" y="1424"/>
                    </a:lnTo>
                    <a:lnTo>
                      <a:pt x="1628" y="0"/>
                    </a:lnTo>
                    <a:lnTo>
                      <a:pt x="0" y="0"/>
                    </a:lnTo>
                    <a:lnTo>
                      <a:pt x="0" y="1424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20">
                <a:extLst>
                  <a:ext uri="{FF2B5EF4-FFF2-40B4-BE49-F238E27FC236}">
                    <a16:creationId xmlns:a16="http://schemas.microsoft.com/office/drawing/2014/main" id="{C2047A5E-FCF3-484D-A9C2-9C0FB331B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2397125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21">
                <a:extLst>
                  <a:ext uri="{FF2B5EF4-FFF2-40B4-BE49-F238E27FC236}">
                    <a16:creationId xmlns:a16="http://schemas.microsoft.com/office/drawing/2014/main" id="{AF5E0968-887C-2548-A271-352821260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3101975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22">
                <a:extLst>
                  <a:ext uri="{FF2B5EF4-FFF2-40B4-BE49-F238E27FC236}">
                    <a16:creationId xmlns:a16="http://schemas.microsoft.com/office/drawing/2014/main" id="{18D5F7BC-053E-0841-A1BB-4B8121F04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3803650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23">
                <a:extLst>
                  <a:ext uri="{FF2B5EF4-FFF2-40B4-BE49-F238E27FC236}">
                    <a16:creationId xmlns:a16="http://schemas.microsoft.com/office/drawing/2014/main" id="{ECC93829-7E52-BA4D-A099-D4715C6D5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4508500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24">
                <a:extLst>
                  <a:ext uri="{FF2B5EF4-FFF2-40B4-BE49-F238E27FC236}">
                    <a16:creationId xmlns:a16="http://schemas.microsoft.com/office/drawing/2014/main" id="{159761B0-5993-BA44-8776-9577A71E7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5213350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26">
                <a:extLst>
                  <a:ext uri="{FF2B5EF4-FFF2-40B4-BE49-F238E27FC236}">
                    <a16:creationId xmlns:a16="http://schemas.microsoft.com/office/drawing/2014/main" id="{D7222F47-66AF-ED43-9F07-25EA46DDD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688" y="5213350"/>
                <a:ext cx="0" cy="114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27">
                <a:extLst>
                  <a:ext uri="{FF2B5EF4-FFF2-40B4-BE49-F238E27FC236}">
                    <a16:creationId xmlns:a16="http://schemas.microsoft.com/office/drawing/2014/main" id="{1FCF2A32-6B1C-1F42-A7C6-AF2AF2321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2713" y="5213350"/>
                <a:ext cx="0" cy="114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28">
                <a:extLst>
                  <a:ext uri="{FF2B5EF4-FFF2-40B4-BE49-F238E27FC236}">
                    <a16:creationId xmlns:a16="http://schemas.microsoft.com/office/drawing/2014/main" id="{53400A23-CF4A-7743-AC95-A1C65B851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5076" y="5213350"/>
                <a:ext cx="0" cy="114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25FCBC0-6309-014D-B86B-B27E9A54855A}"/>
                </a:ext>
              </a:extLst>
            </p:cNvPr>
            <p:cNvSpPr txBox="1"/>
            <p:nvPr/>
          </p:nvSpPr>
          <p:spPr>
            <a:xfrm>
              <a:off x="951611" y="4975972"/>
              <a:ext cx="2423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F75DADC-2F3F-1044-8BF7-410BEDEBE3C7}"/>
                </a:ext>
              </a:extLst>
            </p:cNvPr>
            <p:cNvSpPr txBox="1"/>
            <p:nvPr/>
          </p:nvSpPr>
          <p:spPr>
            <a:xfrm>
              <a:off x="879645" y="4267717"/>
              <a:ext cx="314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0EE776E-C82D-A040-9C5A-EC96D4B1FD0C}"/>
                </a:ext>
              </a:extLst>
            </p:cNvPr>
            <p:cNvSpPr txBox="1"/>
            <p:nvPr/>
          </p:nvSpPr>
          <p:spPr>
            <a:xfrm>
              <a:off x="879645" y="3568250"/>
              <a:ext cx="314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BA1DB07-E711-CB4B-A38B-59126B0ABAF2}"/>
                </a:ext>
              </a:extLst>
            </p:cNvPr>
            <p:cNvSpPr txBox="1"/>
            <p:nvPr/>
          </p:nvSpPr>
          <p:spPr>
            <a:xfrm>
              <a:off x="879645" y="2857670"/>
              <a:ext cx="314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FD1064F-607C-E344-BF5D-A326C1FA29A9}"/>
                </a:ext>
              </a:extLst>
            </p:cNvPr>
            <p:cNvSpPr txBox="1"/>
            <p:nvPr/>
          </p:nvSpPr>
          <p:spPr>
            <a:xfrm>
              <a:off x="879645" y="2157929"/>
              <a:ext cx="314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45615BF-28A9-8046-AE26-BD551831192A}"/>
                </a:ext>
              </a:extLst>
            </p:cNvPr>
            <p:cNvSpPr txBox="1"/>
            <p:nvPr/>
          </p:nvSpPr>
          <p:spPr>
            <a:xfrm>
              <a:off x="1720614" y="2821893"/>
              <a:ext cx="362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55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1936D7D8-7D27-3249-80C8-A9D11B81B448}"/>
                </a:ext>
              </a:extLst>
            </p:cNvPr>
            <p:cNvSpPr txBox="1"/>
            <p:nvPr/>
          </p:nvSpPr>
          <p:spPr>
            <a:xfrm>
              <a:off x="3027982" y="2527818"/>
              <a:ext cx="362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66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1A54C4A-B820-9441-A0F1-D68063EBF9E3}"/>
                </a:ext>
              </a:extLst>
            </p:cNvPr>
            <p:cNvSpPr txBox="1"/>
            <p:nvPr/>
          </p:nvSpPr>
          <p:spPr>
            <a:xfrm>
              <a:off x="4340846" y="2513144"/>
              <a:ext cx="362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64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4DE8587-5CCD-F340-AB7D-366AD8F269F1}"/>
                </a:ext>
              </a:extLst>
            </p:cNvPr>
            <p:cNvSpPr txBox="1"/>
            <p:nvPr/>
          </p:nvSpPr>
          <p:spPr>
            <a:xfrm>
              <a:off x="2686837" y="3728355"/>
              <a:ext cx="22088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No remaining gap in </a:t>
              </a:r>
              <a:br>
                <a:rPr lang="en-US" sz="1600" b="1"/>
              </a:br>
              <a:r>
                <a:rPr lang="en-US" sz="1600" b="1"/>
                <a:t>overall life expectancy</a:t>
              </a: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74509CEA-6BEC-1D41-A078-3BA88C66BE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39939" y="2848146"/>
              <a:ext cx="1092646" cy="327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15D682E-EF2F-404C-834A-FFCA09C1671F}"/>
                </a:ext>
              </a:extLst>
            </p:cNvPr>
            <p:cNvSpPr txBox="1"/>
            <p:nvPr/>
          </p:nvSpPr>
          <p:spPr>
            <a:xfrm>
              <a:off x="1600374" y="5262612"/>
              <a:ext cx="549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HIV+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09858E5-E029-D24E-9C4A-19C8F7078CB3}"/>
                </a:ext>
              </a:extLst>
            </p:cNvPr>
            <p:cNvSpPr txBox="1"/>
            <p:nvPr/>
          </p:nvSpPr>
          <p:spPr>
            <a:xfrm>
              <a:off x="2098182" y="5262612"/>
              <a:ext cx="21869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HIV+ and initiated ART</a:t>
              </a:r>
            </a:p>
            <a:p>
              <a:pPr algn="ctr"/>
              <a:r>
                <a:rPr lang="en-US" sz="1600" b="1"/>
                <a:t>CD4 </a:t>
              </a:r>
              <a:r>
                <a:rPr lang="en-US" sz="1600" b="1" u="sng"/>
                <a:t>&gt;</a:t>
              </a:r>
              <a:r>
                <a:rPr lang="en-US" sz="1600" b="1"/>
                <a:t> 500/mm</a:t>
              </a:r>
              <a:r>
                <a:rPr lang="en-US" sz="1600" b="1" baseline="30000"/>
                <a:t>3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CE50A9C-BB1C-9D42-8918-416631201D58}"/>
                </a:ext>
              </a:extLst>
            </p:cNvPr>
            <p:cNvSpPr txBox="1"/>
            <p:nvPr/>
          </p:nvSpPr>
          <p:spPr>
            <a:xfrm>
              <a:off x="4307426" y="5262612"/>
              <a:ext cx="510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HIV-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F947DE-7675-4579-A90F-D6D36EC16B0E}"/>
              </a:ext>
            </a:extLst>
          </p:cNvPr>
          <p:cNvGrpSpPr/>
          <p:nvPr/>
        </p:nvGrpSpPr>
        <p:grpSpPr>
          <a:xfrm>
            <a:off x="6630593" y="2155889"/>
            <a:ext cx="4644974" cy="3695076"/>
            <a:chOff x="6627184" y="2155888"/>
            <a:chExt cx="4283704" cy="3695076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2FE297E-CD07-FE42-9B22-FD617B0BFB6B}"/>
                </a:ext>
              </a:extLst>
            </p:cNvPr>
            <p:cNvGrpSpPr/>
            <p:nvPr/>
          </p:nvGrpSpPr>
          <p:grpSpPr>
            <a:xfrm>
              <a:off x="6900863" y="2299151"/>
              <a:ext cx="4010025" cy="2930525"/>
              <a:chOff x="6392863" y="2397125"/>
              <a:chExt cx="4010025" cy="2930525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B7C6BFBD-CA9A-3A4F-A3C7-97E5832A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1" y="2406650"/>
                <a:ext cx="3897313" cy="2806700"/>
              </a:xfrm>
              <a:custGeom>
                <a:avLst/>
                <a:gdLst>
                  <a:gd name="T0" fmla="*/ 2455 w 2455"/>
                  <a:gd name="T1" fmla="*/ 1768 h 1768"/>
                  <a:gd name="T2" fmla="*/ 0 w 2455"/>
                  <a:gd name="T3" fmla="*/ 1768 h 1768"/>
                  <a:gd name="T4" fmla="*/ 0 w 2455"/>
                  <a:gd name="T5" fmla="*/ 0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5" h="1768">
                    <a:moveTo>
                      <a:pt x="2455" y="1768"/>
                    </a:moveTo>
                    <a:lnTo>
                      <a:pt x="0" y="176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58BA42F5-1B37-1C4C-8860-D0EAD2F32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413" y="4657725"/>
                <a:ext cx="141288" cy="141288"/>
              </a:xfrm>
              <a:custGeom>
                <a:avLst/>
                <a:gdLst>
                  <a:gd name="T0" fmla="*/ 30 w 60"/>
                  <a:gd name="T1" fmla="*/ 60 h 60"/>
                  <a:gd name="T2" fmla="*/ 51 w 60"/>
                  <a:gd name="T3" fmla="*/ 52 h 60"/>
                  <a:gd name="T4" fmla="*/ 60 w 60"/>
                  <a:gd name="T5" fmla="*/ 30 h 60"/>
                  <a:gd name="T6" fmla="*/ 51 w 60"/>
                  <a:gd name="T7" fmla="*/ 9 h 60"/>
                  <a:gd name="T8" fmla="*/ 30 w 60"/>
                  <a:gd name="T9" fmla="*/ 0 h 60"/>
                  <a:gd name="T10" fmla="*/ 9 w 60"/>
                  <a:gd name="T11" fmla="*/ 9 h 60"/>
                  <a:gd name="T12" fmla="*/ 0 w 60"/>
                  <a:gd name="T13" fmla="*/ 30 h 60"/>
                  <a:gd name="T14" fmla="*/ 9 w 60"/>
                  <a:gd name="T15" fmla="*/ 52 h 60"/>
                  <a:gd name="T16" fmla="*/ 30 w 60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38" y="60"/>
                      <a:pt x="45" y="57"/>
                      <a:pt x="51" y="52"/>
                    </a:cubicBezTo>
                    <a:cubicBezTo>
                      <a:pt x="57" y="46"/>
                      <a:pt x="60" y="39"/>
                      <a:pt x="60" y="30"/>
                    </a:cubicBezTo>
                    <a:cubicBezTo>
                      <a:pt x="60" y="22"/>
                      <a:pt x="57" y="15"/>
                      <a:pt x="51" y="9"/>
                    </a:cubicBezTo>
                    <a:cubicBezTo>
                      <a:pt x="45" y="3"/>
                      <a:pt x="38" y="0"/>
                      <a:pt x="30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39"/>
                      <a:pt x="3" y="46"/>
                      <a:pt x="9" y="52"/>
                    </a:cubicBezTo>
                    <a:cubicBezTo>
                      <a:pt x="15" y="57"/>
                      <a:pt x="22" y="60"/>
                      <a:pt x="30" y="6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E96DC3FE-A04C-A44A-9AAA-B1849BF6F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026" y="4714875"/>
                <a:ext cx="141288" cy="141288"/>
              </a:xfrm>
              <a:custGeom>
                <a:avLst/>
                <a:gdLst>
                  <a:gd name="T0" fmla="*/ 30 w 60"/>
                  <a:gd name="T1" fmla="*/ 60 h 60"/>
                  <a:gd name="T2" fmla="*/ 51 w 60"/>
                  <a:gd name="T3" fmla="*/ 51 h 60"/>
                  <a:gd name="T4" fmla="*/ 60 w 60"/>
                  <a:gd name="T5" fmla="*/ 30 h 60"/>
                  <a:gd name="T6" fmla="*/ 51 w 60"/>
                  <a:gd name="T7" fmla="*/ 9 h 60"/>
                  <a:gd name="T8" fmla="*/ 30 w 60"/>
                  <a:gd name="T9" fmla="*/ 0 h 60"/>
                  <a:gd name="T10" fmla="*/ 9 w 60"/>
                  <a:gd name="T11" fmla="*/ 9 h 60"/>
                  <a:gd name="T12" fmla="*/ 0 w 60"/>
                  <a:gd name="T13" fmla="*/ 30 h 60"/>
                  <a:gd name="T14" fmla="*/ 9 w 60"/>
                  <a:gd name="T15" fmla="*/ 51 h 60"/>
                  <a:gd name="T16" fmla="*/ 30 w 60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38" y="60"/>
                      <a:pt x="45" y="57"/>
                      <a:pt x="51" y="51"/>
                    </a:cubicBezTo>
                    <a:cubicBezTo>
                      <a:pt x="57" y="46"/>
                      <a:pt x="60" y="38"/>
                      <a:pt x="60" y="30"/>
                    </a:cubicBezTo>
                    <a:cubicBezTo>
                      <a:pt x="60" y="22"/>
                      <a:pt x="57" y="15"/>
                      <a:pt x="51" y="9"/>
                    </a:cubicBezTo>
                    <a:cubicBezTo>
                      <a:pt x="45" y="3"/>
                      <a:pt x="38" y="0"/>
                      <a:pt x="30" y="0"/>
                    </a:cubicBezTo>
                    <a:cubicBezTo>
                      <a:pt x="22" y="0"/>
                      <a:pt x="14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38"/>
                      <a:pt x="3" y="46"/>
                      <a:pt x="9" y="51"/>
                    </a:cubicBezTo>
                    <a:cubicBezTo>
                      <a:pt x="14" y="57"/>
                      <a:pt x="22" y="60"/>
                      <a:pt x="30" y="6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AB37E7F8-5B2C-C44F-B8EA-F48B4D7F5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1" y="4127500"/>
                <a:ext cx="141288" cy="142875"/>
              </a:xfrm>
              <a:custGeom>
                <a:avLst/>
                <a:gdLst>
                  <a:gd name="T0" fmla="*/ 30 w 60"/>
                  <a:gd name="T1" fmla="*/ 60 h 60"/>
                  <a:gd name="T2" fmla="*/ 51 w 60"/>
                  <a:gd name="T3" fmla="*/ 52 h 60"/>
                  <a:gd name="T4" fmla="*/ 60 w 60"/>
                  <a:gd name="T5" fmla="*/ 30 h 60"/>
                  <a:gd name="T6" fmla="*/ 51 w 60"/>
                  <a:gd name="T7" fmla="*/ 9 h 60"/>
                  <a:gd name="T8" fmla="*/ 30 w 60"/>
                  <a:gd name="T9" fmla="*/ 0 h 60"/>
                  <a:gd name="T10" fmla="*/ 8 w 60"/>
                  <a:gd name="T11" fmla="*/ 9 h 60"/>
                  <a:gd name="T12" fmla="*/ 0 w 60"/>
                  <a:gd name="T13" fmla="*/ 30 h 60"/>
                  <a:gd name="T14" fmla="*/ 8 w 60"/>
                  <a:gd name="T15" fmla="*/ 52 h 60"/>
                  <a:gd name="T16" fmla="*/ 30 w 60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38" y="60"/>
                      <a:pt x="45" y="57"/>
                      <a:pt x="51" y="52"/>
                    </a:cubicBezTo>
                    <a:cubicBezTo>
                      <a:pt x="57" y="46"/>
                      <a:pt x="60" y="39"/>
                      <a:pt x="60" y="30"/>
                    </a:cubicBezTo>
                    <a:cubicBezTo>
                      <a:pt x="60" y="22"/>
                      <a:pt x="57" y="15"/>
                      <a:pt x="51" y="9"/>
                    </a:cubicBezTo>
                    <a:cubicBezTo>
                      <a:pt x="45" y="3"/>
                      <a:pt x="38" y="0"/>
                      <a:pt x="30" y="0"/>
                    </a:cubicBezTo>
                    <a:cubicBezTo>
                      <a:pt x="21" y="0"/>
                      <a:pt x="14" y="3"/>
                      <a:pt x="8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39"/>
                      <a:pt x="3" y="46"/>
                      <a:pt x="8" y="52"/>
                    </a:cubicBezTo>
                    <a:cubicBezTo>
                      <a:pt x="14" y="57"/>
                      <a:pt x="21" y="60"/>
                      <a:pt x="30" y="6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17EBE25C-E669-4148-B0E1-464668404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9388" y="2879725"/>
                <a:ext cx="2603500" cy="2249488"/>
              </a:xfrm>
              <a:custGeom>
                <a:avLst/>
                <a:gdLst>
                  <a:gd name="T0" fmla="*/ 1640 w 1640"/>
                  <a:gd name="T1" fmla="*/ 0 h 1417"/>
                  <a:gd name="T2" fmla="*/ 0 w 1640"/>
                  <a:gd name="T3" fmla="*/ 0 h 1417"/>
                  <a:gd name="T4" fmla="*/ 0 w 1640"/>
                  <a:gd name="T5" fmla="*/ 1417 h 1417"/>
                  <a:gd name="T6" fmla="*/ 1640 w 1640"/>
                  <a:gd name="T7" fmla="*/ 1417 h 1417"/>
                  <a:gd name="T8" fmla="*/ 1640 w 1640"/>
                  <a:gd name="T9" fmla="*/ 0 h 1417"/>
                  <a:gd name="T10" fmla="*/ 1640 w 1640"/>
                  <a:gd name="T11" fmla="*/ 0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0" h="1417">
                    <a:moveTo>
                      <a:pt x="1640" y="0"/>
                    </a:moveTo>
                    <a:lnTo>
                      <a:pt x="0" y="0"/>
                    </a:lnTo>
                    <a:lnTo>
                      <a:pt x="0" y="1417"/>
                    </a:lnTo>
                    <a:lnTo>
                      <a:pt x="1640" y="1417"/>
                    </a:lnTo>
                    <a:lnTo>
                      <a:pt x="1640" y="0"/>
                    </a:lnTo>
                    <a:lnTo>
                      <a:pt x="1640" y="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F851C5BB-5515-F14F-87A1-895348E8F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863" y="2397125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F44C8061-B31C-C24B-AEC5-6574EE5B9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863" y="3101975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7">
                <a:extLst>
                  <a:ext uri="{FF2B5EF4-FFF2-40B4-BE49-F238E27FC236}">
                    <a16:creationId xmlns:a16="http://schemas.microsoft.com/office/drawing/2014/main" id="{95AB2D19-0817-9C4C-B5C5-E28D450DE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863" y="3803650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8">
                <a:extLst>
                  <a:ext uri="{FF2B5EF4-FFF2-40B4-BE49-F238E27FC236}">
                    <a16:creationId xmlns:a16="http://schemas.microsoft.com/office/drawing/2014/main" id="{011D933D-85FA-B24F-ADB9-AF7A241F6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863" y="4508500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547F0E1C-FAA6-6348-A0BE-823EF71FA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863" y="5213350"/>
                <a:ext cx="103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5">
                <a:extLst>
                  <a:ext uri="{FF2B5EF4-FFF2-40B4-BE49-F238E27FC236}">
                    <a16:creationId xmlns:a16="http://schemas.microsoft.com/office/drawing/2014/main" id="{630CE999-3EA1-C142-81F6-5DD199A48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5026" y="5213350"/>
                <a:ext cx="0" cy="114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DE872217-72AA-E840-A8F6-0898F1768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01226" y="5213350"/>
                <a:ext cx="0" cy="114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30">
                <a:extLst>
                  <a:ext uri="{FF2B5EF4-FFF2-40B4-BE49-F238E27FC236}">
                    <a16:creationId xmlns:a16="http://schemas.microsoft.com/office/drawing/2014/main" id="{BADBF1D2-9852-0448-B0F1-397D5383F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10413" y="5213350"/>
                <a:ext cx="0" cy="114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DB34473-DD82-F44A-9AE3-145D891FD1BB}"/>
                </a:ext>
              </a:extLst>
            </p:cNvPr>
            <p:cNvSpPr txBox="1"/>
            <p:nvPr/>
          </p:nvSpPr>
          <p:spPr>
            <a:xfrm>
              <a:off x="6699113" y="4973931"/>
              <a:ext cx="242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05267CC-2CDF-E14F-833D-E09AEDEFE344}"/>
                </a:ext>
              </a:extLst>
            </p:cNvPr>
            <p:cNvSpPr txBox="1"/>
            <p:nvPr/>
          </p:nvSpPr>
          <p:spPr>
            <a:xfrm>
              <a:off x="6627184" y="4265676"/>
              <a:ext cx="314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715C7CF-56FA-5946-846D-CA1D735665B6}"/>
                </a:ext>
              </a:extLst>
            </p:cNvPr>
            <p:cNvSpPr txBox="1"/>
            <p:nvPr/>
          </p:nvSpPr>
          <p:spPr>
            <a:xfrm>
              <a:off x="6627184" y="3566209"/>
              <a:ext cx="314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0E1452D-9A97-A940-B542-38169FFA18F4}"/>
                </a:ext>
              </a:extLst>
            </p:cNvPr>
            <p:cNvSpPr txBox="1"/>
            <p:nvPr/>
          </p:nvSpPr>
          <p:spPr>
            <a:xfrm>
              <a:off x="6627184" y="2855629"/>
              <a:ext cx="314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99271C7-E296-1B43-B107-ED6B8E18A6AB}"/>
                </a:ext>
              </a:extLst>
            </p:cNvPr>
            <p:cNvSpPr txBox="1"/>
            <p:nvPr/>
          </p:nvSpPr>
          <p:spPr>
            <a:xfrm>
              <a:off x="6627184" y="2155888"/>
              <a:ext cx="314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D83B3368-CAE2-1748-95FE-07FFB69A4E78}"/>
                </a:ext>
              </a:extLst>
            </p:cNvPr>
            <p:cNvSpPr txBox="1"/>
            <p:nvPr/>
          </p:nvSpPr>
          <p:spPr>
            <a:xfrm>
              <a:off x="7358321" y="5266188"/>
              <a:ext cx="548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HIV+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D4D5F0C-CA15-0C47-91F2-7B39F80A7D62}"/>
                </a:ext>
              </a:extLst>
            </p:cNvPr>
            <p:cNvSpPr txBox="1"/>
            <p:nvPr/>
          </p:nvSpPr>
          <p:spPr>
            <a:xfrm>
              <a:off x="7504539" y="4249029"/>
              <a:ext cx="362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14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E5B47D6-56D7-AB4C-8D1B-308C8CDC3149}"/>
                </a:ext>
              </a:extLst>
            </p:cNvPr>
            <p:cNvSpPr txBox="1"/>
            <p:nvPr/>
          </p:nvSpPr>
          <p:spPr>
            <a:xfrm>
              <a:off x="8852612" y="4318492"/>
              <a:ext cx="362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13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960B8F1-F2A8-F241-9387-C6C0AF40B959}"/>
                </a:ext>
              </a:extLst>
            </p:cNvPr>
            <p:cNvSpPr txBox="1"/>
            <p:nvPr/>
          </p:nvSpPr>
          <p:spPr>
            <a:xfrm>
              <a:off x="10189287" y="3719403"/>
              <a:ext cx="362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29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1D53202-70C3-4047-948E-877F350F09BB}"/>
                </a:ext>
              </a:extLst>
            </p:cNvPr>
            <p:cNvSpPr txBox="1"/>
            <p:nvPr/>
          </p:nvSpPr>
          <p:spPr>
            <a:xfrm>
              <a:off x="8307388" y="2820601"/>
              <a:ext cx="24507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Substantial gap </a:t>
              </a:r>
            </a:p>
            <a:p>
              <a:pPr algn="ctr"/>
              <a:r>
                <a:rPr lang="en-US" sz="1600" b="1"/>
                <a:t>in comorbidity-free </a:t>
              </a:r>
            </a:p>
            <a:p>
              <a:pPr algn="ctr"/>
              <a:r>
                <a:rPr lang="en-US" sz="1600" b="1"/>
                <a:t>life expectancy</a:t>
              </a: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5C14A7BF-48F8-6F49-A280-060C9D82FC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59701" y="4630395"/>
              <a:ext cx="1203325" cy="571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E93A34C-2B2C-3C40-9663-0BEA98AD2819}"/>
                </a:ext>
              </a:extLst>
            </p:cNvPr>
            <p:cNvSpPr txBox="1"/>
            <p:nvPr/>
          </p:nvSpPr>
          <p:spPr>
            <a:xfrm>
              <a:off x="8036925" y="5266188"/>
              <a:ext cx="194836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HIV+ and initiated ART</a:t>
              </a:r>
            </a:p>
            <a:p>
              <a:pPr algn="ctr"/>
              <a:r>
                <a:rPr lang="en-US" sz="1600" b="1"/>
                <a:t>CD4 </a:t>
              </a:r>
              <a:r>
                <a:rPr lang="en-US" sz="1600" b="1" u="sng"/>
                <a:t>&gt;</a:t>
              </a:r>
              <a:r>
                <a:rPr lang="en-US" sz="1600" b="1"/>
                <a:t> 500/mm</a:t>
              </a:r>
              <a:r>
                <a:rPr lang="en-US" sz="1600" b="1" baseline="30000"/>
                <a:t>3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E092889E-5C09-5045-A904-12DE1C2B1CDC}"/>
                </a:ext>
              </a:extLst>
            </p:cNvPr>
            <p:cNvSpPr txBox="1"/>
            <p:nvPr/>
          </p:nvSpPr>
          <p:spPr>
            <a:xfrm>
              <a:off x="10099143" y="5266188"/>
              <a:ext cx="509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HIV-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0041DFD7-F0A6-2242-B93B-2B3DD4208EF7}"/>
              </a:ext>
            </a:extLst>
          </p:cNvPr>
          <p:cNvSpPr txBox="1"/>
          <p:nvPr/>
        </p:nvSpPr>
        <p:spPr>
          <a:xfrm>
            <a:off x="2764390" y="1327703"/>
            <a:ext cx="6552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Overall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F0"/>
                </a:solidFill>
              </a:rPr>
              <a:t>c</a:t>
            </a:r>
            <a:r>
              <a:rPr lang="en-US" sz="2400" b="1" dirty="0">
                <a:solidFill>
                  <a:srgbClr val="00B0F0"/>
                </a:solidFill>
              </a:rPr>
              <a:t>omorbidity-free</a:t>
            </a:r>
            <a:r>
              <a:rPr lang="en-US" sz="2400" dirty="0"/>
              <a:t> life expectancy for</a:t>
            </a:r>
          </a:p>
          <a:p>
            <a:pPr algn="ctr"/>
            <a:r>
              <a:rPr lang="en-US" sz="2400" dirty="0"/>
              <a:t>PWH who initiated ART with CD4 </a:t>
            </a:r>
            <a:r>
              <a:rPr lang="en-US" sz="2400" u="sng" dirty="0"/>
              <a:t>&gt;</a:t>
            </a:r>
            <a:r>
              <a:rPr lang="en-US" sz="2400" dirty="0"/>
              <a:t> 500, 2011-2016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BF4E8F8-6E04-464D-BFC0-EB639FCA4F25}"/>
              </a:ext>
            </a:extLst>
          </p:cNvPr>
          <p:cNvSpPr txBox="1"/>
          <p:nvPr/>
        </p:nvSpPr>
        <p:spPr>
          <a:xfrm>
            <a:off x="256682" y="5854784"/>
            <a:ext cx="1067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For PWH who initiated ART with CD4 </a:t>
            </a:r>
            <a:r>
              <a:rPr lang="en-US" sz="2000" u="sng" dirty="0"/>
              <a:t>&gt;</a:t>
            </a:r>
            <a:r>
              <a:rPr lang="en-US" sz="2000" dirty="0"/>
              <a:t> 500, improved comorbidity-free life expectancy for cancer </a:t>
            </a:r>
            <a:br>
              <a:rPr lang="en-US" sz="2000" dirty="0"/>
            </a:br>
            <a:r>
              <a:rPr lang="en-US" sz="2000" dirty="0"/>
              <a:t>and cardiovascular disease but not diabetes or liver, kidney, or lung disease</a:t>
            </a:r>
          </a:p>
        </p:txBody>
      </p:sp>
    </p:spTree>
    <p:extLst>
      <p:ext uri="{BB962C8B-B14F-4D97-AF65-F5344CB8AC3E}">
        <p14:creationId xmlns:p14="http://schemas.microsoft.com/office/powerpoint/2010/main" val="252874678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7"/>
          <p:cNvSpPr>
            <a:spLocks noGrp="1"/>
          </p:cNvSpPr>
          <p:nvPr>
            <p:ph sz="quarter" idx="4294967295"/>
          </p:nvPr>
        </p:nvSpPr>
        <p:spPr>
          <a:xfrm>
            <a:off x="371476" y="3348593"/>
            <a:ext cx="2968625" cy="10842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60% female, median age: 32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100% black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HIV RNA &lt; 100 000 c/mL: 78%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Mean CD4: 330/mm</a:t>
            </a:r>
            <a:r>
              <a:rPr lang="en-US" sz="1600" baseline="30000" dirty="0"/>
              <a:t>3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58711BEF-F718-C84D-BADA-1DE75D41A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159" y="3559443"/>
            <a:ext cx="88252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9611" tIns="44806" rIns="89611" bIns="44806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C1671FB5-A731-C845-878B-C2921A80AE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384" y="3559443"/>
            <a:ext cx="8536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9611" tIns="44806" rIns="89611" bIns="44806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33539A48-0D80-864B-B9DF-9DA7AD58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775" y="1928760"/>
            <a:ext cx="2557919" cy="1387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b="1" dirty="0"/>
              <a:t>Treatment-naïve</a:t>
            </a:r>
          </a:p>
          <a:p>
            <a:pPr>
              <a:defRPr/>
            </a:pPr>
            <a:r>
              <a:rPr lang="en-US" altLang="en-US" b="1" dirty="0"/>
              <a:t>HIV-1 RNA &gt; 500 c/mL</a:t>
            </a:r>
          </a:p>
          <a:p>
            <a:pPr>
              <a:defRPr/>
            </a:pPr>
            <a:r>
              <a:rPr lang="en-US" altLang="en-US" b="1" dirty="0"/>
              <a:t>no TB or pregnancy</a:t>
            </a:r>
          </a:p>
          <a:p>
            <a:pPr>
              <a:defRPr/>
            </a:pPr>
            <a:r>
              <a:rPr lang="en-US" altLang="en-US" b="1" dirty="0"/>
              <a:t>no baseline genotyping</a:t>
            </a:r>
            <a:endParaRPr lang="en-US" altLang="en-US" b="1" dirty="0">
              <a:highlight>
                <a:srgbClr val="FFFF00"/>
              </a:highlight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FB5F6F4-A15F-0D46-9352-F16207AE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395" y="1785687"/>
            <a:ext cx="2951499" cy="50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TAF/FTC + DTG</a:t>
            </a:r>
            <a:endParaRPr lang="en-US" altLang="en-US" sz="1600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en-US" sz="1600" dirty="0">
                <a:solidFill>
                  <a:schemeClr val="bg1"/>
                </a:solidFill>
                <a:latin typeface="+mn-lt"/>
              </a:rPr>
              <a:t>N = 351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69D03A22-B780-E44D-ADAE-C9523812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306" y="2931815"/>
            <a:ext cx="2951381" cy="50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TDF/FTC/EFV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N = 351</a:t>
            </a:r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1E3EAAF3-8598-D548-9404-0F971D552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7693" y="2171938"/>
            <a:ext cx="497939" cy="31457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9611" tIns="44806" rIns="89611" bIns="44806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7CAAE609-3101-B848-BD1E-4612D91E2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177" y="2772474"/>
            <a:ext cx="484457" cy="34127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9611" tIns="44806" rIns="89611" bIns="44806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F097E1E4-EB6F-034C-B9D1-BCF16AE5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620" y="2354214"/>
            <a:ext cx="2941339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TDF/FTC + DTG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en-US" sz="1600" dirty="0">
                <a:solidFill>
                  <a:schemeClr val="bg1"/>
                </a:solidFill>
                <a:latin typeface="+mn-lt"/>
              </a:rPr>
              <a:t>N = 351</a:t>
            </a: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0A73D6AD-48B1-7B45-9596-C4982F49E3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0543" y="2623276"/>
            <a:ext cx="4820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9611" tIns="44806" rIns="89611" bIns="44806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9792" y="2344008"/>
            <a:ext cx="33340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/>
              <a:t>non-inferiority at W48</a:t>
            </a:r>
          </a:p>
          <a:p>
            <a:r>
              <a:rPr lang="fr-FR" sz="1400" b="1" kern="0" dirty="0"/>
              <a:t>(</a:t>
            </a:r>
            <a:r>
              <a:rPr lang="fr-FR" sz="1400" b="1" i="1" kern="0" dirty="0"/>
              <a:t>Venter WDF, NEJM 2019; 381:803-15</a:t>
            </a:r>
            <a:r>
              <a:rPr lang="fr-FR" sz="1400" b="1" kern="0" dirty="0"/>
              <a:t>)</a:t>
            </a:r>
          </a:p>
          <a:p>
            <a:endParaRPr lang="en-GB" altLang="en-US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968625" y="1269669"/>
            <a:ext cx="631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Randomized, open-label, single-site study (Johannesburg)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A044D50-BE78-4416-B7A6-547E4088A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" y="4447982"/>
            <a:ext cx="11725275" cy="214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kern="0" dirty="0">
                <a:solidFill>
                  <a:schemeClr val="tx1"/>
                </a:solidFill>
                <a:cs typeface="Calibri"/>
              </a:rPr>
              <a:t>Metabolic </a:t>
            </a:r>
            <a:r>
              <a:rPr lang="en-US" sz="2000" b="1" kern="0" dirty="0" err="1">
                <a:solidFill>
                  <a:schemeClr val="tx1"/>
                </a:solidFill>
                <a:cs typeface="Calibri"/>
              </a:rPr>
              <a:t>substudy</a:t>
            </a:r>
            <a:r>
              <a:rPr lang="en-US" sz="2000" b="1" kern="0" dirty="0">
                <a:solidFill>
                  <a:schemeClr val="tx1"/>
                </a:solidFill>
                <a:cs typeface="Calibri"/>
              </a:rPr>
              <a:t> and 10-year risk of diabetes and cardiovascular disease</a:t>
            </a:r>
          </a:p>
          <a:p>
            <a:pPr lvl="1" eaLnBrk="1" hangingPunct="1"/>
            <a:r>
              <a:rPr lang="en-US" sz="1800" kern="0" dirty="0">
                <a:solidFill>
                  <a:schemeClr val="tx1"/>
                </a:solidFill>
              </a:rPr>
              <a:t>Change in cardiovascular risk and diabetes parameters  at W96</a:t>
            </a:r>
          </a:p>
          <a:p>
            <a:pPr lvl="1" eaLnBrk="1" hangingPunct="1"/>
            <a:r>
              <a:rPr lang="en-US" sz="1800" kern="0" dirty="0">
                <a:solidFill>
                  <a:schemeClr val="tx1"/>
                </a:solidFill>
              </a:rPr>
              <a:t>Metabolic syndrome (BMI &gt; 30 kg/m</a:t>
            </a:r>
            <a:r>
              <a:rPr lang="en-US" sz="1800" kern="0" baseline="30000" dirty="0">
                <a:solidFill>
                  <a:schemeClr val="tx1"/>
                </a:solidFill>
              </a:rPr>
              <a:t>2</a:t>
            </a:r>
            <a:r>
              <a:rPr lang="en-US" sz="1800" kern="0" dirty="0">
                <a:solidFill>
                  <a:schemeClr val="tx1"/>
                </a:solidFill>
              </a:rPr>
              <a:t> and ≥ 2 among </a:t>
            </a:r>
            <a:r>
              <a:rPr lang="en-US" sz="1800" kern="0" dirty="0" err="1">
                <a:solidFill>
                  <a:schemeClr val="tx1"/>
                </a:solidFill>
              </a:rPr>
              <a:t>hyperTG</a:t>
            </a:r>
            <a:r>
              <a:rPr lang="en-US" sz="1800" kern="0" dirty="0">
                <a:solidFill>
                  <a:schemeClr val="tx1"/>
                </a:solidFill>
              </a:rPr>
              <a:t> (or treatment), low HDL-cholesterol (or treatment), HTA (≥130-85 or treatment), hyperglycemia ≥ 5.6 mmol/L (or type 2 diabetes)</a:t>
            </a:r>
          </a:p>
          <a:p>
            <a:pPr lvl="1" eaLnBrk="1" hangingPunct="1"/>
            <a:r>
              <a:rPr lang="en-US" sz="1800" kern="0" dirty="0">
                <a:solidFill>
                  <a:schemeClr val="tx1"/>
                </a:solidFill>
              </a:rPr>
              <a:t>Framingham risk equation (10-y risk of MI or coronary death)</a:t>
            </a:r>
          </a:p>
          <a:p>
            <a:pPr lvl="1" eaLnBrk="1" hangingPunct="1"/>
            <a:r>
              <a:rPr lang="en-US" sz="1800" kern="0" dirty="0">
                <a:solidFill>
                  <a:schemeClr val="tx1"/>
                </a:solidFill>
              </a:rPr>
              <a:t>QRISK equation (10-y risk of heart attack or stroke) : </a:t>
            </a:r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https://qrisk.org/three/</a:t>
            </a:r>
            <a:endParaRPr lang="fr-FR" sz="1800" kern="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sz="1800" kern="0" dirty="0">
                <a:solidFill>
                  <a:schemeClr val="tx1"/>
                </a:solidFill>
              </a:rPr>
              <a:t>QDIABETES equation (10-y risk of developing diabetes) </a:t>
            </a:r>
            <a:r>
              <a:rPr lang="fr-FR" sz="1800" kern="0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https://qdiabetes.org/</a:t>
            </a:r>
            <a:endParaRPr lang="en-GB" sz="1800" dirty="0">
              <a:solidFill>
                <a:schemeClr val="tx1"/>
              </a:solidFill>
            </a:endParaRPr>
          </a:p>
          <a:p>
            <a:pPr lvl="1" eaLnBrk="1" hangingPunct="1"/>
            <a:endParaRPr lang="fr-FR" sz="1800" kern="0" dirty="0">
              <a:solidFill>
                <a:schemeClr val="tx1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444ACA9-4795-4627-880B-CAD426A8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3123"/>
            <a:ext cx="11513822" cy="1143000"/>
          </a:xfrm>
        </p:spPr>
        <p:txBody>
          <a:bodyPr>
            <a:normAutofit/>
          </a:bodyPr>
          <a:lstStyle/>
          <a:p>
            <a:r>
              <a:rPr lang="en-US" dirty="0"/>
              <a:t>ADVANCE trial : Metabolic evaluation and change in 10-year </a:t>
            </a:r>
            <a:br>
              <a:rPr lang="en-US" dirty="0"/>
            </a:br>
            <a:r>
              <a:rPr lang="en-US" dirty="0"/>
              <a:t>risk of diabetes and CV disease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9BF1628D-997B-46B3-945C-C9E2B4BD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808" y="6424210"/>
            <a:ext cx="4629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i="1" dirty="0">
                <a:solidFill>
                  <a:srgbClr val="0070C0"/>
                </a:solidFill>
              </a:rPr>
              <a:t>Hill A, CROI 2020, Abs. 81</a:t>
            </a:r>
          </a:p>
        </p:txBody>
      </p:sp>
    </p:spTree>
    <p:extLst>
      <p:ext uri="{BB962C8B-B14F-4D97-AF65-F5344CB8AC3E}">
        <p14:creationId xmlns:p14="http://schemas.microsoft.com/office/powerpoint/2010/main" val="14175735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603" y="1855374"/>
            <a:ext cx="10796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  <a:ea typeface="ＭＳ Ｐゴシック" pitchFamily="34" charset="-128"/>
              </a:rPr>
              <a:t>Results: change in risk of cardiovascular disease and diabetes between D0 and W96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8EB612C-6E33-BA40-BC64-839C5AFDB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84337"/>
              </p:ext>
            </p:extLst>
          </p:nvPr>
        </p:nvGraphicFramePr>
        <p:xfrm>
          <a:off x="1001839" y="2371227"/>
          <a:ext cx="10221687" cy="406361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33421">
                  <a:extLst>
                    <a:ext uri="{9D8B030D-6E8A-4147-A177-3AD203B41FA5}">
                      <a16:colId xmlns:a16="http://schemas.microsoft.com/office/drawing/2014/main" val="1089996928"/>
                    </a:ext>
                  </a:extLst>
                </a:gridCol>
                <a:gridCol w="1845583">
                  <a:extLst>
                    <a:ext uri="{9D8B030D-6E8A-4147-A177-3AD203B41FA5}">
                      <a16:colId xmlns:a16="http://schemas.microsoft.com/office/drawing/2014/main" val="3463629772"/>
                    </a:ext>
                  </a:extLst>
                </a:gridCol>
                <a:gridCol w="1760571">
                  <a:extLst>
                    <a:ext uri="{9D8B030D-6E8A-4147-A177-3AD203B41FA5}">
                      <a16:colId xmlns:a16="http://schemas.microsoft.com/office/drawing/2014/main" val="1204044053"/>
                    </a:ext>
                  </a:extLst>
                </a:gridCol>
                <a:gridCol w="1583561">
                  <a:extLst>
                    <a:ext uri="{9D8B030D-6E8A-4147-A177-3AD203B41FA5}">
                      <a16:colId xmlns:a16="http://schemas.microsoft.com/office/drawing/2014/main" val="3199855588"/>
                    </a:ext>
                  </a:extLst>
                </a:gridCol>
                <a:gridCol w="1498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>
                          <a:effectLst/>
                        </a:rPr>
                        <a:t> 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TAF/FTC + DTG</a:t>
                      </a:r>
                    </a:p>
                    <a:p>
                      <a:pPr algn="ctr" fontAlgn="b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(N = 351)</a:t>
                      </a:r>
                      <a:endParaRPr lang="en-US" sz="16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TDF/FTC + DTG </a:t>
                      </a:r>
                    </a:p>
                    <a:p>
                      <a:pPr algn="ctr" fontAlgn="b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(N = 351)</a:t>
                      </a:r>
                      <a:endParaRPr lang="en-US" sz="16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TDF/FTC/EFV</a:t>
                      </a:r>
                    </a:p>
                    <a:p>
                      <a:pPr algn="ctr" fontAlgn="b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(N = 351)</a:t>
                      </a:r>
                      <a:endParaRPr lang="en-US" sz="16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>
                          <a:effectLst/>
                        </a:rPr>
                        <a:t>Inter-arm comparison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79886"/>
                  </a:ext>
                </a:extLst>
              </a:tr>
              <a:tr h="632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>
                          <a:effectLst/>
                        </a:rPr>
                        <a:t>Metabolic syndrome</a:t>
                      </a:r>
                    </a:p>
                    <a:p>
                      <a:pPr lvl="1" algn="l" fontAlgn="b"/>
                      <a:r>
                        <a:rPr lang="en-US" sz="1600" b="1" u="none" strike="noStrike" noProof="0">
                          <a:effectLst/>
                        </a:rPr>
                        <a:t>D0</a:t>
                      </a:r>
                    </a:p>
                    <a:p>
                      <a:pPr lvl="1" algn="l" fontAlgn="b"/>
                      <a:r>
                        <a:rPr lang="en-US" sz="1600" b="1" u="none" strike="noStrike" noProof="0">
                          <a:effectLst/>
                        </a:rPr>
                        <a:t>Emergent during</a:t>
                      </a:r>
                      <a:r>
                        <a:rPr lang="en-US" sz="1600" b="1" u="none" strike="noStrike" baseline="0" noProof="0">
                          <a:effectLst/>
                        </a:rPr>
                        <a:t> treatment</a:t>
                      </a:r>
                      <a:endParaRPr lang="en-US" sz="1600" b="1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noProof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noProof="0">
                          <a:effectLst/>
                        </a:rPr>
                        <a:t>5 %</a:t>
                      </a:r>
                    </a:p>
                    <a:p>
                      <a:pPr algn="ctr" fontAlgn="b"/>
                      <a:r>
                        <a:rPr lang="en-US" sz="1600" u="none" strike="noStrike" noProof="0">
                          <a:effectLst/>
                        </a:rPr>
                        <a:t>8 % *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noProof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noProof="0">
                          <a:effectLst/>
                        </a:rPr>
                        <a:t>6 %</a:t>
                      </a:r>
                    </a:p>
                    <a:p>
                      <a:pPr algn="ctr" fontAlgn="b"/>
                      <a:r>
                        <a:rPr lang="en-US" sz="1600" u="none" strike="noStrike" noProof="0">
                          <a:effectLst/>
                        </a:rPr>
                        <a:t>6 %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noProof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noProof="0">
                          <a:effectLst/>
                        </a:rPr>
                        <a:t>4</a:t>
                      </a:r>
                      <a:r>
                        <a:rPr lang="en-US" sz="1600" u="none" strike="noStrike" baseline="0" noProof="0">
                          <a:effectLst/>
                        </a:rPr>
                        <a:t> %</a:t>
                      </a:r>
                    </a:p>
                    <a:p>
                      <a:pPr algn="ctr" fontAlgn="b"/>
                      <a:r>
                        <a:rPr lang="en-US" sz="1600" u="none" strike="noStrike" baseline="0" noProof="0">
                          <a:effectLst/>
                        </a:rPr>
                        <a:t>4 % *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noProof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noProof="0">
                          <a:effectLst/>
                        </a:rPr>
                        <a:t>* p = 0.031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99431"/>
                  </a:ext>
                </a:extLst>
              </a:tr>
              <a:tr h="1006974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600" b="1" u="none" strike="noStrike" baseline="0" noProof="0">
                          <a:effectLst/>
                        </a:rPr>
                        <a:t>Framingham CV risk Equation</a:t>
                      </a:r>
                    </a:p>
                    <a:p>
                      <a:pPr marL="457200" lvl="1" indent="0" algn="l" fontAlgn="b"/>
                      <a:r>
                        <a:rPr lang="en-US" sz="1600" b="1" u="none" strike="noStrike" baseline="0" noProof="0">
                          <a:effectLst/>
                        </a:rPr>
                        <a:t>D0</a:t>
                      </a:r>
                    </a:p>
                    <a:p>
                      <a:pPr marL="457200" lvl="1" indent="0" algn="l" fontAlgn="b"/>
                      <a:r>
                        <a:rPr lang="en-US" sz="1600" b="1" u="none" strike="noStrike" baseline="0" noProof="0">
                          <a:effectLst/>
                        </a:rPr>
                        <a:t>Median change at W96</a:t>
                      </a:r>
                      <a:endParaRPr lang="en-US" sz="1600" b="1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noProof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2.37</a:t>
                      </a:r>
                      <a:r>
                        <a:rPr lang="en-US" sz="1600" u="none" strike="noStrike" baseline="0" noProof="0">
                          <a:effectLst/>
                        </a:rPr>
                        <a:t>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noProof="0">
                          <a:effectLst/>
                        </a:rPr>
                        <a:t>+ 0.43 %</a:t>
                      </a:r>
                      <a:endParaRPr lang="en-US" sz="1600" b="0" i="0" u="none" strike="noStrike" baseline="0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noProof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2.53 %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+ 0. 22 %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noProof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2.24 %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+ 0.28 %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noProof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ns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96520"/>
                  </a:ext>
                </a:extLst>
              </a:tr>
              <a:tr h="819938">
                <a:tc>
                  <a:txBody>
                    <a:bodyPr/>
                    <a:lstStyle/>
                    <a:p>
                      <a:pPr marL="6350" lvl="1" indent="0" algn="l" fontAlgn="b">
                        <a:tabLst/>
                      </a:pPr>
                      <a:r>
                        <a:rPr lang="en-US" sz="1600" b="1" u="none" strike="noStrike" noProof="0">
                          <a:effectLst/>
                        </a:rPr>
                        <a:t>QRISK </a:t>
                      </a:r>
                      <a:r>
                        <a:rPr lang="en-US" sz="1600" b="1" u="none" strike="noStrike" kern="1200" noProof="0">
                          <a:effectLst/>
                        </a:rPr>
                        <a:t>Equation</a:t>
                      </a:r>
                      <a:endParaRPr lang="en-US" sz="1600" b="1" u="none" strike="noStrike" noProof="0">
                        <a:effectLst/>
                      </a:endParaRPr>
                    </a:p>
                    <a:p>
                      <a:pPr marL="457200" lvl="1" indent="0" algn="l" fontAlgn="b"/>
                      <a:r>
                        <a:rPr lang="en-US" sz="1600" b="1" u="none" strike="noStrike" noProof="0">
                          <a:effectLst/>
                        </a:rPr>
                        <a:t>D0</a:t>
                      </a:r>
                      <a:br>
                        <a:rPr lang="en-US" sz="1600" b="1" u="none" strike="noStrike" noProof="0">
                          <a:effectLst/>
                        </a:rPr>
                      </a:br>
                      <a:r>
                        <a:rPr lang="en-US" sz="1600" b="1" u="none" strike="noStrike" kern="1200" baseline="0" noProof="0">
                          <a:effectLst/>
                        </a:rPr>
                        <a:t>Median change at W96</a:t>
                      </a:r>
                      <a:endParaRPr lang="en-US" sz="1600" b="1" i="0" u="none" strike="noStrike" kern="1200" noProof="0"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baseline="0" noProof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noProof="0">
                          <a:effectLst/>
                        </a:rPr>
                        <a:t>0.60 %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noProof="0">
                          <a:effectLst/>
                        </a:rPr>
                        <a:t>+ 0.20 % *</a:t>
                      </a:r>
                      <a:endParaRPr lang="en-US" sz="1600" b="0" i="0" u="none" strike="noStrike" baseline="0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noProof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0.60</a:t>
                      </a:r>
                      <a:r>
                        <a:rPr lang="en-US" sz="1600" u="none" strike="noStrike" baseline="0" noProof="0">
                          <a:effectLst/>
                        </a:rPr>
                        <a:t>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noProof="0">
                          <a:effectLst/>
                        </a:rPr>
                        <a:t>+ 0.20 %</a:t>
                      </a:r>
                      <a:endParaRPr lang="en-US" sz="1600" b="0" i="0" u="none" strike="noStrike" baseline="0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noProof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+ 0.50 %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+ 0.10 % *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* p = 0.027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38">
                <a:tc>
                  <a:txBody>
                    <a:bodyPr/>
                    <a:lstStyle/>
                    <a:p>
                      <a:pPr marL="6350" lvl="1" indent="0" algn="l" fontAlgn="b">
                        <a:tabLst/>
                      </a:pPr>
                      <a:r>
                        <a:rPr lang="en-US" sz="1600" b="1" u="none" strike="noStrike" noProof="0">
                          <a:effectLst/>
                        </a:rPr>
                        <a:t>QDIABETES </a:t>
                      </a:r>
                      <a:r>
                        <a:rPr lang="en-US" sz="1600" b="1" u="none" strike="noStrike" kern="1200" noProof="0">
                          <a:effectLst/>
                        </a:rPr>
                        <a:t>Equation</a:t>
                      </a:r>
                      <a:endParaRPr lang="en-US" sz="1600" b="1" u="none" strike="noStrike" noProof="0">
                        <a:effectLst/>
                      </a:endParaRPr>
                    </a:p>
                    <a:p>
                      <a:pPr marL="457200" lvl="1" indent="0" algn="l" fontAlgn="b"/>
                      <a:r>
                        <a:rPr lang="en-US" sz="1600" b="1" u="none" strike="noStrike" noProof="0">
                          <a:effectLst/>
                        </a:rPr>
                        <a:t>D0</a:t>
                      </a:r>
                      <a:br>
                        <a:rPr lang="en-US" sz="1600" b="1" u="none" strike="noStrike" noProof="0">
                          <a:effectLst/>
                        </a:rPr>
                      </a:br>
                      <a:r>
                        <a:rPr lang="en-US" sz="1600" b="1" u="none" strike="noStrike" kern="1200" baseline="0" noProof="0">
                          <a:effectLst/>
                        </a:rPr>
                        <a:t>Median change at W96</a:t>
                      </a:r>
                      <a:endParaRPr lang="en-US" sz="1600" b="1" i="0" u="none" strike="noStrike" kern="1200" noProof="0"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noProof="0">
                          <a:effectLst/>
                        </a:rPr>
                        <a:t>0.30 %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noProof="0">
                          <a:effectLst/>
                        </a:rPr>
                        <a:t>+ 0.90 % *</a:t>
                      </a:r>
                      <a:endParaRPr lang="en-US" sz="1600" b="0" i="0" u="none" strike="noStrike" baseline="0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0.40</a:t>
                      </a:r>
                      <a:r>
                        <a:rPr lang="en-US" sz="1600" u="none" strike="noStrike" baseline="0" noProof="0">
                          <a:effectLst/>
                        </a:rPr>
                        <a:t>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noProof="0">
                          <a:effectLst/>
                        </a:rPr>
                        <a:t>+ 0.50 % **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0.30 %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>
                          <a:effectLst/>
                        </a:rPr>
                        <a:t>+ 0.70 % *. **</a:t>
                      </a:r>
                      <a:endParaRPr lang="en-US" sz="1600" b="0" i="0" u="none" strike="noStrike" noProof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effectLst/>
                        </a:rPr>
                        <a:t>* p = 0.004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effectLst/>
                        </a:rPr>
                        <a:t>** p = 0.005</a:t>
                      </a:r>
                      <a:endParaRPr lang="en-US" sz="1600" b="0" i="0" u="none" strike="noStrike" noProof="0" dirty="0">
                        <a:solidFill>
                          <a:srgbClr val="000066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65760" y="253123"/>
            <a:ext cx="11513822" cy="1143000"/>
          </a:xfrm>
        </p:spPr>
        <p:txBody>
          <a:bodyPr>
            <a:normAutofit/>
          </a:bodyPr>
          <a:lstStyle/>
          <a:p>
            <a:r>
              <a:rPr lang="en-US" dirty="0"/>
              <a:t>ADVANCE trial : Metabolic evaluation and change in 10-year </a:t>
            </a:r>
            <a:br>
              <a:rPr lang="en-US" dirty="0"/>
            </a:br>
            <a:r>
              <a:rPr lang="en-US" dirty="0"/>
              <a:t>risk of diabetes and CV disease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808" y="6424210"/>
            <a:ext cx="4629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i="1" dirty="0">
                <a:solidFill>
                  <a:srgbClr val="0070C0"/>
                </a:solidFill>
              </a:rPr>
              <a:t>Hill A, CROI 2020, Abs. 81</a:t>
            </a:r>
          </a:p>
        </p:txBody>
      </p:sp>
    </p:spTree>
    <p:extLst>
      <p:ext uri="{BB962C8B-B14F-4D97-AF65-F5344CB8AC3E}">
        <p14:creationId xmlns:p14="http://schemas.microsoft.com/office/powerpoint/2010/main" val="37627369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466F9BF-97A3-47DC-943D-1F66F010ED2E}"/>
              </a:ext>
            </a:extLst>
          </p:cNvPr>
          <p:cNvGrpSpPr/>
          <p:nvPr/>
        </p:nvGrpSpPr>
        <p:grpSpPr>
          <a:xfrm>
            <a:off x="2124441" y="692112"/>
            <a:ext cx="6827515" cy="5616613"/>
            <a:chOff x="2741155" y="434978"/>
            <a:chExt cx="6827515" cy="56166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13306838">
              <a:off x="2741155" y="646883"/>
              <a:ext cx="3294562" cy="310864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1447449">
              <a:off x="5854735" y="2867738"/>
              <a:ext cx="3713935" cy="280448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6547129">
              <a:off x="3571532" y="3061444"/>
              <a:ext cx="2816639" cy="316365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9539843">
              <a:off x="5172101" y="434978"/>
              <a:ext cx="3894548" cy="280944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719097" y="2055604"/>
              <a:ext cx="2478431" cy="233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733208" y="2982605"/>
              <a:ext cx="2498200" cy="473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Epidemiology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780673" y="4035902"/>
              <a:ext cx="2617724" cy="1171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Population </a:t>
              </a:r>
              <a:r>
                <a:rPr lang="en-US" sz="2400" b="1" dirty="0" err="1">
                  <a:solidFill>
                    <a:srgbClr val="002060"/>
                  </a:solidFill>
                </a:rPr>
                <a:t>viremia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and HIV incidence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Australia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279558" y="610761"/>
              <a:ext cx="2478413" cy="1889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Test &amp; Treat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Population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viremia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and HIV incidence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Africa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3164881" y="1323509"/>
              <a:ext cx="1646605" cy="1530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Wingdings"/>
                  <a:ea typeface="Wingdings"/>
                  <a:cs typeface="Wingdings"/>
                  <a:sym typeface="Wingdings"/>
                </a:rPr>
                <a:t></a:t>
              </a:r>
              <a:r>
                <a:rPr lang="en-US" sz="2400" b="1" dirty="0">
                  <a:solidFill>
                    <a:srgbClr val="002060"/>
                  </a:solidFill>
                  <a:sym typeface="Wingdings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New HIV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Diagnosis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(</a:t>
              </a:r>
              <a:r>
                <a:rPr lang="en-US" sz="2400" b="1" dirty="0" err="1">
                  <a:solidFill>
                    <a:srgbClr val="002060"/>
                  </a:solidFill>
                </a:rPr>
                <a:t>TasP</a:t>
              </a:r>
              <a:r>
                <a:rPr lang="en-US" sz="2400" b="1" dirty="0">
                  <a:solidFill>
                    <a:srgbClr val="002060"/>
                  </a:solidFill>
                </a:rPr>
                <a:t>)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France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8340" y="4542893"/>
              <a:ext cx="2169735" cy="4531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Multiresistance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787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Race impact on DTG-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weight</a:t>
            </a:r>
            <a:r>
              <a:rPr lang="fr-FR" dirty="0"/>
              <a:t> gain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295070" y="1394071"/>
            <a:ext cx="5540375" cy="440213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000" dirty="0"/>
              <a:t>CNICS Cohort, USA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984 ARV-naïve patients, with BMI ≥ 18.5 kg/m</a:t>
            </a:r>
            <a:r>
              <a:rPr lang="en-US" sz="2000" baseline="30000" dirty="0"/>
              <a:t>2</a:t>
            </a:r>
            <a:r>
              <a:rPr lang="en-US" sz="2000" dirty="0"/>
              <a:t>, initiating 1st line ART between 2012 and 2019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603 with DTG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381 without INSTI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CD4 nadir: 384/mm</a:t>
            </a:r>
            <a:r>
              <a:rPr lang="en-US" sz="2000" baseline="30000" dirty="0"/>
              <a:t>3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51 % white, 49 % black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Assessment of 1-year extreme weight change using logistic regression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White no DTG: + 1.5 kg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White on DTG: + 2.8 kg</a:t>
            </a:r>
          </a:p>
          <a:p>
            <a:pPr>
              <a:spcBef>
                <a:spcPts val="300"/>
              </a:spcBef>
            </a:pPr>
            <a:r>
              <a:rPr lang="fr-FR" sz="2000" b="1" dirty="0">
                <a:cs typeface="Calibri"/>
              </a:rPr>
              <a:t>Conclusion: </a:t>
            </a:r>
            <a:r>
              <a:rPr lang="en-US" sz="2000" b="1" dirty="0"/>
              <a:t>Weight gain on DTG is significantly </a:t>
            </a:r>
            <a:r>
              <a:rPr lang="fr-FR" sz="2000" b="1" dirty="0"/>
              <a:t>more important in Blacks </a:t>
            </a:r>
          </a:p>
          <a:p>
            <a:pPr lvl="1">
              <a:spcBef>
                <a:spcPts val="300"/>
              </a:spcBef>
            </a:pPr>
            <a:r>
              <a:rPr lang="en-US" sz="2000" b="1" dirty="0"/>
              <a:t>Black no DTG: + 2.3 kg</a:t>
            </a:r>
          </a:p>
          <a:p>
            <a:pPr lvl="1">
              <a:spcBef>
                <a:spcPts val="300"/>
              </a:spcBef>
            </a:pPr>
            <a:r>
              <a:rPr lang="en-US" sz="2000" b="1" dirty="0"/>
              <a:t>Black on DTG: + 3.3 kg</a:t>
            </a: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403" name="Text Box 3">
            <a:extLst>
              <a:ext uri="{FF2B5EF4-FFF2-40B4-BE49-F238E27FC236}">
                <a16:creationId xmlns:a16="http://schemas.microsoft.com/office/drawing/2014/main" id="{1A21C6D9-CEC2-49EC-BD4E-46DDF356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334" y="6426578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Ruderman SA, CROI 2020, Abs 678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3D01310-2ACD-4086-B9BA-592C3A72B540}"/>
              </a:ext>
            </a:extLst>
          </p:cNvPr>
          <p:cNvGrpSpPr/>
          <p:nvPr/>
        </p:nvGrpSpPr>
        <p:grpSpPr>
          <a:xfrm>
            <a:off x="5813603" y="1611886"/>
            <a:ext cx="6137720" cy="4595803"/>
            <a:chOff x="5927903" y="1200406"/>
            <a:chExt cx="6137720" cy="4595803"/>
          </a:xfrm>
        </p:grpSpPr>
        <p:grpSp>
          <p:nvGrpSpPr>
            <p:cNvPr id="3" name="Grouper 2"/>
            <p:cNvGrpSpPr/>
            <p:nvPr/>
          </p:nvGrpSpPr>
          <p:grpSpPr>
            <a:xfrm>
              <a:off x="5927903" y="1890019"/>
              <a:ext cx="6137720" cy="3596626"/>
              <a:chOff x="1980664" y="2030413"/>
              <a:chExt cx="8266748" cy="4159154"/>
            </a:xfrm>
          </p:grpSpPr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F2F40E5E-61C4-4247-AA46-4310D3842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33863" y="3040063"/>
                <a:ext cx="1698625" cy="0"/>
              </a:xfrm>
              <a:prstGeom prst="line">
                <a:avLst/>
              </a:prstGeom>
              <a:noFill/>
              <a:ln w="23813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D452A8A1-AC18-4CCD-8B5C-70B15CFAC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5425" y="4899026"/>
                <a:ext cx="3965575" cy="0"/>
              </a:xfrm>
              <a:prstGeom prst="line">
                <a:avLst/>
              </a:prstGeom>
              <a:noFill/>
              <a:ln w="23813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ADF2EACA-4BBE-442B-AF95-9A5DDA2A7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700" y="4278313"/>
                <a:ext cx="2633663" cy="0"/>
              </a:xfrm>
              <a:prstGeom prst="line">
                <a:avLst/>
              </a:prstGeom>
              <a:noFill/>
              <a:ln w="238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EF519FC2-DA28-4412-A4CF-85F0A360F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1525" y="3659188"/>
                <a:ext cx="1890713" cy="0"/>
              </a:xfrm>
              <a:prstGeom prst="line">
                <a:avLst/>
              </a:prstGeom>
              <a:noFill/>
              <a:ln w="238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grpSp>
            <p:nvGrpSpPr>
              <p:cNvPr id="402" name="Groupe 401">
                <a:extLst>
                  <a:ext uri="{FF2B5EF4-FFF2-40B4-BE49-F238E27FC236}">
                    <a16:creationId xmlns:a16="http://schemas.microsoft.com/office/drawing/2014/main" id="{7519D261-A658-4189-94F0-3BE6D43CEA0A}"/>
                  </a:ext>
                </a:extLst>
              </p:cNvPr>
              <p:cNvGrpSpPr/>
              <p:nvPr/>
            </p:nvGrpSpPr>
            <p:grpSpPr>
              <a:xfrm>
                <a:off x="3289300" y="2030413"/>
                <a:ext cx="6799263" cy="3594101"/>
                <a:chOff x="3289300" y="2030413"/>
                <a:chExt cx="6799263" cy="3594101"/>
              </a:xfrm>
            </p:grpSpPr>
            <p:sp>
              <p:nvSpPr>
                <p:cNvPr id="10" name="Line 9">
                  <a:extLst>
                    <a:ext uri="{FF2B5EF4-FFF2-40B4-BE49-F238E27FC236}">
                      <a16:creationId xmlns:a16="http://schemas.microsoft.com/office/drawing/2014/main" id="{A0E2EBE5-B8F2-4E25-BC9B-7551EC6D4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400" y="2030413"/>
                  <a:ext cx="0" cy="3484563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1" name="Line 10">
                  <a:extLst>
                    <a:ext uri="{FF2B5EF4-FFF2-40B4-BE49-F238E27FC236}">
                      <a16:creationId xmlns:a16="http://schemas.microsoft.com/office/drawing/2014/main" id="{C8592D50-B24A-4B97-B68A-633979B5A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47050" y="5514976"/>
                  <a:ext cx="0" cy="109538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2" name="Line 11">
                  <a:extLst>
                    <a:ext uri="{FF2B5EF4-FFF2-40B4-BE49-F238E27FC236}">
                      <a16:creationId xmlns:a16="http://schemas.microsoft.com/office/drawing/2014/main" id="{84224264-234E-49B0-9AED-C71698DFFE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73913" y="5514976"/>
                  <a:ext cx="97313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3" name="Line 12">
                  <a:extLst>
                    <a:ext uri="{FF2B5EF4-FFF2-40B4-BE49-F238E27FC236}">
                      <a16:creationId xmlns:a16="http://schemas.microsoft.com/office/drawing/2014/main" id="{65D5B4E5-97A9-47AA-A5F2-DC5A7BA0F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118600" y="5514976"/>
                  <a:ext cx="0" cy="109538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4" name="Line 13">
                  <a:extLst>
                    <a:ext uri="{FF2B5EF4-FFF2-40B4-BE49-F238E27FC236}">
                      <a16:creationId xmlns:a16="http://schemas.microsoft.com/office/drawing/2014/main" id="{6C2E9306-6893-4573-83EE-E948F1CA8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18600" y="5514976"/>
                  <a:ext cx="296863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5" name="Line 14">
                  <a:extLst>
                    <a:ext uri="{FF2B5EF4-FFF2-40B4-BE49-F238E27FC236}">
                      <a16:creationId xmlns:a16="http://schemas.microsoft.com/office/drawing/2014/main" id="{C67A3423-1F3B-4201-9648-3E6E1DE04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88563" y="5514976"/>
                  <a:ext cx="0" cy="109538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6" name="Line 15">
                  <a:extLst>
                    <a:ext uri="{FF2B5EF4-FFF2-40B4-BE49-F238E27FC236}">
                      <a16:creationId xmlns:a16="http://schemas.microsoft.com/office/drawing/2014/main" id="{1BF763DB-44D6-461D-B76C-EA91242CC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15463" y="5514976"/>
                  <a:ext cx="6731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7" name="Line 16">
                  <a:extLst>
                    <a:ext uri="{FF2B5EF4-FFF2-40B4-BE49-F238E27FC236}">
                      <a16:creationId xmlns:a16="http://schemas.microsoft.com/office/drawing/2014/main" id="{9EA48FFA-F1FB-443C-84B8-00BD66742C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47050" y="5514976"/>
                  <a:ext cx="97155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B654FF4-19FE-43C5-9DCA-093C12B49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9300" y="5514976"/>
                  <a:ext cx="971550" cy="109538"/>
                </a:xfrm>
                <a:custGeom>
                  <a:avLst/>
                  <a:gdLst>
                    <a:gd name="T0" fmla="*/ 0 w 612"/>
                    <a:gd name="T1" fmla="*/ 69 h 69"/>
                    <a:gd name="T2" fmla="*/ 0 w 612"/>
                    <a:gd name="T3" fmla="*/ 0 h 69"/>
                    <a:gd name="T4" fmla="*/ 612 w 612"/>
                    <a:gd name="T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2" h="69">
                      <a:moveTo>
                        <a:pt x="0" y="69"/>
                      </a:moveTo>
                      <a:lnTo>
                        <a:pt x="0" y="0"/>
                      </a:lnTo>
                      <a:lnTo>
                        <a:pt x="612" y="0"/>
                      </a:ln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19" name="Line 18">
                  <a:extLst>
                    <a:ext uri="{FF2B5EF4-FFF2-40B4-BE49-F238E27FC236}">
                      <a16:creationId xmlns:a16="http://schemas.microsoft.com/office/drawing/2014/main" id="{5C8A34C0-A67F-4062-AC5A-66FA6A84A7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60850" y="5514976"/>
                  <a:ext cx="0" cy="109538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0" name="Line 19">
                  <a:extLst>
                    <a:ext uri="{FF2B5EF4-FFF2-40B4-BE49-F238E27FC236}">
                      <a16:creationId xmlns:a16="http://schemas.microsoft.com/office/drawing/2014/main" id="{178BA9A1-4B8D-43B0-BD77-5F5AE753C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400" y="5514976"/>
                  <a:ext cx="0" cy="109538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1" name="Line 20">
                  <a:extLst>
                    <a:ext uri="{FF2B5EF4-FFF2-40B4-BE49-F238E27FC236}">
                      <a16:creationId xmlns:a16="http://schemas.microsoft.com/office/drawing/2014/main" id="{460DCB0F-28BC-4962-A4B8-2918670D0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03950" y="5514976"/>
                  <a:ext cx="0" cy="109538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2" name="Line 21">
                  <a:extLst>
                    <a:ext uri="{FF2B5EF4-FFF2-40B4-BE49-F238E27FC236}">
                      <a16:creationId xmlns:a16="http://schemas.microsoft.com/office/drawing/2014/main" id="{A8C6CD0A-F12B-4F96-B14E-B2BAEF960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2400" y="5514976"/>
                  <a:ext cx="97155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3" name="Line 22">
                  <a:extLst>
                    <a:ext uri="{FF2B5EF4-FFF2-40B4-BE49-F238E27FC236}">
                      <a16:creationId xmlns:a16="http://schemas.microsoft.com/office/drawing/2014/main" id="{4295308C-83ED-4857-BE55-40F87A9C3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73913" y="5514976"/>
                  <a:ext cx="0" cy="109538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4" name="Line 23">
                  <a:extLst>
                    <a:ext uri="{FF2B5EF4-FFF2-40B4-BE49-F238E27FC236}">
                      <a16:creationId xmlns:a16="http://schemas.microsoft.com/office/drawing/2014/main" id="{972D9BB3-CBB4-4321-B5EE-6E4F614E1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0850" y="5514976"/>
                  <a:ext cx="97155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5" name="Line 24">
                  <a:extLst>
                    <a:ext uri="{FF2B5EF4-FFF2-40B4-BE49-F238E27FC236}">
                      <a16:creationId xmlns:a16="http://schemas.microsoft.com/office/drawing/2014/main" id="{986E1052-4155-417D-A01E-49B55F2B4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3950" y="5514976"/>
                  <a:ext cx="969963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2D73D28-A4B1-4FA1-9282-ED7C0EAC2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565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0.0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192C86-F84E-4344-B85A-72FE0C49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115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0.5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0F914F-F995-49E5-9B30-F5310FC0A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3080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1.0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97F15B-31FC-4326-B39C-B1D0DB7A1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6213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1.5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D4C1380-4008-4040-B6B2-3DB4D0CA8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6177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2.0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C7CE38-BA01-4273-A1C5-085D64E4E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7727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2.5</a:t>
                </a:r>
              </a:p>
            </p:txBody>
          </p:sp>
          <p:sp>
            <p:nvSpPr>
              <p:cNvPr id="384" name="Rectangle 31">
                <a:extLst>
                  <a:ext uri="{FF2B5EF4-FFF2-40B4-BE49-F238E27FC236}">
                    <a16:creationId xmlns:a16="http://schemas.microsoft.com/office/drawing/2014/main" id="{C25CFB63-2D5E-4D2A-B9D4-5DEBDE542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9278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3.0</a:t>
                </a:r>
              </a:p>
            </p:txBody>
          </p:sp>
          <p:sp>
            <p:nvSpPr>
              <p:cNvPr id="385" name="Rectangle 32">
                <a:extLst>
                  <a:ext uri="{FF2B5EF4-FFF2-40B4-BE49-F238E27FC236}">
                    <a16:creationId xmlns:a16="http://schemas.microsoft.com/office/drawing/2014/main" id="{710358A1-272A-4720-9014-46A6EF6F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0828" y="5672138"/>
                <a:ext cx="306584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3.5</a:t>
                </a:r>
              </a:p>
            </p:txBody>
          </p:sp>
          <p:sp>
            <p:nvSpPr>
              <p:cNvPr id="386" name="Rectangle 33">
                <a:extLst>
                  <a:ext uri="{FF2B5EF4-FFF2-40B4-BE49-F238E27FC236}">
                    <a16:creationId xmlns:a16="http://schemas.microsoft.com/office/drawing/2014/main" id="{0F3C567E-4985-449F-87D1-203F5837D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5227" y="5940427"/>
                <a:ext cx="300108" cy="249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OR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387" name="Rectangle 34">
                <a:extLst>
                  <a:ext uri="{FF2B5EF4-FFF2-40B4-BE49-F238E27FC236}">
                    <a16:creationId xmlns:a16="http://schemas.microsoft.com/office/drawing/2014/main" id="{93B42A7F-4A57-4F5F-B0CC-56A4CE4B0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664" y="2263715"/>
                <a:ext cx="2144367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White no DTG </a:t>
                </a:r>
                <a:r>
                  <a:rPr kumimoji="0" lang="fr-FR" altLang="fr-FR" sz="160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(</a:t>
                </a:r>
                <a:r>
                  <a:rPr kumimoji="0" lang="en-US" altLang="fr-FR" sz="160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ref</a:t>
                </a:r>
                <a:r>
                  <a:rPr kumimoji="0" lang="fr-FR" altLang="fr-FR" sz="1600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)</a:t>
                </a:r>
              </a:p>
            </p:txBody>
          </p:sp>
          <p:sp>
            <p:nvSpPr>
              <p:cNvPr id="388" name="Rectangle 35">
                <a:extLst>
                  <a:ext uri="{FF2B5EF4-FFF2-40B4-BE49-F238E27FC236}">
                    <a16:creationId xmlns:a16="http://schemas.microsoft.com/office/drawing/2014/main" id="{3C1FB06B-2E84-461C-BA22-8B1545BC5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234" y="2900323"/>
                <a:ext cx="1595795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White on DTG</a:t>
                </a:r>
                <a:endPara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389" name="Rectangle 36">
                <a:extLst>
                  <a:ext uri="{FF2B5EF4-FFF2-40B4-BE49-F238E27FC236}">
                    <a16:creationId xmlns:a16="http://schemas.microsoft.com/office/drawing/2014/main" id="{8E3009AA-07AF-47AF-B1E6-F8B72CC1C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705" y="3519448"/>
                <a:ext cx="1506325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600" b="1" dirty="0">
                    <a:latin typeface="+mn-lt"/>
                  </a:rPr>
                  <a:t>Black no DTG</a:t>
                </a:r>
                <a:endPara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390" name="Rectangle 37">
                <a:extLst>
                  <a:ext uri="{FF2B5EF4-FFF2-40B4-BE49-F238E27FC236}">
                    <a16:creationId xmlns:a16="http://schemas.microsoft.com/office/drawing/2014/main" id="{20C23C3F-6235-4EFC-A04B-F86BAA2DA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702" y="4121090"/>
                <a:ext cx="1506325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600" b="1" dirty="0">
                    <a:latin typeface="+mn-lt"/>
                  </a:rPr>
                  <a:t>B</a:t>
                </a: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lack on DTG</a:t>
                </a:r>
                <a:endPara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391" name="Rectangle 38">
                <a:extLst>
                  <a:ext uri="{FF2B5EF4-FFF2-40B4-BE49-F238E27FC236}">
                    <a16:creationId xmlns:a16="http://schemas.microsoft.com/office/drawing/2014/main" id="{2CD828F0-E8F2-427D-9CE2-E475A61A5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584" y="4639119"/>
                <a:ext cx="1899443" cy="569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r"/>
                <a:r>
                  <a:rPr lang="fr-FR" altLang="fr-FR" sz="1600" b="1" dirty="0">
                    <a:latin typeface="+mn-lt"/>
                  </a:rPr>
                  <a:t>Black DTG</a:t>
                </a:r>
              </a:p>
              <a:p>
                <a:pPr lvl="0" algn="r"/>
                <a:r>
                  <a:rPr lang="fr-FR" altLang="fr-FR" sz="1600" b="1" dirty="0">
                    <a:latin typeface="+mn-lt"/>
                  </a:rPr>
                  <a:t>vs White on DTG</a:t>
                </a:r>
                <a:endParaRPr lang="fr-FR" altLang="fr-FR" sz="1600" dirty="0">
                  <a:latin typeface="+mn-lt"/>
                </a:endParaRPr>
              </a:p>
            </p:txBody>
          </p:sp>
          <p:sp>
            <p:nvSpPr>
              <p:cNvPr id="392" name="Freeform 39">
                <a:extLst>
                  <a:ext uri="{FF2B5EF4-FFF2-40B4-BE49-F238E27FC236}">
                    <a16:creationId xmlns:a16="http://schemas.microsoft.com/office/drawing/2014/main" id="{068210A1-A399-4993-89A7-DE62C7F91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5" y="2960688"/>
                <a:ext cx="166688" cy="157163"/>
              </a:xfrm>
              <a:custGeom>
                <a:avLst/>
                <a:gdLst>
                  <a:gd name="T0" fmla="*/ 91 w 105"/>
                  <a:gd name="T1" fmla="*/ 82 h 99"/>
                  <a:gd name="T2" fmla="*/ 94 w 105"/>
                  <a:gd name="T3" fmla="*/ 78 h 99"/>
                  <a:gd name="T4" fmla="*/ 97 w 105"/>
                  <a:gd name="T5" fmla="*/ 74 h 99"/>
                  <a:gd name="T6" fmla="*/ 100 w 105"/>
                  <a:gd name="T7" fmla="*/ 68 h 99"/>
                  <a:gd name="T8" fmla="*/ 103 w 105"/>
                  <a:gd name="T9" fmla="*/ 59 h 99"/>
                  <a:gd name="T10" fmla="*/ 105 w 105"/>
                  <a:gd name="T11" fmla="*/ 50 h 99"/>
                  <a:gd name="T12" fmla="*/ 103 w 105"/>
                  <a:gd name="T13" fmla="*/ 39 h 99"/>
                  <a:gd name="T14" fmla="*/ 100 w 105"/>
                  <a:gd name="T15" fmla="*/ 30 h 99"/>
                  <a:gd name="T16" fmla="*/ 95 w 105"/>
                  <a:gd name="T17" fmla="*/ 22 h 99"/>
                  <a:gd name="T18" fmla="*/ 89 w 105"/>
                  <a:gd name="T19" fmla="*/ 14 h 99"/>
                  <a:gd name="T20" fmla="*/ 81 w 105"/>
                  <a:gd name="T21" fmla="*/ 8 h 99"/>
                  <a:gd name="T22" fmla="*/ 72 w 105"/>
                  <a:gd name="T23" fmla="*/ 4 h 99"/>
                  <a:gd name="T24" fmla="*/ 67 w 105"/>
                  <a:gd name="T25" fmla="*/ 2 h 99"/>
                  <a:gd name="T26" fmla="*/ 57 w 105"/>
                  <a:gd name="T27" fmla="*/ 0 h 99"/>
                  <a:gd name="T28" fmla="*/ 47 w 105"/>
                  <a:gd name="T29" fmla="*/ 0 h 99"/>
                  <a:gd name="T30" fmla="*/ 36 w 105"/>
                  <a:gd name="T31" fmla="*/ 2 h 99"/>
                  <a:gd name="T32" fmla="*/ 27 w 105"/>
                  <a:gd name="T33" fmla="*/ 5 h 99"/>
                  <a:gd name="T34" fmla="*/ 19 w 105"/>
                  <a:gd name="T35" fmla="*/ 11 h 99"/>
                  <a:gd name="T36" fmla="*/ 11 w 105"/>
                  <a:gd name="T37" fmla="*/ 18 h 99"/>
                  <a:gd name="T38" fmla="*/ 5 w 105"/>
                  <a:gd name="T39" fmla="*/ 26 h 99"/>
                  <a:gd name="T40" fmla="*/ 2 w 105"/>
                  <a:gd name="T41" fmla="*/ 35 h 99"/>
                  <a:gd name="T42" fmla="*/ 0 w 105"/>
                  <a:gd name="T43" fmla="*/ 44 h 99"/>
                  <a:gd name="T44" fmla="*/ 0 w 105"/>
                  <a:gd name="T45" fmla="*/ 54 h 99"/>
                  <a:gd name="T46" fmla="*/ 2 w 105"/>
                  <a:gd name="T47" fmla="*/ 64 h 99"/>
                  <a:gd name="T48" fmla="*/ 5 w 105"/>
                  <a:gd name="T49" fmla="*/ 72 h 99"/>
                  <a:gd name="T50" fmla="*/ 9 w 105"/>
                  <a:gd name="T51" fmla="*/ 78 h 99"/>
                  <a:gd name="T52" fmla="*/ 15 w 105"/>
                  <a:gd name="T53" fmla="*/ 84 h 99"/>
                  <a:gd name="T54" fmla="*/ 23 w 105"/>
                  <a:gd name="T55" fmla="*/ 90 h 99"/>
                  <a:gd name="T56" fmla="*/ 32 w 105"/>
                  <a:gd name="T57" fmla="*/ 95 h 99"/>
                  <a:gd name="T58" fmla="*/ 41 w 105"/>
                  <a:gd name="T59" fmla="*/ 98 h 99"/>
                  <a:gd name="T60" fmla="*/ 52 w 105"/>
                  <a:gd name="T61" fmla="*/ 99 h 99"/>
                  <a:gd name="T62" fmla="*/ 62 w 105"/>
                  <a:gd name="T63" fmla="*/ 98 h 99"/>
                  <a:gd name="T64" fmla="*/ 69 w 105"/>
                  <a:gd name="T65" fmla="*/ 96 h 99"/>
                  <a:gd name="T66" fmla="*/ 76 w 105"/>
                  <a:gd name="T67" fmla="*/ 93 h 99"/>
                  <a:gd name="T68" fmla="*/ 83 w 105"/>
                  <a:gd name="T69" fmla="*/ 89 h 99"/>
                  <a:gd name="T70" fmla="*/ 87 w 105"/>
                  <a:gd name="T71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99">
                    <a:moveTo>
                      <a:pt x="89" y="84"/>
                    </a:moveTo>
                    <a:lnTo>
                      <a:pt x="91" y="82"/>
                    </a:lnTo>
                    <a:lnTo>
                      <a:pt x="92" y="80"/>
                    </a:lnTo>
                    <a:lnTo>
                      <a:pt x="94" y="78"/>
                    </a:lnTo>
                    <a:lnTo>
                      <a:pt x="95" y="76"/>
                    </a:lnTo>
                    <a:lnTo>
                      <a:pt x="97" y="74"/>
                    </a:lnTo>
                    <a:lnTo>
                      <a:pt x="98" y="72"/>
                    </a:lnTo>
                    <a:lnTo>
                      <a:pt x="100" y="68"/>
                    </a:lnTo>
                    <a:lnTo>
                      <a:pt x="102" y="64"/>
                    </a:lnTo>
                    <a:lnTo>
                      <a:pt x="103" y="59"/>
                    </a:lnTo>
                    <a:lnTo>
                      <a:pt x="104" y="54"/>
                    </a:lnTo>
                    <a:lnTo>
                      <a:pt x="105" y="50"/>
                    </a:lnTo>
                    <a:lnTo>
                      <a:pt x="104" y="44"/>
                    </a:lnTo>
                    <a:lnTo>
                      <a:pt x="103" y="39"/>
                    </a:lnTo>
                    <a:lnTo>
                      <a:pt x="102" y="35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5" y="22"/>
                    </a:lnTo>
                    <a:lnTo>
                      <a:pt x="92" y="18"/>
                    </a:lnTo>
                    <a:lnTo>
                      <a:pt x="89" y="14"/>
                    </a:lnTo>
                    <a:lnTo>
                      <a:pt x="85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72" y="4"/>
                    </a:lnTo>
                    <a:lnTo>
                      <a:pt x="69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2" y="4"/>
                    </a:lnTo>
                    <a:lnTo>
                      <a:pt x="27" y="5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30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3" y="68"/>
                    </a:lnTo>
                    <a:lnTo>
                      <a:pt x="5" y="72"/>
                    </a:lnTo>
                    <a:lnTo>
                      <a:pt x="8" y="76"/>
                    </a:lnTo>
                    <a:lnTo>
                      <a:pt x="9" y="78"/>
                    </a:lnTo>
                    <a:lnTo>
                      <a:pt x="11" y="80"/>
                    </a:lnTo>
                    <a:lnTo>
                      <a:pt x="15" y="84"/>
                    </a:lnTo>
                    <a:lnTo>
                      <a:pt x="19" y="87"/>
                    </a:lnTo>
                    <a:lnTo>
                      <a:pt x="23" y="90"/>
                    </a:lnTo>
                    <a:lnTo>
                      <a:pt x="27" y="93"/>
                    </a:lnTo>
                    <a:lnTo>
                      <a:pt x="32" y="95"/>
                    </a:lnTo>
                    <a:lnTo>
                      <a:pt x="36" y="97"/>
                    </a:lnTo>
                    <a:lnTo>
                      <a:pt x="41" y="98"/>
                    </a:lnTo>
                    <a:lnTo>
                      <a:pt x="47" y="98"/>
                    </a:lnTo>
                    <a:lnTo>
                      <a:pt x="52" y="99"/>
                    </a:lnTo>
                    <a:lnTo>
                      <a:pt x="57" y="98"/>
                    </a:lnTo>
                    <a:lnTo>
                      <a:pt x="62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2" y="95"/>
                    </a:lnTo>
                    <a:lnTo>
                      <a:pt x="76" y="93"/>
                    </a:lnTo>
                    <a:lnTo>
                      <a:pt x="81" y="90"/>
                    </a:lnTo>
                    <a:lnTo>
                      <a:pt x="83" y="89"/>
                    </a:lnTo>
                    <a:lnTo>
                      <a:pt x="85" y="87"/>
                    </a:lnTo>
                    <a:lnTo>
                      <a:pt x="87" y="86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393" name="Rectangle 40">
                <a:extLst>
                  <a:ext uri="{FF2B5EF4-FFF2-40B4-BE49-F238E27FC236}">
                    <a16:creationId xmlns:a16="http://schemas.microsoft.com/office/drawing/2014/main" id="{996FC555-B7FC-4F68-BF00-CA7211362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8483" y="2634907"/>
                <a:ext cx="494422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0.81</a:t>
                </a:r>
              </a:p>
            </p:txBody>
          </p:sp>
          <p:sp>
            <p:nvSpPr>
              <p:cNvPr id="394" name="Freeform 41">
                <a:extLst>
                  <a:ext uri="{FF2B5EF4-FFF2-40B4-BE49-F238E27FC236}">
                    <a16:creationId xmlns:a16="http://schemas.microsoft.com/office/drawing/2014/main" id="{18DEE949-FE47-4DBB-82A4-E316DB7D6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738" y="2339976"/>
                <a:ext cx="166688" cy="155575"/>
              </a:xfrm>
              <a:custGeom>
                <a:avLst/>
                <a:gdLst>
                  <a:gd name="T0" fmla="*/ 91 w 105"/>
                  <a:gd name="T1" fmla="*/ 82 h 98"/>
                  <a:gd name="T2" fmla="*/ 94 w 105"/>
                  <a:gd name="T3" fmla="*/ 78 h 98"/>
                  <a:gd name="T4" fmla="*/ 97 w 105"/>
                  <a:gd name="T5" fmla="*/ 74 h 98"/>
                  <a:gd name="T6" fmla="*/ 101 w 105"/>
                  <a:gd name="T7" fmla="*/ 68 h 98"/>
                  <a:gd name="T8" fmla="*/ 104 w 105"/>
                  <a:gd name="T9" fmla="*/ 59 h 98"/>
                  <a:gd name="T10" fmla="*/ 105 w 105"/>
                  <a:gd name="T11" fmla="*/ 49 h 98"/>
                  <a:gd name="T12" fmla="*/ 104 w 105"/>
                  <a:gd name="T13" fmla="*/ 39 h 98"/>
                  <a:gd name="T14" fmla="*/ 101 w 105"/>
                  <a:gd name="T15" fmla="*/ 30 h 98"/>
                  <a:gd name="T16" fmla="*/ 96 w 105"/>
                  <a:gd name="T17" fmla="*/ 21 h 98"/>
                  <a:gd name="T18" fmla="*/ 89 w 105"/>
                  <a:gd name="T19" fmla="*/ 14 h 98"/>
                  <a:gd name="T20" fmla="*/ 81 w 105"/>
                  <a:gd name="T21" fmla="*/ 8 h 98"/>
                  <a:gd name="T22" fmla="*/ 73 w 105"/>
                  <a:gd name="T23" fmla="*/ 3 h 98"/>
                  <a:gd name="T24" fmla="*/ 68 w 105"/>
                  <a:gd name="T25" fmla="*/ 1 h 98"/>
                  <a:gd name="T26" fmla="*/ 58 w 105"/>
                  <a:gd name="T27" fmla="*/ 0 h 98"/>
                  <a:gd name="T28" fmla="*/ 47 w 105"/>
                  <a:gd name="T29" fmla="*/ 0 h 98"/>
                  <a:gd name="T30" fmla="*/ 37 w 105"/>
                  <a:gd name="T31" fmla="*/ 1 h 98"/>
                  <a:gd name="T32" fmla="*/ 28 w 105"/>
                  <a:gd name="T33" fmla="*/ 5 h 98"/>
                  <a:gd name="T34" fmla="*/ 19 w 105"/>
                  <a:gd name="T35" fmla="*/ 11 h 98"/>
                  <a:gd name="T36" fmla="*/ 12 w 105"/>
                  <a:gd name="T37" fmla="*/ 18 h 98"/>
                  <a:gd name="T38" fmla="*/ 6 w 105"/>
                  <a:gd name="T39" fmla="*/ 26 h 98"/>
                  <a:gd name="T40" fmla="*/ 2 w 105"/>
                  <a:gd name="T41" fmla="*/ 34 h 98"/>
                  <a:gd name="T42" fmla="*/ 0 w 105"/>
                  <a:gd name="T43" fmla="*/ 44 h 98"/>
                  <a:gd name="T44" fmla="*/ 0 w 105"/>
                  <a:gd name="T45" fmla="*/ 54 h 98"/>
                  <a:gd name="T46" fmla="*/ 2 w 105"/>
                  <a:gd name="T47" fmla="*/ 63 h 98"/>
                  <a:gd name="T48" fmla="*/ 6 w 105"/>
                  <a:gd name="T49" fmla="*/ 72 h 98"/>
                  <a:gd name="T50" fmla="*/ 10 w 105"/>
                  <a:gd name="T51" fmla="*/ 78 h 98"/>
                  <a:gd name="T52" fmla="*/ 15 w 105"/>
                  <a:gd name="T53" fmla="*/ 84 h 98"/>
                  <a:gd name="T54" fmla="*/ 23 w 105"/>
                  <a:gd name="T55" fmla="*/ 90 h 98"/>
                  <a:gd name="T56" fmla="*/ 32 w 105"/>
                  <a:gd name="T57" fmla="*/ 95 h 98"/>
                  <a:gd name="T58" fmla="*/ 42 w 105"/>
                  <a:gd name="T59" fmla="*/ 97 h 98"/>
                  <a:gd name="T60" fmla="*/ 53 w 105"/>
                  <a:gd name="T61" fmla="*/ 98 h 98"/>
                  <a:gd name="T62" fmla="*/ 63 w 105"/>
                  <a:gd name="T63" fmla="*/ 97 h 98"/>
                  <a:gd name="T64" fmla="*/ 70 w 105"/>
                  <a:gd name="T65" fmla="*/ 95 h 98"/>
                  <a:gd name="T66" fmla="*/ 77 w 105"/>
                  <a:gd name="T67" fmla="*/ 92 h 98"/>
                  <a:gd name="T68" fmla="*/ 83 w 105"/>
                  <a:gd name="T69" fmla="*/ 88 h 98"/>
                  <a:gd name="T70" fmla="*/ 87 w 105"/>
                  <a:gd name="T71" fmla="*/ 8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98">
                    <a:moveTo>
                      <a:pt x="89" y="84"/>
                    </a:moveTo>
                    <a:lnTo>
                      <a:pt x="91" y="82"/>
                    </a:lnTo>
                    <a:lnTo>
                      <a:pt x="93" y="80"/>
                    </a:lnTo>
                    <a:lnTo>
                      <a:pt x="94" y="78"/>
                    </a:lnTo>
                    <a:lnTo>
                      <a:pt x="96" y="76"/>
                    </a:lnTo>
                    <a:lnTo>
                      <a:pt x="97" y="74"/>
                    </a:lnTo>
                    <a:lnTo>
                      <a:pt x="99" y="72"/>
                    </a:lnTo>
                    <a:lnTo>
                      <a:pt x="101" y="68"/>
                    </a:lnTo>
                    <a:lnTo>
                      <a:pt x="102" y="63"/>
                    </a:lnTo>
                    <a:lnTo>
                      <a:pt x="104" y="59"/>
                    </a:lnTo>
                    <a:lnTo>
                      <a:pt x="105" y="54"/>
                    </a:lnTo>
                    <a:lnTo>
                      <a:pt x="105" y="49"/>
                    </a:lnTo>
                    <a:lnTo>
                      <a:pt x="105" y="44"/>
                    </a:lnTo>
                    <a:lnTo>
                      <a:pt x="104" y="39"/>
                    </a:lnTo>
                    <a:lnTo>
                      <a:pt x="102" y="34"/>
                    </a:lnTo>
                    <a:lnTo>
                      <a:pt x="101" y="30"/>
                    </a:lnTo>
                    <a:lnTo>
                      <a:pt x="99" y="26"/>
                    </a:lnTo>
                    <a:lnTo>
                      <a:pt x="96" y="21"/>
                    </a:lnTo>
                    <a:lnTo>
                      <a:pt x="93" y="18"/>
                    </a:lnTo>
                    <a:lnTo>
                      <a:pt x="89" y="14"/>
                    </a:lnTo>
                    <a:lnTo>
                      <a:pt x="85" y="11"/>
                    </a:lnTo>
                    <a:lnTo>
                      <a:pt x="81" y="8"/>
                    </a:lnTo>
                    <a:lnTo>
                      <a:pt x="77" y="5"/>
                    </a:lnTo>
                    <a:lnTo>
                      <a:pt x="73" y="3"/>
                    </a:lnTo>
                    <a:lnTo>
                      <a:pt x="70" y="2"/>
                    </a:lnTo>
                    <a:lnTo>
                      <a:pt x="68" y="1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7" y="1"/>
                    </a:lnTo>
                    <a:lnTo>
                      <a:pt x="32" y="3"/>
                    </a:lnTo>
                    <a:lnTo>
                      <a:pt x="28" y="5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2" y="34"/>
                    </a:lnTo>
                    <a:lnTo>
                      <a:pt x="1" y="39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9" y="76"/>
                    </a:lnTo>
                    <a:lnTo>
                      <a:pt x="10" y="78"/>
                    </a:lnTo>
                    <a:lnTo>
                      <a:pt x="12" y="80"/>
                    </a:lnTo>
                    <a:lnTo>
                      <a:pt x="15" y="84"/>
                    </a:lnTo>
                    <a:lnTo>
                      <a:pt x="19" y="87"/>
                    </a:lnTo>
                    <a:lnTo>
                      <a:pt x="23" y="90"/>
                    </a:lnTo>
                    <a:lnTo>
                      <a:pt x="28" y="92"/>
                    </a:lnTo>
                    <a:lnTo>
                      <a:pt x="32" y="95"/>
                    </a:lnTo>
                    <a:lnTo>
                      <a:pt x="37" y="96"/>
                    </a:lnTo>
                    <a:lnTo>
                      <a:pt x="42" y="97"/>
                    </a:lnTo>
                    <a:lnTo>
                      <a:pt x="47" y="98"/>
                    </a:lnTo>
                    <a:lnTo>
                      <a:pt x="53" y="98"/>
                    </a:lnTo>
                    <a:lnTo>
                      <a:pt x="58" y="98"/>
                    </a:lnTo>
                    <a:lnTo>
                      <a:pt x="63" y="97"/>
                    </a:lnTo>
                    <a:lnTo>
                      <a:pt x="68" y="96"/>
                    </a:lnTo>
                    <a:lnTo>
                      <a:pt x="70" y="95"/>
                    </a:lnTo>
                    <a:lnTo>
                      <a:pt x="73" y="95"/>
                    </a:lnTo>
                    <a:lnTo>
                      <a:pt x="77" y="92"/>
                    </a:lnTo>
                    <a:lnTo>
                      <a:pt x="81" y="90"/>
                    </a:lnTo>
                    <a:lnTo>
                      <a:pt x="83" y="88"/>
                    </a:lnTo>
                    <a:lnTo>
                      <a:pt x="85" y="87"/>
                    </a:lnTo>
                    <a:lnTo>
                      <a:pt x="87" y="85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395" name="Rectangle 42">
                <a:extLst>
                  <a:ext uri="{FF2B5EF4-FFF2-40B4-BE49-F238E27FC236}">
                    <a16:creationId xmlns:a16="http://schemas.microsoft.com/office/drawing/2014/main" id="{CF93F551-CB00-49BB-9F06-2AA411DD8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7716" y="2119157"/>
                <a:ext cx="494422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1.00</a:t>
                </a:r>
              </a:p>
            </p:txBody>
          </p:sp>
          <p:sp>
            <p:nvSpPr>
              <p:cNvPr id="396" name="Freeform 43">
                <a:extLst>
                  <a:ext uri="{FF2B5EF4-FFF2-40B4-BE49-F238E27FC236}">
                    <a16:creationId xmlns:a16="http://schemas.microsoft.com/office/drawing/2014/main" id="{645F4816-9913-4DD4-A6CB-7F0529925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100" y="3576638"/>
                <a:ext cx="165100" cy="157163"/>
              </a:xfrm>
              <a:custGeom>
                <a:avLst/>
                <a:gdLst>
                  <a:gd name="T0" fmla="*/ 90 w 104"/>
                  <a:gd name="T1" fmla="*/ 82 h 99"/>
                  <a:gd name="T2" fmla="*/ 94 w 104"/>
                  <a:gd name="T3" fmla="*/ 79 h 99"/>
                  <a:gd name="T4" fmla="*/ 97 w 104"/>
                  <a:gd name="T5" fmla="*/ 74 h 99"/>
                  <a:gd name="T6" fmla="*/ 100 w 104"/>
                  <a:gd name="T7" fmla="*/ 68 h 99"/>
                  <a:gd name="T8" fmla="*/ 103 w 104"/>
                  <a:gd name="T9" fmla="*/ 60 h 99"/>
                  <a:gd name="T10" fmla="*/ 104 w 104"/>
                  <a:gd name="T11" fmla="*/ 50 h 99"/>
                  <a:gd name="T12" fmla="*/ 103 w 104"/>
                  <a:gd name="T13" fmla="*/ 40 h 99"/>
                  <a:gd name="T14" fmla="*/ 100 w 104"/>
                  <a:gd name="T15" fmla="*/ 31 h 99"/>
                  <a:gd name="T16" fmla="*/ 95 w 104"/>
                  <a:gd name="T17" fmla="*/ 22 h 99"/>
                  <a:gd name="T18" fmla="*/ 89 w 104"/>
                  <a:gd name="T19" fmla="*/ 15 h 99"/>
                  <a:gd name="T20" fmla="*/ 80 w 104"/>
                  <a:gd name="T21" fmla="*/ 8 h 99"/>
                  <a:gd name="T22" fmla="*/ 72 w 104"/>
                  <a:gd name="T23" fmla="*/ 4 h 99"/>
                  <a:gd name="T24" fmla="*/ 67 w 104"/>
                  <a:gd name="T25" fmla="*/ 2 h 99"/>
                  <a:gd name="T26" fmla="*/ 57 w 104"/>
                  <a:gd name="T27" fmla="*/ 1 h 99"/>
                  <a:gd name="T28" fmla="*/ 46 w 104"/>
                  <a:gd name="T29" fmla="*/ 1 h 99"/>
                  <a:gd name="T30" fmla="*/ 36 w 104"/>
                  <a:gd name="T31" fmla="*/ 2 h 99"/>
                  <a:gd name="T32" fmla="*/ 27 w 104"/>
                  <a:gd name="T33" fmla="*/ 6 h 99"/>
                  <a:gd name="T34" fmla="*/ 18 w 104"/>
                  <a:gd name="T35" fmla="*/ 11 h 99"/>
                  <a:gd name="T36" fmla="*/ 11 w 104"/>
                  <a:gd name="T37" fmla="*/ 18 h 99"/>
                  <a:gd name="T38" fmla="*/ 5 w 104"/>
                  <a:gd name="T39" fmla="*/ 26 h 99"/>
                  <a:gd name="T40" fmla="*/ 1 w 104"/>
                  <a:gd name="T41" fmla="*/ 35 h 99"/>
                  <a:gd name="T42" fmla="*/ 0 w 104"/>
                  <a:gd name="T43" fmla="*/ 45 h 99"/>
                  <a:gd name="T44" fmla="*/ 0 w 104"/>
                  <a:gd name="T45" fmla="*/ 55 h 99"/>
                  <a:gd name="T46" fmla="*/ 1 w 104"/>
                  <a:gd name="T47" fmla="*/ 64 h 99"/>
                  <a:gd name="T48" fmla="*/ 5 w 104"/>
                  <a:gd name="T49" fmla="*/ 72 h 99"/>
                  <a:gd name="T50" fmla="*/ 9 w 104"/>
                  <a:gd name="T51" fmla="*/ 79 h 99"/>
                  <a:gd name="T52" fmla="*/ 15 w 104"/>
                  <a:gd name="T53" fmla="*/ 84 h 99"/>
                  <a:gd name="T54" fmla="*/ 23 w 104"/>
                  <a:gd name="T55" fmla="*/ 91 h 99"/>
                  <a:gd name="T56" fmla="*/ 32 w 104"/>
                  <a:gd name="T57" fmla="*/ 95 h 99"/>
                  <a:gd name="T58" fmla="*/ 41 w 104"/>
                  <a:gd name="T59" fmla="*/ 98 h 99"/>
                  <a:gd name="T60" fmla="*/ 52 w 104"/>
                  <a:gd name="T61" fmla="*/ 99 h 99"/>
                  <a:gd name="T62" fmla="*/ 62 w 104"/>
                  <a:gd name="T63" fmla="*/ 98 h 99"/>
                  <a:gd name="T64" fmla="*/ 69 w 104"/>
                  <a:gd name="T65" fmla="*/ 96 h 99"/>
                  <a:gd name="T66" fmla="*/ 76 w 104"/>
                  <a:gd name="T67" fmla="*/ 93 h 99"/>
                  <a:gd name="T68" fmla="*/ 82 w 104"/>
                  <a:gd name="T69" fmla="*/ 89 h 99"/>
                  <a:gd name="T70" fmla="*/ 87 w 104"/>
                  <a:gd name="T71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99">
                    <a:moveTo>
                      <a:pt x="89" y="84"/>
                    </a:moveTo>
                    <a:lnTo>
                      <a:pt x="90" y="82"/>
                    </a:lnTo>
                    <a:lnTo>
                      <a:pt x="92" y="81"/>
                    </a:lnTo>
                    <a:lnTo>
                      <a:pt x="94" y="79"/>
                    </a:lnTo>
                    <a:lnTo>
                      <a:pt x="95" y="77"/>
                    </a:lnTo>
                    <a:lnTo>
                      <a:pt x="97" y="74"/>
                    </a:lnTo>
                    <a:lnTo>
                      <a:pt x="98" y="72"/>
                    </a:lnTo>
                    <a:lnTo>
                      <a:pt x="100" y="68"/>
                    </a:lnTo>
                    <a:lnTo>
                      <a:pt x="102" y="64"/>
                    </a:lnTo>
                    <a:lnTo>
                      <a:pt x="103" y="60"/>
                    </a:lnTo>
                    <a:lnTo>
                      <a:pt x="104" y="55"/>
                    </a:lnTo>
                    <a:lnTo>
                      <a:pt x="104" y="50"/>
                    </a:lnTo>
                    <a:lnTo>
                      <a:pt x="104" y="45"/>
                    </a:lnTo>
                    <a:lnTo>
                      <a:pt x="103" y="40"/>
                    </a:lnTo>
                    <a:lnTo>
                      <a:pt x="102" y="35"/>
                    </a:lnTo>
                    <a:lnTo>
                      <a:pt x="100" y="31"/>
                    </a:lnTo>
                    <a:lnTo>
                      <a:pt x="98" y="26"/>
                    </a:lnTo>
                    <a:lnTo>
                      <a:pt x="95" y="22"/>
                    </a:lnTo>
                    <a:lnTo>
                      <a:pt x="92" y="18"/>
                    </a:lnTo>
                    <a:lnTo>
                      <a:pt x="89" y="15"/>
                    </a:lnTo>
                    <a:lnTo>
                      <a:pt x="85" y="11"/>
                    </a:lnTo>
                    <a:lnTo>
                      <a:pt x="80" y="8"/>
                    </a:lnTo>
                    <a:lnTo>
                      <a:pt x="76" y="6"/>
                    </a:lnTo>
                    <a:lnTo>
                      <a:pt x="72" y="4"/>
                    </a:lnTo>
                    <a:lnTo>
                      <a:pt x="69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7" y="1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2" y="4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5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31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1" y="64"/>
                    </a:lnTo>
                    <a:lnTo>
                      <a:pt x="3" y="68"/>
                    </a:lnTo>
                    <a:lnTo>
                      <a:pt x="5" y="72"/>
                    </a:lnTo>
                    <a:lnTo>
                      <a:pt x="8" y="77"/>
                    </a:lnTo>
                    <a:lnTo>
                      <a:pt x="9" y="79"/>
                    </a:lnTo>
                    <a:lnTo>
                      <a:pt x="11" y="81"/>
                    </a:lnTo>
                    <a:lnTo>
                      <a:pt x="15" y="84"/>
                    </a:lnTo>
                    <a:lnTo>
                      <a:pt x="18" y="88"/>
                    </a:lnTo>
                    <a:lnTo>
                      <a:pt x="23" y="91"/>
                    </a:lnTo>
                    <a:lnTo>
                      <a:pt x="27" y="93"/>
                    </a:lnTo>
                    <a:lnTo>
                      <a:pt x="32" y="95"/>
                    </a:lnTo>
                    <a:lnTo>
                      <a:pt x="36" y="97"/>
                    </a:lnTo>
                    <a:lnTo>
                      <a:pt x="41" y="98"/>
                    </a:lnTo>
                    <a:lnTo>
                      <a:pt x="46" y="99"/>
                    </a:lnTo>
                    <a:lnTo>
                      <a:pt x="52" y="99"/>
                    </a:lnTo>
                    <a:lnTo>
                      <a:pt x="57" y="99"/>
                    </a:lnTo>
                    <a:lnTo>
                      <a:pt x="62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2" y="95"/>
                    </a:lnTo>
                    <a:lnTo>
                      <a:pt x="76" y="93"/>
                    </a:lnTo>
                    <a:lnTo>
                      <a:pt x="80" y="91"/>
                    </a:lnTo>
                    <a:lnTo>
                      <a:pt x="82" y="89"/>
                    </a:lnTo>
                    <a:lnTo>
                      <a:pt x="85" y="88"/>
                    </a:lnTo>
                    <a:lnTo>
                      <a:pt x="87" y="86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397" name="Rectangle 44">
                <a:extLst>
                  <a:ext uri="{FF2B5EF4-FFF2-40B4-BE49-F238E27FC236}">
                    <a16:creationId xmlns:a16="http://schemas.microsoft.com/office/drawing/2014/main" id="{AEDC2DD4-D3F0-48FF-BE04-EEB0F54CA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840" y="3291907"/>
                <a:ext cx="494422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1.05</a:t>
                </a:r>
              </a:p>
            </p:txBody>
          </p:sp>
          <p:sp>
            <p:nvSpPr>
              <p:cNvPr id="398" name="Freeform 45">
                <a:extLst>
                  <a:ext uri="{FF2B5EF4-FFF2-40B4-BE49-F238E27FC236}">
                    <a16:creationId xmlns:a16="http://schemas.microsoft.com/office/drawing/2014/main" id="{38C717E1-779C-4001-98C9-18A8EF082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0" y="4194176"/>
                <a:ext cx="166688" cy="157163"/>
              </a:xfrm>
              <a:custGeom>
                <a:avLst/>
                <a:gdLst>
                  <a:gd name="T0" fmla="*/ 91 w 105"/>
                  <a:gd name="T1" fmla="*/ 82 h 99"/>
                  <a:gd name="T2" fmla="*/ 94 w 105"/>
                  <a:gd name="T3" fmla="*/ 78 h 99"/>
                  <a:gd name="T4" fmla="*/ 97 w 105"/>
                  <a:gd name="T5" fmla="*/ 74 h 99"/>
                  <a:gd name="T6" fmla="*/ 101 w 105"/>
                  <a:gd name="T7" fmla="*/ 68 h 99"/>
                  <a:gd name="T8" fmla="*/ 104 w 105"/>
                  <a:gd name="T9" fmla="*/ 59 h 99"/>
                  <a:gd name="T10" fmla="*/ 105 w 105"/>
                  <a:gd name="T11" fmla="*/ 49 h 99"/>
                  <a:gd name="T12" fmla="*/ 104 w 105"/>
                  <a:gd name="T13" fmla="*/ 39 h 99"/>
                  <a:gd name="T14" fmla="*/ 101 w 105"/>
                  <a:gd name="T15" fmla="*/ 30 h 99"/>
                  <a:gd name="T16" fmla="*/ 96 w 105"/>
                  <a:gd name="T17" fmla="*/ 22 h 99"/>
                  <a:gd name="T18" fmla="*/ 89 w 105"/>
                  <a:gd name="T19" fmla="*/ 14 h 99"/>
                  <a:gd name="T20" fmla="*/ 81 w 105"/>
                  <a:gd name="T21" fmla="*/ 8 h 99"/>
                  <a:gd name="T22" fmla="*/ 72 w 105"/>
                  <a:gd name="T23" fmla="*/ 3 h 99"/>
                  <a:gd name="T24" fmla="*/ 67 w 105"/>
                  <a:gd name="T25" fmla="*/ 2 h 99"/>
                  <a:gd name="T26" fmla="*/ 57 w 105"/>
                  <a:gd name="T27" fmla="*/ 0 h 99"/>
                  <a:gd name="T28" fmla="*/ 47 w 105"/>
                  <a:gd name="T29" fmla="*/ 0 h 99"/>
                  <a:gd name="T30" fmla="*/ 37 w 105"/>
                  <a:gd name="T31" fmla="*/ 2 h 99"/>
                  <a:gd name="T32" fmla="*/ 27 w 105"/>
                  <a:gd name="T33" fmla="*/ 5 h 99"/>
                  <a:gd name="T34" fmla="*/ 19 w 105"/>
                  <a:gd name="T35" fmla="*/ 11 h 99"/>
                  <a:gd name="T36" fmla="*/ 11 w 105"/>
                  <a:gd name="T37" fmla="*/ 18 h 99"/>
                  <a:gd name="T38" fmla="*/ 5 w 105"/>
                  <a:gd name="T39" fmla="*/ 26 h 99"/>
                  <a:gd name="T40" fmla="*/ 2 w 105"/>
                  <a:gd name="T41" fmla="*/ 35 h 99"/>
                  <a:gd name="T42" fmla="*/ 0 w 105"/>
                  <a:gd name="T43" fmla="*/ 44 h 99"/>
                  <a:gd name="T44" fmla="*/ 0 w 105"/>
                  <a:gd name="T45" fmla="*/ 54 h 99"/>
                  <a:gd name="T46" fmla="*/ 2 w 105"/>
                  <a:gd name="T47" fmla="*/ 64 h 99"/>
                  <a:gd name="T48" fmla="*/ 5 w 105"/>
                  <a:gd name="T49" fmla="*/ 72 h 99"/>
                  <a:gd name="T50" fmla="*/ 10 w 105"/>
                  <a:gd name="T51" fmla="*/ 78 h 99"/>
                  <a:gd name="T52" fmla="*/ 15 w 105"/>
                  <a:gd name="T53" fmla="*/ 84 h 99"/>
                  <a:gd name="T54" fmla="*/ 23 w 105"/>
                  <a:gd name="T55" fmla="*/ 90 h 99"/>
                  <a:gd name="T56" fmla="*/ 32 w 105"/>
                  <a:gd name="T57" fmla="*/ 95 h 99"/>
                  <a:gd name="T58" fmla="*/ 42 w 105"/>
                  <a:gd name="T59" fmla="*/ 98 h 99"/>
                  <a:gd name="T60" fmla="*/ 52 w 105"/>
                  <a:gd name="T61" fmla="*/ 99 h 99"/>
                  <a:gd name="T62" fmla="*/ 62 w 105"/>
                  <a:gd name="T63" fmla="*/ 98 h 99"/>
                  <a:gd name="T64" fmla="*/ 70 w 105"/>
                  <a:gd name="T65" fmla="*/ 96 h 99"/>
                  <a:gd name="T66" fmla="*/ 76 w 105"/>
                  <a:gd name="T67" fmla="*/ 93 h 99"/>
                  <a:gd name="T68" fmla="*/ 83 w 105"/>
                  <a:gd name="T69" fmla="*/ 89 h 99"/>
                  <a:gd name="T70" fmla="*/ 87 w 105"/>
                  <a:gd name="T71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99">
                    <a:moveTo>
                      <a:pt x="89" y="84"/>
                    </a:moveTo>
                    <a:lnTo>
                      <a:pt x="91" y="82"/>
                    </a:lnTo>
                    <a:lnTo>
                      <a:pt x="92" y="80"/>
                    </a:lnTo>
                    <a:lnTo>
                      <a:pt x="94" y="78"/>
                    </a:lnTo>
                    <a:lnTo>
                      <a:pt x="96" y="76"/>
                    </a:lnTo>
                    <a:lnTo>
                      <a:pt x="97" y="74"/>
                    </a:lnTo>
                    <a:lnTo>
                      <a:pt x="98" y="72"/>
                    </a:lnTo>
                    <a:lnTo>
                      <a:pt x="101" y="68"/>
                    </a:lnTo>
                    <a:lnTo>
                      <a:pt x="102" y="64"/>
                    </a:lnTo>
                    <a:lnTo>
                      <a:pt x="104" y="59"/>
                    </a:lnTo>
                    <a:lnTo>
                      <a:pt x="104" y="54"/>
                    </a:lnTo>
                    <a:lnTo>
                      <a:pt x="105" y="49"/>
                    </a:lnTo>
                    <a:lnTo>
                      <a:pt x="104" y="44"/>
                    </a:lnTo>
                    <a:lnTo>
                      <a:pt x="104" y="39"/>
                    </a:lnTo>
                    <a:lnTo>
                      <a:pt x="102" y="35"/>
                    </a:lnTo>
                    <a:lnTo>
                      <a:pt x="101" y="30"/>
                    </a:lnTo>
                    <a:lnTo>
                      <a:pt x="98" y="26"/>
                    </a:lnTo>
                    <a:lnTo>
                      <a:pt x="96" y="22"/>
                    </a:lnTo>
                    <a:lnTo>
                      <a:pt x="92" y="18"/>
                    </a:lnTo>
                    <a:lnTo>
                      <a:pt x="89" y="14"/>
                    </a:lnTo>
                    <a:lnTo>
                      <a:pt x="85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72" y="3"/>
                    </a:lnTo>
                    <a:lnTo>
                      <a:pt x="70" y="2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27" y="5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30"/>
                    </a:lnTo>
                    <a:lnTo>
                      <a:pt x="2" y="35"/>
                    </a:lnTo>
                    <a:lnTo>
                      <a:pt x="1" y="39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4"/>
                    </a:lnTo>
                    <a:lnTo>
                      <a:pt x="3" y="68"/>
                    </a:lnTo>
                    <a:lnTo>
                      <a:pt x="5" y="72"/>
                    </a:lnTo>
                    <a:lnTo>
                      <a:pt x="8" y="76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5" y="84"/>
                    </a:lnTo>
                    <a:lnTo>
                      <a:pt x="19" y="87"/>
                    </a:lnTo>
                    <a:lnTo>
                      <a:pt x="23" y="90"/>
                    </a:lnTo>
                    <a:lnTo>
                      <a:pt x="27" y="93"/>
                    </a:lnTo>
                    <a:lnTo>
                      <a:pt x="32" y="95"/>
                    </a:lnTo>
                    <a:lnTo>
                      <a:pt x="37" y="96"/>
                    </a:lnTo>
                    <a:lnTo>
                      <a:pt x="42" y="98"/>
                    </a:lnTo>
                    <a:lnTo>
                      <a:pt x="47" y="98"/>
                    </a:lnTo>
                    <a:lnTo>
                      <a:pt x="52" y="99"/>
                    </a:lnTo>
                    <a:lnTo>
                      <a:pt x="57" y="98"/>
                    </a:lnTo>
                    <a:lnTo>
                      <a:pt x="62" y="98"/>
                    </a:lnTo>
                    <a:lnTo>
                      <a:pt x="67" y="96"/>
                    </a:lnTo>
                    <a:lnTo>
                      <a:pt x="70" y="96"/>
                    </a:lnTo>
                    <a:lnTo>
                      <a:pt x="72" y="95"/>
                    </a:lnTo>
                    <a:lnTo>
                      <a:pt x="76" y="93"/>
                    </a:lnTo>
                    <a:lnTo>
                      <a:pt x="81" y="90"/>
                    </a:lnTo>
                    <a:lnTo>
                      <a:pt x="83" y="89"/>
                    </a:lnTo>
                    <a:lnTo>
                      <a:pt x="85" y="87"/>
                    </a:lnTo>
                    <a:lnTo>
                      <a:pt x="87" y="86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399" name="Rectangle 46">
                <a:extLst>
                  <a:ext uri="{FF2B5EF4-FFF2-40B4-BE49-F238E27FC236}">
                    <a16:creationId xmlns:a16="http://schemas.microsoft.com/office/drawing/2014/main" id="{FE7C294F-F88C-45B2-B462-E7A1634F9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1675" y="3894067"/>
                <a:ext cx="494422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1.45</a:t>
                </a:r>
              </a:p>
            </p:txBody>
          </p:sp>
          <p:sp>
            <p:nvSpPr>
              <p:cNvPr id="400" name="Freeform 47">
                <a:extLst>
                  <a:ext uri="{FF2B5EF4-FFF2-40B4-BE49-F238E27FC236}">
                    <a16:creationId xmlns:a16="http://schemas.microsoft.com/office/drawing/2014/main" id="{4646E51F-22F7-4422-8F53-A4292A00E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88" y="4811713"/>
                <a:ext cx="166688" cy="157163"/>
              </a:xfrm>
              <a:custGeom>
                <a:avLst/>
                <a:gdLst>
                  <a:gd name="T0" fmla="*/ 91 w 105"/>
                  <a:gd name="T1" fmla="*/ 82 h 99"/>
                  <a:gd name="T2" fmla="*/ 94 w 105"/>
                  <a:gd name="T3" fmla="*/ 78 h 99"/>
                  <a:gd name="T4" fmla="*/ 97 w 105"/>
                  <a:gd name="T5" fmla="*/ 74 h 99"/>
                  <a:gd name="T6" fmla="*/ 101 w 105"/>
                  <a:gd name="T7" fmla="*/ 68 h 99"/>
                  <a:gd name="T8" fmla="*/ 104 w 105"/>
                  <a:gd name="T9" fmla="*/ 59 h 99"/>
                  <a:gd name="T10" fmla="*/ 105 w 105"/>
                  <a:gd name="T11" fmla="*/ 49 h 99"/>
                  <a:gd name="T12" fmla="*/ 104 w 105"/>
                  <a:gd name="T13" fmla="*/ 39 h 99"/>
                  <a:gd name="T14" fmla="*/ 101 w 105"/>
                  <a:gd name="T15" fmla="*/ 30 h 99"/>
                  <a:gd name="T16" fmla="*/ 96 w 105"/>
                  <a:gd name="T17" fmla="*/ 22 h 99"/>
                  <a:gd name="T18" fmla="*/ 89 w 105"/>
                  <a:gd name="T19" fmla="*/ 14 h 99"/>
                  <a:gd name="T20" fmla="*/ 81 w 105"/>
                  <a:gd name="T21" fmla="*/ 8 h 99"/>
                  <a:gd name="T22" fmla="*/ 72 w 105"/>
                  <a:gd name="T23" fmla="*/ 3 h 99"/>
                  <a:gd name="T24" fmla="*/ 68 w 105"/>
                  <a:gd name="T25" fmla="*/ 2 h 99"/>
                  <a:gd name="T26" fmla="*/ 58 w 105"/>
                  <a:gd name="T27" fmla="*/ 0 h 99"/>
                  <a:gd name="T28" fmla="*/ 47 w 105"/>
                  <a:gd name="T29" fmla="*/ 0 h 99"/>
                  <a:gd name="T30" fmla="*/ 37 w 105"/>
                  <a:gd name="T31" fmla="*/ 2 h 99"/>
                  <a:gd name="T32" fmla="*/ 27 w 105"/>
                  <a:gd name="T33" fmla="*/ 5 h 99"/>
                  <a:gd name="T34" fmla="*/ 19 w 105"/>
                  <a:gd name="T35" fmla="*/ 11 h 99"/>
                  <a:gd name="T36" fmla="*/ 12 w 105"/>
                  <a:gd name="T37" fmla="*/ 18 h 99"/>
                  <a:gd name="T38" fmla="*/ 6 w 105"/>
                  <a:gd name="T39" fmla="*/ 26 h 99"/>
                  <a:gd name="T40" fmla="*/ 2 w 105"/>
                  <a:gd name="T41" fmla="*/ 35 h 99"/>
                  <a:gd name="T42" fmla="*/ 0 w 105"/>
                  <a:gd name="T43" fmla="*/ 44 h 99"/>
                  <a:gd name="T44" fmla="*/ 0 w 105"/>
                  <a:gd name="T45" fmla="*/ 54 h 99"/>
                  <a:gd name="T46" fmla="*/ 2 w 105"/>
                  <a:gd name="T47" fmla="*/ 63 h 99"/>
                  <a:gd name="T48" fmla="*/ 6 w 105"/>
                  <a:gd name="T49" fmla="*/ 72 h 99"/>
                  <a:gd name="T50" fmla="*/ 10 w 105"/>
                  <a:gd name="T51" fmla="*/ 78 h 99"/>
                  <a:gd name="T52" fmla="*/ 15 w 105"/>
                  <a:gd name="T53" fmla="*/ 84 h 99"/>
                  <a:gd name="T54" fmla="*/ 23 w 105"/>
                  <a:gd name="T55" fmla="*/ 90 h 99"/>
                  <a:gd name="T56" fmla="*/ 32 w 105"/>
                  <a:gd name="T57" fmla="*/ 95 h 99"/>
                  <a:gd name="T58" fmla="*/ 42 w 105"/>
                  <a:gd name="T59" fmla="*/ 98 h 99"/>
                  <a:gd name="T60" fmla="*/ 52 w 105"/>
                  <a:gd name="T61" fmla="*/ 99 h 99"/>
                  <a:gd name="T62" fmla="*/ 63 w 105"/>
                  <a:gd name="T63" fmla="*/ 98 h 99"/>
                  <a:gd name="T64" fmla="*/ 70 w 105"/>
                  <a:gd name="T65" fmla="*/ 95 h 99"/>
                  <a:gd name="T66" fmla="*/ 77 w 105"/>
                  <a:gd name="T67" fmla="*/ 93 h 99"/>
                  <a:gd name="T68" fmla="*/ 83 w 105"/>
                  <a:gd name="T69" fmla="*/ 89 h 99"/>
                  <a:gd name="T70" fmla="*/ 87 w 105"/>
                  <a:gd name="T71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99">
                    <a:moveTo>
                      <a:pt x="89" y="84"/>
                    </a:moveTo>
                    <a:lnTo>
                      <a:pt x="91" y="82"/>
                    </a:lnTo>
                    <a:lnTo>
                      <a:pt x="93" y="80"/>
                    </a:lnTo>
                    <a:lnTo>
                      <a:pt x="94" y="78"/>
                    </a:lnTo>
                    <a:lnTo>
                      <a:pt x="96" y="76"/>
                    </a:lnTo>
                    <a:lnTo>
                      <a:pt x="97" y="74"/>
                    </a:lnTo>
                    <a:lnTo>
                      <a:pt x="99" y="72"/>
                    </a:lnTo>
                    <a:lnTo>
                      <a:pt x="101" y="68"/>
                    </a:lnTo>
                    <a:lnTo>
                      <a:pt x="102" y="63"/>
                    </a:lnTo>
                    <a:lnTo>
                      <a:pt x="104" y="59"/>
                    </a:lnTo>
                    <a:lnTo>
                      <a:pt x="105" y="54"/>
                    </a:lnTo>
                    <a:lnTo>
                      <a:pt x="105" y="49"/>
                    </a:lnTo>
                    <a:lnTo>
                      <a:pt x="105" y="44"/>
                    </a:lnTo>
                    <a:lnTo>
                      <a:pt x="104" y="39"/>
                    </a:lnTo>
                    <a:lnTo>
                      <a:pt x="102" y="35"/>
                    </a:lnTo>
                    <a:lnTo>
                      <a:pt x="101" y="30"/>
                    </a:lnTo>
                    <a:lnTo>
                      <a:pt x="99" y="26"/>
                    </a:lnTo>
                    <a:lnTo>
                      <a:pt x="96" y="22"/>
                    </a:lnTo>
                    <a:lnTo>
                      <a:pt x="93" y="18"/>
                    </a:lnTo>
                    <a:lnTo>
                      <a:pt x="89" y="14"/>
                    </a:lnTo>
                    <a:lnTo>
                      <a:pt x="85" y="11"/>
                    </a:lnTo>
                    <a:lnTo>
                      <a:pt x="81" y="8"/>
                    </a:lnTo>
                    <a:lnTo>
                      <a:pt x="77" y="5"/>
                    </a:lnTo>
                    <a:lnTo>
                      <a:pt x="72" y="3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3" y="1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27" y="5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2" y="18"/>
                    </a:lnTo>
                    <a:lnTo>
                      <a:pt x="9" y="22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2" y="35"/>
                    </a:lnTo>
                    <a:lnTo>
                      <a:pt x="1" y="39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2" y="63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9" y="76"/>
                    </a:lnTo>
                    <a:lnTo>
                      <a:pt x="10" y="78"/>
                    </a:lnTo>
                    <a:lnTo>
                      <a:pt x="12" y="80"/>
                    </a:lnTo>
                    <a:lnTo>
                      <a:pt x="15" y="84"/>
                    </a:lnTo>
                    <a:lnTo>
                      <a:pt x="19" y="87"/>
                    </a:lnTo>
                    <a:lnTo>
                      <a:pt x="23" y="90"/>
                    </a:lnTo>
                    <a:lnTo>
                      <a:pt x="27" y="93"/>
                    </a:lnTo>
                    <a:lnTo>
                      <a:pt x="32" y="95"/>
                    </a:lnTo>
                    <a:lnTo>
                      <a:pt x="37" y="96"/>
                    </a:lnTo>
                    <a:lnTo>
                      <a:pt x="42" y="98"/>
                    </a:lnTo>
                    <a:lnTo>
                      <a:pt x="47" y="98"/>
                    </a:lnTo>
                    <a:lnTo>
                      <a:pt x="52" y="99"/>
                    </a:lnTo>
                    <a:lnTo>
                      <a:pt x="58" y="98"/>
                    </a:lnTo>
                    <a:lnTo>
                      <a:pt x="63" y="98"/>
                    </a:lnTo>
                    <a:lnTo>
                      <a:pt x="68" y="96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1" y="90"/>
                    </a:lnTo>
                    <a:lnTo>
                      <a:pt x="83" y="89"/>
                    </a:lnTo>
                    <a:lnTo>
                      <a:pt x="85" y="87"/>
                    </a:lnTo>
                    <a:lnTo>
                      <a:pt x="87" y="86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01" name="Rectangle 48">
                <a:extLst>
                  <a:ext uri="{FF2B5EF4-FFF2-40B4-BE49-F238E27FC236}">
                    <a16:creationId xmlns:a16="http://schemas.microsoft.com/office/drawing/2014/main" id="{B67ABDC5-A762-4232-93D7-E82E2309C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5947" y="4496753"/>
                <a:ext cx="494422" cy="28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1.79</a:t>
                </a:r>
              </a:p>
            </p:txBody>
          </p:sp>
        </p:grpSp>
        <p:sp>
          <p:nvSpPr>
            <p:cNvPr id="52" name="Rectangle 204">
              <a:extLst>
                <a:ext uri="{FF2B5EF4-FFF2-40B4-BE49-F238E27FC236}">
                  <a16:creationId xmlns:a16="http://schemas.microsoft.com/office/drawing/2014/main" id="{A2BF6088-82FF-4372-8CC7-28A94CFD9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724" y="1200406"/>
              <a:ext cx="428444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altLang="fr-F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Multivariate analysis: risk of weight gain</a:t>
              </a:r>
            </a:p>
            <a:p>
              <a:pPr lvl="0" algn="ctr"/>
              <a:r>
                <a:rPr lang="en-US" altLang="fr-F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&gt; 10 % according to race and DTG *</a:t>
              </a:r>
              <a:endParaRPr lang="en-US" altLang="fr-F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584050" y="5488432"/>
              <a:ext cx="5118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* Adjustment on age, gender, HCV, HBV, smoking, diabetes, D0 BMI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022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Greater weight gain after </a:t>
            </a:r>
            <a:br>
              <a:rPr lang="en-US"/>
            </a:br>
            <a:r>
              <a:rPr lang="en-US"/>
              <a:t>NNRTI </a:t>
            </a: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/>
              <a:t> INSTI than PI</a:t>
            </a: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>
                <a:sym typeface="Wingdings"/>
              </a:rPr>
              <a:t> </a:t>
            </a:r>
            <a:r>
              <a:rPr lang="en-US"/>
              <a:t>INSTI switch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565785" y="1613132"/>
            <a:ext cx="10677525" cy="2095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NA-ACCORD cohort, 870 HIV+ adults, 2007-2014, HIV RNA &lt; 1000 c/mL, switch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NNRTI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INSTI (N = 343)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Wingdings"/>
              </a:rPr>
              <a:t>PI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INSTI (N = 527)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Piecewise linear mixed </a:t>
            </a:r>
            <a:r>
              <a:rPr lang="en-US" sz="1800" dirty="0"/>
              <a:t>effects</a:t>
            </a:r>
            <a:r>
              <a:rPr lang="en-US" sz="2000" dirty="0"/>
              <a:t> models: slopes estimated pre and post-switch weight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Adjustment for age, sex, race, cohort site, HIV acquisition mode, calendar year, pre-switch ART class (NNRTI or PI), and CD4 and BMI at the time of switch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Separate models: interaction terms for sex, race and age (&lt; 50 vs ≥ 50) with regimen and time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45582"/>
              </p:ext>
            </p:extLst>
          </p:nvPr>
        </p:nvGraphicFramePr>
        <p:xfrm>
          <a:off x="679434" y="3708632"/>
          <a:ext cx="10121916" cy="236056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7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487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US" sz="1600" noProof="0"/>
                        <a:t>Switch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Pre-switch weight slope (kg/year)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Post-switch weight slope (kg/year)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p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249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US" sz="1600" noProof="0"/>
                        <a:t>NNRTI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kern="1200" noProof="0">
                          <a:sym typeface="Wingdings"/>
                        </a:rPr>
                        <a:t> </a:t>
                      </a:r>
                      <a:r>
                        <a:rPr lang="en-US" sz="1600" noProof="0"/>
                        <a:t>INSTI</a:t>
                      </a:r>
                    </a:p>
                    <a:p>
                      <a:pPr lvl="1">
                        <a:lnSpc>
                          <a:spcPts val="1720"/>
                        </a:lnSpc>
                      </a:pPr>
                      <a:r>
                        <a:rPr lang="en-US" sz="1600" noProof="0"/>
                        <a:t>NNRTI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noProof="0"/>
                        <a:t> DTG</a:t>
                      </a:r>
                    </a:p>
                    <a:p>
                      <a:pPr lvl="1">
                        <a:lnSpc>
                          <a:spcPts val="1720"/>
                        </a:lnSpc>
                      </a:pPr>
                      <a:r>
                        <a:rPr lang="en-US" sz="1600" noProof="0"/>
                        <a:t>NNRTI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noProof="0"/>
                        <a:t> RAL</a:t>
                      </a:r>
                    </a:p>
                    <a:p>
                      <a:pPr lvl="1">
                        <a:lnSpc>
                          <a:spcPts val="1720"/>
                        </a:lnSpc>
                      </a:pPr>
                      <a:r>
                        <a:rPr lang="en-US" sz="1600" noProof="0"/>
                        <a:t>NNRTI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noProof="0"/>
                        <a:t> EVG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0.63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0.84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0.74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0.56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1.13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1.73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0.97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1.00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&lt; 0.001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&lt; 0.001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0.21</a:t>
                      </a:r>
                      <a:br>
                        <a:rPr lang="en-US" sz="1600" noProof="0"/>
                      </a:br>
                      <a:r>
                        <a:rPr lang="en-US" sz="1600" noProof="0"/>
                        <a:t>0.07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49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US" sz="1600" noProof="0"/>
                        <a:t>PI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noProof="0"/>
                        <a:t>INSTI</a:t>
                      </a:r>
                    </a:p>
                    <a:p>
                      <a:pPr lvl="1">
                        <a:lnSpc>
                          <a:spcPts val="1720"/>
                        </a:lnSpc>
                      </a:pPr>
                      <a:r>
                        <a:rPr lang="en-US" sz="1600" noProof="0"/>
                        <a:t>PI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noProof="0"/>
                        <a:t> DTG</a:t>
                      </a:r>
                    </a:p>
                    <a:p>
                      <a:pPr lvl="1">
                        <a:lnSpc>
                          <a:spcPts val="1720"/>
                        </a:lnSpc>
                      </a:pPr>
                      <a:r>
                        <a:rPr lang="en-US" sz="1600" noProof="0"/>
                        <a:t>PI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noProof="0"/>
                        <a:t> RAL</a:t>
                      </a:r>
                    </a:p>
                    <a:p>
                      <a:pPr lvl="1">
                        <a:lnSpc>
                          <a:spcPts val="1720"/>
                        </a:lnSpc>
                      </a:pPr>
                      <a:r>
                        <a:rPr lang="en-US" sz="1600" noProof="0"/>
                        <a:t>PI  </a:t>
                      </a:r>
                      <a:r>
                        <a:rPr lang="en-US" sz="1600" noProof="0">
                          <a:sym typeface="Wingdings"/>
                        </a:rPr>
                        <a:t></a:t>
                      </a:r>
                      <a:r>
                        <a:rPr lang="en-US" sz="1600" noProof="0"/>
                        <a:t> EVG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0.80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0.84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0.74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0.64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0.34</a:t>
                      </a:r>
                      <a:br>
                        <a:rPr lang="en-US" sz="1600" noProof="0"/>
                      </a:br>
                      <a:r>
                        <a:rPr lang="en-US" sz="1600" noProof="0"/>
                        <a:t>- 0.04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0. 17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/>
                        <a:t>0.89</a:t>
                      </a:r>
                      <a:endParaRPr lang="en-US" sz="1600" noProof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 dirty="0"/>
                        <a:t>&lt; 0.001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 dirty="0"/>
                        <a:t>&lt; 0.001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 dirty="0"/>
                        <a:t>&lt; 0.001</a:t>
                      </a:r>
                    </a:p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US" sz="1600" noProof="0" dirty="0"/>
                        <a:t>0.11</a:t>
                      </a:r>
                      <a:endParaRPr lang="en-US" sz="1600" noProof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1A21C6D9-CEC2-49EC-BD4E-46DDF356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334" y="6417473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1400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Koethe</a:t>
            </a:r>
            <a:r>
              <a:rPr lang="en-GB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J</a:t>
            </a:r>
            <a:r>
              <a:rPr kumimoji="0" lang="en-GB" alt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CROI 2020, Abs 668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434" y="6077646"/>
            <a:ext cx="97561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/>
              <a:t>Switch NNRTI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 INSTI : weight gain higher in female, non-white and patients ≥ 50 years</a:t>
            </a:r>
          </a:p>
        </p:txBody>
      </p:sp>
    </p:spTree>
    <p:extLst>
      <p:ext uri="{BB962C8B-B14F-4D97-AF65-F5344CB8AC3E}">
        <p14:creationId xmlns:p14="http://schemas.microsoft.com/office/powerpoint/2010/main" val="79261096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Chart 203"/>
          <p:cNvGraphicFramePr/>
          <p:nvPr>
            <p:extLst>
              <p:ext uri="{D42A27DB-BD31-4B8C-83A1-F6EECF244321}">
                <p14:modId xmlns:p14="http://schemas.microsoft.com/office/powerpoint/2010/main" val="1630923794"/>
              </p:ext>
            </p:extLst>
          </p:nvPr>
        </p:nvGraphicFramePr>
        <p:xfrm>
          <a:off x="6736562" y="1458843"/>
          <a:ext cx="4168783" cy="512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C85E50-97AF-4305-9D51-DD398C7FAA65}"/>
              </a:ext>
            </a:extLst>
          </p:cNvPr>
          <p:cNvSpPr txBox="1">
            <a:spLocks/>
          </p:cNvSpPr>
          <p:nvPr/>
        </p:nvSpPr>
        <p:spPr>
          <a:xfrm>
            <a:off x="3378955" y="6400857"/>
            <a:ext cx="8731250" cy="28878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300"/>
              </a:spcBef>
              <a:defRPr sz="6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r" defTabSz="1219170">
              <a:defRPr/>
            </a:pPr>
            <a:r>
              <a:rPr lang="en-US" sz="1400" i="1" dirty="0">
                <a:solidFill>
                  <a:srgbClr val="0070C0"/>
                </a:solidFill>
                <a:latin typeface="+mj-lt"/>
              </a:rPr>
              <a:t>Minami R, CROI 2020. Abs 670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33805D-616B-40E7-9CD4-82E4361E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324" y="253123"/>
            <a:ext cx="8917566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Resistin</a:t>
            </a:r>
            <a:r>
              <a:rPr lang="en-US" sz="3200" dirty="0"/>
              <a:t> Gene Polymorphism and Weight Gain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6BA8FF-FBC6-4AFA-9690-C0C141575F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360" y="1805989"/>
            <a:ext cx="5886450" cy="3538537"/>
          </a:xfrm>
        </p:spPr>
        <p:txBody>
          <a:bodyPr>
            <a:normAutofit fontScale="92500"/>
          </a:bodyPr>
          <a:lstStyle/>
          <a:p>
            <a:r>
              <a:rPr lang="en-US" dirty="0"/>
              <a:t>Subjects starting INSTI (N = 220) or PI (N = 62)</a:t>
            </a:r>
          </a:p>
          <a:p>
            <a:r>
              <a:rPr lang="en-US" dirty="0"/>
              <a:t>Factors associated with weight gain on INSTI</a:t>
            </a:r>
          </a:p>
          <a:p>
            <a:pPr lvl="1"/>
            <a:r>
              <a:rPr lang="en-US" sz="2400" dirty="0"/>
              <a:t>Age</a:t>
            </a:r>
          </a:p>
          <a:p>
            <a:pPr lvl="1"/>
            <a:r>
              <a:rPr lang="en-US" sz="2400" dirty="0"/>
              <a:t>Low baseline weight (p = 0.016)</a:t>
            </a:r>
          </a:p>
          <a:p>
            <a:pPr lvl="1"/>
            <a:r>
              <a:rPr lang="en-US" sz="2400" dirty="0"/>
              <a:t>Use of TAF (p = 0.028)</a:t>
            </a:r>
          </a:p>
          <a:p>
            <a:pPr lvl="1"/>
            <a:r>
              <a:rPr lang="en-US" sz="2400" dirty="0"/>
              <a:t>Resisting gene SNP 420G (vs 420C)</a:t>
            </a:r>
          </a:p>
          <a:p>
            <a:r>
              <a:rPr lang="en-US" dirty="0"/>
              <a:t>Psychiatric symptoms were more common on INSTI (24% vs 14%) and associated with smoking and SNP 420G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141720" y="3236704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 = 0.04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29468" y="1268715"/>
            <a:ext cx="4704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6600"/>
                </a:solidFill>
              </a:rPr>
              <a:t>Mean BMI increase at M6 of ART initiation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032" y="6118843"/>
            <a:ext cx="778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 Resistin: adipose-derived hormone (cytokine-like), encoded by the RETN gene, is involved  in obesity and type II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20761933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72354" y="253123"/>
            <a:ext cx="852724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Tesamorelin</a:t>
            </a:r>
            <a:r>
              <a:rPr lang="en-US" sz="3200" dirty="0"/>
              <a:t> (GHRH analogue) for NAFLD in HIV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2736" y="1337970"/>
            <a:ext cx="4856529" cy="17225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285750" indent="-285750" defTabSz="121917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cs typeface="Arial"/>
              </a:rPr>
              <a:t>Inclusion criteria</a:t>
            </a:r>
          </a:p>
          <a:p>
            <a:pPr marL="742950" lvl="1" indent="-285750" defTabSz="1219170"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dirty="0">
                <a:solidFill>
                  <a:srgbClr val="000000"/>
                </a:solidFill>
              </a:rPr>
              <a:t>Individuals with HIV on stable ART</a:t>
            </a:r>
          </a:p>
          <a:p>
            <a:pPr marL="742950" lvl="1" indent="-285750" defTabSz="1219170"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dirty="0">
                <a:solidFill>
                  <a:srgbClr val="000000"/>
                </a:solidFill>
              </a:rPr>
              <a:t>Hepatic fat ≥ 5% on H-MRS</a:t>
            </a:r>
          </a:p>
          <a:p>
            <a:pPr marL="285750" indent="-285750" defTabSz="121917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cs typeface="Arial"/>
              </a:rPr>
              <a:t>Exclusion criteria</a:t>
            </a:r>
          </a:p>
          <a:p>
            <a:pPr marL="788670" lvl="2" indent="-285750" defTabSz="121917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dirty="0">
                <a:solidFill>
                  <a:srgbClr val="000000"/>
                </a:solidFill>
              </a:rPr>
              <a:t>Active viral hepatitis, Cirrhosis</a:t>
            </a:r>
          </a:p>
          <a:p>
            <a:pPr marL="788670" lvl="2" indent="-285750" defTabSz="121917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/>
            </a:pPr>
            <a:r>
              <a:rPr lang="en-US" dirty="0">
                <a:solidFill>
                  <a:srgbClr val="000000"/>
                </a:solidFill>
              </a:rPr>
              <a:t>Heavy alcohol use, HbA1c ≥ 7%</a:t>
            </a:r>
          </a:p>
          <a:p>
            <a:pPr marL="331470" lvl="1" indent="-285750" defTabSz="121917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9288" y="1314451"/>
            <a:ext cx="4657233" cy="144995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1219170">
              <a:defRPr/>
            </a:pPr>
            <a:endParaRPr lang="en-US" sz="1600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BE61DAC-1B11-438C-B9FD-44F10AFD9182}"/>
              </a:ext>
            </a:extLst>
          </p:cNvPr>
          <p:cNvGrpSpPr/>
          <p:nvPr/>
        </p:nvGrpSpPr>
        <p:grpSpPr>
          <a:xfrm>
            <a:off x="645707" y="5529938"/>
            <a:ext cx="5450293" cy="775532"/>
            <a:chOff x="207137" y="5376744"/>
            <a:chExt cx="8820183" cy="775532"/>
          </a:xfrm>
        </p:grpSpPr>
        <p:sp>
          <p:nvSpPr>
            <p:cNvPr id="30" name="Isosceles Triangle 29"/>
            <p:cNvSpPr>
              <a:spLocks noChangeAspect="1"/>
            </p:cNvSpPr>
            <p:nvPr/>
          </p:nvSpPr>
          <p:spPr>
            <a:xfrm>
              <a:off x="207137" y="5459729"/>
              <a:ext cx="210420" cy="13363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219170">
                <a:defRPr/>
              </a:pP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2587" y="5376744"/>
              <a:ext cx="8584733" cy="313932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45720" lvl="1" defTabSz="1219170">
                <a:spcBef>
                  <a:spcPts val="300"/>
                </a:spcBef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Hepatic magnetic resonance spectroscopy (H-MRS), </a:t>
              </a:r>
              <a:br>
                <a:rPr lang="en-US" sz="1600" b="1" dirty="0">
                  <a:solidFill>
                    <a:srgbClr val="000000"/>
                  </a:solidFill>
                </a:rPr>
              </a:br>
              <a:r>
                <a:rPr lang="en-US" sz="1600" b="1" dirty="0">
                  <a:solidFill>
                    <a:srgbClr val="000000"/>
                  </a:solidFill>
                </a:rPr>
                <a:t>abdominal MRI, liver biopsy</a:t>
              </a:r>
            </a:p>
          </p:txBody>
        </p:sp>
        <p:sp>
          <p:nvSpPr>
            <p:cNvPr id="32" name="Isosceles Triangle 31"/>
            <p:cNvSpPr>
              <a:spLocks noChangeAspect="1"/>
            </p:cNvSpPr>
            <p:nvPr/>
          </p:nvSpPr>
          <p:spPr>
            <a:xfrm>
              <a:off x="207733" y="5917331"/>
              <a:ext cx="210420" cy="133636"/>
            </a:xfrm>
            <a:prstGeom prst="triangle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219170">
                <a:defRPr/>
              </a:pP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0482" y="5838344"/>
              <a:ext cx="6374777" cy="313932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45720" lvl="1" defTabSz="1219170">
                <a:spcBef>
                  <a:spcPts val="300"/>
                </a:spcBef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Hepatic H-MRS and abdominal MRI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F74913-400F-4B6C-B5C8-AFF7D7C3D477}"/>
              </a:ext>
            </a:extLst>
          </p:cNvPr>
          <p:cNvGrpSpPr/>
          <p:nvPr/>
        </p:nvGrpSpPr>
        <p:grpSpPr>
          <a:xfrm>
            <a:off x="1186370" y="3428473"/>
            <a:ext cx="3960884" cy="1891494"/>
            <a:chOff x="1186370" y="3428473"/>
            <a:chExt cx="3960884" cy="1891494"/>
          </a:xfrm>
        </p:grpSpPr>
        <p:sp>
          <p:nvSpPr>
            <p:cNvPr id="7" name="TextBox 6"/>
            <p:cNvSpPr txBox="1"/>
            <p:nvPr/>
          </p:nvSpPr>
          <p:spPr>
            <a:xfrm>
              <a:off x="1186370" y="3748668"/>
              <a:ext cx="1655999" cy="543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1219170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Randomization</a:t>
              </a:r>
            </a:p>
            <a:p>
              <a:pPr algn="ctr" defTabSz="1219170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1: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5127" y="4072375"/>
              <a:ext cx="1990764" cy="5452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tIns="0" bIns="0" rtlCol="0" anchor="ctr">
              <a:noAutofit/>
            </a:bodyPr>
            <a:lstStyle/>
            <a:p>
              <a:pPr algn="ctr" defTabSz="1219170">
                <a:lnSpc>
                  <a:spcPct val="85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Placebo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5127" y="3428473"/>
              <a:ext cx="1990764" cy="545245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txBody>
            <a:bodyPr wrap="square" tIns="0" bIns="0" rtlCol="0" anchor="ctr">
              <a:noAutofit/>
            </a:bodyPr>
            <a:lstStyle/>
            <a:p>
              <a:pPr algn="ctr" defTabSz="1219170">
                <a:lnSpc>
                  <a:spcPct val="85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b="1" dirty="0" err="1">
                  <a:solidFill>
                    <a:schemeClr val="bg1"/>
                  </a:solidFill>
                  <a:cs typeface="Arial"/>
                </a:rPr>
                <a:t>Tesamorelin</a:t>
              </a:r>
              <a:endParaRPr lang="en-US" sz="1600" b="1" dirty="0">
                <a:solidFill>
                  <a:schemeClr val="bg1"/>
                </a:solidFill>
                <a:cs typeface="Arial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2685918" y="4854266"/>
              <a:ext cx="33389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96469" y="4854265"/>
              <a:ext cx="33389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31810" y="5012190"/>
              <a:ext cx="1188434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9170"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/>
                </a:rPr>
                <a:t>Months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42204" y="5012190"/>
              <a:ext cx="423704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09351" y="5012190"/>
              <a:ext cx="537903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/>
                </a:rPr>
                <a:t>12</a:t>
              </a:r>
            </a:p>
          </p:txBody>
        </p:sp>
        <p:sp>
          <p:nvSpPr>
            <p:cNvPr id="27" name="Isosceles Triangle 26"/>
            <p:cNvSpPr>
              <a:spLocks noChangeAspect="1"/>
            </p:cNvSpPr>
            <p:nvPr/>
          </p:nvSpPr>
          <p:spPr>
            <a:xfrm>
              <a:off x="2748846" y="4844644"/>
              <a:ext cx="210421" cy="13363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219170">
                <a:defRPr/>
              </a:pPr>
              <a:endParaRPr lang="en-US" sz="2417" dirty="0">
                <a:solidFill>
                  <a:srgbClr val="FFFFFF"/>
                </a:solidFill>
              </a:endParaRPr>
            </a:p>
          </p:txBody>
        </p:sp>
        <p:sp>
          <p:nvSpPr>
            <p:cNvPr id="28" name="Isosceles Triangle 27"/>
            <p:cNvSpPr>
              <a:spLocks noChangeAspect="1"/>
            </p:cNvSpPr>
            <p:nvPr/>
          </p:nvSpPr>
          <p:spPr>
            <a:xfrm>
              <a:off x="4757414" y="4846317"/>
              <a:ext cx="210421" cy="13363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219170">
                <a:defRPr/>
              </a:pPr>
              <a:endParaRPr lang="en-US" sz="2417" dirty="0">
                <a:solidFill>
                  <a:srgbClr val="FFFFFF"/>
                </a:solidFill>
              </a:endParaRPr>
            </a:p>
          </p:txBody>
        </p:sp>
        <p:sp>
          <p:nvSpPr>
            <p:cNvPr id="36" name="Isosceles Triangle 35"/>
            <p:cNvSpPr>
              <a:spLocks noChangeAspect="1"/>
            </p:cNvSpPr>
            <p:nvPr/>
          </p:nvSpPr>
          <p:spPr>
            <a:xfrm>
              <a:off x="3623624" y="4853891"/>
              <a:ext cx="210421" cy="133636"/>
            </a:xfrm>
            <a:prstGeom prst="triangle">
              <a:avLst/>
            </a:prstGeom>
            <a:solidFill>
              <a:srgbClr val="C4BD9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219170">
                <a:defRPr/>
              </a:pPr>
              <a:endParaRPr lang="en-US" sz="2417" dirty="0">
                <a:solidFill>
                  <a:srgbClr val="FFFFFF"/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976FA6C-6206-4BA5-B2EE-E8A22AE9CEA2}"/>
                </a:ext>
              </a:extLst>
            </p:cNvPr>
            <p:cNvCxnSpPr/>
            <p:nvPr/>
          </p:nvCxnSpPr>
          <p:spPr>
            <a:xfrm>
              <a:off x="2790555" y="4844645"/>
              <a:ext cx="23566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9729980" y="6471015"/>
            <a:ext cx="2468433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400" i="1" dirty="0" err="1">
                <a:solidFill>
                  <a:srgbClr val="0070C0"/>
                </a:solidFill>
                <a:cs typeface="Arial" panose="020B0604020202020204" pitchFamily="34" charset="0"/>
              </a:rPr>
              <a:t>Fourman</a:t>
            </a:r>
            <a:r>
              <a:rPr lang="en-US" sz="1400" i="1" dirty="0">
                <a:solidFill>
                  <a:srgbClr val="0070C0"/>
                </a:solidFill>
                <a:cs typeface="Arial" panose="020B0604020202020204" pitchFamily="34" charset="0"/>
              </a:rPr>
              <a:t> L, CROI 2020. Abs.128</a:t>
            </a:r>
          </a:p>
        </p:txBody>
      </p:sp>
      <p:graphicFrame>
        <p:nvGraphicFramePr>
          <p:cNvPr id="40" name="Content Placeholder 8">
            <a:extLst>
              <a:ext uri="{FF2B5EF4-FFF2-40B4-BE49-F238E27FC236}">
                <a16:creationId xmlns:a16="http://schemas.microsoft.com/office/drawing/2014/main" id="{3950A5F5-D25B-4CAB-A142-86AAF885C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819087"/>
              </p:ext>
            </p:extLst>
          </p:nvPr>
        </p:nvGraphicFramePr>
        <p:xfrm>
          <a:off x="7111901" y="1396123"/>
          <a:ext cx="3287693" cy="189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Content Placeholder 8">
            <a:extLst>
              <a:ext uri="{FF2B5EF4-FFF2-40B4-BE49-F238E27FC236}">
                <a16:creationId xmlns:a16="http://schemas.microsoft.com/office/drawing/2014/main" id="{DD0BB086-33A9-4979-9D98-B725D5977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385275"/>
              </p:ext>
            </p:extLst>
          </p:nvPr>
        </p:nvGraphicFramePr>
        <p:xfrm>
          <a:off x="7156217" y="3742166"/>
          <a:ext cx="3620087" cy="271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7524250" y="3317626"/>
            <a:ext cx="325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6600"/>
                </a:solidFill>
              </a:rPr>
              <a:t>Progression of fibrosis (%)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240927" y="971583"/>
            <a:ext cx="374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6600"/>
                </a:solidFill>
              </a:rPr>
              <a:t>Relative change in liver fat (%)</a:t>
            </a:r>
          </a:p>
        </p:txBody>
      </p:sp>
    </p:spTree>
    <p:extLst>
      <p:ext uri="{BB962C8B-B14F-4D97-AF65-F5344CB8AC3E}">
        <p14:creationId xmlns:p14="http://schemas.microsoft.com/office/powerpoint/2010/main" val="347391064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810" y="6434293"/>
            <a:ext cx="28396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Mc</a:t>
            </a:r>
            <a:r>
              <a:rPr lang="en-GB" sz="1400" i="1" dirty="0">
                <a:solidFill>
                  <a:srgbClr val="0070C0"/>
                </a:solidFill>
              </a:rPr>
              <a:t> </a:t>
            </a:r>
            <a:r>
              <a:rPr lang="en-GB" sz="1400" i="1" dirty="0" err="1">
                <a:solidFill>
                  <a:srgbClr val="0070C0"/>
                </a:solidFill>
              </a:rPr>
              <a:t>Comsey</a:t>
            </a:r>
            <a:r>
              <a:rPr lang="en-GB" sz="1400" i="1" dirty="0">
                <a:solidFill>
                  <a:srgbClr val="0070C0"/>
                </a:solidFill>
              </a:rPr>
              <a:t> GA, CROI 2020, Abs. 686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7EE1E-E7F5-441A-AD69-DFE6B7643356}"/>
              </a:ext>
            </a:extLst>
          </p:cNvPr>
          <p:cNvSpPr/>
          <p:nvPr/>
        </p:nvSpPr>
        <p:spPr>
          <a:xfrm>
            <a:off x="2928176" y="1175666"/>
            <a:ext cx="5787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latin typeface="Calibri"/>
                <a:cs typeface="Calibri"/>
              </a:rPr>
              <a:t>DXA and metabolic parameters changes at W48</a:t>
            </a:r>
          </a:p>
        </p:txBody>
      </p:sp>
      <p:grpSp>
        <p:nvGrpSpPr>
          <p:cNvPr id="281" name="Groupe 280">
            <a:extLst>
              <a:ext uri="{FF2B5EF4-FFF2-40B4-BE49-F238E27FC236}">
                <a16:creationId xmlns:a16="http://schemas.microsoft.com/office/drawing/2014/main" id="{DD285E6E-C858-4117-88CA-CDE95608AD67}"/>
              </a:ext>
            </a:extLst>
          </p:cNvPr>
          <p:cNvGrpSpPr/>
          <p:nvPr/>
        </p:nvGrpSpPr>
        <p:grpSpPr>
          <a:xfrm>
            <a:off x="2005967" y="1725358"/>
            <a:ext cx="3971102" cy="1710869"/>
            <a:chOff x="937092" y="1691369"/>
            <a:chExt cx="3977639" cy="1710869"/>
          </a:xfrm>
        </p:grpSpPr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A07BE573-662C-485D-8832-80A5722855C8}"/>
                </a:ext>
              </a:extLst>
            </p:cNvPr>
            <p:cNvGrpSpPr/>
            <p:nvPr/>
          </p:nvGrpSpPr>
          <p:grpSpPr>
            <a:xfrm>
              <a:off x="1148387" y="1781860"/>
              <a:ext cx="3766344" cy="1495425"/>
              <a:chOff x="1133873" y="1781860"/>
              <a:chExt cx="3766344" cy="1495425"/>
            </a:xfrm>
          </p:grpSpPr>
          <p:sp>
            <p:nvSpPr>
              <p:cNvPr id="118" name="Freeform 13">
                <a:extLst>
                  <a:ext uri="{FF2B5EF4-FFF2-40B4-BE49-F238E27FC236}">
                    <a16:creationId xmlns:a16="http://schemas.microsoft.com/office/drawing/2014/main" id="{7CE603E3-2CC3-4664-B0AC-74DBD6D8D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873" y="1781860"/>
                <a:ext cx="60325" cy="187325"/>
              </a:xfrm>
              <a:custGeom>
                <a:avLst/>
                <a:gdLst>
                  <a:gd name="T0" fmla="*/ 76 w 76"/>
                  <a:gd name="T1" fmla="*/ 236 h 236"/>
                  <a:gd name="T2" fmla="*/ 76 w 76"/>
                  <a:gd name="T3" fmla="*/ 0 h 236"/>
                  <a:gd name="T4" fmla="*/ 0 w 76"/>
                  <a:gd name="T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36">
                    <a:moveTo>
                      <a:pt x="76" y="236"/>
                    </a:moveTo>
                    <a:lnTo>
                      <a:pt x="7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19" name="Line 14">
                <a:extLst>
                  <a:ext uri="{FF2B5EF4-FFF2-40B4-BE49-F238E27FC236}">
                    <a16:creationId xmlns:a16="http://schemas.microsoft.com/office/drawing/2014/main" id="{93530B88-1FA2-485B-8D8A-C51FFA639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198" y="2155717"/>
                <a:ext cx="0" cy="187325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0" name="Line 15">
                <a:extLst>
                  <a:ext uri="{FF2B5EF4-FFF2-40B4-BE49-F238E27FC236}">
                    <a16:creationId xmlns:a16="http://schemas.microsoft.com/office/drawing/2014/main" id="{7D0DECC1-EC49-4B5C-B514-798F36226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198" y="1969185"/>
                <a:ext cx="0" cy="186531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1" name="Line 16">
                <a:extLst>
                  <a:ext uri="{FF2B5EF4-FFF2-40B4-BE49-F238E27FC236}">
                    <a16:creationId xmlns:a16="http://schemas.microsoft.com/office/drawing/2014/main" id="{E63CCA8D-9298-4EF7-A33F-08A577D51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198" y="2529573"/>
                <a:ext cx="0" cy="187325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2" name="Line 17">
                <a:extLst>
                  <a:ext uri="{FF2B5EF4-FFF2-40B4-BE49-F238E27FC236}">
                    <a16:creationId xmlns:a16="http://schemas.microsoft.com/office/drawing/2014/main" id="{422E20F9-1B76-4819-B668-8377DA09F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198" y="2903429"/>
                <a:ext cx="0" cy="187325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3" name="Line 18">
                <a:extLst>
                  <a:ext uri="{FF2B5EF4-FFF2-40B4-BE49-F238E27FC236}">
                    <a16:creationId xmlns:a16="http://schemas.microsoft.com/office/drawing/2014/main" id="{DC0153EC-BA66-42E4-9107-995098D24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198" y="2716898"/>
                <a:ext cx="0" cy="186531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4" name="Line 19">
                <a:extLst>
                  <a:ext uri="{FF2B5EF4-FFF2-40B4-BE49-F238E27FC236}">
                    <a16:creationId xmlns:a16="http://schemas.microsoft.com/office/drawing/2014/main" id="{C170091A-08E6-4B13-A73A-112CCEA63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198" y="2343042"/>
                <a:ext cx="0" cy="186531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19FCEDA3-C5A5-41DC-B32C-765298442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873" y="3090754"/>
                <a:ext cx="60325" cy="186531"/>
              </a:xfrm>
              <a:custGeom>
                <a:avLst/>
                <a:gdLst>
                  <a:gd name="T0" fmla="*/ 0 w 76"/>
                  <a:gd name="T1" fmla="*/ 235 h 235"/>
                  <a:gd name="T2" fmla="*/ 76 w 76"/>
                  <a:gd name="T3" fmla="*/ 235 h 235"/>
                  <a:gd name="T4" fmla="*/ 76 w 76"/>
                  <a:gd name="T5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35">
                    <a:moveTo>
                      <a:pt x="0" y="235"/>
                    </a:moveTo>
                    <a:lnTo>
                      <a:pt x="76" y="235"/>
                    </a:lnTo>
                    <a:lnTo>
                      <a:pt x="76" y="0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6" name="Line 21">
                <a:extLst>
                  <a:ext uri="{FF2B5EF4-FFF2-40B4-BE49-F238E27FC236}">
                    <a16:creationId xmlns:a16="http://schemas.microsoft.com/office/drawing/2014/main" id="{AA4BBF11-F64F-45FC-878E-5F99562B9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94197" y="2529573"/>
                <a:ext cx="3706020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7" name="Line 22">
                <a:extLst>
                  <a:ext uri="{FF2B5EF4-FFF2-40B4-BE49-F238E27FC236}">
                    <a16:creationId xmlns:a16="http://schemas.microsoft.com/office/drawing/2014/main" id="{9357DFBA-7424-4EBE-8B3F-32182849A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873" y="2529573"/>
                <a:ext cx="6032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9" name="Line 24">
                <a:extLst>
                  <a:ext uri="{FF2B5EF4-FFF2-40B4-BE49-F238E27FC236}">
                    <a16:creationId xmlns:a16="http://schemas.microsoft.com/office/drawing/2014/main" id="{B6CE20DE-EED7-4E26-A8C5-D310DC1E8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873" y="2903429"/>
                <a:ext cx="6032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2" name="Line 27">
                <a:extLst>
                  <a:ext uri="{FF2B5EF4-FFF2-40B4-BE49-F238E27FC236}">
                    <a16:creationId xmlns:a16="http://schemas.microsoft.com/office/drawing/2014/main" id="{40D2A0A2-B517-4204-ACEB-EDFA5D384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873" y="2155717"/>
                <a:ext cx="6032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134" name="Rectangle 29">
              <a:extLst>
                <a:ext uri="{FF2B5EF4-FFF2-40B4-BE49-F238E27FC236}">
                  <a16:creationId xmlns:a16="http://schemas.microsoft.com/office/drawing/2014/main" id="{D94B8AA9-2777-4B88-B863-7989619A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53" y="1691369"/>
              <a:ext cx="91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dirty="0">
                  <a:latin typeface="+mn-lt"/>
                </a:rPr>
                <a:t>4</a:t>
              </a:r>
            </a:p>
          </p:txBody>
        </p:sp>
        <p:sp>
          <p:nvSpPr>
            <p:cNvPr id="136" name="Rectangle 31">
              <a:extLst>
                <a:ext uri="{FF2B5EF4-FFF2-40B4-BE49-F238E27FC236}">
                  <a16:creationId xmlns:a16="http://schemas.microsoft.com/office/drawing/2014/main" id="{69A0A695-0825-4828-BF61-99DC2202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53" y="2065226"/>
              <a:ext cx="91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dirty="0">
                  <a:latin typeface="+mn-lt"/>
                </a:rPr>
                <a:t>2</a:t>
              </a:r>
            </a:p>
          </p:txBody>
        </p:sp>
        <p:sp>
          <p:nvSpPr>
            <p:cNvPr id="138" name="Rectangle 33">
              <a:extLst>
                <a:ext uri="{FF2B5EF4-FFF2-40B4-BE49-F238E27FC236}">
                  <a16:creationId xmlns:a16="http://schemas.microsoft.com/office/drawing/2014/main" id="{D032D046-F29F-4EB6-9F00-430DC23BA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53" y="2439082"/>
              <a:ext cx="91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0</a:t>
              </a:r>
            </a:p>
          </p:txBody>
        </p:sp>
        <p:sp>
          <p:nvSpPr>
            <p:cNvPr id="140" name="Rectangle 35">
              <a:extLst>
                <a:ext uri="{FF2B5EF4-FFF2-40B4-BE49-F238E27FC236}">
                  <a16:creationId xmlns:a16="http://schemas.microsoft.com/office/drawing/2014/main" id="{32260C02-6B06-4FE8-876D-2F59F15FB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092" y="2812938"/>
              <a:ext cx="1462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dirty="0">
                  <a:latin typeface="+mn-lt"/>
                </a:rPr>
                <a:t>-2</a:t>
              </a:r>
            </a:p>
          </p:txBody>
        </p:sp>
        <p:sp>
          <p:nvSpPr>
            <p:cNvPr id="142" name="Rectangle 37">
              <a:extLst>
                <a:ext uri="{FF2B5EF4-FFF2-40B4-BE49-F238E27FC236}">
                  <a16:creationId xmlns:a16="http://schemas.microsoft.com/office/drawing/2014/main" id="{19A882BA-D078-405C-AD53-9BC5D9BA5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093" y="3186794"/>
              <a:ext cx="1462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dirty="0">
                  <a:latin typeface="+mn-lt"/>
                </a:rPr>
                <a:t>-4</a:t>
              </a:r>
            </a:p>
          </p:txBody>
        </p:sp>
      </p:grpSp>
      <p:grpSp>
        <p:nvGrpSpPr>
          <p:cNvPr id="276" name="Groupe 275">
            <a:extLst>
              <a:ext uri="{FF2B5EF4-FFF2-40B4-BE49-F238E27FC236}">
                <a16:creationId xmlns:a16="http://schemas.microsoft.com/office/drawing/2014/main" id="{6FDC3065-DDED-408E-BE26-63775F87CF6E}"/>
              </a:ext>
            </a:extLst>
          </p:cNvPr>
          <p:cNvGrpSpPr/>
          <p:nvPr/>
        </p:nvGrpSpPr>
        <p:grpSpPr>
          <a:xfrm>
            <a:off x="2341089" y="1778539"/>
            <a:ext cx="3597740" cy="1620838"/>
            <a:chOff x="1300560" y="1744554"/>
            <a:chExt cx="3404394" cy="1620838"/>
          </a:xfrm>
        </p:grpSpPr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CF508CC4-53A9-4988-B55B-6C0765064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948" y="2395429"/>
              <a:ext cx="304006" cy="1341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02FA7E45-7E78-4793-806D-90FA734F2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266" y="2351773"/>
              <a:ext cx="304006" cy="1778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2" name="Rectangle 7">
              <a:extLst>
                <a:ext uri="{FF2B5EF4-FFF2-40B4-BE49-F238E27FC236}">
                  <a16:creationId xmlns:a16="http://schemas.microsoft.com/office/drawing/2014/main" id="{39AF2117-0250-4B8B-8A15-38786D23F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516" y="2138254"/>
              <a:ext cx="304006" cy="3913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3" name="Rectangle 8">
              <a:extLst>
                <a:ext uri="{FF2B5EF4-FFF2-40B4-BE49-F238E27FC236}">
                  <a16:creationId xmlns:a16="http://schemas.microsoft.com/office/drawing/2014/main" id="{AB7D497E-A24A-48D1-852D-5DCBFB6B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835" y="1980298"/>
              <a:ext cx="304800" cy="5492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4" name="Rectangle 9">
              <a:extLst>
                <a:ext uri="{FF2B5EF4-FFF2-40B4-BE49-F238E27FC236}">
                  <a16:creationId xmlns:a16="http://schemas.microsoft.com/office/drawing/2014/main" id="{732B9A11-CC43-41B5-8BE8-CC1D0719A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198" y="2529573"/>
              <a:ext cx="304800" cy="25082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5" name="Rectangle 10">
              <a:extLst>
                <a:ext uri="{FF2B5EF4-FFF2-40B4-BE49-F238E27FC236}">
                  <a16:creationId xmlns:a16="http://schemas.microsoft.com/office/drawing/2014/main" id="{05DF192F-1546-480A-B0D4-D87175E4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085" y="2529573"/>
              <a:ext cx="304800" cy="4040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6" name="Rectangle 11">
              <a:extLst>
                <a:ext uri="{FF2B5EF4-FFF2-40B4-BE49-F238E27FC236}">
                  <a16:creationId xmlns:a16="http://schemas.microsoft.com/office/drawing/2014/main" id="{4B7952C3-C149-4B87-AD43-2A8067083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560" y="2529573"/>
              <a:ext cx="304006" cy="20002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7" name="Rectangle 12">
              <a:extLst>
                <a:ext uri="{FF2B5EF4-FFF2-40B4-BE49-F238E27FC236}">
                  <a16:creationId xmlns:a16="http://schemas.microsoft.com/office/drawing/2014/main" id="{3130F07A-34EA-4DE5-B42A-6DD08B49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241" y="2529573"/>
              <a:ext cx="304006" cy="6453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4CEFA013-E2D0-4B56-BFBE-4C12A697B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198" y="2214454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4" name="Line 39">
              <a:extLst>
                <a:ext uri="{FF2B5EF4-FFF2-40B4-BE49-F238E27FC236}">
                  <a16:creationId xmlns:a16="http://schemas.microsoft.com/office/drawing/2014/main" id="{5D54B788-6089-4598-8540-16BEBBCE1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2235" y="1744554"/>
              <a:ext cx="0" cy="46990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5" name="Freeform 40">
              <a:extLst>
                <a:ext uri="{FF2B5EF4-FFF2-40B4-BE49-F238E27FC236}">
                  <a16:creationId xmlns:a16="http://schemas.microsoft.com/office/drawing/2014/main" id="{9658377E-CBDB-4462-A9DD-B18A9AC1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198" y="1744554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6" name="Freeform 41">
              <a:extLst>
                <a:ext uri="{FF2B5EF4-FFF2-40B4-BE49-F238E27FC236}">
                  <a16:creationId xmlns:a16="http://schemas.microsoft.com/office/drawing/2014/main" id="{C676F6BD-32B1-4536-A985-B63D98CD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879" y="2449404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7" name="Line 42">
              <a:extLst>
                <a:ext uri="{FF2B5EF4-FFF2-40B4-BE49-F238E27FC236}">
                  <a16:creationId xmlns:a16="http://schemas.microsoft.com/office/drawing/2014/main" id="{C5A3AEA1-1AC4-479A-880F-B9FC3D42D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2916" y="1830279"/>
              <a:ext cx="0" cy="619125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8" name="Freeform 43">
              <a:extLst>
                <a:ext uri="{FF2B5EF4-FFF2-40B4-BE49-F238E27FC236}">
                  <a16:creationId xmlns:a16="http://schemas.microsoft.com/office/drawing/2014/main" id="{18F8EFBE-C122-4025-B0FC-069C4BC5E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879" y="1830279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9" name="Line 44">
              <a:extLst>
                <a:ext uri="{FF2B5EF4-FFF2-40B4-BE49-F238E27FC236}">
                  <a16:creationId xmlns:a16="http://schemas.microsoft.com/office/drawing/2014/main" id="{2A0A75B0-587E-439A-B89E-6981AFA86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2666" y="2275573"/>
              <a:ext cx="0" cy="153194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0" name="Freeform 45">
              <a:extLst>
                <a:ext uri="{FF2B5EF4-FFF2-40B4-BE49-F238E27FC236}">
                  <a16:creationId xmlns:a16="http://schemas.microsoft.com/office/drawing/2014/main" id="{14650E09-44C3-401E-95CE-9959EFF5F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629" y="2275573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1" name="Freeform 46">
              <a:extLst>
                <a:ext uri="{FF2B5EF4-FFF2-40B4-BE49-F238E27FC236}">
                  <a16:creationId xmlns:a16="http://schemas.microsoft.com/office/drawing/2014/main" id="{09F58CEA-49E6-4515-8E5B-64175F422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629" y="2428767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2" name="Freeform 47">
              <a:extLst>
                <a:ext uri="{FF2B5EF4-FFF2-40B4-BE49-F238E27FC236}">
                  <a16:creationId xmlns:a16="http://schemas.microsoft.com/office/drawing/2014/main" id="{4B202C99-EE8F-4A93-90E7-83ECFAA27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310" y="2494648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3" name="Line 48">
              <a:extLst>
                <a:ext uri="{FF2B5EF4-FFF2-40B4-BE49-F238E27FC236}">
                  <a16:creationId xmlns:a16="http://schemas.microsoft.com/office/drawing/2014/main" id="{5000C2E4-85D4-4B48-BBF0-D28B09358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3348" y="2297798"/>
              <a:ext cx="0" cy="19685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4" name="Freeform 49">
              <a:extLst>
                <a:ext uri="{FF2B5EF4-FFF2-40B4-BE49-F238E27FC236}">
                  <a16:creationId xmlns:a16="http://schemas.microsoft.com/office/drawing/2014/main" id="{EF9D4027-C654-412E-A16C-9E7B56858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310" y="2297798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5" name="Freeform 50">
              <a:extLst>
                <a:ext uri="{FF2B5EF4-FFF2-40B4-BE49-F238E27FC236}">
                  <a16:creationId xmlns:a16="http://schemas.microsoft.com/office/drawing/2014/main" id="{79EAA87B-425B-4D7A-AFC1-FC6792E2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448" y="3191560"/>
              <a:ext cx="92869" cy="0"/>
            </a:xfrm>
            <a:custGeom>
              <a:avLst/>
              <a:gdLst>
                <a:gd name="T0" fmla="*/ 117 w 117"/>
                <a:gd name="T1" fmla="*/ 58 w 117"/>
                <a:gd name="T2" fmla="*/ 0 w 1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7">
                  <a:moveTo>
                    <a:pt x="117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6" name="Line 51">
              <a:extLst>
                <a:ext uri="{FF2B5EF4-FFF2-40B4-BE49-F238E27FC236}">
                  <a16:creationId xmlns:a16="http://schemas.microsoft.com/office/drawing/2014/main" id="{6FBE1788-6E9F-4CF8-8508-5284427B2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2485" y="2675623"/>
              <a:ext cx="0" cy="515938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7" name="Freeform 52">
              <a:extLst>
                <a:ext uri="{FF2B5EF4-FFF2-40B4-BE49-F238E27FC236}">
                  <a16:creationId xmlns:a16="http://schemas.microsoft.com/office/drawing/2014/main" id="{CF804B7E-BD39-418A-9948-66B1D4B8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448" y="2675623"/>
              <a:ext cx="92869" cy="0"/>
            </a:xfrm>
            <a:custGeom>
              <a:avLst/>
              <a:gdLst>
                <a:gd name="T0" fmla="*/ 117 w 117"/>
                <a:gd name="T1" fmla="*/ 58 w 117"/>
                <a:gd name="T2" fmla="*/ 0 w 1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7">
                  <a:moveTo>
                    <a:pt x="117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8" name="Freeform 53">
              <a:extLst>
                <a:ext uri="{FF2B5EF4-FFF2-40B4-BE49-F238E27FC236}">
                  <a16:creationId xmlns:a16="http://schemas.microsoft.com/office/drawing/2014/main" id="{2A06E581-D5E3-4480-9D07-56EF74447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54" y="2656573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9" name="Line 54">
              <a:extLst>
                <a:ext uri="{FF2B5EF4-FFF2-40B4-BE49-F238E27FC236}">
                  <a16:creationId xmlns:a16="http://schemas.microsoft.com/office/drawing/2014/main" id="{B2436A76-0281-4A8D-9D16-D3C18DA83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3391" y="2656573"/>
              <a:ext cx="0" cy="246856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0" name="Freeform 55">
              <a:extLst>
                <a:ext uri="{FF2B5EF4-FFF2-40B4-BE49-F238E27FC236}">
                  <a16:creationId xmlns:a16="http://schemas.microsoft.com/office/drawing/2014/main" id="{457894E2-CC5D-42E8-B8BE-8AE33C7A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54" y="2903429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1" name="Freeform 56">
              <a:extLst>
                <a:ext uri="{FF2B5EF4-FFF2-40B4-BE49-F238E27FC236}">
                  <a16:creationId xmlns:a16="http://schemas.microsoft.com/office/drawing/2014/main" id="{22854F18-3B3A-4947-9296-FF4F8A51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604" y="3365392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2" name="Line 57">
              <a:extLst>
                <a:ext uri="{FF2B5EF4-FFF2-40B4-BE49-F238E27FC236}">
                  <a16:creationId xmlns:a16="http://schemas.microsoft.com/office/drawing/2014/main" id="{9A54EAFF-5859-4669-AE1E-FBAC79451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3641" y="2984392"/>
              <a:ext cx="0" cy="38100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3" name="Freeform 58">
              <a:extLst>
                <a:ext uri="{FF2B5EF4-FFF2-40B4-BE49-F238E27FC236}">
                  <a16:creationId xmlns:a16="http://schemas.microsoft.com/office/drawing/2014/main" id="{D3AD8F5A-D179-4CB2-8F44-FB9FB71A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604" y="2984392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4" name="Line 59">
              <a:extLst>
                <a:ext uri="{FF2B5EF4-FFF2-40B4-BE49-F238E27FC236}">
                  <a16:creationId xmlns:a16="http://schemas.microsoft.com/office/drawing/2014/main" id="{CD7B6FCD-FA8B-4089-8F58-EF5474CF6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960" y="2647842"/>
              <a:ext cx="0" cy="166688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5" name="Line 60">
              <a:extLst>
                <a:ext uri="{FF2B5EF4-FFF2-40B4-BE49-F238E27FC236}">
                  <a16:creationId xmlns:a16="http://schemas.microsoft.com/office/drawing/2014/main" id="{0B6B8E0C-691B-49F3-925F-25B41338F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6923" y="2647842"/>
              <a:ext cx="46038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6" name="Line 61">
              <a:extLst>
                <a:ext uri="{FF2B5EF4-FFF2-40B4-BE49-F238E27FC236}">
                  <a16:creationId xmlns:a16="http://schemas.microsoft.com/office/drawing/2014/main" id="{7D2DD94A-B598-4DAD-9ACE-EE76A9598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2960" y="2647842"/>
              <a:ext cx="46038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7" name="Freeform 62">
              <a:extLst>
                <a:ext uri="{FF2B5EF4-FFF2-40B4-BE49-F238E27FC236}">
                  <a16:creationId xmlns:a16="http://schemas.microsoft.com/office/drawing/2014/main" id="{7D049027-2385-4891-9C67-392FB05E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923" y="2814529"/>
              <a:ext cx="92075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grpSp>
        <p:nvGrpSpPr>
          <p:cNvPr id="280" name="Groupe 279">
            <a:extLst>
              <a:ext uri="{FF2B5EF4-FFF2-40B4-BE49-F238E27FC236}">
                <a16:creationId xmlns:a16="http://schemas.microsoft.com/office/drawing/2014/main" id="{4CC4E890-A214-45A9-A7C9-AE1FEB996F5A}"/>
              </a:ext>
            </a:extLst>
          </p:cNvPr>
          <p:cNvGrpSpPr/>
          <p:nvPr/>
        </p:nvGrpSpPr>
        <p:grpSpPr>
          <a:xfrm>
            <a:off x="6491458" y="1722247"/>
            <a:ext cx="2988300" cy="1717219"/>
            <a:chOff x="6752092" y="1732708"/>
            <a:chExt cx="3984399" cy="1717219"/>
          </a:xfrm>
        </p:grpSpPr>
        <p:grpSp>
          <p:nvGrpSpPr>
            <p:cNvPr id="279" name="Groupe 278">
              <a:extLst>
                <a:ext uri="{FF2B5EF4-FFF2-40B4-BE49-F238E27FC236}">
                  <a16:creationId xmlns:a16="http://schemas.microsoft.com/office/drawing/2014/main" id="{652BBCF1-1AE1-40B7-AACA-19F9253692F1}"/>
                </a:ext>
              </a:extLst>
            </p:cNvPr>
            <p:cNvGrpSpPr/>
            <p:nvPr/>
          </p:nvGrpSpPr>
          <p:grpSpPr>
            <a:xfrm>
              <a:off x="7059840" y="1818430"/>
              <a:ext cx="3676651" cy="1501775"/>
              <a:chOff x="7059840" y="1818430"/>
              <a:chExt cx="3676651" cy="1501775"/>
            </a:xfrm>
          </p:grpSpPr>
          <p:sp>
            <p:nvSpPr>
              <p:cNvPr id="178" name="Freeform 74">
                <a:extLst>
                  <a:ext uri="{FF2B5EF4-FFF2-40B4-BE49-F238E27FC236}">
                    <a16:creationId xmlns:a16="http://schemas.microsoft.com/office/drawing/2014/main" id="{73776801-01E7-4DF6-9DE5-AE5C54CAE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840" y="1818430"/>
                <a:ext cx="122238" cy="376238"/>
              </a:xfrm>
              <a:custGeom>
                <a:avLst/>
                <a:gdLst>
                  <a:gd name="T0" fmla="*/ 77 w 77"/>
                  <a:gd name="T1" fmla="*/ 237 h 237"/>
                  <a:gd name="T2" fmla="*/ 77 w 77"/>
                  <a:gd name="T3" fmla="*/ 0 h 237"/>
                  <a:gd name="T4" fmla="*/ 0 w 77"/>
                  <a:gd name="T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237">
                    <a:moveTo>
                      <a:pt x="77" y="237"/>
                    </a:move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79" name="Line 75">
                <a:extLst>
                  <a:ext uri="{FF2B5EF4-FFF2-40B4-BE49-F238E27FC236}">
                    <a16:creationId xmlns:a16="http://schemas.microsoft.com/office/drawing/2014/main" id="{7675F23C-9A2C-4AD9-B575-D83CE249A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2078" y="2569317"/>
                <a:ext cx="0" cy="37623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0" name="Line 76">
                <a:extLst>
                  <a:ext uri="{FF2B5EF4-FFF2-40B4-BE49-F238E27FC236}">
                    <a16:creationId xmlns:a16="http://schemas.microsoft.com/office/drawing/2014/main" id="{DCB32846-1671-41AA-B364-D6A4C22C8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2078" y="2194667"/>
                <a:ext cx="0" cy="3746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1" name="Line 77">
                <a:extLst>
                  <a:ext uri="{FF2B5EF4-FFF2-40B4-BE49-F238E27FC236}">
                    <a16:creationId xmlns:a16="http://schemas.microsoft.com/office/drawing/2014/main" id="{534C5FBC-AB8D-4452-B3C1-EB536C6B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2078" y="2945555"/>
                <a:ext cx="0" cy="37465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2" name="Line 78">
                <a:extLst>
                  <a:ext uri="{FF2B5EF4-FFF2-40B4-BE49-F238E27FC236}">
                    <a16:creationId xmlns:a16="http://schemas.microsoft.com/office/drawing/2014/main" id="{C2C84F7C-4AB8-412B-BFCF-54B1FBC77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2078" y="3320205"/>
                <a:ext cx="3554413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3" name="Line 79">
                <a:extLst>
                  <a:ext uri="{FF2B5EF4-FFF2-40B4-BE49-F238E27FC236}">
                    <a16:creationId xmlns:a16="http://schemas.microsoft.com/office/drawing/2014/main" id="{0DAF889D-8875-4813-B1A4-BA1FAE5F7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9840" y="2194667"/>
                <a:ext cx="1222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4" name="Line 80">
                <a:extLst>
                  <a:ext uri="{FF2B5EF4-FFF2-40B4-BE49-F238E27FC236}">
                    <a16:creationId xmlns:a16="http://schemas.microsoft.com/office/drawing/2014/main" id="{1C62AF2C-9A7C-4CDE-AFBF-6E4F98B38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9840" y="2569317"/>
                <a:ext cx="1222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5" name="Line 81">
                <a:extLst>
                  <a:ext uri="{FF2B5EF4-FFF2-40B4-BE49-F238E27FC236}">
                    <a16:creationId xmlns:a16="http://schemas.microsoft.com/office/drawing/2014/main" id="{3FF68985-6B6D-4DBA-B19C-DD83AC221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9840" y="2945555"/>
                <a:ext cx="1222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6" name="Line 82">
                <a:extLst>
                  <a:ext uri="{FF2B5EF4-FFF2-40B4-BE49-F238E27FC236}">
                    <a16:creationId xmlns:a16="http://schemas.microsoft.com/office/drawing/2014/main" id="{9A1A50B8-E2EE-4C91-AA71-F56181C3C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9840" y="3320205"/>
                <a:ext cx="12223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187" name="Rectangle 83">
              <a:extLst>
                <a:ext uri="{FF2B5EF4-FFF2-40B4-BE49-F238E27FC236}">
                  <a16:creationId xmlns:a16="http://schemas.microsoft.com/office/drawing/2014/main" id="{FBA46E91-FC05-47C4-88C6-A9E634E5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092" y="1732708"/>
              <a:ext cx="2426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dirty="0">
                  <a:latin typeface="+mn-lt"/>
                </a:rPr>
                <a:t>20</a:t>
              </a:r>
            </a:p>
          </p:txBody>
        </p:sp>
        <p:sp>
          <p:nvSpPr>
            <p:cNvPr id="188" name="Rectangle 84">
              <a:extLst>
                <a:ext uri="{FF2B5EF4-FFF2-40B4-BE49-F238E27FC236}">
                  <a16:creationId xmlns:a16="http://schemas.microsoft.com/office/drawing/2014/main" id="{A213813B-ED65-4B07-ADCC-EFF87A21F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093" y="2108945"/>
              <a:ext cx="2426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15</a:t>
              </a:r>
            </a:p>
          </p:txBody>
        </p:sp>
        <p:sp>
          <p:nvSpPr>
            <p:cNvPr id="189" name="Rectangle 85">
              <a:extLst>
                <a:ext uri="{FF2B5EF4-FFF2-40B4-BE49-F238E27FC236}">
                  <a16:creationId xmlns:a16="http://schemas.microsoft.com/office/drawing/2014/main" id="{AF6A2660-9F26-45F9-BCC2-8F083DE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093" y="2483595"/>
              <a:ext cx="2426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10</a:t>
              </a:r>
            </a:p>
          </p:txBody>
        </p:sp>
        <p:sp>
          <p:nvSpPr>
            <p:cNvPr id="190" name="Rectangle 86">
              <a:extLst>
                <a:ext uri="{FF2B5EF4-FFF2-40B4-BE49-F238E27FC236}">
                  <a16:creationId xmlns:a16="http://schemas.microsoft.com/office/drawing/2014/main" id="{425DD11D-50DB-45F2-910A-1B867E50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009" y="2859833"/>
              <a:ext cx="1213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5</a:t>
              </a:r>
            </a:p>
          </p:txBody>
        </p:sp>
        <p:sp>
          <p:nvSpPr>
            <p:cNvPr id="191" name="Rectangle 87">
              <a:extLst>
                <a:ext uri="{FF2B5EF4-FFF2-40B4-BE49-F238E27FC236}">
                  <a16:creationId xmlns:a16="http://schemas.microsoft.com/office/drawing/2014/main" id="{3D7CBE48-ADB7-4C27-9C27-98ADF90F5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009" y="3234483"/>
              <a:ext cx="1213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0</a:t>
              </a:r>
            </a:p>
          </p:txBody>
        </p:sp>
      </p:grpSp>
      <p:grpSp>
        <p:nvGrpSpPr>
          <p:cNvPr id="292" name="Groupe 291">
            <a:extLst>
              <a:ext uri="{FF2B5EF4-FFF2-40B4-BE49-F238E27FC236}">
                <a16:creationId xmlns:a16="http://schemas.microsoft.com/office/drawing/2014/main" id="{BE784D28-9CBB-432B-ADDF-6F7FDAEC1BFB}"/>
              </a:ext>
            </a:extLst>
          </p:cNvPr>
          <p:cNvGrpSpPr/>
          <p:nvPr/>
        </p:nvGrpSpPr>
        <p:grpSpPr>
          <a:xfrm>
            <a:off x="6973495" y="1722240"/>
            <a:ext cx="2378869" cy="1587500"/>
            <a:chOff x="7585303" y="1688255"/>
            <a:chExt cx="3171825" cy="1587500"/>
          </a:xfrm>
        </p:grpSpPr>
        <p:sp>
          <p:nvSpPr>
            <p:cNvPr id="174" name="Rectangle 70">
              <a:extLst>
                <a:ext uri="{FF2B5EF4-FFF2-40B4-BE49-F238E27FC236}">
                  <a16:creationId xmlns:a16="http://schemas.microsoft.com/office/drawing/2014/main" id="{B7B6F67D-590C-4128-97D6-C07F7D880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7528" y="2310555"/>
              <a:ext cx="609600" cy="965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75" name="Rectangle 71">
              <a:extLst>
                <a:ext uri="{FF2B5EF4-FFF2-40B4-BE49-F238E27FC236}">
                  <a16:creationId xmlns:a16="http://schemas.microsoft.com/office/drawing/2014/main" id="{248AB4EE-E4F5-41A5-86C7-601992D86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753" y="2147042"/>
              <a:ext cx="609600" cy="112871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76" name="Rectangle 72">
              <a:extLst>
                <a:ext uri="{FF2B5EF4-FFF2-40B4-BE49-F238E27FC236}">
                  <a16:creationId xmlns:a16="http://schemas.microsoft.com/office/drawing/2014/main" id="{17131EC0-7D49-4B5A-93C0-D0A40863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5303" y="2537567"/>
              <a:ext cx="609600" cy="73818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77" name="Rectangle 73">
              <a:extLst>
                <a:ext uri="{FF2B5EF4-FFF2-40B4-BE49-F238E27FC236}">
                  <a16:creationId xmlns:a16="http://schemas.microsoft.com/office/drawing/2014/main" id="{8AB295BA-54CA-4D71-B840-2AF02D7E4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665" y="2494705"/>
              <a:ext cx="609600" cy="7810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2" name="Freeform 88">
              <a:extLst>
                <a:ext uri="{FF2B5EF4-FFF2-40B4-BE49-F238E27FC236}">
                  <a16:creationId xmlns:a16="http://schemas.microsoft.com/office/drawing/2014/main" id="{E24F0B52-774C-4B4F-83B8-73478299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840" y="2934442"/>
              <a:ext cx="184150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3" name="Line 89">
              <a:extLst>
                <a:ext uri="{FF2B5EF4-FFF2-40B4-BE49-F238E27FC236}">
                  <a16:creationId xmlns:a16="http://schemas.microsoft.com/office/drawing/2014/main" id="{6976103A-1EC0-4026-B0AF-44B69817B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53915" y="1688255"/>
              <a:ext cx="0" cy="1246188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4" name="Freeform 90">
              <a:extLst>
                <a:ext uri="{FF2B5EF4-FFF2-40B4-BE49-F238E27FC236}">
                  <a16:creationId xmlns:a16="http://schemas.microsoft.com/office/drawing/2014/main" id="{90F64E66-4C25-45FF-BD17-C66A68AE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840" y="1688255"/>
              <a:ext cx="184150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5" name="Line 91">
              <a:extLst>
                <a:ext uri="{FF2B5EF4-FFF2-40B4-BE49-F238E27FC236}">
                  <a16:creationId xmlns:a16="http://schemas.microsoft.com/office/drawing/2014/main" id="{1BFB0D9F-F63F-479E-B9BE-CAF5F320F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2553" y="1689842"/>
              <a:ext cx="0" cy="912813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6" name="Freeform 92">
              <a:extLst>
                <a:ext uri="{FF2B5EF4-FFF2-40B4-BE49-F238E27FC236}">
                  <a16:creationId xmlns:a16="http://schemas.microsoft.com/office/drawing/2014/main" id="{A76BB088-A572-4489-A344-742C49AE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478" y="2602655"/>
              <a:ext cx="185738" cy="0"/>
            </a:xfrm>
            <a:custGeom>
              <a:avLst/>
              <a:gdLst>
                <a:gd name="T0" fmla="*/ 117 w 117"/>
                <a:gd name="T1" fmla="*/ 58 w 117"/>
                <a:gd name="T2" fmla="*/ 0 w 1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7">
                  <a:moveTo>
                    <a:pt x="117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7" name="Freeform 93">
              <a:extLst>
                <a:ext uri="{FF2B5EF4-FFF2-40B4-BE49-F238E27FC236}">
                  <a16:creationId xmlns:a16="http://schemas.microsoft.com/office/drawing/2014/main" id="{3E2B9C05-266C-421F-A3F0-ABDBB65B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478" y="1689842"/>
              <a:ext cx="185738" cy="0"/>
            </a:xfrm>
            <a:custGeom>
              <a:avLst/>
              <a:gdLst>
                <a:gd name="T0" fmla="*/ 0 w 117"/>
                <a:gd name="T1" fmla="*/ 58 w 117"/>
                <a:gd name="T2" fmla="*/ 117 w 1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7">
                  <a:moveTo>
                    <a:pt x="0" y="0"/>
                  </a:moveTo>
                  <a:lnTo>
                    <a:pt x="58" y="0"/>
                  </a:lnTo>
                  <a:lnTo>
                    <a:pt x="117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8" name="Freeform 94">
              <a:extLst>
                <a:ext uri="{FF2B5EF4-FFF2-40B4-BE49-F238E27FC236}">
                  <a16:creationId xmlns:a16="http://schemas.microsoft.com/office/drawing/2014/main" id="{756CDD1F-AA21-4770-8F2B-458DBA49F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978" y="3083667"/>
              <a:ext cx="184150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9" name="Line 95">
              <a:extLst>
                <a:ext uri="{FF2B5EF4-FFF2-40B4-BE49-F238E27FC236}">
                  <a16:creationId xmlns:a16="http://schemas.microsoft.com/office/drawing/2014/main" id="{4FA492B0-0F64-4EC9-BD92-AC2862717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33053" y="2027980"/>
              <a:ext cx="0" cy="1055688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0" name="Freeform 96">
              <a:extLst>
                <a:ext uri="{FF2B5EF4-FFF2-40B4-BE49-F238E27FC236}">
                  <a16:creationId xmlns:a16="http://schemas.microsoft.com/office/drawing/2014/main" id="{C8FDAD30-C425-4239-8A34-11002671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978" y="2027980"/>
              <a:ext cx="184150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1" name="Line 97">
              <a:extLst>
                <a:ext uri="{FF2B5EF4-FFF2-40B4-BE49-F238E27FC236}">
                  <a16:creationId xmlns:a16="http://schemas.microsoft.com/office/drawing/2014/main" id="{724FE572-2CA9-4ACB-A5F8-6A0C5C505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0103" y="2177205"/>
              <a:ext cx="0" cy="669925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2" name="Freeform 98">
              <a:extLst>
                <a:ext uri="{FF2B5EF4-FFF2-40B4-BE49-F238E27FC236}">
                  <a16:creationId xmlns:a16="http://schemas.microsoft.com/office/drawing/2014/main" id="{C0897158-A3DA-4A01-BDA1-344FF1855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028" y="2847130"/>
              <a:ext cx="184150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3" name="Line 99">
              <a:extLst>
                <a:ext uri="{FF2B5EF4-FFF2-40B4-BE49-F238E27FC236}">
                  <a16:creationId xmlns:a16="http://schemas.microsoft.com/office/drawing/2014/main" id="{2F08E439-47BD-439F-B033-EDDD42D21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0103" y="2177205"/>
              <a:ext cx="92075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4" name="Line 100">
              <a:extLst>
                <a:ext uri="{FF2B5EF4-FFF2-40B4-BE49-F238E27FC236}">
                  <a16:creationId xmlns:a16="http://schemas.microsoft.com/office/drawing/2014/main" id="{C4C32D17-F4D0-4F75-9054-20CAF8A36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8028" y="2177205"/>
              <a:ext cx="92075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205" name="Rectangle 101">
            <a:extLst>
              <a:ext uri="{FF2B5EF4-FFF2-40B4-BE49-F238E27FC236}">
                <a16:creationId xmlns:a16="http://schemas.microsoft.com/office/drawing/2014/main" id="{237770D6-0540-40DF-9601-5C4F4269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8176" y="3357366"/>
            <a:ext cx="1305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Peripheral fat (%)</a:t>
            </a:r>
            <a:endParaRPr lang="en-US" altLang="fr-FR" sz="1400">
              <a:latin typeface="+mn-lt"/>
            </a:endParaRPr>
          </a:p>
        </p:txBody>
      </p:sp>
      <p:sp>
        <p:nvSpPr>
          <p:cNvPr id="206" name="Rectangle 102">
            <a:extLst>
              <a:ext uri="{FF2B5EF4-FFF2-40B4-BE49-F238E27FC236}">
                <a16:creationId xmlns:a16="http://schemas.microsoft.com/office/drawing/2014/main" id="{29398385-B897-4F63-845A-B6C3B1CCF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959" y="3357366"/>
            <a:ext cx="9631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Trunk fat (%)</a:t>
            </a:r>
            <a:endParaRPr lang="en-US" altLang="fr-FR" sz="1400">
              <a:latin typeface="+mn-lt"/>
            </a:endParaRPr>
          </a:p>
        </p:txBody>
      </p:sp>
      <p:grpSp>
        <p:nvGrpSpPr>
          <p:cNvPr id="278" name="Groupe 277">
            <a:extLst>
              <a:ext uri="{FF2B5EF4-FFF2-40B4-BE49-F238E27FC236}">
                <a16:creationId xmlns:a16="http://schemas.microsoft.com/office/drawing/2014/main" id="{98602867-8D1E-435F-BABC-03C01917084D}"/>
              </a:ext>
            </a:extLst>
          </p:cNvPr>
          <p:cNvGrpSpPr/>
          <p:nvPr/>
        </p:nvGrpSpPr>
        <p:grpSpPr>
          <a:xfrm>
            <a:off x="3781647" y="4340108"/>
            <a:ext cx="5437611" cy="1894225"/>
            <a:chOff x="2442731" y="4213226"/>
            <a:chExt cx="7250148" cy="1894225"/>
          </a:xfrm>
        </p:grpSpPr>
        <p:grpSp>
          <p:nvGrpSpPr>
            <p:cNvPr id="274" name="Groupe 273">
              <a:extLst>
                <a:ext uri="{FF2B5EF4-FFF2-40B4-BE49-F238E27FC236}">
                  <a16:creationId xmlns:a16="http://schemas.microsoft.com/office/drawing/2014/main" id="{5D7816FC-2953-4F6E-A91E-197549950D61}"/>
                </a:ext>
              </a:extLst>
            </p:cNvPr>
            <p:cNvGrpSpPr/>
            <p:nvPr/>
          </p:nvGrpSpPr>
          <p:grpSpPr>
            <a:xfrm>
              <a:off x="2822972" y="4298951"/>
              <a:ext cx="6869907" cy="1679972"/>
              <a:chOff x="2822972" y="4298951"/>
              <a:chExt cx="6869907" cy="1679972"/>
            </a:xfrm>
          </p:grpSpPr>
          <p:sp>
            <p:nvSpPr>
              <p:cNvPr id="219" name="Freeform 116">
                <a:extLst>
                  <a:ext uri="{FF2B5EF4-FFF2-40B4-BE49-F238E27FC236}">
                    <a16:creationId xmlns:a16="http://schemas.microsoft.com/office/drawing/2014/main" id="{ABFB8019-0FE1-48E5-8B7E-B3AFBB3E5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972" y="4298951"/>
                <a:ext cx="90487" cy="279797"/>
              </a:xfrm>
              <a:custGeom>
                <a:avLst/>
                <a:gdLst>
                  <a:gd name="T0" fmla="*/ 76 w 76"/>
                  <a:gd name="T1" fmla="*/ 235 h 235"/>
                  <a:gd name="T2" fmla="*/ 76 w 76"/>
                  <a:gd name="T3" fmla="*/ 0 h 235"/>
                  <a:gd name="T4" fmla="*/ 0 w 76"/>
                  <a:gd name="T5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35">
                    <a:moveTo>
                      <a:pt x="76" y="235"/>
                    </a:moveTo>
                    <a:lnTo>
                      <a:pt x="7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0" name="Line 117">
                <a:extLst>
                  <a:ext uri="{FF2B5EF4-FFF2-40B4-BE49-F238E27FC236}">
                    <a16:creationId xmlns:a16="http://schemas.microsoft.com/office/drawing/2014/main" id="{C7A10101-5910-41DC-BC1F-2E987BA7B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460" y="4859735"/>
                <a:ext cx="0" cy="279797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1" name="Line 118">
                <a:extLst>
                  <a:ext uri="{FF2B5EF4-FFF2-40B4-BE49-F238E27FC236}">
                    <a16:creationId xmlns:a16="http://schemas.microsoft.com/office/drawing/2014/main" id="{65DA35FA-1487-41F4-926B-53AFC1E49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460" y="5419329"/>
                <a:ext cx="0" cy="279797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2" name="Line 119">
                <a:extLst>
                  <a:ext uri="{FF2B5EF4-FFF2-40B4-BE49-F238E27FC236}">
                    <a16:creationId xmlns:a16="http://schemas.microsoft.com/office/drawing/2014/main" id="{4F646085-D8FA-4D7E-AE31-0B292CEDC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460" y="5139532"/>
                <a:ext cx="0" cy="279797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3" name="Line 120">
                <a:extLst>
                  <a:ext uri="{FF2B5EF4-FFF2-40B4-BE49-F238E27FC236}">
                    <a16:creationId xmlns:a16="http://schemas.microsoft.com/office/drawing/2014/main" id="{EE34063A-4E40-4481-9EF9-9B06FFAC5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460" y="4578748"/>
                <a:ext cx="0" cy="2809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4" name="Freeform 121">
                <a:extLst>
                  <a:ext uri="{FF2B5EF4-FFF2-40B4-BE49-F238E27FC236}">
                    <a16:creationId xmlns:a16="http://schemas.microsoft.com/office/drawing/2014/main" id="{2FC5E52B-666A-4CDD-96C2-A68A5FD52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972" y="5699126"/>
                <a:ext cx="90487" cy="279797"/>
              </a:xfrm>
              <a:custGeom>
                <a:avLst/>
                <a:gdLst>
                  <a:gd name="T0" fmla="*/ 0 w 76"/>
                  <a:gd name="T1" fmla="*/ 235 h 235"/>
                  <a:gd name="T2" fmla="*/ 76 w 76"/>
                  <a:gd name="T3" fmla="*/ 235 h 235"/>
                  <a:gd name="T4" fmla="*/ 76 w 76"/>
                  <a:gd name="T5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35">
                    <a:moveTo>
                      <a:pt x="0" y="235"/>
                    </a:moveTo>
                    <a:lnTo>
                      <a:pt x="76" y="235"/>
                    </a:lnTo>
                    <a:lnTo>
                      <a:pt x="76" y="0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5" name="Line 122">
                <a:extLst>
                  <a:ext uri="{FF2B5EF4-FFF2-40B4-BE49-F238E27FC236}">
                    <a16:creationId xmlns:a16="http://schemas.microsoft.com/office/drawing/2014/main" id="{723CD3AB-1F7F-4F85-B633-564070FE3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460" y="4859735"/>
                <a:ext cx="6779419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8" name="Line 125">
                <a:extLst>
                  <a:ext uri="{FF2B5EF4-FFF2-40B4-BE49-F238E27FC236}">
                    <a16:creationId xmlns:a16="http://schemas.microsoft.com/office/drawing/2014/main" id="{79C484AA-146C-467E-810E-226FBF4E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2972" y="5419329"/>
                <a:ext cx="90487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30" name="Line 127">
                <a:extLst>
                  <a:ext uri="{FF2B5EF4-FFF2-40B4-BE49-F238E27FC236}">
                    <a16:creationId xmlns:a16="http://schemas.microsoft.com/office/drawing/2014/main" id="{2674D499-F30A-498F-96F3-EF5714D2D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2972" y="4859735"/>
                <a:ext cx="90487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231" name="Rectangle 128">
              <a:extLst>
                <a:ext uri="{FF2B5EF4-FFF2-40B4-BE49-F238E27FC236}">
                  <a16:creationId xmlns:a16="http://schemas.microsoft.com/office/drawing/2014/main" id="{30D8C1D5-8EC5-4998-8143-3B0BBB7E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827" y="4213226"/>
              <a:ext cx="2426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20</a:t>
              </a:r>
            </a:p>
          </p:txBody>
        </p:sp>
        <p:sp>
          <p:nvSpPr>
            <p:cNvPr id="233" name="Rectangle 130">
              <a:extLst>
                <a:ext uri="{FF2B5EF4-FFF2-40B4-BE49-F238E27FC236}">
                  <a16:creationId xmlns:a16="http://schemas.microsoft.com/office/drawing/2014/main" id="{B312DDD9-7E67-4F4F-8321-B6908A476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155" y="4772820"/>
              <a:ext cx="1213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0</a:t>
              </a:r>
            </a:p>
          </p:txBody>
        </p:sp>
        <p:sp>
          <p:nvSpPr>
            <p:cNvPr id="235" name="Rectangle 132">
              <a:extLst>
                <a:ext uri="{FF2B5EF4-FFF2-40B4-BE49-F238E27FC236}">
                  <a16:creationId xmlns:a16="http://schemas.microsoft.com/office/drawing/2014/main" id="{A2D6DD64-739E-457E-AB0F-CCEBCB739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731" y="5332414"/>
              <a:ext cx="31594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-20</a:t>
              </a:r>
            </a:p>
          </p:txBody>
        </p:sp>
        <p:sp>
          <p:nvSpPr>
            <p:cNvPr id="237" name="Rectangle 134">
              <a:extLst>
                <a:ext uri="{FF2B5EF4-FFF2-40B4-BE49-F238E27FC236}">
                  <a16:creationId xmlns:a16="http://schemas.microsoft.com/office/drawing/2014/main" id="{CB2F62BE-D296-4D0E-A009-DCB79759F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731" y="5892007"/>
              <a:ext cx="31594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>
                  <a:latin typeface="+mn-lt"/>
                </a:rPr>
                <a:t>-40</a:t>
              </a:r>
            </a:p>
          </p:txBody>
        </p:sp>
      </p:grpSp>
      <p:sp>
        <p:nvSpPr>
          <p:cNvPr id="263" name="Rectangle 160">
            <a:extLst>
              <a:ext uri="{FF2B5EF4-FFF2-40B4-BE49-F238E27FC236}">
                <a16:creationId xmlns:a16="http://schemas.microsoft.com/office/drawing/2014/main" id="{73114753-ED4D-4C7F-A9A2-99A66CE8B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242" y="6111128"/>
            <a:ext cx="6878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Glycemia</a:t>
            </a:r>
            <a:endParaRPr lang="en-US" altLang="fr-FR" sz="1400">
              <a:latin typeface="+mn-lt"/>
            </a:endParaRPr>
          </a:p>
        </p:txBody>
      </p:sp>
      <p:sp>
        <p:nvSpPr>
          <p:cNvPr id="264" name="Rectangle 161">
            <a:extLst>
              <a:ext uri="{FF2B5EF4-FFF2-40B4-BE49-F238E27FC236}">
                <a16:creationId xmlns:a16="http://schemas.microsoft.com/office/drawing/2014/main" id="{11B7B97E-69C0-4EEC-9A4B-A6CFB745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480" y="6003411"/>
            <a:ext cx="8311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>
                <a:latin typeface="+mn-lt"/>
              </a:rPr>
              <a:t>Total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>
                <a:latin typeface="+mn-lt"/>
              </a:rPr>
              <a:t>cholesterol</a:t>
            </a:r>
            <a:endParaRPr lang="en-US" altLang="fr-FR" sz="1400" dirty="0">
              <a:latin typeface="+mn-lt"/>
            </a:endParaRPr>
          </a:p>
        </p:txBody>
      </p:sp>
      <p:sp>
        <p:nvSpPr>
          <p:cNvPr id="265" name="Rectangle 162">
            <a:extLst>
              <a:ext uri="{FF2B5EF4-FFF2-40B4-BE49-F238E27FC236}">
                <a16:creationId xmlns:a16="http://schemas.microsoft.com/office/drawing/2014/main" id="{168E9A9D-0209-4091-825C-3F529662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261" y="6003411"/>
            <a:ext cx="8311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fr-FR" sz="1400" b="1">
                <a:latin typeface="+mn-lt"/>
              </a:rPr>
              <a:t>HDL-</a:t>
            </a:r>
            <a:br>
              <a:rPr lang="en-US" altLang="fr-FR" sz="1400" b="1">
                <a:latin typeface="+mn-lt"/>
              </a:rPr>
            </a:br>
            <a:r>
              <a:rPr lang="en-US" altLang="fr-FR" sz="1400" b="1">
                <a:latin typeface="+mn-lt"/>
              </a:rPr>
              <a:t>cholesterol</a:t>
            </a:r>
            <a:endParaRPr lang="en-US" altLang="fr-FR" sz="1400">
              <a:latin typeface="+mn-lt"/>
            </a:endParaRPr>
          </a:p>
        </p:txBody>
      </p:sp>
      <p:sp>
        <p:nvSpPr>
          <p:cNvPr id="266" name="Rectangle 163">
            <a:extLst>
              <a:ext uri="{FF2B5EF4-FFF2-40B4-BE49-F238E27FC236}">
                <a16:creationId xmlns:a16="http://schemas.microsoft.com/office/drawing/2014/main" id="{A7E52155-DE9D-4223-8833-A68AF137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709" y="6003411"/>
            <a:ext cx="8311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fr-FR" sz="1400" b="1" dirty="0">
                <a:latin typeface="+mn-lt"/>
              </a:rPr>
              <a:t>LDL-</a:t>
            </a:r>
            <a:br>
              <a:rPr lang="en-US" altLang="fr-FR" sz="1400" b="1" dirty="0">
                <a:latin typeface="+mn-lt"/>
              </a:rPr>
            </a:br>
            <a:r>
              <a:rPr lang="en-US" altLang="fr-FR" sz="1400" b="1" dirty="0">
                <a:latin typeface="+mn-lt"/>
              </a:rPr>
              <a:t>cholesterol</a:t>
            </a:r>
            <a:endParaRPr lang="en-US" altLang="fr-FR" sz="1400" dirty="0">
              <a:latin typeface="+mn-lt"/>
            </a:endParaRPr>
          </a:p>
        </p:txBody>
      </p:sp>
      <p:grpSp>
        <p:nvGrpSpPr>
          <p:cNvPr id="291" name="Groupe 290">
            <a:extLst>
              <a:ext uri="{FF2B5EF4-FFF2-40B4-BE49-F238E27FC236}">
                <a16:creationId xmlns:a16="http://schemas.microsoft.com/office/drawing/2014/main" id="{DEC9B72E-3E77-4E8D-8EDC-6107086BB2BF}"/>
              </a:ext>
            </a:extLst>
          </p:cNvPr>
          <p:cNvGrpSpPr/>
          <p:nvPr/>
        </p:nvGrpSpPr>
        <p:grpSpPr>
          <a:xfrm>
            <a:off x="4253456" y="4235333"/>
            <a:ext cx="4852392" cy="1837135"/>
            <a:chOff x="3071813" y="4108451"/>
            <a:chExt cx="6469856" cy="1837135"/>
          </a:xfrm>
        </p:grpSpPr>
        <p:sp>
          <p:nvSpPr>
            <p:cNvPr id="209" name="Rectangle 106">
              <a:extLst>
                <a:ext uri="{FF2B5EF4-FFF2-40B4-BE49-F238E27FC236}">
                  <a16:creationId xmlns:a16="http://schemas.microsoft.com/office/drawing/2014/main" id="{3798AEA7-BDC6-4CE5-BBF4-F15A149E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638" y="4687095"/>
              <a:ext cx="457200" cy="17264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0" name="Rectangle 107">
              <a:extLst>
                <a:ext uri="{FF2B5EF4-FFF2-40B4-BE49-F238E27FC236}">
                  <a16:creationId xmlns:a16="http://schemas.microsoft.com/office/drawing/2014/main" id="{81CDDBDB-0D9F-4181-88FD-E936073C4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660" y="4859735"/>
              <a:ext cx="456009" cy="3036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1" name="Rectangle 108">
              <a:extLst>
                <a:ext uri="{FF2B5EF4-FFF2-40B4-BE49-F238E27FC236}">
                  <a16:creationId xmlns:a16="http://schemas.microsoft.com/office/drawing/2014/main" id="{1096D82C-C82C-43BC-A8A0-E32AE2DA4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5181" y="4859735"/>
              <a:ext cx="456009" cy="22622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2" name="Rectangle 109">
              <a:extLst>
                <a:ext uri="{FF2B5EF4-FFF2-40B4-BE49-F238E27FC236}">
                  <a16:creationId xmlns:a16="http://schemas.microsoft.com/office/drawing/2014/main" id="{993A9A36-962D-4D78-924E-3C6D4BF50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203" y="4859735"/>
              <a:ext cx="456009" cy="1297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3" name="Rectangle 110">
              <a:extLst>
                <a:ext uri="{FF2B5EF4-FFF2-40B4-BE49-F238E27FC236}">
                  <a16:creationId xmlns:a16="http://schemas.microsoft.com/office/drawing/2014/main" id="{06BD434A-39B3-4F81-8EE3-50FF696A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747" y="4838304"/>
              <a:ext cx="456009" cy="214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4" name="Rectangle 111">
              <a:extLst>
                <a:ext uri="{FF2B5EF4-FFF2-40B4-BE49-F238E27FC236}">
                  <a16:creationId xmlns:a16="http://schemas.microsoft.com/office/drawing/2014/main" id="{D8D4BF37-EE44-4122-B6EE-E6BD6972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5" y="4739482"/>
              <a:ext cx="456009" cy="12025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5" name="Rectangle 112">
              <a:extLst>
                <a:ext uri="{FF2B5EF4-FFF2-40B4-BE49-F238E27FC236}">
                  <a16:creationId xmlns:a16="http://schemas.microsoft.com/office/drawing/2014/main" id="{528A5145-E8E5-4708-9713-1622AE53B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4859735"/>
              <a:ext cx="457200" cy="1797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6" name="Rectangle 113">
              <a:extLst>
                <a:ext uri="{FF2B5EF4-FFF2-40B4-BE49-F238E27FC236}">
                  <a16:creationId xmlns:a16="http://schemas.microsoft.com/office/drawing/2014/main" id="{0EDD9066-2663-4423-AAF3-C1141F41A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460" y="4708526"/>
              <a:ext cx="456009" cy="151209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7" name="Rectangle 114">
              <a:extLst>
                <a:ext uri="{FF2B5EF4-FFF2-40B4-BE49-F238E27FC236}">
                  <a16:creationId xmlns:a16="http://schemas.microsoft.com/office/drawing/2014/main" id="{30561929-6725-4A9C-B630-BE5370C20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4794251"/>
              <a:ext cx="457200" cy="6548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8" name="Rectangle 115">
              <a:extLst>
                <a:ext uri="{FF2B5EF4-FFF2-40B4-BE49-F238E27FC236}">
                  <a16:creationId xmlns:a16="http://schemas.microsoft.com/office/drawing/2014/main" id="{9B9B93FD-0862-46BD-B2B7-7356A6C6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835" y="4859735"/>
              <a:ext cx="456009" cy="547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38" name="Freeform 135">
              <a:extLst>
                <a:ext uri="{FF2B5EF4-FFF2-40B4-BE49-F238E27FC236}">
                  <a16:creationId xmlns:a16="http://schemas.microsoft.com/office/drawing/2014/main" id="{45EBDC67-69EC-431A-B7F1-020E1937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0269" y="4824017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39" name="Line 136">
              <a:extLst>
                <a:ext uri="{FF2B5EF4-FFF2-40B4-BE49-F238E27FC236}">
                  <a16:creationId xmlns:a16="http://schemas.microsoft.com/office/drawing/2014/main" id="{FA7D8EAD-0B9A-4872-BDD2-ABA5C1BFA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9325" y="4651376"/>
              <a:ext cx="0" cy="172641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0" name="Freeform 137">
              <a:extLst>
                <a:ext uri="{FF2B5EF4-FFF2-40B4-BE49-F238E27FC236}">
                  <a16:creationId xmlns:a16="http://schemas.microsoft.com/office/drawing/2014/main" id="{6EE100D3-7474-4D30-A6A2-38E4FE6B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0269" y="4651376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1" name="Freeform 138">
              <a:extLst>
                <a:ext uri="{FF2B5EF4-FFF2-40B4-BE49-F238E27FC236}">
                  <a16:creationId xmlns:a16="http://schemas.microsoft.com/office/drawing/2014/main" id="{ECB0101D-DB38-4877-86B4-D2EB5CD7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91" y="4937126"/>
              <a:ext cx="138112" cy="0"/>
            </a:xfrm>
            <a:custGeom>
              <a:avLst/>
              <a:gdLst>
                <a:gd name="T0" fmla="*/ 116 w 116"/>
                <a:gd name="T1" fmla="*/ 57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2" name="Line 139">
              <a:extLst>
                <a:ext uri="{FF2B5EF4-FFF2-40B4-BE49-F238E27FC236}">
                  <a16:creationId xmlns:a16="http://schemas.microsoft.com/office/drawing/2014/main" id="{C5C87968-693A-496E-96FA-87A3BFFCA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156" y="4737101"/>
              <a:ext cx="0" cy="200025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3" name="Freeform 140">
              <a:extLst>
                <a:ext uri="{FF2B5EF4-FFF2-40B4-BE49-F238E27FC236}">
                  <a16:creationId xmlns:a16="http://schemas.microsoft.com/office/drawing/2014/main" id="{D183021B-F7C8-43A8-A06E-F4A9B0042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291" y="4737101"/>
              <a:ext cx="138112" cy="0"/>
            </a:xfrm>
            <a:custGeom>
              <a:avLst/>
              <a:gdLst>
                <a:gd name="T0" fmla="*/ 116 w 116"/>
                <a:gd name="T1" fmla="*/ 57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4" name="Line 141">
              <a:extLst>
                <a:ext uri="{FF2B5EF4-FFF2-40B4-BE49-F238E27FC236}">
                  <a16:creationId xmlns:a16="http://schemas.microsoft.com/office/drawing/2014/main" id="{1683B98C-605F-46D1-8CB8-2C11D9B85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3781" y="4757342"/>
              <a:ext cx="0" cy="250031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5" name="Freeform 142">
              <a:extLst>
                <a:ext uri="{FF2B5EF4-FFF2-40B4-BE49-F238E27FC236}">
                  <a16:creationId xmlns:a16="http://schemas.microsoft.com/office/drawing/2014/main" id="{8C5AEEC1-E00B-450D-A020-B5457825C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5007373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6" name="Freeform 143">
              <a:extLst>
                <a:ext uri="{FF2B5EF4-FFF2-40B4-BE49-F238E27FC236}">
                  <a16:creationId xmlns:a16="http://schemas.microsoft.com/office/drawing/2014/main" id="{2DC166A7-7BA0-4D2B-B3DE-3986A467B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4757342"/>
              <a:ext cx="138112" cy="0"/>
            </a:xfrm>
            <a:custGeom>
              <a:avLst/>
              <a:gdLst>
                <a:gd name="T0" fmla="*/ 0 w 116"/>
                <a:gd name="T1" fmla="*/ 58 w 116"/>
                <a:gd name="T2" fmla="*/ 116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0" y="0"/>
                  </a:moveTo>
                  <a:lnTo>
                    <a:pt x="58" y="0"/>
                  </a:lnTo>
                  <a:lnTo>
                    <a:pt x="116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7" name="Freeform 144">
              <a:extLst>
                <a:ext uri="{FF2B5EF4-FFF2-40B4-BE49-F238E27FC236}">
                  <a16:creationId xmlns:a16="http://schemas.microsoft.com/office/drawing/2014/main" id="{28D5C5BD-72E3-4B0D-BCC5-76E139D8C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747" y="5277645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8" name="Line 145">
              <a:extLst>
                <a:ext uri="{FF2B5EF4-FFF2-40B4-BE49-F238E27FC236}">
                  <a16:creationId xmlns:a16="http://schemas.microsoft.com/office/drawing/2014/main" id="{73641ACC-5F3A-4441-802F-9026607FA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9803" y="4701382"/>
              <a:ext cx="0" cy="576263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9" name="Freeform 146">
              <a:extLst>
                <a:ext uri="{FF2B5EF4-FFF2-40B4-BE49-F238E27FC236}">
                  <a16:creationId xmlns:a16="http://schemas.microsoft.com/office/drawing/2014/main" id="{C4FB4689-D329-4DB1-9747-6F17C3BF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747" y="4701382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0" name="Freeform 147">
              <a:extLst>
                <a:ext uri="{FF2B5EF4-FFF2-40B4-BE49-F238E27FC236}">
                  <a16:creationId xmlns:a16="http://schemas.microsoft.com/office/drawing/2014/main" id="{31706B43-13D7-425B-9343-5FAAB2E56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835" y="5359798"/>
              <a:ext cx="138112" cy="0"/>
            </a:xfrm>
            <a:custGeom>
              <a:avLst/>
              <a:gdLst>
                <a:gd name="T0" fmla="*/ 116 w 116"/>
                <a:gd name="T1" fmla="*/ 57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1" name="Line 148">
              <a:extLst>
                <a:ext uri="{FF2B5EF4-FFF2-40B4-BE49-F238E27FC236}">
                  <a16:creationId xmlns:a16="http://schemas.microsoft.com/office/drawing/2014/main" id="{346B0872-D9ED-4303-8DDD-51E9922F9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9700" y="4719242"/>
              <a:ext cx="0" cy="640556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2" name="Freeform 149">
              <a:extLst>
                <a:ext uri="{FF2B5EF4-FFF2-40B4-BE49-F238E27FC236}">
                  <a16:creationId xmlns:a16="http://schemas.microsoft.com/office/drawing/2014/main" id="{2EA2BDF0-D5E7-4208-A87C-5D2A1932F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835" y="4719242"/>
              <a:ext cx="138112" cy="0"/>
            </a:xfrm>
            <a:custGeom>
              <a:avLst/>
              <a:gdLst>
                <a:gd name="T0" fmla="*/ 116 w 116"/>
                <a:gd name="T1" fmla="*/ 57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3" name="Line 150">
              <a:extLst>
                <a:ext uri="{FF2B5EF4-FFF2-40B4-BE49-F238E27FC236}">
                  <a16:creationId xmlns:a16="http://schemas.microsoft.com/office/drawing/2014/main" id="{64C30201-B40E-4BB1-9D99-69B64B777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060" y="4558507"/>
              <a:ext cx="0" cy="300038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4" name="Freeform 151">
              <a:extLst>
                <a:ext uri="{FF2B5EF4-FFF2-40B4-BE49-F238E27FC236}">
                  <a16:creationId xmlns:a16="http://schemas.microsoft.com/office/drawing/2014/main" id="{F585B413-C112-456C-96D7-92D8BB770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003" y="4858545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5" name="Freeform 152">
              <a:extLst>
                <a:ext uri="{FF2B5EF4-FFF2-40B4-BE49-F238E27FC236}">
                  <a16:creationId xmlns:a16="http://schemas.microsoft.com/office/drawing/2014/main" id="{7C6D1FE2-149D-4173-B9E8-BBB83B0A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003" y="4558507"/>
              <a:ext cx="138112" cy="0"/>
            </a:xfrm>
            <a:custGeom>
              <a:avLst/>
              <a:gdLst>
                <a:gd name="T0" fmla="*/ 0 w 116"/>
                <a:gd name="T1" fmla="*/ 58 w 116"/>
                <a:gd name="T2" fmla="*/ 116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0" y="0"/>
                  </a:moveTo>
                  <a:lnTo>
                    <a:pt x="58" y="0"/>
                  </a:lnTo>
                  <a:lnTo>
                    <a:pt x="116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6" name="Freeform 153">
              <a:extLst>
                <a:ext uri="{FF2B5EF4-FFF2-40B4-BE49-F238E27FC236}">
                  <a16:creationId xmlns:a16="http://schemas.microsoft.com/office/drawing/2014/main" id="{6469D1E3-0A8C-494E-A75D-511C53E0D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78" y="5244307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7" name="Line 154">
              <a:extLst>
                <a:ext uri="{FF2B5EF4-FFF2-40B4-BE49-F238E27FC236}">
                  <a16:creationId xmlns:a16="http://schemas.microsoft.com/office/drawing/2014/main" id="{2A175998-E4A8-4919-9E94-D282E119A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6435" y="4584701"/>
              <a:ext cx="0" cy="659606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8" name="Freeform 155">
              <a:extLst>
                <a:ext uri="{FF2B5EF4-FFF2-40B4-BE49-F238E27FC236}">
                  <a16:creationId xmlns:a16="http://schemas.microsoft.com/office/drawing/2014/main" id="{FB830619-E572-4CD5-8C0A-EFBFB1D3B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78" y="4584701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9" name="Line 156">
              <a:extLst>
                <a:ext uri="{FF2B5EF4-FFF2-40B4-BE49-F238E27FC236}">
                  <a16:creationId xmlns:a16="http://schemas.microsoft.com/office/drawing/2014/main" id="{E0BF067D-5BB7-4237-B5CE-EC8710635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0413" y="4716860"/>
              <a:ext cx="0" cy="154781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0" name="Freeform 157">
              <a:extLst>
                <a:ext uri="{FF2B5EF4-FFF2-40B4-BE49-F238E27FC236}">
                  <a16:creationId xmlns:a16="http://schemas.microsoft.com/office/drawing/2014/main" id="{EE8608B7-14BF-40B5-97CD-F0A244B8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547" y="4871642"/>
              <a:ext cx="138112" cy="0"/>
            </a:xfrm>
            <a:custGeom>
              <a:avLst/>
              <a:gdLst>
                <a:gd name="T0" fmla="*/ 116 w 116"/>
                <a:gd name="T1" fmla="*/ 57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1" name="Line 158">
              <a:extLst>
                <a:ext uri="{FF2B5EF4-FFF2-40B4-BE49-F238E27FC236}">
                  <a16:creationId xmlns:a16="http://schemas.microsoft.com/office/drawing/2014/main" id="{F9972478-9122-4427-AAF7-DDE87B712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4716860"/>
              <a:ext cx="70247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2" name="Line 159">
              <a:extLst>
                <a:ext uri="{FF2B5EF4-FFF2-40B4-BE49-F238E27FC236}">
                  <a16:creationId xmlns:a16="http://schemas.microsoft.com/office/drawing/2014/main" id="{7AB01746-F9E1-4131-9D6F-69147984F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547" y="4716860"/>
              <a:ext cx="67866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7" name="Line 164">
              <a:extLst>
                <a:ext uri="{FF2B5EF4-FFF2-40B4-BE49-F238E27FC236}">
                  <a16:creationId xmlns:a16="http://schemas.microsoft.com/office/drawing/2014/main" id="{F9EFECD3-6804-4748-9818-169262BEE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108451"/>
              <a:ext cx="0" cy="1157288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8" name="Freeform 165">
              <a:extLst>
                <a:ext uri="{FF2B5EF4-FFF2-40B4-BE49-F238E27FC236}">
                  <a16:creationId xmlns:a16="http://schemas.microsoft.com/office/drawing/2014/main" id="{4FCBD46C-7AB8-4C8F-8CDE-B7DBD8E6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4108451"/>
              <a:ext cx="139303" cy="0"/>
            </a:xfrm>
            <a:custGeom>
              <a:avLst/>
              <a:gdLst>
                <a:gd name="T0" fmla="*/ 0 w 117"/>
                <a:gd name="T1" fmla="*/ 58 w 117"/>
                <a:gd name="T2" fmla="*/ 117 w 1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7">
                  <a:moveTo>
                    <a:pt x="0" y="0"/>
                  </a:moveTo>
                  <a:lnTo>
                    <a:pt x="58" y="0"/>
                  </a:lnTo>
                  <a:lnTo>
                    <a:pt x="117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9" name="Freeform 166">
              <a:extLst>
                <a:ext uri="{FF2B5EF4-FFF2-40B4-BE49-F238E27FC236}">
                  <a16:creationId xmlns:a16="http://schemas.microsoft.com/office/drawing/2014/main" id="{E8B26AE6-1600-46DB-8C3F-EFF5105C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181" y="5265739"/>
              <a:ext cx="139303" cy="0"/>
            </a:xfrm>
            <a:custGeom>
              <a:avLst/>
              <a:gdLst>
                <a:gd name="T0" fmla="*/ 117 w 117"/>
                <a:gd name="T1" fmla="*/ 58 w 117"/>
                <a:gd name="T2" fmla="*/ 0 w 1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7">
                  <a:moveTo>
                    <a:pt x="117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70" name="Freeform 167">
              <a:extLst>
                <a:ext uri="{FF2B5EF4-FFF2-40B4-BE49-F238E27FC236}">
                  <a16:creationId xmlns:a16="http://schemas.microsoft.com/office/drawing/2014/main" id="{D9BACE75-ABA2-4008-9440-00BBBC9AC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203" y="5945585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71" name="Line 168">
              <a:extLst>
                <a:ext uri="{FF2B5EF4-FFF2-40B4-BE49-F238E27FC236}">
                  <a16:creationId xmlns:a16="http://schemas.microsoft.com/office/drawing/2014/main" id="{01856B4E-7EAC-49E5-9A8B-9D2888397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4260" y="4379914"/>
              <a:ext cx="0" cy="1565672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72" name="Freeform 169">
              <a:extLst>
                <a:ext uri="{FF2B5EF4-FFF2-40B4-BE49-F238E27FC236}">
                  <a16:creationId xmlns:a16="http://schemas.microsoft.com/office/drawing/2014/main" id="{A0FDB176-044C-4AA4-AF5A-4F0D1077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203" y="4379914"/>
              <a:ext cx="138112" cy="0"/>
            </a:xfrm>
            <a:custGeom>
              <a:avLst/>
              <a:gdLst>
                <a:gd name="T0" fmla="*/ 116 w 116"/>
                <a:gd name="T1" fmla="*/ 58 w 116"/>
                <a:gd name="T2" fmla="*/ 0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116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273" name="Rectangle 170">
            <a:extLst>
              <a:ext uri="{FF2B5EF4-FFF2-40B4-BE49-F238E27FC236}">
                <a16:creationId xmlns:a16="http://schemas.microsoft.com/office/drawing/2014/main" id="{A89999A7-CA8D-4A4F-9A39-6FFEA031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136" y="6111128"/>
            <a:ext cx="9489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>
                <a:latin typeface="+mn-lt"/>
              </a:rPr>
              <a:t>Triglycerides</a:t>
            </a:r>
            <a:endParaRPr lang="en-US" altLang="fr-FR" sz="1400" dirty="0">
              <a:latin typeface="+mn-lt"/>
            </a:endParaRPr>
          </a:p>
        </p:txBody>
      </p:sp>
      <p:sp>
        <p:nvSpPr>
          <p:cNvPr id="282" name="Rectangle 63">
            <a:extLst>
              <a:ext uri="{FF2B5EF4-FFF2-40B4-BE49-F238E27FC236}">
                <a16:creationId xmlns:a16="http://schemas.microsoft.com/office/drawing/2014/main" id="{A8232735-BDE0-4842-B291-ED89F0B6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614" y="3449792"/>
            <a:ext cx="6650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Hip BMD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(%)</a:t>
            </a:r>
            <a:endParaRPr lang="en-US" altLang="fr-FR" sz="1400">
              <a:latin typeface="+mn-lt"/>
            </a:endParaRPr>
          </a:p>
        </p:txBody>
      </p:sp>
      <p:sp>
        <p:nvSpPr>
          <p:cNvPr id="284" name="Rectangle 65">
            <a:extLst>
              <a:ext uri="{FF2B5EF4-FFF2-40B4-BE49-F238E27FC236}">
                <a16:creationId xmlns:a16="http://schemas.microsoft.com/office/drawing/2014/main" id="{68313E2C-D5C5-44DE-905E-0DD44013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387" y="3449792"/>
            <a:ext cx="540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Weight </a:t>
            </a:r>
            <a:br>
              <a:rPr lang="en-US" altLang="fr-FR" sz="1400" b="1">
                <a:latin typeface="+mn-lt"/>
              </a:rPr>
            </a:br>
            <a:r>
              <a:rPr lang="en-US" altLang="fr-FR" sz="1400" b="1">
                <a:latin typeface="+mn-lt"/>
              </a:rPr>
              <a:t>(kg)</a:t>
            </a:r>
            <a:endParaRPr lang="en-US" altLang="fr-FR" sz="1400">
              <a:latin typeface="+mn-lt"/>
            </a:endParaRPr>
          </a:p>
        </p:txBody>
      </p:sp>
      <p:sp>
        <p:nvSpPr>
          <p:cNvPr id="285" name="Rectangle 66">
            <a:extLst>
              <a:ext uri="{FF2B5EF4-FFF2-40B4-BE49-F238E27FC236}">
                <a16:creationId xmlns:a16="http://schemas.microsoft.com/office/drawing/2014/main" id="{D0348EF2-7C0D-447E-BA90-D1C11678C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783" y="3449792"/>
            <a:ext cx="567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BMI </a:t>
            </a:r>
            <a:br>
              <a:rPr lang="en-US" altLang="fr-FR" sz="1400" b="1">
                <a:latin typeface="+mn-lt"/>
              </a:rPr>
            </a:br>
            <a:r>
              <a:rPr lang="en-US" altLang="fr-FR" sz="1400" b="1">
                <a:latin typeface="+mn-lt"/>
              </a:rPr>
              <a:t>(kg/m²)</a:t>
            </a:r>
            <a:endParaRPr lang="en-US" altLang="fr-FR" sz="1400">
              <a:latin typeface="+mn-lt"/>
            </a:endParaRPr>
          </a:p>
        </p:txBody>
      </p:sp>
      <p:sp>
        <p:nvSpPr>
          <p:cNvPr id="290" name="Rectangle 160">
            <a:extLst>
              <a:ext uri="{FF2B5EF4-FFF2-40B4-BE49-F238E27FC236}">
                <a16:creationId xmlns:a16="http://schemas.microsoft.com/office/drawing/2014/main" id="{F0224C65-566E-420A-AF63-4F749A427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352" y="4071605"/>
            <a:ext cx="4744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latin typeface="+mn-lt"/>
              </a:rPr>
              <a:t>mg/</a:t>
            </a:r>
            <a:r>
              <a:rPr lang="fr-FR" altLang="fr-FR" sz="1400" dirty="0" err="1">
                <a:latin typeface="+mn-lt"/>
              </a:rPr>
              <a:t>dL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93" name="Rectangle 63">
            <a:extLst>
              <a:ext uri="{FF2B5EF4-FFF2-40B4-BE49-F238E27FC236}">
                <a16:creationId xmlns:a16="http://schemas.microsoft.com/office/drawing/2014/main" id="{8786A525-9095-45EB-A06B-9D0FDBCDB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347" y="2277038"/>
            <a:ext cx="2849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-1.1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94" name="Rectangle 63">
            <a:extLst>
              <a:ext uri="{FF2B5EF4-FFF2-40B4-BE49-F238E27FC236}">
                <a16:creationId xmlns:a16="http://schemas.microsoft.com/office/drawing/2014/main" id="{EAF9BA23-75EE-4469-8480-CF2F4102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424" y="2277038"/>
            <a:ext cx="2849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-3.5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95" name="Rectangle 63">
            <a:extLst>
              <a:ext uri="{FF2B5EF4-FFF2-40B4-BE49-F238E27FC236}">
                <a16:creationId xmlns:a16="http://schemas.microsoft.com/office/drawing/2014/main" id="{EE4730FA-EA30-4082-B940-732D14F8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760" y="2277038"/>
            <a:ext cx="2849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-1.3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96" name="Rectangle 63">
            <a:extLst>
              <a:ext uri="{FF2B5EF4-FFF2-40B4-BE49-F238E27FC236}">
                <a16:creationId xmlns:a16="http://schemas.microsoft.com/office/drawing/2014/main" id="{7B61CD52-56A4-4B21-91D4-F1C284CEB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886" y="2277038"/>
            <a:ext cx="2849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-2.2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97" name="Rectangle 63">
            <a:extLst>
              <a:ext uri="{FF2B5EF4-FFF2-40B4-BE49-F238E27FC236}">
                <a16:creationId xmlns:a16="http://schemas.microsoft.com/office/drawing/2014/main" id="{151962DA-E1A9-4C30-BD64-48D17CD25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05" y="2600127"/>
            <a:ext cx="229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2.9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98" name="Rectangle 63">
            <a:extLst>
              <a:ext uri="{FF2B5EF4-FFF2-40B4-BE49-F238E27FC236}">
                <a16:creationId xmlns:a16="http://schemas.microsoft.com/office/drawing/2014/main" id="{B9377E7C-323E-43FE-819D-49BF48740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235" y="2600127"/>
            <a:ext cx="230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2.1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99" name="Rectangle 63">
            <a:extLst>
              <a:ext uri="{FF2B5EF4-FFF2-40B4-BE49-F238E27FC236}">
                <a16:creationId xmlns:a16="http://schemas.microsoft.com/office/drawing/2014/main" id="{0A17127A-F061-40EF-BCE5-5C0CCA38E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017" y="2600127"/>
            <a:ext cx="229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0.9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00" name="Rectangle 63">
            <a:extLst>
              <a:ext uri="{FF2B5EF4-FFF2-40B4-BE49-F238E27FC236}">
                <a16:creationId xmlns:a16="http://schemas.microsoft.com/office/drawing/2014/main" id="{C5A86138-4673-4AA8-A549-0A63D6B0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696" y="2600127"/>
            <a:ext cx="230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0.7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01" name="Rectangle 101">
            <a:extLst>
              <a:ext uri="{FF2B5EF4-FFF2-40B4-BE49-F238E27FC236}">
                <a16:creationId xmlns:a16="http://schemas.microsoft.com/office/drawing/2014/main" id="{93E21D27-35F4-4A2A-98A1-F6CBBEEB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388" y="3085125"/>
            <a:ext cx="320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10.2</a:t>
            </a:r>
            <a:endParaRPr lang="fr-FR" alt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2" name="Rectangle 101">
            <a:extLst>
              <a:ext uri="{FF2B5EF4-FFF2-40B4-BE49-F238E27FC236}">
                <a16:creationId xmlns:a16="http://schemas.microsoft.com/office/drawing/2014/main" id="{92ACE2AC-6534-49C2-A182-9CA69CD4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39" y="3085125"/>
            <a:ext cx="230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9.6</a:t>
            </a:r>
            <a:endParaRPr lang="fr-FR" alt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3" name="Rectangle 101">
            <a:extLst>
              <a:ext uri="{FF2B5EF4-FFF2-40B4-BE49-F238E27FC236}">
                <a16:creationId xmlns:a16="http://schemas.microsoft.com/office/drawing/2014/main" id="{7F6ABC22-0685-4B8B-A848-0E490CFE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463" y="3085125"/>
            <a:ext cx="320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15.0</a:t>
            </a:r>
            <a:endParaRPr lang="fr-FR" alt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4" name="Rectangle 101">
            <a:extLst>
              <a:ext uri="{FF2B5EF4-FFF2-40B4-BE49-F238E27FC236}">
                <a16:creationId xmlns:a16="http://schemas.microsoft.com/office/drawing/2014/main" id="{21CDBA05-B832-4C1E-87F8-C26221A0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212" y="3085125"/>
            <a:ext cx="320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12.9</a:t>
            </a:r>
            <a:endParaRPr lang="fr-FR" alt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5" name="Rectangle 160">
            <a:extLst>
              <a:ext uri="{FF2B5EF4-FFF2-40B4-BE49-F238E27FC236}">
                <a16:creationId xmlns:a16="http://schemas.microsoft.com/office/drawing/2014/main" id="{E75F523C-0A40-4095-820F-99CF3A610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491" y="4587260"/>
            <a:ext cx="230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2.3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06" name="Rectangle 160">
            <a:extLst>
              <a:ext uri="{FF2B5EF4-FFF2-40B4-BE49-F238E27FC236}">
                <a16:creationId xmlns:a16="http://schemas.microsoft.com/office/drawing/2014/main" id="{E36E4D03-1200-43E5-9F13-B2379B1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775" y="5068560"/>
            <a:ext cx="325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- 2.0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07" name="Rectangle 160">
            <a:extLst>
              <a:ext uri="{FF2B5EF4-FFF2-40B4-BE49-F238E27FC236}">
                <a16:creationId xmlns:a16="http://schemas.microsoft.com/office/drawing/2014/main" id="{1ADD95D6-EEA3-4152-8A62-D5E81ED32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340" y="4428698"/>
            <a:ext cx="230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5.4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08" name="Rectangle 160">
            <a:extLst>
              <a:ext uri="{FF2B5EF4-FFF2-40B4-BE49-F238E27FC236}">
                <a16:creationId xmlns:a16="http://schemas.microsoft.com/office/drawing/2014/main" id="{D45F206F-01A0-47DE-BF4D-D3C9633EE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207" y="5194562"/>
            <a:ext cx="325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- 6.5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09" name="Rectangle 160">
            <a:extLst>
              <a:ext uri="{FF2B5EF4-FFF2-40B4-BE49-F238E27FC236}">
                <a16:creationId xmlns:a16="http://schemas.microsoft.com/office/drawing/2014/main" id="{23D0C4BD-57E0-4508-8D63-02073705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937" y="4522837"/>
            <a:ext cx="230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4.3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10" name="Rectangle 160">
            <a:extLst>
              <a:ext uri="{FF2B5EF4-FFF2-40B4-BE49-F238E27FC236}">
                <a16:creationId xmlns:a16="http://schemas.microsoft.com/office/drawing/2014/main" id="{4B723C6A-A037-4873-9A58-A85042C2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89" y="4604629"/>
            <a:ext cx="229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0.8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11" name="Rectangle 160">
            <a:extLst>
              <a:ext uri="{FF2B5EF4-FFF2-40B4-BE49-F238E27FC236}">
                <a16:creationId xmlns:a16="http://schemas.microsoft.com/office/drawing/2014/main" id="{F1AB6C22-DC93-4470-A07A-D5990BB2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247" y="5140601"/>
            <a:ext cx="325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- 0.8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12" name="Rectangle 160">
            <a:extLst>
              <a:ext uri="{FF2B5EF4-FFF2-40B4-BE49-F238E27FC236}">
                <a16:creationId xmlns:a16="http://schemas.microsoft.com/office/drawing/2014/main" id="{E1251913-E6BB-424C-963C-12CCBEB7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717" y="5140601"/>
            <a:ext cx="325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- 4.7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13" name="Rectangle 160">
            <a:extLst>
              <a:ext uri="{FF2B5EF4-FFF2-40B4-BE49-F238E27FC236}">
                <a16:creationId xmlns:a16="http://schemas.microsoft.com/office/drawing/2014/main" id="{7A28BB8A-1907-492E-AED8-BFDABDE8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087" y="4545366"/>
            <a:ext cx="230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6.2</a:t>
            </a:r>
            <a:endParaRPr lang="fr-FR" altLang="fr-FR" sz="1400" dirty="0">
              <a:latin typeface="+mn-lt"/>
            </a:endParaRPr>
          </a:p>
        </p:txBody>
      </p:sp>
      <p:sp>
        <p:nvSpPr>
          <p:cNvPr id="314" name="Rectangle 160">
            <a:extLst>
              <a:ext uri="{FF2B5EF4-FFF2-40B4-BE49-F238E27FC236}">
                <a16:creationId xmlns:a16="http://schemas.microsoft.com/office/drawing/2014/main" id="{BE386814-2EFC-4371-A09D-C4016773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3557" y="5319884"/>
            <a:ext cx="416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+mn-lt"/>
              </a:rPr>
              <a:t>- 10.9</a:t>
            </a:r>
            <a:endParaRPr lang="fr-FR" altLang="fr-FR" sz="1400" dirty="0">
              <a:latin typeface="+mn-lt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CE6E754-88DA-41BE-BD3E-30F3E6F55DA9}"/>
              </a:ext>
            </a:extLst>
          </p:cNvPr>
          <p:cNvSpPr/>
          <p:nvPr/>
        </p:nvSpPr>
        <p:spPr bwMode="auto">
          <a:xfrm>
            <a:off x="955251" y="4886166"/>
            <a:ext cx="148635" cy="19818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8F7A3C7-8D2A-4C7C-8E69-D5B3A7400C82}"/>
              </a:ext>
            </a:extLst>
          </p:cNvPr>
          <p:cNvSpPr/>
          <p:nvPr/>
        </p:nvSpPr>
        <p:spPr>
          <a:xfrm>
            <a:off x="1105845" y="4815979"/>
            <a:ext cx="2090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DOR/3TC/TDF </a:t>
            </a:r>
            <a:r>
              <a:rPr lang="en-US" sz="1600" dirty="0"/>
              <a:t>(N = 31)</a:t>
            </a:r>
            <a:endParaRPr lang="fr-FR" sz="1600" dirty="0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E1D99CF2-7F20-4562-A790-D8BEACF04017}"/>
              </a:ext>
            </a:extLst>
          </p:cNvPr>
          <p:cNvSpPr/>
          <p:nvPr/>
        </p:nvSpPr>
        <p:spPr>
          <a:xfrm>
            <a:off x="1105845" y="4470479"/>
            <a:ext cx="1911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ISL all doses </a:t>
            </a:r>
            <a:r>
              <a:rPr lang="en-US" sz="1600" dirty="0"/>
              <a:t>(N = 90)</a:t>
            </a:r>
            <a:endParaRPr lang="fr-FR" sz="1600" dirty="0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7DBAF51-E0CF-4A55-B701-21006CAAC0A7}"/>
              </a:ext>
            </a:extLst>
          </p:cNvPr>
          <p:cNvSpPr/>
          <p:nvPr/>
        </p:nvSpPr>
        <p:spPr bwMode="auto">
          <a:xfrm>
            <a:off x="955251" y="4540666"/>
            <a:ext cx="148635" cy="19818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317" name="Titre 1"/>
          <p:cNvSpPr txBox="1">
            <a:spLocks/>
          </p:cNvSpPr>
          <p:nvPr/>
        </p:nvSpPr>
        <p:spPr>
          <a:xfrm>
            <a:off x="3071813" y="115893"/>
            <a:ext cx="752316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z="2600" dirty="0"/>
          </a:p>
        </p:txBody>
      </p:sp>
      <p:sp>
        <p:nvSpPr>
          <p:cNvPr id="318" name="Rectangle 63">
            <a:extLst>
              <a:ext uri="{FF2B5EF4-FFF2-40B4-BE49-F238E27FC236}">
                <a16:creationId xmlns:a16="http://schemas.microsoft.com/office/drawing/2014/main" id="{A8232735-BDE0-4842-B291-ED89F0B6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735" y="3449792"/>
            <a:ext cx="8233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Spine BMD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>
                <a:latin typeface="+mn-lt"/>
              </a:rPr>
              <a:t>(%)</a:t>
            </a:r>
            <a:endParaRPr lang="en-US" altLang="fr-FR" sz="1400"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23F47B-ABFF-463D-855C-DA7C089F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3" y="253123"/>
            <a:ext cx="893736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MK-8591 011 study : </a:t>
            </a:r>
            <a:r>
              <a:rPr lang="en-US" sz="2800" dirty="0" err="1"/>
              <a:t>islatravir</a:t>
            </a:r>
            <a:r>
              <a:rPr lang="en-US" sz="2800" dirty="0"/>
              <a:t> (0.25 to 2.25 mg </a:t>
            </a:r>
            <a:r>
              <a:rPr lang="en-US" sz="2800" dirty="0" err="1"/>
              <a:t>qd</a:t>
            </a:r>
            <a:r>
              <a:rPr lang="en-US" sz="2800" dirty="0"/>
              <a:t>) + DOR, phase 2 -  Metabolic and bone evaluation W48</a:t>
            </a:r>
          </a:p>
        </p:txBody>
      </p:sp>
    </p:spTree>
    <p:extLst>
      <p:ext uri="{BB962C8B-B14F-4D97-AF65-F5344CB8AC3E}">
        <p14:creationId xmlns:p14="http://schemas.microsoft.com/office/powerpoint/2010/main" val="253855774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71477" y="5933390"/>
            <a:ext cx="117226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Changes in epigenetic aging dynamics and the increase in blood telomeres length caused by ART initiation are likely driven by changes in T cell subtypes toward less differentiated phenotypes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400"/>
              <a:t>Epigenetic age acceleration </a:t>
            </a:r>
            <a:br>
              <a:rPr lang="en-US" sz="3400"/>
            </a:br>
            <a:r>
              <a:rPr lang="en-US" sz="3400"/>
              <a:t>Change after 96 weeks of ART</a:t>
            </a:r>
          </a:p>
        </p:txBody>
      </p:sp>
      <p:sp>
        <p:nvSpPr>
          <p:cNvPr id="79" name="Espace réservé du contenu 78"/>
          <p:cNvSpPr>
            <a:spLocks noGrp="1"/>
          </p:cNvSpPr>
          <p:nvPr>
            <p:ph sz="quarter" idx="4294967295"/>
          </p:nvPr>
        </p:nvSpPr>
        <p:spPr>
          <a:xfrm>
            <a:off x="501650" y="1689100"/>
            <a:ext cx="11690350" cy="99695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114 ART-naive patients starting ART with DRV/r + (RAL or TDF/FTC)</a:t>
            </a:r>
          </a:p>
          <a:p>
            <a:r>
              <a:rPr lang="en-US" sz="2000" dirty="0"/>
              <a:t>Measure of telomere length</a:t>
            </a:r>
          </a:p>
          <a:p>
            <a:r>
              <a:rPr lang="en-US" sz="2000" dirty="0"/>
              <a:t>Estimation of epigenetic age, epigenetic age acceleration: universal (</a:t>
            </a:r>
            <a:r>
              <a:rPr lang="en-US" sz="2000" dirty="0" err="1"/>
              <a:t>AgeAcc</a:t>
            </a:r>
            <a:r>
              <a:rPr lang="en-US" sz="2000" dirty="0"/>
              <a:t>), extrinsic EEAA) and intrinsic (IEAA)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BF576F1-01B6-9A4B-A10B-6F790C94CE66}"/>
              </a:ext>
            </a:extLst>
          </p:cNvPr>
          <p:cNvGrpSpPr/>
          <p:nvPr/>
        </p:nvGrpSpPr>
        <p:grpSpPr>
          <a:xfrm>
            <a:off x="1704825" y="2790956"/>
            <a:ext cx="8649873" cy="3042945"/>
            <a:chOff x="1704825" y="2054607"/>
            <a:chExt cx="8649873" cy="3638132"/>
          </a:xfrm>
        </p:grpSpPr>
        <p:grpSp>
          <p:nvGrpSpPr>
            <p:cNvPr id="78" name="Grouper 77"/>
            <p:cNvGrpSpPr/>
            <p:nvPr/>
          </p:nvGrpSpPr>
          <p:grpSpPr>
            <a:xfrm>
              <a:off x="2088315" y="2460997"/>
              <a:ext cx="3100124" cy="404774"/>
              <a:chOff x="564314" y="1892788"/>
              <a:chExt cx="3100124" cy="404774"/>
            </a:xfrm>
          </p:grpSpPr>
          <p:sp>
            <p:nvSpPr>
              <p:cNvPr id="36" name="Line 44">
                <a:extLst>
                  <a:ext uri="{FF2B5EF4-FFF2-40B4-BE49-F238E27FC236}">
                    <a16:creationId xmlns:a16="http://schemas.microsoft.com/office/drawing/2014/main" id="{B957DF1D-6B34-4737-9700-CF1B338F5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314" y="2113118"/>
                <a:ext cx="328613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7" name="Freeform 45">
                <a:extLst>
                  <a:ext uri="{FF2B5EF4-FFF2-40B4-BE49-F238E27FC236}">
                    <a16:creationId xmlns:a16="http://schemas.microsoft.com/office/drawing/2014/main" id="{477B2C6F-6A62-48BE-AFE9-14741C7B0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14" y="2068744"/>
                <a:ext cx="100013" cy="90179"/>
              </a:xfrm>
              <a:custGeom>
                <a:avLst/>
                <a:gdLst>
                  <a:gd name="T0" fmla="*/ 18 w 36"/>
                  <a:gd name="T1" fmla="*/ 0 h 36"/>
                  <a:gd name="T2" fmla="*/ 5 w 36"/>
                  <a:gd name="T3" fmla="*/ 5 h 36"/>
                  <a:gd name="T4" fmla="*/ 0 w 36"/>
                  <a:gd name="T5" fmla="*/ 18 h 36"/>
                  <a:gd name="T6" fmla="*/ 5 w 36"/>
                  <a:gd name="T7" fmla="*/ 30 h 36"/>
                  <a:gd name="T8" fmla="*/ 18 w 36"/>
                  <a:gd name="T9" fmla="*/ 36 h 36"/>
                  <a:gd name="T10" fmla="*/ 30 w 36"/>
                  <a:gd name="T11" fmla="*/ 30 h 36"/>
                  <a:gd name="T12" fmla="*/ 36 w 36"/>
                  <a:gd name="T13" fmla="*/ 18 h 36"/>
                  <a:gd name="T14" fmla="*/ 30 w 36"/>
                  <a:gd name="T15" fmla="*/ 5 h 36"/>
                  <a:gd name="T16" fmla="*/ 18 w 36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13" y="0"/>
                      <a:pt x="9" y="2"/>
                      <a:pt x="5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7"/>
                      <a:pt x="5" y="30"/>
                    </a:cubicBezTo>
                    <a:cubicBezTo>
                      <a:pt x="9" y="34"/>
                      <a:pt x="13" y="36"/>
                      <a:pt x="18" y="36"/>
                    </a:cubicBezTo>
                    <a:cubicBezTo>
                      <a:pt x="23" y="36"/>
                      <a:pt x="27" y="34"/>
                      <a:pt x="30" y="30"/>
                    </a:cubicBezTo>
                    <a:cubicBezTo>
                      <a:pt x="34" y="27"/>
                      <a:pt x="36" y="23"/>
                      <a:pt x="36" y="18"/>
                    </a:cubicBezTo>
                    <a:cubicBezTo>
                      <a:pt x="36" y="13"/>
                      <a:pt x="34" y="9"/>
                      <a:pt x="30" y="5"/>
                    </a:cubicBezTo>
                    <a:cubicBezTo>
                      <a:pt x="27" y="2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FBF9B3C-7C3B-4B2F-861F-715D7FD935CC}"/>
                  </a:ext>
                </a:extLst>
              </p:cNvPr>
              <p:cNvSpPr txBox="1"/>
              <p:nvPr/>
            </p:nvSpPr>
            <p:spPr>
              <a:xfrm>
                <a:off x="903246" y="1892788"/>
                <a:ext cx="2761192" cy="40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/>
                  <a:t>Chronologic age (mean, years)</a:t>
                </a:r>
              </a:p>
            </p:txBody>
          </p:sp>
        </p:grpSp>
        <p:grpSp>
          <p:nvGrpSpPr>
            <p:cNvPr id="76" name="Grouper 75"/>
            <p:cNvGrpSpPr/>
            <p:nvPr/>
          </p:nvGrpSpPr>
          <p:grpSpPr>
            <a:xfrm>
              <a:off x="1704825" y="2828428"/>
              <a:ext cx="3546728" cy="2859854"/>
              <a:chOff x="180824" y="2247045"/>
              <a:chExt cx="3546728" cy="3462236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1113715" y="2253184"/>
                <a:ext cx="551453" cy="490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/>
                  <a:t>47.5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611225" y="2247045"/>
                <a:ext cx="551453" cy="490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/>
                  <a:t>47.6</a:t>
                </a: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50F59AB1-03F1-49A2-B095-E5377E0C1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39" y="2558235"/>
                <a:ext cx="3109913" cy="2598285"/>
              </a:xfrm>
              <a:custGeom>
                <a:avLst/>
                <a:gdLst>
                  <a:gd name="T0" fmla="*/ 1959 w 1959"/>
                  <a:gd name="T1" fmla="*/ 2065 h 2065"/>
                  <a:gd name="T2" fmla="*/ 0 w 1959"/>
                  <a:gd name="T3" fmla="*/ 2065 h 2065"/>
                  <a:gd name="T4" fmla="*/ 0 w 1959"/>
                  <a:gd name="T5" fmla="*/ 0 h 2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9" h="2065">
                    <a:moveTo>
                      <a:pt x="1959" y="2065"/>
                    </a:moveTo>
                    <a:lnTo>
                      <a:pt x="0" y="206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42" name="Groupe 3">
                <a:extLst>
                  <a:ext uri="{FF2B5EF4-FFF2-40B4-BE49-F238E27FC236}">
                    <a16:creationId xmlns:a16="http://schemas.microsoft.com/office/drawing/2014/main" id="{5BF87FB2-6A06-BA44-8E9F-DBC826BEA0DB}"/>
                  </a:ext>
                </a:extLst>
              </p:cNvPr>
              <p:cNvGrpSpPr/>
              <p:nvPr/>
            </p:nvGrpSpPr>
            <p:grpSpPr>
              <a:xfrm>
                <a:off x="507375" y="2592209"/>
                <a:ext cx="110263" cy="2564312"/>
                <a:chOff x="1655308" y="2428843"/>
                <a:chExt cx="120650" cy="2564312"/>
              </a:xfrm>
            </p:grpSpPr>
            <p:sp>
              <p:nvSpPr>
                <p:cNvPr id="43" name="Line 17">
                  <a:extLst>
                    <a:ext uri="{FF2B5EF4-FFF2-40B4-BE49-F238E27FC236}">
                      <a16:creationId xmlns:a16="http://schemas.microsoft.com/office/drawing/2014/main" id="{EC45D269-2117-4F8F-B531-C1D7A4834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308" y="2428843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Line 18">
                  <a:extLst>
                    <a:ext uri="{FF2B5EF4-FFF2-40B4-BE49-F238E27FC236}">
                      <a16:creationId xmlns:a16="http://schemas.microsoft.com/office/drawing/2014/main" id="{11712CA2-85C2-49E6-87AE-14FAEABAD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308" y="2942208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Line 19">
                  <a:extLst>
                    <a:ext uri="{FF2B5EF4-FFF2-40B4-BE49-F238E27FC236}">
                      <a16:creationId xmlns:a16="http://schemas.microsoft.com/office/drawing/2014/main" id="{E6889800-0E8B-47B6-8E37-56DBCB5BF5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308" y="3453058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Line 20">
                  <a:extLst>
                    <a:ext uri="{FF2B5EF4-FFF2-40B4-BE49-F238E27FC236}">
                      <a16:creationId xmlns:a16="http://schemas.microsoft.com/office/drawing/2014/main" id="{3D4B2599-3283-4789-972C-79E6B90B8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308" y="3966424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Line 21">
                  <a:extLst>
                    <a:ext uri="{FF2B5EF4-FFF2-40B4-BE49-F238E27FC236}">
                      <a16:creationId xmlns:a16="http://schemas.microsoft.com/office/drawing/2014/main" id="{B0AC3210-024B-4B15-8629-0556757C3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308" y="4479789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Line 22">
                  <a:extLst>
                    <a:ext uri="{FF2B5EF4-FFF2-40B4-BE49-F238E27FC236}">
                      <a16:creationId xmlns:a16="http://schemas.microsoft.com/office/drawing/2014/main" id="{8C2F6D73-D0C8-4557-B453-76A52BE1E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308" y="4993155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8C9B98A9-5E43-45DB-805B-4DBD4540B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977" y="2731874"/>
                <a:ext cx="360000" cy="2424647"/>
              </a:xfrm>
              <a:custGeom>
                <a:avLst/>
                <a:gdLst>
                  <a:gd name="T0" fmla="*/ 649 w 649"/>
                  <a:gd name="T1" fmla="*/ 0 h 1927"/>
                  <a:gd name="T2" fmla="*/ 0 w 649"/>
                  <a:gd name="T3" fmla="*/ 0 h 1927"/>
                  <a:gd name="T4" fmla="*/ 0 w 649"/>
                  <a:gd name="T5" fmla="*/ 1927 h 1927"/>
                  <a:gd name="T6" fmla="*/ 649 w 649"/>
                  <a:gd name="T7" fmla="*/ 1927 h 1927"/>
                  <a:gd name="T8" fmla="*/ 649 w 649"/>
                  <a:gd name="T9" fmla="*/ 0 h 1927"/>
                  <a:gd name="T10" fmla="*/ 649 w 649"/>
                  <a:gd name="T11" fmla="*/ 0 h 1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9" h="1927">
                    <a:moveTo>
                      <a:pt x="649" y="0"/>
                    </a:moveTo>
                    <a:lnTo>
                      <a:pt x="0" y="0"/>
                    </a:lnTo>
                    <a:lnTo>
                      <a:pt x="0" y="1927"/>
                    </a:lnTo>
                    <a:lnTo>
                      <a:pt x="649" y="1927"/>
                    </a:lnTo>
                    <a:lnTo>
                      <a:pt x="649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2251CDB2-FB45-4414-A4AA-DF1EFB275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089" y="2731874"/>
                <a:ext cx="360000" cy="2424647"/>
              </a:xfrm>
              <a:custGeom>
                <a:avLst/>
                <a:gdLst>
                  <a:gd name="T0" fmla="*/ 647 w 647"/>
                  <a:gd name="T1" fmla="*/ 1927 h 1927"/>
                  <a:gd name="T2" fmla="*/ 647 w 647"/>
                  <a:gd name="T3" fmla="*/ 0 h 1927"/>
                  <a:gd name="T4" fmla="*/ 0 w 647"/>
                  <a:gd name="T5" fmla="*/ 0 h 1927"/>
                  <a:gd name="T6" fmla="*/ 0 w 647"/>
                  <a:gd name="T7" fmla="*/ 1927 h 1927"/>
                  <a:gd name="T8" fmla="*/ 647 w 647"/>
                  <a:gd name="T9" fmla="*/ 1927 h 1927"/>
                  <a:gd name="T10" fmla="*/ 647 w 647"/>
                  <a:gd name="T11" fmla="*/ 1927 h 1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7" h="1927">
                    <a:moveTo>
                      <a:pt x="647" y="1927"/>
                    </a:moveTo>
                    <a:lnTo>
                      <a:pt x="647" y="0"/>
                    </a:lnTo>
                    <a:lnTo>
                      <a:pt x="0" y="0"/>
                    </a:lnTo>
                    <a:lnTo>
                      <a:pt x="0" y="1927"/>
                    </a:lnTo>
                    <a:lnTo>
                      <a:pt x="647" y="1927"/>
                    </a:lnTo>
                    <a:lnTo>
                      <a:pt x="647" y="19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37">
                <a:extLst>
                  <a:ext uri="{FF2B5EF4-FFF2-40B4-BE49-F238E27FC236}">
                    <a16:creationId xmlns:a16="http://schemas.microsoft.com/office/drawing/2014/main" id="{4B3146E8-867F-4713-89D7-745728FFD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9039" y="2671478"/>
                <a:ext cx="247650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b="1"/>
              </a:p>
            </p:txBody>
          </p:sp>
          <p:sp>
            <p:nvSpPr>
              <p:cNvPr id="52" name="Line 38">
                <a:extLst>
                  <a:ext uri="{FF2B5EF4-FFF2-40B4-BE49-F238E27FC236}">
                    <a16:creationId xmlns:a16="http://schemas.microsoft.com/office/drawing/2014/main" id="{E1A97CB4-C56E-402E-9F96-7E7F17D04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9039" y="2671478"/>
                <a:ext cx="0" cy="66687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39">
                <a:extLst>
                  <a:ext uri="{FF2B5EF4-FFF2-40B4-BE49-F238E27FC236}">
                    <a16:creationId xmlns:a16="http://schemas.microsoft.com/office/drawing/2014/main" id="{817C16EF-A893-45FE-87FF-05F24B904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2977" y="2671478"/>
                <a:ext cx="246063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0">
                <a:extLst>
                  <a:ext uri="{FF2B5EF4-FFF2-40B4-BE49-F238E27FC236}">
                    <a16:creationId xmlns:a16="http://schemas.microsoft.com/office/drawing/2014/main" id="{369FAFA1-E279-447A-BCA8-A96F8EF57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1989" y="2677770"/>
                <a:ext cx="247650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41">
                <a:extLst>
                  <a:ext uri="{FF2B5EF4-FFF2-40B4-BE49-F238E27FC236}">
                    <a16:creationId xmlns:a16="http://schemas.microsoft.com/office/drawing/2014/main" id="{7CEDE0E4-3F12-42EC-A127-896EC15E0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639" y="2677770"/>
                <a:ext cx="0" cy="60396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2">
                <a:extLst>
                  <a:ext uri="{FF2B5EF4-FFF2-40B4-BE49-F238E27FC236}">
                    <a16:creationId xmlns:a16="http://schemas.microsoft.com/office/drawing/2014/main" id="{6D55C21C-5313-4102-B190-FD8950939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9639" y="2677770"/>
                <a:ext cx="246063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43">
                <a:extLst>
                  <a:ext uri="{FF2B5EF4-FFF2-40B4-BE49-F238E27FC236}">
                    <a16:creationId xmlns:a16="http://schemas.microsoft.com/office/drawing/2014/main" id="{A3B1C76C-1398-439C-9577-B5378987A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4402" y="3036370"/>
                <a:ext cx="1563688" cy="104434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A71833C4-F209-4D5F-B365-6CD59622D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189" y="3101799"/>
                <a:ext cx="98425" cy="78011"/>
              </a:xfrm>
              <a:custGeom>
                <a:avLst/>
                <a:gdLst>
                  <a:gd name="T0" fmla="*/ 18 w 36"/>
                  <a:gd name="T1" fmla="*/ 0 h 36"/>
                  <a:gd name="T2" fmla="*/ 5 w 36"/>
                  <a:gd name="T3" fmla="*/ 5 h 36"/>
                  <a:gd name="T4" fmla="*/ 0 w 36"/>
                  <a:gd name="T5" fmla="*/ 18 h 36"/>
                  <a:gd name="T6" fmla="*/ 5 w 36"/>
                  <a:gd name="T7" fmla="*/ 30 h 36"/>
                  <a:gd name="T8" fmla="*/ 18 w 36"/>
                  <a:gd name="T9" fmla="*/ 36 h 36"/>
                  <a:gd name="T10" fmla="*/ 30 w 36"/>
                  <a:gd name="T11" fmla="*/ 30 h 36"/>
                  <a:gd name="T12" fmla="*/ 36 w 36"/>
                  <a:gd name="T13" fmla="*/ 18 h 36"/>
                  <a:gd name="T14" fmla="*/ 30 w 36"/>
                  <a:gd name="T15" fmla="*/ 5 h 36"/>
                  <a:gd name="T16" fmla="*/ 18 w 36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13" y="0"/>
                      <a:pt x="9" y="2"/>
                      <a:pt x="5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7"/>
                      <a:pt x="5" y="30"/>
                    </a:cubicBezTo>
                    <a:cubicBezTo>
                      <a:pt x="9" y="34"/>
                      <a:pt x="13" y="36"/>
                      <a:pt x="18" y="36"/>
                    </a:cubicBezTo>
                    <a:cubicBezTo>
                      <a:pt x="23" y="36"/>
                      <a:pt x="27" y="34"/>
                      <a:pt x="30" y="30"/>
                    </a:cubicBezTo>
                    <a:cubicBezTo>
                      <a:pt x="34" y="27"/>
                      <a:pt x="36" y="23"/>
                      <a:pt x="36" y="18"/>
                    </a:cubicBezTo>
                    <a:cubicBezTo>
                      <a:pt x="36" y="13"/>
                      <a:pt x="34" y="9"/>
                      <a:pt x="30" y="5"/>
                    </a:cubicBezTo>
                    <a:cubicBezTo>
                      <a:pt x="27" y="2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6720ADF0-60FC-4552-87AC-59294FAC1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877" y="2997365"/>
                <a:ext cx="98425" cy="78011"/>
              </a:xfrm>
              <a:custGeom>
                <a:avLst/>
                <a:gdLst>
                  <a:gd name="T0" fmla="*/ 18 w 36"/>
                  <a:gd name="T1" fmla="*/ 0 h 36"/>
                  <a:gd name="T2" fmla="*/ 6 w 36"/>
                  <a:gd name="T3" fmla="*/ 5 h 36"/>
                  <a:gd name="T4" fmla="*/ 0 w 36"/>
                  <a:gd name="T5" fmla="*/ 18 h 36"/>
                  <a:gd name="T6" fmla="*/ 6 w 36"/>
                  <a:gd name="T7" fmla="*/ 30 h 36"/>
                  <a:gd name="T8" fmla="*/ 18 w 36"/>
                  <a:gd name="T9" fmla="*/ 36 h 36"/>
                  <a:gd name="T10" fmla="*/ 31 w 36"/>
                  <a:gd name="T11" fmla="*/ 30 h 36"/>
                  <a:gd name="T12" fmla="*/ 36 w 36"/>
                  <a:gd name="T13" fmla="*/ 18 h 36"/>
                  <a:gd name="T14" fmla="*/ 31 w 36"/>
                  <a:gd name="T15" fmla="*/ 5 h 36"/>
                  <a:gd name="T16" fmla="*/ 18 w 36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cubicBezTo>
                      <a:pt x="2" y="9"/>
                      <a:pt x="0" y="13"/>
                      <a:pt x="0" y="18"/>
                    </a:cubicBezTo>
                    <a:cubicBezTo>
                      <a:pt x="0" y="23"/>
                      <a:pt x="2" y="27"/>
                      <a:pt x="6" y="30"/>
                    </a:cubicBezTo>
                    <a:cubicBezTo>
                      <a:pt x="9" y="34"/>
                      <a:pt x="13" y="36"/>
                      <a:pt x="18" y="36"/>
                    </a:cubicBezTo>
                    <a:cubicBezTo>
                      <a:pt x="23" y="36"/>
                      <a:pt x="27" y="34"/>
                      <a:pt x="31" y="30"/>
                    </a:cubicBezTo>
                    <a:cubicBezTo>
                      <a:pt x="35" y="27"/>
                      <a:pt x="36" y="23"/>
                      <a:pt x="36" y="18"/>
                    </a:cubicBezTo>
                    <a:cubicBezTo>
                      <a:pt x="36" y="13"/>
                      <a:pt x="35" y="9"/>
                      <a:pt x="31" y="5"/>
                    </a:cubicBezTo>
                    <a:cubicBezTo>
                      <a:pt x="27" y="2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9B0C0942-9C98-46EE-8F5A-74A7E8774439}"/>
                  </a:ext>
                </a:extLst>
              </p:cNvPr>
              <p:cNvSpPr txBox="1"/>
              <p:nvPr/>
            </p:nvSpPr>
            <p:spPr>
              <a:xfrm>
                <a:off x="271819" y="4976390"/>
                <a:ext cx="275661" cy="44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0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A3D26A33-4FBE-493D-8D08-5C9D6D8F7A49}"/>
                  </a:ext>
                </a:extLst>
              </p:cNvPr>
              <p:cNvSpPr txBox="1"/>
              <p:nvPr/>
            </p:nvSpPr>
            <p:spPr>
              <a:xfrm>
                <a:off x="180824" y="4464631"/>
                <a:ext cx="366657" cy="44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10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837DEB5D-B976-4A9F-8C6F-3BE3E3D0FF81}"/>
                  </a:ext>
                </a:extLst>
              </p:cNvPr>
              <p:cNvSpPr txBox="1"/>
              <p:nvPr/>
            </p:nvSpPr>
            <p:spPr>
              <a:xfrm>
                <a:off x="180824" y="3952874"/>
                <a:ext cx="366657" cy="44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20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CAF0B816-2221-4E18-8927-DD79F8210795}"/>
                  </a:ext>
                </a:extLst>
              </p:cNvPr>
              <p:cNvSpPr txBox="1"/>
              <p:nvPr/>
            </p:nvSpPr>
            <p:spPr>
              <a:xfrm>
                <a:off x="180824" y="3441116"/>
                <a:ext cx="366657" cy="44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30</a:t>
                </a: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99CEB06-986F-4444-B38E-6AE4D442DAA9}"/>
                  </a:ext>
                </a:extLst>
              </p:cNvPr>
              <p:cNvSpPr txBox="1"/>
              <p:nvPr/>
            </p:nvSpPr>
            <p:spPr>
              <a:xfrm>
                <a:off x="180824" y="2929358"/>
                <a:ext cx="366657" cy="44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40</a:t>
                </a: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FD45D047-AEC0-4E35-908F-721BA3B88082}"/>
                  </a:ext>
                </a:extLst>
              </p:cNvPr>
              <p:cNvSpPr txBox="1"/>
              <p:nvPr/>
            </p:nvSpPr>
            <p:spPr>
              <a:xfrm>
                <a:off x="180824" y="2417600"/>
                <a:ext cx="366657" cy="44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50</a:t>
                </a:r>
              </a:p>
            </p:txBody>
          </p: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410F1A8-60FC-4B9B-BFC1-1155AE7D7503}"/>
                  </a:ext>
                </a:extLst>
              </p:cNvPr>
              <p:cNvSpPr txBox="1"/>
              <p:nvPr/>
            </p:nvSpPr>
            <p:spPr>
              <a:xfrm>
                <a:off x="1170639" y="5219248"/>
                <a:ext cx="418003" cy="490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/>
                  <a:t>D0</a:t>
                </a:r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A914653-04D2-4E1E-AFD5-6C97909F2EB5}"/>
                  </a:ext>
                </a:extLst>
              </p:cNvPr>
              <p:cNvSpPr txBox="1"/>
              <p:nvPr/>
            </p:nvSpPr>
            <p:spPr>
              <a:xfrm>
                <a:off x="2637936" y="5219247"/>
                <a:ext cx="582211" cy="490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/>
                  <a:t>W96</a:t>
                </a:r>
              </a:p>
            </p:txBody>
          </p:sp>
        </p:grpSp>
        <p:grpSp>
          <p:nvGrpSpPr>
            <p:cNvPr id="77" name="Grouper 76"/>
            <p:cNvGrpSpPr/>
            <p:nvPr/>
          </p:nvGrpSpPr>
          <p:grpSpPr>
            <a:xfrm>
              <a:off x="5538716" y="2666527"/>
              <a:ext cx="4285383" cy="3026212"/>
              <a:chOff x="4014715" y="2099500"/>
              <a:chExt cx="4285383" cy="3611679"/>
            </a:xfrm>
          </p:grpSpPr>
          <p:sp>
            <p:nvSpPr>
              <p:cNvPr id="4" name="Line 8">
                <a:extLst>
                  <a:ext uri="{FF2B5EF4-FFF2-40B4-BE49-F238E27FC236}">
                    <a16:creationId xmlns:a16="http://schemas.microsoft.com/office/drawing/2014/main" id="{ED16B77B-646F-4FC6-B7D2-D68EC867B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4296" y="2242014"/>
                <a:ext cx="0" cy="102076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5236427-368E-4509-8854-B43C7D5E1075}"/>
                  </a:ext>
                </a:extLst>
              </p:cNvPr>
              <p:cNvSpPr txBox="1"/>
              <p:nvPr/>
            </p:nvSpPr>
            <p:spPr>
              <a:xfrm>
                <a:off x="4069682" y="2099500"/>
                <a:ext cx="275661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2</a:t>
                </a:r>
              </a:p>
            </p:txBody>
          </p:sp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EE3E3479-0669-4744-A831-B2438442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4296" y="3142492"/>
                <a:ext cx="0" cy="217690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67135FF3-DE0B-4F6E-883F-6F2AF9C0D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4296" y="3130495"/>
                <a:ext cx="380926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8" name="Groupe 4">
                <a:extLst>
                  <a:ext uri="{FF2B5EF4-FFF2-40B4-BE49-F238E27FC236}">
                    <a16:creationId xmlns:a16="http://schemas.microsoft.com/office/drawing/2014/main" id="{6A062612-00E8-1148-A651-375CDA418832}"/>
                  </a:ext>
                </a:extLst>
              </p:cNvPr>
              <p:cNvGrpSpPr/>
              <p:nvPr/>
            </p:nvGrpSpPr>
            <p:grpSpPr>
              <a:xfrm>
                <a:off x="4345342" y="2282892"/>
                <a:ext cx="88954" cy="2997435"/>
                <a:chOff x="6623906" y="2119526"/>
                <a:chExt cx="120650" cy="2997435"/>
              </a:xfrm>
            </p:grpSpPr>
            <p:sp>
              <p:nvSpPr>
                <p:cNvPr id="9" name="Line 9">
                  <a:extLst>
                    <a:ext uri="{FF2B5EF4-FFF2-40B4-BE49-F238E27FC236}">
                      <a16:creationId xmlns:a16="http://schemas.microsoft.com/office/drawing/2014/main" id="{116F6A11-DC90-4A80-8D0D-25AC5DC8A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2546535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" name="Line 10">
                  <a:extLst>
                    <a:ext uri="{FF2B5EF4-FFF2-40B4-BE49-F238E27FC236}">
                      <a16:creationId xmlns:a16="http://schemas.microsoft.com/office/drawing/2014/main" id="{B1435ABF-5C51-40AC-AB63-0199DB333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2119526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" name="Line 11">
                  <a:extLst>
                    <a:ext uri="{FF2B5EF4-FFF2-40B4-BE49-F238E27FC236}">
                      <a16:creationId xmlns:a16="http://schemas.microsoft.com/office/drawing/2014/main" id="{F0E0D88C-D558-4829-A2FD-4340B8B018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3403344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" name="Line 12">
                  <a:extLst>
                    <a:ext uri="{FF2B5EF4-FFF2-40B4-BE49-F238E27FC236}">
                      <a16:creationId xmlns:a16="http://schemas.microsoft.com/office/drawing/2014/main" id="{2A4E4F5B-C3D2-40F5-A0BF-D90C38421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2963979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" name="Line 13">
                  <a:extLst>
                    <a:ext uri="{FF2B5EF4-FFF2-40B4-BE49-F238E27FC236}">
                      <a16:creationId xmlns:a16="http://schemas.microsoft.com/office/drawing/2014/main" id="{129EC1A7-4509-4482-A39B-2BEA6CB211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4258756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" name="Line 14">
                  <a:extLst>
                    <a:ext uri="{FF2B5EF4-FFF2-40B4-BE49-F238E27FC236}">
                      <a16:creationId xmlns:a16="http://schemas.microsoft.com/office/drawing/2014/main" id="{D967F725-4A8E-45A1-89BF-E76EF903CE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3831748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" name="Line 15">
                  <a:extLst>
                    <a:ext uri="{FF2B5EF4-FFF2-40B4-BE49-F238E27FC236}">
                      <a16:creationId xmlns:a16="http://schemas.microsoft.com/office/drawing/2014/main" id="{B9DF77DF-C241-499D-BB83-B5762B576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5116961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" name="Line 16">
                  <a:extLst>
                    <a:ext uri="{FF2B5EF4-FFF2-40B4-BE49-F238E27FC236}">
                      <a16:creationId xmlns:a16="http://schemas.microsoft.com/office/drawing/2014/main" id="{17D694C9-2AA3-4FB3-8976-47A57A720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3906" y="4688556"/>
                  <a:ext cx="12065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27012CA1-DC51-4FC7-8F50-CB90822E9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707" y="3127704"/>
                <a:ext cx="360000" cy="648885"/>
              </a:xfrm>
              <a:custGeom>
                <a:avLst/>
                <a:gdLst>
                  <a:gd name="T0" fmla="*/ 0 w 552"/>
                  <a:gd name="T1" fmla="*/ 0 h 465"/>
                  <a:gd name="T2" fmla="*/ 0 w 552"/>
                  <a:gd name="T3" fmla="*/ 465 h 465"/>
                  <a:gd name="T4" fmla="*/ 276 w 552"/>
                  <a:gd name="T5" fmla="*/ 465 h 465"/>
                  <a:gd name="T6" fmla="*/ 552 w 552"/>
                  <a:gd name="T7" fmla="*/ 465 h 465"/>
                  <a:gd name="T8" fmla="*/ 552 w 552"/>
                  <a:gd name="T9" fmla="*/ 0 h 465"/>
                  <a:gd name="T10" fmla="*/ 0 w 552"/>
                  <a:gd name="T11" fmla="*/ 0 h 465"/>
                  <a:gd name="T12" fmla="*/ 0 w 552"/>
                  <a:gd name="T13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465">
                    <a:moveTo>
                      <a:pt x="0" y="0"/>
                    </a:moveTo>
                    <a:lnTo>
                      <a:pt x="0" y="465"/>
                    </a:lnTo>
                    <a:lnTo>
                      <a:pt x="276" y="465"/>
                    </a:lnTo>
                    <a:lnTo>
                      <a:pt x="552" y="465"/>
                    </a:lnTo>
                    <a:lnTo>
                      <a:pt x="55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E90DEC50-75C1-4E19-81D1-DEDD02DC3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833" y="3127704"/>
                <a:ext cx="360000" cy="1735944"/>
              </a:xfrm>
              <a:custGeom>
                <a:avLst/>
                <a:gdLst>
                  <a:gd name="T0" fmla="*/ 552 w 552"/>
                  <a:gd name="T1" fmla="*/ 0 h 1244"/>
                  <a:gd name="T2" fmla="*/ 0 w 552"/>
                  <a:gd name="T3" fmla="*/ 0 h 1244"/>
                  <a:gd name="T4" fmla="*/ 0 w 552"/>
                  <a:gd name="T5" fmla="*/ 1244 h 1244"/>
                  <a:gd name="T6" fmla="*/ 267 w 552"/>
                  <a:gd name="T7" fmla="*/ 1244 h 1244"/>
                  <a:gd name="T8" fmla="*/ 552 w 552"/>
                  <a:gd name="T9" fmla="*/ 1244 h 1244"/>
                  <a:gd name="T10" fmla="*/ 552 w 552"/>
                  <a:gd name="T11" fmla="*/ 0 h 1244"/>
                  <a:gd name="T12" fmla="*/ 552 w 552"/>
                  <a:gd name="T13" fmla="*/ 0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244">
                    <a:moveTo>
                      <a:pt x="552" y="0"/>
                    </a:moveTo>
                    <a:lnTo>
                      <a:pt x="0" y="0"/>
                    </a:lnTo>
                    <a:lnTo>
                      <a:pt x="0" y="1244"/>
                    </a:lnTo>
                    <a:lnTo>
                      <a:pt x="267" y="1244"/>
                    </a:lnTo>
                    <a:lnTo>
                      <a:pt x="552" y="1244"/>
                    </a:lnTo>
                    <a:lnTo>
                      <a:pt x="55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700E61D1-AAC0-4512-9824-7962C2A4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1071" y="3127704"/>
                <a:ext cx="360000" cy="30700"/>
              </a:xfrm>
              <a:custGeom>
                <a:avLst/>
                <a:gdLst>
                  <a:gd name="T0" fmla="*/ 0 w 550"/>
                  <a:gd name="T1" fmla="*/ 0 h 22"/>
                  <a:gd name="T2" fmla="*/ 0 w 550"/>
                  <a:gd name="T3" fmla="*/ 22 h 22"/>
                  <a:gd name="T4" fmla="*/ 269 w 550"/>
                  <a:gd name="T5" fmla="*/ 22 h 22"/>
                  <a:gd name="T6" fmla="*/ 550 w 550"/>
                  <a:gd name="T7" fmla="*/ 22 h 22"/>
                  <a:gd name="T8" fmla="*/ 550 w 550"/>
                  <a:gd name="T9" fmla="*/ 0 h 22"/>
                  <a:gd name="T10" fmla="*/ 0 w 550"/>
                  <a:gd name="T11" fmla="*/ 0 h 22"/>
                  <a:gd name="T12" fmla="*/ 0 w 550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0" h="22">
                    <a:moveTo>
                      <a:pt x="0" y="0"/>
                    </a:moveTo>
                    <a:lnTo>
                      <a:pt x="0" y="22"/>
                    </a:lnTo>
                    <a:lnTo>
                      <a:pt x="269" y="22"/>
                    </a:lnTo>
                    <a:lnTo>
                      <a:pt x="550" y="2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28">
                <a:extLst>
                  <a:ext uri="{FF2B5EF4-FFF2-40B4-BE49-F238E27FC236}">
                    <a16:creationId xmlns:a16="http://schemas.microsoft.com/office/drawing/2014/main" id="{6A79423E-7A3B-46AC-B0DE-F4ED676D5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98221" y="3346790"/>
                <a:ext cx="246063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29">
                <a:extLst>
                  <a:ext uri="{FF2B5EF4-FFF2-40B4-BE49-F238E27FC236}">
                    <a16:creationId xmlns:a16="http://schemas.microsoft.com/office/drawing/2014/main" id="{D5D521B6-350D-4C84-A28C-79708F9DE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98221" y="3158404"/>
                <a:ext cx="0" cy="188386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30">
                <a:extLst>
                  <a:ext uri="{FF2B5EF4-FFF2-40B4-BE49-F238E27FC236}">
                    <a16:creationId xmlns:a16="http://schemas.microsoft.com/office/drawing/2014/main" id="{AB7514C8-AE4F-454A-B936-8E01786D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52159" y="3346790"/>
                <a:ext cx="246063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31">
                <a:extLst>
                  <a:ext uri="{FF2B5EF4-FFF2-40B4-BE49-F238E27FC236}">
                    <a16:creationId xmlns:a16="http://schemas.microsoft.com/office/drawing/2014/main" id="{52893402-FAB1-4D8F-958F-52264D252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796" y="3983117"/>
                <a:ext cx="246063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32">
                <a:extLst>
                  <a:ext uri="{FF2B5EF4-FFF2-40B4-BE49-F238E27FC236}">
                    <a16:creationId xmlns:a16="http://schemas.microsoft.com/office/drawing/2014/main" id="{CE4AC581-540B-4281-88B7-029E807B9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24859" y="3983117"/>
                <a:ext cx="247650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33">
                <a:extLst>
                  <a:ext uri="{FF2B5EF4-FFF2-40B4-BE49-F238E27FC236}">
                    <a16:creationId xmlns:a16="http://schemas.microsoft.com/office/drawing/2014/main" id="{CB99ED2A-5B07-44EC-80F4-CCC14B11B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56746" y="5026916"/>
                <a:ext cx="246063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34">
                <a:extLst>
                  <a:ext uri="{FF2B5EF4-FFF2-40B4-BE49-F238E27FC236}">
                    <a16:creationId xmlns:a16="http://schemas.microsoft.com/office/drawing/2014/main" id="{F36C8A65-1C69-4A55-9990-2CCD25050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02809" y="4863648"/>
                <a:ext cx="0" cy="163268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35">
                <a:extLst>
                  <a:ext uri="{FF2B5EF4-FFF2-40B4-BE49-F238E27FC236}">
                    <a16:creationId xmlns:a16="http://schemas.microsoft.com/office/drawing/2014/main" id="{7A243DAB-7E65-45C6-8619-8203CB9B1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02809" y="5026916"/>
                <a:ext cx="247650" cy="0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id="{83F0AD91-448B-498F-8FBD-89AEE6DF7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4859" y="3776589"/>
                <a:ext cx="0" cy="206527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952A754A-7343-468F-A190-B57307137650}"/>
                  </a:ext>
                </a:extLst>
              </p:cNvPr>
              <p:cNvSpPr txBox="1"/>
              <p:nvPr/>
            </p:nvSpPr>
            <p:spPr>
              <a:xfrm>
                <a:off x="4014715" y="5116478"/>
                <a:ext cx="330627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-5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34F9AF36-C9D1-4C27-99FB-16D62466D809}"/>
                  </a:ext>
                </a:extLst>
              </p:cNvPr>
              <p:cNvSpPr txBox="1"/>
              <p:nvPr/>
            </p:nvSpPr>
            <p:spPr>
              <a:xfrm>
                <a:off x="4014715" y="4687909"/>
                <a:ext cx="330627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-4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56CA3EC-BCC6-4E15-850B-6671AE7142C4}"/>
                  </a:ext>
                </a:extLst>
              </p:cNvPr>
              <p:cNvSpPr txBox="1"/>
              <p:nvPr/>
            </p:nvSpPr>
            <p:spPr>
              <a:xfrm>
                <a:off x="4014715" y="4259338"/>
                <a:ext cx="330627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-3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66BD783-1B64-4C06-B73E-1241AC36ABD3}"/>
                  </a:ext>
                </a:extLst>
              </p:cNvPr>
              <p:cNvSpPr txBox="1"/>
              <p:nvPr/>
            </p:nvSpPr>
            <p:spPr>
              <a:xfrm>
                <a:off x="4014715" y="3830767"/>
                <a:ext cx="330627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-2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468CD54-14BD-48A2-9D26-C2EE6E47FBCF}"/>
                  </a:ext>
                </a:extLst>
              </p:cNvPr>
              <p:cNvSpPr txBox="1"/>
              <p:nvPr/>
            </p:nvSpPr>
            <p:spPr>
              <a:xfrm>
                <a:off x="4014715" y="3402197"/>
                <a:ext cx="330627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-1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3A7B5FC-573E-4300-9CC5-C435F5C3DBC4}"/>
                  </a:ext>
                </a:extLst>
              </p:cNvPr>
              <p:cNvSpPr txBox="1"/>
              <p:nvPr/>
            </p:nvSpPr>
            <p:spPr>
              <a:xfrm>
                <a:off x="4069682" y="2973626"/>
                <a:ext cx="275661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0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A679EC5D-1F5A-450E-8BB6-D45AC55A746A}"/>
                  </a:ext>
                </a:extLst>
              </p:cNvPr>
              <p:cNvSpPr txBox="1"/>
              <p:nvPr/>
            </p:nvSpPr>
            <p:spPr>
              <a:xfrm>
                <a:off x="4069682" y="2545054"/>
                <a:ext cx="275661" cy="4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1</a:t>
                </a: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CE40DE9-1846-4217-BCDF-30C0839A3614}"/>
                  </a:ext>
                </a:extLst>
              </p:cNvPr>
              <p:cNvSpPr txBox="1"/>
              <p:nvPr/>
            </p:nvSpPr>
            <p:spPr>
              <a:xfrm>
                <a:off x="4711930" y="5228096"/>
                <a:ext cx="825867" cy="483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err="1"/>
                  <a:t>AgeAcc</a:t>
                </a:r>
                <a:endParaRPr lang="fr-FR" sz="1600" b="1" dirty="0"/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EFFC2CF9-7C87-43C7-9E89-9008AADBE731}"/>
                  </a:ext>
                </a:extLst>
              </p:cNvPr>
              <p:cNvSpPr txBox="1"/>
              <p:nvPr/>
            </p:nvSpPr>
            <p:spPr>
              <a:xfrm>
                <a:off x="6186057" y="5228096"/>
                <a:ext cx="633507" cy="483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/>
                  <a:t>EEAA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23AE164D-38C0-48A3-8425-701870C45C4D}"/>
                  </a:ext>
                </a:extLst>
              </p:cNvPr>
              <p:cNvSpPr txBox="1"/>
              <p:nvPr/>
            </p:nvSpPr>
            <p:spPr>
              <a:xfrm>
                <a:off x="7705063" y="5228096"/>
                <a:ext cx="595035" cy="483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/>
                  <a:t>IEAA</a:t>
                </a:r>
              </a:p>
            </p:txBody>
          </p: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29FE995-740C-4226-A199-52CD65F07C6A}"/>
                </a:ext>
              </a:extLst>
            </p:cNvPr>
            <p:cNvSpPr txBox="1"/>
            <p:nvPr/>
          </p:nvSpPr>
          <p:spPr>
            <a:xfrm>
              <a:off x="1968462" y="2054607"/>
              <a:ext cx="3215218" cy="478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6600"/>
                  </a:solidFill>
                  <a:latin typeface="Calibri"/>
                  <a:cs typeface="Calibri"/>
                </a:rPr>
                <a:t>Mean Epigenetic Age (years)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011274AA-0014-4A1A-B224-B94F2A97CF92}"/>
                </a:ext>
              </a:extLst>
            </p:cNvPr>
            <p:cNvSpPr txBox="1"/>
            <p:nvPr/>
          </p:nvSpPr>
          <p:spPr>
            <a:xfrm>
              <a:off x="5785497" y="2056081"/>
              <a:ext cx="4569201" cy="846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FF6600"/>
                  </a:solidFill>
                  <a:latin typeface="Calibri"/>
                  <a:cs typeface="Calibri"/>
                </a:rPr>
                <a:t>Estimation of mean change of epigenetic </a:t>
              </a:r>
            </a:p>
            <a:p>
              <a:pPr algn="ctr"/>
              <a:r>
                <a:rPr lang="en-US" sz="2000" b="1">
                  <a:solidFill>
                    <a:srgbClr val="FF6600"/>
                  </a:solidFill>
                  <a:latin typeface="Calibri"/>
                  <a:cs typeface="Calibri"/>
                </a:rPr>
                <a:t>acceleration at W96 of ART, years</a:t>
              </a:r>
            </a:p>
          </p:txBody>
        </p:sp>
      </p:grpSp>
      <p:sp>
        <p:nvSpPr>
          <p:cNvPr id="73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823" y="6431068"/>
            <a:ext cx="3207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Esteban-Cantos A, CROI 2020, Abs. 714</a:t>
            </a:r>
          </a:p>
        </p:txBody>
      </p:sp>
    </p:spTree>
    <p:extLst>
      <p:ext uri="{BB962C8B-B14F-4D97-AF65-F5344CB8AC3E}">
        <p14:creationId xmlns:p14="http://schemas.microsoft.com/office/powerpoint/2010/main" val="152166640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REACT Study : SOF/VEL 6 weeks vs 12 weeks </a:t>
            </a:r>
            <a:br>
              <a:rPr lang="en-US" sz="3200"/>
            </a:br>
            <a:r>
              <a:rPr lang="en-US" sz="3200"/>
              <a:t>for recent HCV infection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294967295"/>
          </p:nvPr>
        </p:nvSpPr>
        <p:spPr>
          <a:xfrm>
            <a:off x="741998" y="1343021"/>
            <a:ext cx="8215312" cy="1624012"/>
          </a:xfrm>
        </p:spPr>
        <p:txBody>
          <a:bodyPr>
            <a:normAutofit/>
          </a:bodyPr>
          <a:lstStyle/>
          <a:p>
            <a:r>
              <a:rPr lang="en-US" sz="2000" b="1" dirty="0">
                <a:cs typeface="Calibri"/>
              </a:rPr>
              <a:t>192 patients with recent HCV infection (&lt; 12 months)</a:t>
            </a:r>
          </a:p>
          <a:p>
            <a:pPr lvl="1"/>
            <a:r>
              <a:rPr lang="en-US" sz="1600" dirty="0"/>
              <a:t>HIV+: 69% (94% with VL &lt; LDD), IVDU: 21 % ; 1</a:t>
            </a:r>
            <a:r>
              <a:rPr lang="en-US" sz="1600" baseline="30000" dirty="0"/>
              <a:t>st</a:t>
            </a:r>
            <a:r>
              <a:rPr lang="en-US" sz="1600" dirty="0"/>
              <a:t> infection: 63% ; reinfection: 37%</a:t>
            </a:r>
          </a:p>
          <a:p>
            <a:pPr lvl="1"/>
            <a:r>
              <a:rPr lang="en-US" sz="1600" dirty="0"/>
              <a:t>Median HCV RNA= 5.6 log</a:t>
            </a:r>
            <a:r>
              <a:rPr lang="en-US" sz="1600" baseline="-25000" dirty="0"/>
              <a:t>10</a:t>
            </a:r>
            <a:r>
              <a:rPr lang="en-US" sz="1600" dirty="0"/>
              <a:t> c/mL, Genotype 1a/b: 65%, 2: 3% ; 3: 17% ; 4: 16%</a:t>
            </a:r>
            <a:endParaRPr lang="en-US" sz="1050" dirty="0"/>
          </a:p>
          <a:p>
            <a:r>
              <a:rPr lang="en-US" sz="2000" b="1" dirty="0" err="1">
                <a:cs typeface="Calibri"/>
              </a:rPr>
              <a:t>Randomisation</a:t>
            </a:r>
            <a:r>
              <a:rPr lang="en-US" sz="2000" b="1" dirty="0">
                <a:cs typeface="Calibri"/>
              </a:rPr>
              <a:t>: </a:t>
            </a:r>
            <a:r>
              <a:rPr lang="en-US" sz="1800" dirty="0"/>
              <a:t>SOF/VEL 6 weeks (N = 93) versus SOF/VEL 12 weeks (N = 99)</a:t>
            </a:r>
          </a:p>
          <a:p>
            <a:endParaRPr lang="en-U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570889" y="6435549"/>
            <a:ext cx="2635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Matthews G, CROI 2020, Abs. 121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85C8647-89BD-4167-B6C5-080F47AD2437}"/>
              </a:ext>
            </a:extLst>
          </p:cNvPr>
          <p:cNvGrpSpPr/>
          <p:nvPr/>
        </p:nvGrpSpPr>
        <p:grpSpPr>
          <a:xfrm>
            <a:off x="1661841" y="2707494"/>
            <a:ext cx="8746614" cy="3755437"/>
            <a:chOff x="1053889" y="2895554"/>
            <a:chExt cx="8746614" cy="375543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953128B-64B7-447F-A261-AEF38E65E0CF}"/>
                </a:ext>
              </a:extLst>
            </p:cNvPr>
            <p:cNvSpPr txBox="1"/>
            <p:nvPr/>
          </p:nvSpPr>
          <p:spPr>
            <a:xfrm>
              <a:off x="6732348" y="4811188"/>
              <a:ext cx="3068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Exclusion of LTFU (5),</a:t>
              </a:r>
              <a:br>
                <a:rPr lang="en-US" b="1" dirty="0"/>
              </a:br>
              <a:r>
                <a:rPr lang="en-US" b="1" dirty="0"/>
                <a:t>deaths (2) and reinfections (5)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DA38C6B-5767-4F19-A50A-CB7D40EFB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351" y="6135911"/>
              <a:ext cx="16171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SOF-VEL 6 weeks</a:t>
              </a:r>
              <a:endParaRPr kumimoji="0" lang="en-US" altLang="fr-FR" sz="24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1B38E58-F1E4-47EB-99D6-48EE63DB6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034" y="6135911"/>
              <a:ext cx="17341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en-US" altLang="fr-FR" b="1" dirty="0">
                  <a:solidFill>
                    <a:prstClr val="black"/>
                  </a:solidFill>
                  <a:latin typeface="Calibri"/>
                </a:rPr>
                <a:t>SOF-VEL 12 weeks</a:t>
              </a:r>
              <a:endParaRPr lang="en-US" altLang="fr-FR" sz="2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8A05E6-CE0C-4641-A61F-F26EFF688C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1076" y="4811771"/>
              <a:ext cx="25361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Proportion of participants (%)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7AF86F32-16D1-4720-98D2-38C4DAA7E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450" y="3786796"/>
              <a:ext cx="989013" cy="235153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8937EDF6-3F85-4635-8B42-07085F763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354" y="3984941"/>
              <a:ext cx="989013" cy="215339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30E2B31-C403-4891-A0C6-970F2C14F59C}"/>
                </a:ext>
              </a:extLst>
            </p:cNvPr>
            <p:cNvGrpSpPr/>
            <p:nvPr/>
          </p:nvGrpSpPr>
          <p:grpSpPr>
            <a:xfrm>
              <a:off x="1775350" y="3731432"/>
              <a:ext cx="5021263" cy="2406901"/>
              <a:chOff x="3751263" y="3556000"/>
              <a:chExt cx="5021262" cy="2622550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ED96BA1F-7A95-4E44-BDCA-754FE2168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263" y="4605338"/>
                <a:ext cx="523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EAAE1CE7-49DE-4002-9381-9F15AB817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263" y="4081463"/>
                <a:ext cx="523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2DBC3494-7B76-4FFE-AE35-D9C032744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263" y="3556000"/>
                <a:ext cx="523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B835236A-8098-429F-BD5F-32A550291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263" y="6178550"/>
                <a:ext cx="523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11">
                <a:extLst>
                  <a:ext uri="{FF2B5EF4-FFF2-40B4-BE49-F238E27FC236}">
                    <a16:creationId xmlns:a16="http://schemas.microsoft.com/office/drawing/2014/main" id="{8FFA8ED0-F522-4B43-8043-AC46CA6F6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263" y="5654675"/>
                <a:ext cx="523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12">
                <a:extLst>
                  <a:ext uri="{FF2B5EF4-FFF2-40B4-BE49-F238E27FC236}">
                    <a16:creationId xmlns:a16="http://schemas.microsoft.com/office/drawing/2014/main" id="{61E8F3C4-C5D9-43B5-80A1-7DFA8B3C4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263" y="5129213"/>
                <a:ext cx="523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1DCDFECE-3BF1-4A16-B165-5F7349374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1" y="3556000"/>
                <a:ext cx="4968874" cy="2622550"/>
              </a:xfrm>
              <a:custGeom>
                <a:avLst/>
                <a:gdLst>
                  <a:gd name="T0" fmla="*/ 1998 w 1998"/>
                  <a:gd name="T1" fmla="*/ 1652 h 1652"/>
                  <a:gd name="T2" fmla="*/ 0 w 1998"/>
                  <a:gd name="T3" fmla="*/ 1652 h 1652"/>
                  <a:gd name="T4" fmla="*/ 0 w 1998"/>
                  <a:gd name="T5" fmla="*/ 1322 h 1652"/>
                  <a:gd name="T6" fmla="*/ 0 w 1998"/>
                  <a:gd name="T7" fmla="*/ 991 h 1652"/>
                  <a:gd name="T8" fmla="*/ 0 w 1998"/>
                  <a:gd name="T9" fmla="*/ 661 h 1652"/>
                  <a:gd name="T10" fmla="*/ 0 w 1998"/>
                  <a:gd name="T11" fmla="*/ 331 h 1652"/>
                  <a:gd name="T12" fmla="*/ 0 w 1998"/>
                  <a:gd name="T13" fmla="*/ 0 h 1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8" h="1652">
                    <a:moveTo>
                      <a:pt x="1998" y="1652"/>
                    </a:moveTo>
                    <a:lnTo>
                      <a:pt x="0" y="1652"/>
                    </a:lnTo>
                    <a:lnTo>
                      <a:pt x="0" y="1322"/>
                    </a:lnTo>
                    <a:lnTo>
                      <a:pt x="0" y="991"/>
                    </a:lnTo>
                    <a:lnTo>
                      <a:pt x="0" y="661"/>
                    </a:lnTo>
                    <a:lnTo>
                      <a:pt x="0" y="3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375ACD56-2D45-4101-B229-090F09D60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595" y="3623617"/>
              <a:ext cx="3119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01693407-3726-4841-BA9E-87838F51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001" y="4104416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24E06BCA-4019-42D3-9A12-E2855A240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001" y="4585213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501A1D3-5D43-4822-8430-59C2D9D98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001" y="5067468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0B86DBD8-6BBA-4B50-A4F6-F6280515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001" y="5548266"/>
              <a:ext cx="20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FB80E7B8-0260-46EA-A071-A26348BD8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996" y="6029063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8FCA653-A2B9-4096-9E32-A09B72DADC78}"/>
                </a:ext>
              </a:extLst>
            </p:cNvPr>
            <p:cNvGrpSpPr/>
            <p:nvPr/>
          </p:nvGrpSpPr>
          <p:grpSpPr>
            <a:xfrm>
              <a:off x="5363100" y="3731430"/>
              <a:ext cx="238125" cy="185035"/>
              <a:chOff x="5610226" y="3556000"/>
              <a:chExt cx="238125" cy="201613"/>
            </a:xfrm>
          </p:grpSpPr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643B074B-6324-4EE2-BBD4-A0AFF8539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9288" y="3757613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CDC85E6D-4957-43BD-9C65-9020D8422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0226" y="3556000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35DF8AE3-28DD-486B-AF5F-AF5601F9A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9288" y="3556000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7FC9CA4E-8AE3-44D9-911C-4623DD6EC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9288" y="3556000"/>
                <a:ext cx="0" cy="2016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3F2185EC-EF6A-4C54-B34D-2B01C14AE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0226" y="3757613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28F5750-8D1E-4BFA-9FB3-D6C6E460304C}"/>
                </a:ext>
              </a:extLst>
            </p:cNvPr>
            <p:cNvGrpSpPr/>
            <p:nvPr/>
          </p:nvGrpSpPr>
          <p:grpSpPr>
            <a:xfrm>
              <a:off x="3166003" y="3847987"/>
              <a:ext cx="238127" cy="346757"/>
              <a:chOff x="4427538" y="3683000"/>
              <a:chExt cx="238126" cy="377825"/>
            </a:xfrm>
          </p:grpSpPr>
          <p:sp>
            <p:nvSpPr>
              <p:cNvPr id="32" name="Line 25">
                <a:extLst>
                  <a:ext uri="{FF2B5EF4-FFF2-40B4-BE49-F238E27FC236}">
                    <a16:creationId xmlns:a16="http://schemas.microsoft.com/office/drawing/2014/main" id="{5F0E05E3-B890-44CC-9C22-0D473D267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6601" y="4060825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6">
                <a:extLst>
                  <a:ext uri="{FF2B5EF4-FFF2-40B4-BE49-F238E27FC236}">
                    <a16:creationId xmlns:a16="http://schemas.microsoft.com/office/drawing/2014/main" id="{4011D2F6-1F72-40EA-BEF7-38D15D84E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6601" y="3683000"/>
                <a:ext cx="0" cy="3778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0346F6FF-96A7-4BF4-A7EC-176203943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7538" y="3683000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E538354C-6668-4C8A-9F8B-F78F7CFF4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6601" y="3683000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9">
                <a:extLst>
                  <a:ext uri="{FF2B5EF4-FFF2-40B4-BE49-F238E27FC236}">
                    <a16:creationId xmlns:a16="http://schemas.microsoft.com/office/drawing/2014/main" id="{4088FE01-161D-47F7-ADE9-8DDE937DC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7538" y="4060825"/>
                <a:ext cx="119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5BE629CC-4FB2-4A70-971E-A8ACA7360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88" y="5796847"/>
              <a:ext cx="5041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76/85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E7315036-DB25-414F-A2F4-A0630926C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84" y="5796847"/>
              <a:ext cx="5041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90/92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01174776-C16C-4C16-B394-886FAE1C1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084" y="3617645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89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90AEF122-0F41-4CC5-A130-F807786EE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180" y="350691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98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F53E103-4727-46CF-895D-78AC10BCE17A}"/>
                </a:ext>
              </a:extLst>
            </p:cNvPr>
            <p:cNvSpPr/>
            <p:nvPr/>
          </p:nvSpPr>
          <p:spPr>
            <a:xfrm>
              <a:off x="3705034" y="2895554"/>
              <a:ext cx="1324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>
                  <a:solidFill>
                    <a:srgbClr val="FF6600"/>
                  </a:solidFill>
                  <a:cs typeface="Calibri"/>
                </a:rPr>
                <a:t>SVR12 </a:t>
              </a:r>
              <a:r>
                <a:rPr lang="fr-FR" b="1" dirty="0" err="1">
                  <a:solidFill>
                    <a:srgbClr val="FF6600"/>
                  </a:solidFill>
                  <a:cs typeface="Calibri"/>
                </a:rPr>
                <a:t>mITT</a:t>
              </a:r>
              <a:endParaRPr lang="fr-FR" dirty="0">
                <a:solidFill>
                  <a:srgbClr val="FF6600"/>
                </a:solidFill>
              </a:endParaRPr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40E03E3-ABF1-46D1-AA41-0D9C92D84F24}"/>
                </a:ext>
              </a:extLst>
            </p:cNvPr>
            <p:cNvCxnSpPr>
              <a:cxnSpLocks/>
            </p:cNvCxnSpPr>
            <p:nvPr/>
          </p:nvCxnSpPr>
          <p:spPr>
            <a:xfrm>
              <a:off x="3209467" y="3492848"/>
              <a:ext cx="21970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id="{64C74ABB-75AE-4942-978E-3593E0EC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814" y="3239329"/>
              <a:ext cx="24078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en-US" altLang="fr-FR" sz="1400" dirty="0">
                  <a:solidFill>
                    <a:prstClr val="black"/>
                  </a:solidFill>
                  <a:latin typeface="Calibri"/>
                </a:rPr>
                <a:t>Difference: -8,8% (-15.6%, -1.2%)</a:t>
              </a:r>
              <a:endParaRPr lang="en-US" altLang="fr-F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C0CA2F5E-7D44-4FE2-A07C-D77886544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04" y="3492848"/>
              <a:ext cx="6737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fr-FR" altLang="fr-FR" sz="1400" dirty="0">
                  <a:solidFill>
                    <a:prstClr val="black"/>
                  </a:solidFill>
                  <a:latin typeface="Calibri"/>
                </a:rPr>
                <a:t>p = 0,021</a:t>
              </a:r>
              <a:endParaRPr lang="fr-FR" altLang="fr-F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0B86CDD2-2FD1-4F52-89A1-55A88C601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988" y="6435547"/>
              <a:ext cx="22644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fr-FR" altLang="fr-FR" sz="1400" dirty="0">
                  <a:solidFill>
                    <a:prstClr val="black"/>
                  </a:solidFill>
                  <a:latin typeface="Calibri"/>
                </a:rPr>
                <a:t>Relapse, N = 9     Relapse, N = 2</a:t>
              </a:r>
              <a:endParaRPr lang="fr-FR" altLang="fr-F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37452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79CF9-2DD9-4CDD-BB90-B304F19C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Valganciclovir</a:t>
            </a:r>
            <a:r>
              <a:rPr lang="fr-FR" dirty="0"/>
              <a:t> for </a:t>
            </a:r>
            <a:r>
              <a:rPr lang="fr-FR" dirty="0" err="1"/>
              <a:t>severe</a:t>
            </a:r>
            <a:r>
              <a:rPr lang="fr-FR" dirty="0"/>
              <a:t> Kaposi-IRIS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818C0A-97C3-4CB6-A2BD-B37F2459AE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Randomised</a:t>
            </a:r>
            <a:r>
              <a:rPr lang="en-US" dirty="0"/>
              <a:t> study, HIV patients with Kaposi</a:t>
            </a:r>
          </a:p>
          <a:p>
            <a:pPr lvl="1"/>
            <a:r>
              <a:rPr lang="en-US" dirty="0"/>
              <a:t>19 </a:t>
            </a:r>
            <a:r>
              <a:rPr lang="en-US" dirty="0" err="1"/>
              <a:t>randomised</a:t>
            </a:r>
            <a:r>
              <a:rPr lang="en-US" dirty="0"/>
              <a:t> to valganciclovir (900 mg bid 4 weeks before ART initiation, for 48 weeks): </a:t>
            </a:r>
            <a:br>
              <a:rPr lang="en-US" dirty="0"/>
            </a:br>
            <a:r>
              <a:rPr lang="en-US" dirty="0"/>
              <a:t>2 S K-IRIS, 2 deaths (not IRIS related)</a:t>
            </a:r>
          </a:p>
          <a:p>
            <a:pPr lvl="1"/>
            <a:r>
              <a:rPr lang="en-US" dirty="0"/>
              <a:t>19 in control arm (ART at D0): 12 S K-IRIS in 4 patients, 3 deaths (all S K-IRIS)</a:t>
            </a:r>
          </a:p>
          <a:p>
            <a:pPr lvl="1"/>
            <a:r>
              <a:rPr lang="en-US" dirty="0"/>
              <a:t>All patients treated for Kaposi: vincristine or bleomycin</a:t>
            </a:r>
          </a:p>
          <a:p>
            <a:pPr lvl="1"/>
            <a:endParaRPr lang="en-US" dirty="0"/>
          </a:p>
          <a:p>
            <a:r>
              <a:rPr lang="en-US" dirty="0"/>
              <a:t>Risk factors of S K-IRIS (multivariate analysis)</a:t>
            </a:r>
          </a:p>
          <a:p>
            <a:pPr lvl="1"/>
            <a:r>
              <a:rPr lang="en-US" dirty="0"/>
              <a:t>No valganciclovir</a:t>
            </a:r>
          </a:p>
          <a:p>
            <a:pPr lvl="1"/>
            <a:r>
              <a:rPr lang="en-US" dirty="0"/>
              <a:t>Low CD4</a:t>
            </a:r>
          </a:p>
          <a:p>
            <a:pPr lvl="1"/>
            <a:r>
              <a:rPr lang="en-US" dirty="0"/>
              <a:t>High HHV8 viral load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2A4CE3B-9E65-43F8-98BD-4B54BE5E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162" y="643303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Volkow P, CROI 2020, Abs. 67LB</a:t>
            </a:r>
          </a:p>
        </p:txBody>
      </p:sp>
    </p:spTree>
    <p:extLst>
      <p:ext uri="{BB962C8B-B14F-4D97-AF65-F5344CB8AC3E}">
        <p14:creationId xmlns:p14="http://schemas.microsoft.com/office/powerpoint/2010/main" val="3447796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79CF9-2DD9-4CDD-BB90-B304F19C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Pomalidomide for anal HSIL HPV lesions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818C0A-97C3-4CB6-A2BD-B37F2459AE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Phase 2 study, open-label, non comparative</a:t>
            </a:r>
          </a:p>
          <a:p>
            <a:r>
              <a:rPr lang="en-US" sz="2000" dirty="0"/>
              <a:t>26 men (10 HIV negative, 16 HIV+)</a:t>
            </a:r>
          </a:p>
          <a:p>
            <a:r>
              <a:rPr lang="en-US" sz="2000" dirty="0"/>
              <a:t>Pomalidomide 2mg/day po x 21/28 days x 6 months</a:t>
            </a:r>
          </a:p>
          <a:p>
            <a:r>
              <a:rPr lang="en-US" sz="2000" dirty="0"/>
              <a:t>Anal HSIL HPV+ (AIN3: 100%) for ≥ 12 months (biopsy or high resolution </a:t>
            </a:r>
            <a:r>
              <a:rPr lang="en-US" sz="2000" dirty="0" err="1"/>
              <a:t>anuscopy</a:t>
            </a:r>
            <a:r>
              <a:rPr lang="en-US" sz="2000" dirty="0"/>
              <a:t>)</a:t>
            </a:r>
          </a:p>
          <a:p>
            <a:r>
              <a:rPr lang="en-US" sz="2000" dirty="0"/>
              <a:t>Adverse events: neutropenia grade 2: 62%, grade 3: 15%</a:t>
            </a:r>
          </a:p>
        </p:txBody>
      </p:sp>
      <p:grpSp>
        <p:nvGrpSpPr>
          <p:cNvPr id="69" name="Grouper 68"/>
          <p:cNvGrpSpPr/>
          <p:nvPr/>
        </p:nvGrpSpPr>
        <p:grpSpPr>
          <a:xfrm>
            <a:off x="2270149" y="3858073"/>
            <a:ext cx="4250123" cy="2583543"/>
            <a:chOff x="1840390" y="3478246"/>
            <a:chExt cx="3029597" cy="1795564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86E2081-CAA1-4584-B144-0BE2D9378EDD}"/>
                </a:ext>
              </a:extLst>
            </p:cNvPr>
            <p:cNvSpPr txBox="1"/>
            <p:nvPr/>
          </p:nvSpPr>
          <p:spPr>
            <a:xfrm>
              <a:off x="1879753" y="3478246"/>
              <a:ext cx="356811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100 -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DA45BAC-CD79-45FC-8D2F-E0756CCF2489}"/>
                </a:ext>
              </a:extLst>
            </p:cNvPr>
            <p:cNvSpPr txBox="1"/>
            <p:nvPr/>
          </p:nvSpPr>
          <p:spPr>
            <a:xfrm>
              <a:off x="1935352" y="3682325"/>
              <a:ext cx="301213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75 -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FE4A94C-01EA-4B52-972C-4C2A9490AABB}"/>
                </a:ext>
              </a:extLst>
            </p:cNvPr>
            <p:cNvSpPr txBox="1"/>
            <p:nvPr/>
          </p:nvSpPr>
          <p:spPr>
            <a:xfrm>
              <a:off x="1935352" y="3874596"/>
              <a:ext cx="301213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50 -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F06C571-EEB4-4AF9-BF29-34970AF1870B}"/>
                </a:ext>
              </a:extLst>
            </p:cNvPr>
            <p:cNvSpPr txBox="1"/>
            <p:nvPr/>
          </p:nvSpPr>
          <p:spPr>
            <a:xfrm>
              <a:off x="1935352" y="4078675"/>
              <a:ext cx="301213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25 -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5A9831E-53AF-4D77-93EA-B6E2A76DEA6C}"/>
                </a:ext>
              </a:extLst>
            </p:cNvPr>
            <p:cNvSpPr txBox="1"/>
            <p:nvPr/>
          </p:nvSpPr>
          <p:spPr>
            <a:xfrm>
              <a:off x="1895989" y="4469059"/>
              <a:ext cx="334796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-25 -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C0306A3-F73C-453A-85BC-337111245731}"/>
                </a:ext>
              </a:extLst>
            </p:cNvPr>
            <p:cNvSpPr txBox="1"/>
            <p:nvPr/>
          </p:nvSpPr>
          <p:spPr>
            <a:xfrm>
              <a:off x="1895989" y="4673138"/>
              <a:ext cx="334796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-50 -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2F7E042-F299-4EA3-8F07-81D2C2C2B4F9}"/>
                </a:ext>
              </a:extLst>
            </p:cNvPr>
            <p:cNvSpPr txBox="1"/>
            <p:nvPr/>
          </p:nvSpPr>
          <p:spPr>
            <a:xfrm>
              <a:off x="1895989" y="4877217"/>
              <a:ext cx="334796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-75 -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318F5B2-A895-4718-B90B-16E1F2AA0ACA}"/>
                </a:ext>
              </a:extLst>
            </p:cNvPr>
            <p:cNvSpPr txBox="1"/>
            <p:nvPr/>
          </p:nvSpPr>
          <p:spPr>
            <a:xfrm>
              <a:off x="1840390" y="5081296"/>
              <a:ext cx="390394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-100 -</a:t>
              </a: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46CAE1F-4BF7-4DD1-BA01-E801F12D273A}"/>
                </a:ext>
              </a:extLst>
            </p:cNvPr>
            <p:cNvCxnSpPr/>
            <p:nvPr/>
          </p:nvCxnSpPr>
          <p:spPr bwMode="auto">
            <a:xfrm>
              <a:off x="2066497" y="4432599"/>
              <a:ext cx="28034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62E37A5-5515-4F31-9767-3F245480E9D9}"/>
                </a:ext>
              </a:extLst>
            </p:cNvPr>
            <p:cNvSpPr txBox="1"/>
            <p:nvPr/>
          </p:nvSpPr>
          <p:spPr>
            <a:xfrm>
              <a:off x="1972992" y="4279771"/>
              <a:ext cx="187232" cy="19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74B59C8-1B33-4713-8786-03545F90B23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34716" y="3631074"/>
              <a:ext cx="5779" cy="1603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9E64858-AFC3-451D-B6E4-8F958E95FC49}"/>
                </a:ext>
              </a:extLst>
            </p:cNvPr>
            <p:cNvCxnSpPr/>
            <p:nvPr/>
          </p:nvCxnSpPr>
          <p:spPr bwMode="auto">
            <a:xfrm>
              <a:off x="2243262" y="3637312"/>
              <a:ext cx="0" cy="79128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48EB9AD-30BE-4B0B-9A89-00A2B17DF0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6076" y="4307895"/>
              <a:ext cx="5909" cy="12070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9177D74-26C0-4635-BA22-61F8594825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7596" y="4438227"/>
              <a:ext cx="0" cy="1447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01BC46B-C317-423A-8CA6-302576EE9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09335" y="4438227"/>
              <a:ext cx="0" cy="1447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0F91327B-C429-407E-81B8-631EFE8EC4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21074" y="4438227"/>
              <a:ext cx="0" cy="19958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C0394883-156F-4977-9303-A016BFE8A6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32813" y="4438227"/>
              <a:ext cx="0" cy="19958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7F195FA6-6E11-4A58-82DA-39EC36E1B5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44552" y="4438227"/>
              <a:ext cx="0" cy="40594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109CF90-1C68-46B2-BCD0-F70C46F168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56291" y="4438227"/>
              <a:ext cx="0" cy="40594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A40F9670-5809-4EE9-9B61-11C697C5B1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68030" y="4438227"/>
              <a:ext cx="0" cy="40594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68B3E62-1859-48A8-A9BD-8BE951E5B4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79769" y="4438227"/>
              <a:ext cx="0" cy="58521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82BE651E-9319-4E4F-A38B-3F8AB82126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91508" y="4438227"/>
              <a:ext cx="0" cy="6486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C460E513-A5D2-4692-AEE2-9FF96B1491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3247" y="4438227"/>
              <a:ext cx="0" cy="78132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28E71713-73E8-4401-9F8B-15AF03FE8F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14986" y="4438227"/>
              <a:ext cx="0" cy="76982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A807963-C139-4F63-95F9-5B5092ED46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26725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37E972F5-10E4-4317-8BEB-B2E18A7131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8464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78F0FDDA-1FB9-4C9E-9E23-A4A0866534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50203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3DC61A3-9E17-4F27-83AC-4D5C0A0134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1942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45E77A50-2CDE-4E98-B0C9-B615451509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73681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0932BA3F-9550-4FA2-B44B-11D59FA2C0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5420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40BAFB1C-16CD-41E2-8590-A8C8796D1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7159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0DE326D-4B14-4C3B-860A-5366B6008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08893" y="4438227"/>
              <a:ext cx="0" cy="780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0F6A179D-6368-B84F-AE0C-479BD4888CB1}"/>
              </a:ext>
            </a:extLst>
          </p:cNvPr>
          <p:cNvSpPr txBox="1"/>
          <p:nvPr/>
        </p:nvSpPr>
        <p:spPr>
          <a:xfrm>
            <a:off x="3048160" y="3596460"/>
            <a:ext cx="344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Lesions area: % change at M12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132469" y="4460030"/>
            <a:ext cx="338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 response: 33%</a:t>
            </a:r>
          </a:p>
          <a:p>
            <a:r>
              <a:rPr lang="en-US" b="1" dirty="0"/>
              <a:t>Partial response: 29%</a:t>
            </a:r>
          </a:p>
          <a:p>
            <a:endParaRPr lang="en-US" b="1" dirty="0"/>
          </a:p>
          <a:p>
            <a:r>
              <a:rPr lang="en-US" b="1" dirty="0"/>
              <a:t>Similar response in HIV- and HIV+</a:t>
            </a: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166" y="6430358"/>
            <a:ext cx="4193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Polizzotto</a:t>
            </a:r>
            <a:r>
              <a:rPr lang="en-GB" sz="1400" i="1" dirty="0">
                <a:solidFill>
                  <a:srgbClr val="0070C0"/>
                </a:solidFill>
              </a:rPr>
              <a:t> M, CROI 2020, Abs.70</a:t>
            </a:r>
          </a:p>
        </p:txBody>
      </p:sp>
    </p:spTree>
    <p:extLst>
      <p:ext uri="{BB962C8B-B14F-4D97-AF65-F5344CB8AC3E}">
        <p14:creationId xmlns:p14="http://schemas.microsoft.com/office/powerpoint/2010/main" val="1566225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15E4-2320-4AB6-B6A8-F67C68C2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Dolomite-EPPICC : </a:t>
            </a:r>
            <a:br>
              <a:rPr lang="en-US" sz="3200"/>
            </a:br>
            <a:r>
              <a:rPr lang="en-US" sz="3200"/>
              <a:t>DTG exposure during pregnancy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9756F62-4ADE-4998-99AE-4067EF584A1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Pregnancy registry, Europe and Canada (NEAT-ID and EPPICC), in HIV+ women</a:t>
            </a:r>
          </a:p>
          <a:p>
            <a:pPr eaLnBrk="1" hangingPunct="1"/>
            <a:r>
              <a:rPr lang="en-US" sz="2200" dirty="0"/>
              <a:t>428 women exposed to DTG during pregnancy, up to February 2019 </a:t>
            </a:r>
          </a:p>
          <a:p>
            <a:pPr eaLnBrk="1" hangingPunct="1"/>
            <a:r>
              <a:rPr lang="en-US" sz="2200" dirty="0"/>
              <a:t>Available data for 463 infants</a:t>
            </a:r>
          </a:p>
        </p:txBody>
      </p:sp>
      <p:sp>
        <p:nvSpPr>
          <p:cNvPr id="403" name="Text Box 3">
            <a:extLst>
              <a:ext uri="{FF2B5EF4-FFF2-40B4-BE49-F238E27FC236}">
                <a16:creationId xmlns:a16="http://schemas.microsoft.com/office/drawing/2014/main" id="{1A21C6D9-CEC2-49EC-BD4E-46DDF356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600" y="6414420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0" algn="r" eaLnBrk="0" hangingPunct="0">
              <a:buClrTx/>
              <a:buNone/>
              <a:defRPr/>
            </a:pPr>
            <a:r>
              <a:rPr lang="fr-FR" altLang="fr-FR" sz="1400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Thorne</a:t>
            </a:r>
            <a:r>
              <a:rPr lang="fr-FR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C, CROI 2020, Abs. 791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BBE346A9-88B2-4089-825B-A2FA4A357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52224"/>
              </p:ext>
            </p:extLst>
          </p:nvPr>
        </p:nvGraphicFramePr>
        <p:xfrm>
          <a:off x="824476" y="3186107"/>
          <a:ext cx="10382610" cy="3217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32683">
                  <a:extLst>
                    <a:ext uri="{9D8B030D-6E8A-4147-A177-3AD203B41FA5}">
                      <a16:colId xmlns:a16="http://schemas.microsoft.com/office/drawing/2014/main" val="3826680687"/>
                    </a:ext>
                  </a:extLst>
                </a:gridCol>
                <a:gridCol w="1203048">
                  <a:extLst>
                    <a:ext uri="{9D8B030D-6E8A-4147-A177-3AD203B41FA5}">
                      <a16:colId xmlns:a16="http://schemas.microsoft.com/office/drawing/2014/main" val="1813225755"/>
                    </a:ext>
                  </a:extLst>
                </a:gridCol>
                <a:gridCol w="2131513">
                  <a:extLst>
                    <a:ext uri="{9D8B030D-6E8A-4147-A177-3AD203B41FA5}">
                      <a16:colId xmlns:a16="http://schemas.microsoft.com/office/drawing/2014/main" val="2970059486"/>
                    </a:ext>
                  </a:extLst>
                </a:gridCol>
                <a:gridCol w="1780095">
                  <a:extLst>
                    <a:ext uri="{9D8B030D-6E8A-4147-A177-3AD203B41FA5}">
                      <a16:colId xmlns:a16="http://schemas.microsoft.com/office/drawing/2014/main" val="1645555523"/>
                    </a:ext>
                  </a:extLst>
                </a:gridCol>
                <a:gridCol w="1435271">
                  <a:extLst>
                    <a:ext uri="{9D8B030D-6E8A-4147-A177-3AD203B41FA5}">
                      <a16:colId xmlns:a16="http://schemas.microsoft.com/office/drawing/2014/main" val="2108750616"/>
                    </a:ext>
                  </a:extLst>
                </a:gridCol>
              </a:tblGrid>
              <a:tr h="266597">
                <a:tc rowSpan="2">
                  <a:txBody>
                    <a:bodyPr/>
                    <a:lstStyle/>
                    <a:p>
                      <a:endParaRPr lang="fr-FR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Total</a:t>
                      </a:r>
                      <a:endParaRPr lang="fr-FR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exposure to DTG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20979"/>
                  </a:ext>
                </a:extLst>
              </a:tr>
              <a:tr h="266597">
                <a:tc vMerge="1">
                  <a:txBody>
                    <a:bodyPr/>
                    <a:lstStyle/>
                    <a:p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/>
                        <a:t>Peri</a:t>
                      </a:r>
                      <a:r>
                        <a:rPr lang="fr-FR" sz="1800" b="1" dirty="0"/>
                        <a:t>-conception</a:t>
                      </a:r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End of 1</a:t>
                      </a:r>
                      <a:r>
                        <a:rPr lang="fr-FR" sz="1800" b="1" baseline="30000" dirty="0"/>
                        <a:t>st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T</a:t>
                      </a:r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T2/T3</a:t>
                      </a:r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44623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r>
                        <a:rPr lang="fr-FR" sz="1800" b="1" dirty="0"/>
                        <a:t>N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463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325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31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106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48032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Live</a:t>
                      </a:r>
                      <a:r>
                        <a:rPr lang="en-US" sz="1800" b="1" baseline="0" noProof="0" dirty="0"/>
                        <a:t> birth</a:t>
                      </a:r>
                      <a:r>
                        <a:rPr lang="en-US" sz="1800" b="1" noProof="0" dirty="0"/>
                        <a:t>, N</a:t>
                      </a:r>
                      <a:endParaRPr lang="en-US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417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280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106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91543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Stillbirth, N</a:t>
                      </a:r>
                      <a:endParaRPr lang="en-US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16030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Spontaneous</a:t>
                      </a:r>
                      <a:r>
                        <a:rPr lang="en-US" sz="1800" b="1" baseline="0" noProof="0" dirty="0"/>
                        <a:t> abortion</a:t>
                      </a:r>
                      <a:r>
                        <a:rPr lang="en-US" sz="1800" b="1" noProof="0" dirty="0"/>
                        <a:t>, N</a:t>
                      </a:r>
                      <a:endParaRPr lang="en-US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23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23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38423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Medical</a:t>
                      </a:r>
                      <a:r>
                        <a:rPr lang="en-US" sz="1800" b="1" baseline="0" noProof="0" dirty="0"/>
                        <a:t> abortion</a:t>
                      </a:r>
                      <a:r>
                        <a:rPr lang="en-US" sz="1800" b="1" noProof="0" dirty="0"/>
                        <a:t>, N</a:t>
                      </a:r>
                      <a:endParaRPr lang="en-US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18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17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72392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Birth-defects in live-born infants</a:t>
                      </a:r>
                    </a:p>
                    <a:p>
                      <a:pPr lvl="1"/>
                      <a:r>
                        <a:rPr lang="en-US" sz="1800" b="1" noProof="0" dirty="0"/>
                        <a:t>Neural tube defect</a:t>
                      </a:r>
                      <a:endParaRPr lang="en-US" sz="18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18</a:t>
                      </a:r>
                    </a:p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13 (4%)</a:t>
                      </a:r>
                    </a:p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 (3%)</a:t>
                      </a:r>
                    </a:p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 (3%)</a:t>
                      </a:r>
                    </a:p>
                    <a:p>
                      <a:pPr algn="ctr"/>
                      <a:r>
                        <a:rPr lang="fr-FR" sz="1800" dirty="0"/>
                        <a:t>0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6800" marB="468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67">
            <a:extLst>
              <a:ext uri="{FF2B5EF4-FFF2-40B4-BE49-F238E27FC236}">
                <a16:creationId xmlns:a16="http://schemas.microsoft.com/office/drawing/2014/main" id="{C685BCEA-AB44-41BB-9328-96C303EB4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681" y="2797725"/>
            <a:ext cx="5517768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1" i="0" u="none" strike="noStrike" kern="1200" cap="none" spc="0" normalizeH="0" baseline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Pregnancy outcome</a:t>
            </a:r>
          </a:p>
        </p:txBody>
      </p:sp>
    </p:spTree>
    <p:extLst>
      <p:ext uri="{BB962C8B-B14F-4D97-AF65-F5344CB8AC3E}">
        <p14:creationId xmlns:p14="http://schemas.microsoft.com/office/powerpoint/2010/main" val="200274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932087" y="3732026"/>
            <a:ext cx="4139666" cy="2713943"/>
            <a:chOff x="37056378" y="7301422"/>
            <a:chExt cx="8782561" cy="4421631"/>
          </a:xfrm>
        </p:grpSpPr>
        <p:grpSp>
          <p:nvGrpSpPr>
            <p:cNvPr id="4" name="Groupe 22">
              <a:extLst>
                <a:ext uri="{FF2B5EF4-FFF2-40B4-BE49-F238E27FC236}">
                  <a16:creationId xmlns:a16="http://schemas.microsoft.com/office/drawing/2014/main" id="{C3B3C420-3CB3-436A-BC3F-82A139D8DE7B}"/>
                </a:ext>
              </a:extLst>
            </p:cNvPr>
            <p:cNvGrpSpPr/>
            <p:nvPr/>
          </p:nvGrpSpPr>
          <p:grpSpPr>
            <a:xfrm>
              <a:off x="37980961" y="7301422"/>
              <a:ext cx="7366000" cy="3984625"/>
              <a:chOff x="765175" y="1714500"/>
              <a:chExt cx="7366000" cy="3984625"/>
            </a:xfrm>
          </p:grpSpPr>
          <p:sp>
            <p:nvSpPr>
              <p:cNvPr id="14" name="Line 5">
                <a:extLst>
                  <a:ext uri="{FF2B5EF4-FFF2-40B4-BE49-F238E27FC236}">
                    <a16:creationId xmlns:a16="http://schemas.microsoft.com/office/drawing/2014/main" id="{8F1A9956-A9F6-456D-83CA-E7FD29FA0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000" y="5578475"/>
                <a:ext cx="7242175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15" name="Line 6">
                <a:extLst>
                  <a:ext uri="{FF2B5EF4-FFF2-40B4-BE49-F238E27FC236}">
                    <a16:creationId xmlns:a16="http://schemas.microsoft.com/office/drawing/2014/main" id="{502B8C91-264D-42A5-8BD8-036CC243A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000" y="1714500"/>
                <a:ext cx="0" cy="3863975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16" name="Line 7">
                <a:extLst>
                  <a:ext uri="{FF2B5EF4-FFF2-40B4-BE49-F238E27FC236}">
                    <a16:creationId xmlns:a16="http://schemas.microsoft.com/office/drawing/2014/main" id="{531DE91B-D5F6-4326-A2E4-1AA404531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" y="4621213"/>
                <a:ext cx="123825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52C5E389-DA94-4A40-8501-2B91C23CC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5550" y="5578475"/>
                <a:ext cx="0" cy="12065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2A6BA0F2-D768-4244-9FA2-281861106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6675" y="5578475"/>
                <a:ext cx="0" cy="12065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4334CC32-6D45-4613-8782-DA521DD4E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7800" y="5578475"/>
                <a:ext cx="0" cy="12065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id="{4B286CD6-4BFD-4912-8B40-3C8D0FDEC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8925" y="5578475"/>
                <a:ext cx="0" cy="12065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1" name="Line 12">
                <a:extLst>
                  <a:ext uri="{FF2B5EF4-FFF2-40B4-BE49-F238E27FC236}">
                    <a16:creationId xmlns:a16="http://schemas.microsoft.com/office/drawing/2014/main" id="{DBE7D3B1-0B9D-42FA-A6F6-84558131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0050" y="5578475"/>
                <a:ext cx="0" cy="12065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2" name="Line 13">
                <a:extLst>
                  <a:ext uri="{FF2B5EF4-FFF2-40B4-BE49-F238E27FC236}">
                    <a16:creationId xmlns:a16="http://schemas.microsoft.com/office/drawing/2014/main" id="{52710B14-CE55-4C80-8B0E-941DF2916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1175" y="5578475"/>
                <a:ext cx="0" cy="12065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3" name="Line 14">
                <a:extLst>
                  <a:ext uri="{FF2B5EF4-FFF2-40B4-BE49-F238E27FC236}">
                    <a16:creationId xmlns:a16="http://schemas.microsoft.com/office/drawing/2014/main" id="{58465F0A-17A2-439A-8392-A0D339639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" y="3629025"/>
                <a:ext cx="123825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E3F3F53B-4A38-40AF-B653-4A46FB117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" y="2633663"/>
                <a:ext cx="123825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6EFB4DF6-0970-47E4-9EA6-7552F57A8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1924050"/>
                <a:ext cx="6905625" cy="1811338"/>
              </a:xfrm>
              <a:custGeom>
                <a:avLst/>
                <a:gdLst>
                  <a:gd name="T0" fmla="*/ 0 w 4350"/>
                  <a:gd name="T1" fmla="*/ 69 h 1141"/>
                  <a:gd name="T2" fmla="*/ 870 w 4350"/>
                  <a:gd name="T3" fmla="*/ 0 h 1141"/>
                  <a:gd name="T4" fmla="*/ 1740 w 4350"/>
                  <a:gd name="T5" fmla="*/ 301 h 1141"/>
                  <a:gd name="T6" fmla="*/ 2610 w 4350"/>
                  <a:gd name="T7" fmla="*/ 384 h 1141"/>
                  <a:gd name="T8" fmla="*/ 3480 w 4350"/>
                  <a:gd name="T9" fmla="*/ 721 h 1141"/>
                  <a:gd name="T10" fmla="*/ 4350 w 4350"/>
                  <a:gd name="T11" fmla="*/ 1141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0" h="1141">
                    <a:moveTo>
                      <a:pt x="0" y="69"/>
                    </a:moveTo>
                    <a:lnTo>
                      <a:pt x="870" y="0"/>
                    </a:lnTo>
                    <a:lnTo>
                      <a:pt x="1740" y="301"/>
                    </a:lnTo>
                    <a:lnTo>
                      <a:pt x="2610" y="384"/>
                    </a:lnTo>
                    <a:lnTo>
                      <a:pt x="3480" y="721"/>
                    </a:lnTo>
                    <a:lnTo>
                      <a:pt x="4350" y="1141"/>
                    </a:lnTo>
                  </a:path>
                </a:pathLst>
              </a:custGeom>
              <a:noFill/>
              <a:ln w="38100" cap="flat" cmpd="sng">
                <a:solidFill>
                  <a:srgbClr val="0D68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CB421948-A95D-4B75-9BB2-CEBC00067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3706813"/>
                <a:ext cx="6905625" cy="738188"/>
              </a:xfrm>
              <a:custGeom>
                <a:avLst/>
                <a:gdLst>
                  <a:gd name="T0" fmla="*/ 0 w 4350"/>
                  <a:gd name="T1" fmla="*/ 18 h 465"/>
                  <a:gd name="T2" fmla="*/ 870 w 4350"/>
                  <a:gd name="T3" fmla="*/ 333 h 465"/>
                  <a:gd name="T4" fmla="*/ 1740 w 4350"/>
                  <a:gd name="T5" fmla="*/ 0 h 465"/>
                  <a:gd name="T6" fmla="*/ 2610 w 4350"/>
                  <a:gd name="T7" fmla="*/ 105 h 465"/>
                  <a:gd name="T8" fmla="*/ 3480 w 4350"/>
                  <a:gd name="T9" fmla="*/ 228 h 465"/>
                  <a:gd name="T10" fmla="*/ 4350 w 4350"/>
                  <a:gd name="T11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0" h="465">
                    <a:moveTo>
                      <a:pt x="0" y="18"/>
                    </a:moveTo>
                    <a:lnTo>
                      <a:pt x="870" y="333"/>
                    </a:lnTo>
                    <a:lnTo>
                      <a:pt x="1740" y="0"/>
                    </a:lnTo>
                    <a:lnTo>
                      <a:pt x="2610" y="105"/>
                    </a:lnTo>
                    <a:lnTo>
                      <a:pt x="3480" y="228"/>
                    </a:lnTo>
                    <a:lnTo>
                      <a:pt x="4350" y="465"/>
                    </a:lnTo>
                  </a:path>
                </a:pathLst>
              </a:custGeom>
              <a:noFill/>
              <a:ln w="38100" cap="flat" cmpd="sng">
                <a:solidFill>
                  <a:srgbClr val="0D6802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0B5D3A26-77CD-45F2-9B3C-6D389288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5075238"/>
                <a:ext cx="6905625" cy="227013"/>
              </a:xfrm>
              <a:custGeom>
                <a:avLst/>
                <a:gdLst>
                  <a:gd name="T0" fmla="*/ 0 w 4350"/>
                  <a:gd name="T1" fmla="*/ 0 h 143"/>
                  <a:gd name="T2" fmla="*/ 870 w 4350"/>
                  <a:gd name="T3" fmla="*/ 92 h 143"/>
                  <a:gd name="T4" fmla="*/ 1740 w 4350"/>
                  <a:gd name="T5" fmla="*/ 69 h 143"/>
                  <a:gd name="T6" fmla="*/ 2610 w 4350"/>
                  <a:gd name="T7" fmla="*/ 58 h 143"/>
                  <a:gd name="T8" fmla="*/ 3480 w 4350"/>
                  <a:gd name="T9" fmla="*/ 69 h 143"/>
                  <a:gd name="T10" fmla="*/ 4350 w 4350"/>
                  <a:gd name="T1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0" h="143">
                    <a:moveTo>
                      <a:pt x="0" y="0"/>
                    </a:moveTo>
                    <a:lnTo>
                      <a:pt x="870" y="92"/>
                    </a:lnTo>
                    <a:lnTo>
                      <a:pt x="1740" y="69"/>
                    </a:lnTo>
                    <a:lnTo>
                      <a:pt x="2610" y="58"/>
                    </a:lnTo>
                    <a:lnTo>
                      <a:pt x="3480" y="69"/>
                    </a:lnTo>
                    <a:lnTo>
                      <a:pt x="4350" y="143"/>
                    </a:lnTo>
                  </a:path>
                </a:pathLst>
              </a:custGeom>
              <a:noFill/>
              <a:ln w="38100" cap="flat" cmpd="sng">
                <a:solidFill>
                  <a:srgbClr val="285E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E326C3B8-8448-4BD5-8BF8-3A010491A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5302250"/>
                <a:ext cx="6905625" cy="123825"/>
              </a:xfrm>
              <a:custGeom>
                <a:avLst/>
                <a:gdLst>
                  <a:gd name="T0" fmla="*/ 0 w 4350"/>
                  <a:gd name="T1" fmla="*/ 0 h 78"/>
                  <a:gd name="T2" fmla="*/ 870 w 4350"/>
                  <a:gd name="T3" fmla="*/ 22 h 78"/>
                  <a:gd name="T4" fmla="*/ 1740 w 4350"/>
                  <a:gd name="T5" fmla="*/ 49 h 78"/>
                  <a:gd name="T6" fmla="*/ 2610 w 4350"/>
                  <a:gd name="T7" fmla="*/ 40 h 78"/>
                  <a:gd name="T8" fmla="*/ 3480 w 4350"/>
                  <a:gd name="T9" fmla="*/ 38 h 78"/>
                  <a:gd name="T10" fmla="*/ 4350 w 4350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0" h="78">
                    <a:moveTo>
                      <a:pt x="0" y="0"/>
                    </a:moveTo>
                    <a:lnTo>
                      <a:pt x="870" y="22"/>
                    </a:lnTo>
                    <a:lnTo>
                      <a:pt x="1740" y="49"/>
                    </a:lnTo>
                    <a:lnTo>
                      <a:pt x="2610" y="40"/>
                    </a:lnTo>
                    <a:lnTo>
                      <a:pt x="3480" y="38"/>
                    </a:lnTo>
                    <a:lnTo>
                      <a:pt x="4350" y="78"/>
                    </a:lnTo>
                  </a:path>
                </a:pathLst>
              </a:custGeom>
              <a:noFill/>
              <a:ln w="38100" cap="flat" cmpd="sng">
                <a:solidFill>
                  <a:srgbClr val="BF2026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F541F9FD-566C-4336-A725-EEE169096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5075238"/>
                <a:ext cx="6905625" cy="141288"/>
              </a:xfrm>
              <a:custGeom>
                <a:avLst/>
                <a:gdLst>
                  <a:gd name="T0" fmla="*/ 0 w 4350"/>
                  <a:gd name="T1" fmla="*/ 29 h 89"/>
                  <a:gd name="T2" fmla="*/ 870 w 4350"/>
                  <a:gd name="T3" fmla="*/ 54 h 89"/>
                  <a:gd name="T4" fmla="*/ 1740 w 4350"/>
                  <a:gd name="T5" fmla="*/ 0 h 89"/>
                  <a:gd name="T6" fmla="*/ 2610 w 4350"/>
                  <a:gd name="T7" fmla="*/ 71 h 89"/>
                  <a:gd name="T8" fmla="*/ 3480 w 4350"/>
                  <a:gd name="T9" fmla="*/ 0 h 89"/>
                  <a:gd name="T10" fmla="*/ 4350 w 4350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0" h="89">
                    <a:moveTo>
                      <a:pt x="0" y="29"/>
                    </a:moveTo>
                    <a:lnTo>
                      <a:pt x="870" y="54"/>
                    </a:lnTo>
                    <a:lnTo>
                      <a:pt x="1740" y="0"/>
                    </a:lnTo>
                    <a:lnTo>
                      <a:pt x="2610" y="71"/>
                    </a:lnTo>
                    <a:lnTo>
                      <a:pt x="3480" y="0"/>
                    </a:lnTo>
                    <a:lnTo>
                      <a:pt x="4350" y="89"/>
                    </a:lnTo>
                  </a:path>
                </a:pathLst>
              </a:custGeom>
              <a:noFill/>
              <a:ln w="38100" cap="flat" cmpd="sng">
                <a:solidFill>
                  <a:srgbClr val="285EAC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D5041B84-6943-4345-BCCE-AB7DC2A23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550" y="5175250"/>
                <a:ext cx="6905625" cy="198438"/>
              </a:xfrm>
              <a:custGeom>
                <a:avLst/>
                <a:gdLst>
                  <a:gd name="T0" fmla="*/ 0 w 4350"/>
                  <a:gd name="T1" fmla="*/ 0 h 125"/>
                  <a:gd name="T2" fmla="*/ 870 w 4350"/>
                  <a:gd name="T3" fmla="*/ 118 h 125"/>
                  <a:gd name="T4" fmla="*/ 1740 w 4350"/>
                  <a:gd name="T5" fmla="*/ 96 h 125"/>
                  <a:gd name="T6" fmla="*/ 2610 w 4350"/>
                  <a:gd name="T7" fmla="*/ 102 h 125"/>
                  <a:gd name="T8" fmla="*/ 3480 w 4350"/>
                  <a:gd name="T9" fmla="*/ 87 h 125"/>
                  <a:gd name="T10" fmla="*/ 4350 w 4350"/>
                  <a:gd name="T1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0" h="125">
                    <a:moveTo>
                      <a:pt x="0" y="0"/>
                    </a:moveTo>
                    <a:lnTo>
                      <a:pt x="870" y="118"/>
                    </a:lnTo>
                    <a:lnTo>
                      <a:pt x="1740" y="96"/>
                    </a:lnTo>
                    <a:lnTo>
                      <a:pt x="2610" y="102"/>
                    </a:lnTo>
                    <a:lnTo>
                      <a:pt x="3480" y="87"/>
                    </a:lnTo>
                    <a:lnTo>
                      <a:pt x="4350" y="125"/>
                    </a:lnTo>
                  </a:path>
                </a:pathLst>
              </a:custGeom>
              <a:noFill/>
              <a:ln w="38100" cap="flat" cmpd="sng">
                <a:solidFill>
                  <a:srgbClr val="BF20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5CF78A3-3FA4-471C-9B0A-773006646477}"/>
                </a:ext>
              </a:extLst>
            </p:cNvPr>
            <p:cNvSpPr txBox="1"/>
            <p:nvPr/>
          </p:nvSpPr>
          <p:spPr>
            <a:xfrm>
              <a:off x="37820381" y="11271759"/>
              <a:ext cx="1084358" cy="45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/>
                <a:t>2013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1FB83F6-4DF5-4BBC-8C87-F1EBE79C02E0}"/>
                </a:ext>
              </a:extLst>
            </p:cNvPr>
            <p:cNvSpPr txBox="1"/>
            <p:nvPr/>
          </p:nvSpPr>
          <p:spPr>
            <a:xfrm>
              <a:off x="39222456" y="11271759"/>
              <a:ext cx="1084358" cy="45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/>
                <a:t>2014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B55C916-4959-42A0-9937-F6F8D83B01EF}"/>
                </a:ext>
              </a:extLst>
            </p:cNvPr>
            <p:cNvSpPr txBox="1"/>
            <p:nvPr/>
          </p:nvSpPr>
          <p:spPr>
            <a:xfrm>
              <a:off x="40594061" y="11271759"/>
              <a:ext cx="1084358" cy="45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/>
                <a:t>2015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F5E42B6-93F1-42D8-A660-015F0C3612F6}"/>
                </a:ext>
              </a:extLst>
            </p:cNvPr>
            <p:cNvSpPr txBox="1"/>
            <p:nvPr/>
          </p:nvSpPr>
          <p:spPr>
            <a:xfrm>
              <a:off x="41996140" y="11271759"/>
              <a:ext cx="1084358" cy="45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/>
                <a:t>2016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ADF1B5A-6C58-48DF-9200-FAB0F81932C1}"/>
                </a:ext>
              </a:extLst>
            </p:cNvPr>
            <p:cNvSpPr txBox="1"/>
            <p:nvPr/>
          </p:nvSpPr>
          <p:spPr>
            <a:xfrm>
              <a:off x="43352499" y="11271759"/>
              <a:ext cx="1084358" cy="45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/>
                <a:t>2017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E3FC6FB-F27B-4AC3-8DB4-526087691B28}"/>
                </a:ext>
              </a:extLst>
            </p:cNvPr>
            <p:cNvSpPr txBox="1"/>
            <p:nvPr/>
          </p:nvSpPr>
          <p:spPr>
            <a:xfrm>
              <a:off x="44754581" y="11271759"/>
              <a:ext cx="1084358" cy="45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/>
                <a:t>2018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2604194-5051-41B3-AB44-12999B19FC9F}"/>
                </a:ext>
              </a:extLst>
            </p:cNvPr>
            <p:cNvSpPr txBox="1"/>
            <p:nvPr/>
          </p:nvSpPr>
          <p:spPr>
            <a:xfrm>
              <a:off x="37056378" y="9894711"/>
              <a:ext cx="970937" cy="501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r">
                <a:defRPr sz="1400"/>
              </a:lvl1pPr>
            </a:lstStyle>
            <a:p>
              <a:pPr defTabSz="914400">
                <a:defRPr/>
              </a:pPr>
              <a:r>
                <a:rPr lang="en-US" kern="0"/>
                <a:t>100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5199553-A816-4D96-B265-EE18AF4C6895}"/>
                </a:ext>
              </a:extLst>
            </p:cNvPr>
            <p:cNvSpPr txBox="1"/>
            <p:nvPr/>
          </p:nvSpPr>
          <p:spPr>
            <a:xfrm>
              <a:off x="37056378" y="8892977"/>
              <a:ext cx="970937" cy="501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r">
                <a:defRPr sz="1400"/>
              </a:lvl1pPr>
            </a:lstStyle>
            <a:p>
              <a:pPr defTabSz="914400">
                <a:defRPr/>
              </a:pPr>
              <a:r>
                <a:rPr lang="en-US" kern="0"/>
                <a:t>200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209938F-2C68-4C5B-9006-50ED3186959C}"/>
                </a:ext>
              </a:extLst>
            </p:cNvPr>
            <p:cNvSpPr txBox="1"/>
            <p:nvPr/>
          </p:nvSpPr>
          <p:spPr>
            <a:xfrm>
              <a:off x="37056378" y="7891242"/>
              <a:ext cx="970937" cy="501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r">
                <a:defRPr sz="1400"/>
              </a:lvl1pPr>
            </a:lstStyle>
            <a:p>
              <a:pPr defTabSz="914400">
                <a:defRPr/>
              </a:pPr>
              <a:r>
                <a:rPr lang="en-US" kern="0"/>
                <a:t>300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4A82B193-AEF6-42E7-9D7A-AEB894EAC835}"/>
              </a:ext>
            </a:extLst>
          </p:cNvPr>
          <p:cNvSpPr txBox="1"/>
          <p:nvPr/>
        </p:nvSpPr>
        <p:spPr>
          <a:xfrm>
            <a:off x="4651650" y="2987734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1"/>
              <a:t>♂ heterosexual </a:t>
            </a:r>
            <a:r>
              <a:rPr lang="en-US" sz="1400" b="1" kern="0"/>
              <a:t>/ CD4 &gt; 350/mm</a:t>
            </a:r>
            <a:r>
              <a:rPr lang="en-US" sz="1400" b="1" kern="0" baseline="30000"/>
              <a:t>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6B1AEEF-FB8F-48D9-A438-9E39A9BCB55C}"/>
              </a:ext>
            </a:extLst>
          </p:cNvPr>
          <p:cNvSpPr txBox="1"/>
          <p:nvPr/>
        </p:nvSpPr>
        <p:spPr>
          <a:xfrm>
            <a:off x="4651650" y="3282784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b="1"/>
              <a:t>♂ heterosexual </a:t>
            </a:r>
            <a:r>
              <a:rPr lang="en-US" sz="1400" b="1" kern="0"/>
              <a:t>/ CD4 ≤ 350/mm</a:t>
            </a:r>
            <a:r>
              <a:rPr lang="en-US" sz="1400" b="1" kern="0" baseline="3000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3A6AF7C-CBE9-4718-B994-EE2D03845FC3}"/>
              </a:ext>
            </a:extLst>
          </p:cNvPr>
          <p:cNvSpPr txBox="1"/>
          <p:nvPr/>
        </p:nvSpPr>
        <p:spPr>
          <a:xfrm>
            <a:off x="7846806" y="2956953"/>
            <a:ext cx="2827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♀ </a:t>
            </a:r>
            <a:r>
              <a:rPr lang="en-US" sz="1400" b="1"/>
              <a:t>heterosexual</a:t>
            </a:r>
            <a:r>
              <a:rPr lang="en-US" sz="1400" b="1" kern="0"/>
              <a:t>/ CD4 &gt; 350/mm</a:t>
            </a:r>
            <a:r>
              <a:rPr lang="en-US" sz="1400" b="1" kern="0" baseline="30000"/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A2ED07D-1FA2-4336-B96C-AE29331DF9C9}"/>
              </a:ext>
            </a:extLst>
          </p:cNvPr>
          <p:cNvSpPr txBox="1"/>
          <p:nvPr/>
        </p:nvSpPr>
        <p:spPr>
          <a:xfrm>
            <a:off x="7846806" y="3267391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/>
              <a:t>♀ </a:t>
            </a:r>
            <a:r>
              <a:rPr lang="en-US" sz="1400" b="1"/>
              <a:t>heterosexual</a:t>
            </a:r>
            <a:r>
              <a:rPr lang="en-US" sz="1400" b="1" kern="0"/>
              <a:t> / CD4 ≤ 350/mm</a:t>
            </a:r>
            <a:r>
              <a:rPr lang="en-US" sz="1400" b="1" kern="0" baseline="30000"/>
              <a:t>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95F2443-E761-468B-B317-3237CA8EDD8A}"/>
              </a:ext>
            </a:extLst>
          </p:cNvPr>
          <p:cNvSpPr txBox="1"/>
          <p:nvPr/>
        </p:nvSpPr>
        <p:spPr>
          <a:xfrm>
            <a:off x="2333553" y="2987734"/>
            <a:ext cx="1914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b="1" kern="0" dirty="0"/>
              <a:t>MSM / CD4 &gt; 350/mm</a:t>
            </a:r>
            <a:r>
              <a:rPr lang="en-US" sz="1400" b="1" kern="0" baseline="30000" dirty="0"/>
              <a:t>3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96F7E5A-6E54-45D9-A7FB-387EED7480AD}"/>
              </a:ext>
            </a:extLst>
          </p:cNvPr>
          <p:cNvSpPr txBox="1"/>
          <p:nvPr/>
        </p:nvSpPr>
        <p:spPr>
          <a:xfrm>
            <a:off x="2319305" y="3282784"/>
            <a:ext cx="1914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b="1" kern="0"/>
              <a:t>MSM / CD4 ≤ 350/mm</a:t>
            </a:r>
            <a:r>
              <a:rPr lang="en-US" sz="1400" b="1" kern="0" baseline="30000"/>
              <a:t>3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367B6C1-4D47-43B9-85DB-B49E8A10ED0D}"/>
              </a:ext>
            </a:extLst>
          </p:cNvPr>
          <p:cNvCxnSpPr/>
          <p:nvPr/>
        </p:nvCxnSpPr>
        <p:spPr>
          <a:xfrm>
            <a:off x="4383469" y="3141618"/>
            <a:ext cx="297000" cy="0"/>
          </a:xfrm>
          <a:prstGeom prst="line">
            <a:avLst/>
          </a:prstGeom>
          <a:noFill/>
          <a:ln w="38100" cap="flat" cmpd="sng">
            <a:solidFill>
              <a:srgbClr val="285EA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6CF4BFD-1196-420F-BA6E-19B23E6D7307}"/>
              </a:ext>
            </a:extLst>
          </p:cNvPr>
          <p:cNvCxnSpPr>
            <a:cxnSpLocks/>
          </p:cNvCxnSpPr>
          <p:nvPr/>
        </p:nvCxnSpPr>
        <p:spPr>
          <a:xfrm>
            <a:off x="4413787" y="3436672"/>
            <a:ext cx="264351" cy="1"/>
          </a:xfrm>
          <a:prstGeom prst="line">
            <a:avLst/>
          </a:prstGeom>
          <a:noFill/>
          <a:ln w="38100" cap="flat" cmpd="sng">
            <a:solidFill>
              <a:srgbClr val="285EAC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FE08CA-4777-47CC-B53E-2382642D1431}"/>
              </a:ext>
            </a:extLst>
          </p:cNvPr>
          <p:cNvCxnSpPr/>
          <p:nvPr/>
        </p:nvCxnSpPr>
        <p:spPr>
          <a:xfrm>
            <a:off x="7553916" y="3172066"/>
            <a:ext cx="297000" cy="0"/>
          </a:xfrm>
          <a:prstGeom prst="line">
            <a:avLst/>
          </a:prstGeom>
          <a:noFill/>
          <a:ln w="38100" cap="flat" cmpd="sng">
            <a:solidFill>
              <a:srgbClr val="BF20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E76E560-4069-406A-8BF5-64A7BD54B170}"/>
              </a:ext>
            </a:extLst>
          </p:cNvPr>
          <p:cNvCxnSpPr>
            <a:cxnSpLocks/>
          </p:cNvCxnSpPr>
          <p:nvPr/>
        </p:nvCxnSpPr>
        <p:spPr>
          <a:xfrm>
            <a:off x="7600180" y="3436669"/>
            <a:ext cx="237987" cy="0"/>
          </a:xfrm>
          <a:prstGeom prst="line">
            <a:avLst/>
          </a:prstGeom>
          <a:noFill/>
          <a:ln w="38100" cap="flat" cmpd="sng">
            <a:solidFill>
              <a:srgbClr val="BF2026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44" name="Grouper 43"/>
          <p:cNvGrpSpPr/>
          <p:nvPr/>
        </p:nvGrpSpPr>
        <p:grpSpPr>
          <a:xfrm>
            <a:off x="6640332" y="3622666"/>
            <a:ext cx="3734472" cy="2850431"/>
            <a:chOff x="35622793" y="16364006"/>
            <a:chExt cx="12354686" cy="5411294"/>
          </a:xfrm>
        </p:grpSpPr>
        <p:grpSp>
          <p:nvGrpSpPr>
            <p:cNvPr id="45" name="Groupe 38">
              <a:extLst>
                <a:ext uri="{FF2B5EF4-FFF2-40B4-BE49-F238E27FC236}">
                  <a16:creationId xmlns:a16="http://schemas.microsoft.com/office/drawing/2014/main" id="{948F108B-3CDC-4EB9-86EA-4668FA797FCF}"/>
                </a:ext>
              </a:extLst>
            </p:cNvPr>
            <p:cNvGrpSpPr/>
            <p:nvPr/>
          </p:nvGrpSpPr>
          <p:grpSpPr>
            <a:xfrm>
              <a:off x="37109053" y="16551743"/>
              <a:ext cx="10243929" cy="4701791"/>
              <a:chOff x="1190625" y="1433513"/>
              <a:chExt cx="6753225" cy="4125912"/>
            </a:xfrm>
          </p:grpSpPr>
          <p:sp>
            <p:nvSpPr>
              <p:cNvPr id="58" name="Line 5">
                <a:extLst>
                  <a:ext uri="{FF2B5EF4-FFF2-40B4-BE49-F238E27FC236}">
                    <a16:creationId xmlns:a16="http://schemas.microsoft.com/office/drawing/2014/main" id="{92FFB820-1C57-4E5C-93C9-3C7C5EB2D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750" y="5434013"/>
                <a:ext cx="664210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59" name="Line 6">
                <a:extLst>
                  <a:ext uri="{FF2B5EF4-FFF2-40B4-BE49-F238E27FC236}">
                    <a16:creationId xmlns:a16="http://schemas.microsoft.com/office/drawing/2014/main" id="{1D3A830F-EC95-4C48-B70F-1CFBA7397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750" y="1433513"/>
                <a:ext cx="0" cy="4000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0" name="Line 7">
                <a:extLst>
                  <a:ext uri="{FF2B5EF4-FFF2-40B4-BE49-F238E27FC236}">
                    <a16:creationId xmlns:a16="http://schemas.microsoft.com/office/drawing/2014/main" id="{107BB592-CA6F-44B3-A2E0-A2B98F5D4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625" y="5099050"/>
                <a:ext cx="11112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1" name="Line 8">
                <a:extLst>
                  <a:ext uri="{FF2B5EF4-FFF2-40B4-BE49-F238E27FC236}">
                    <a16:creationId xmlns:a16="http://schemas.microsoft.com/office/drawing/2014/main" id="{97DEBDF4-45D1-4DCE-BABD-85AD7AFBB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625" y="4365625"/>
                <a:ext cx="11112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2" name="Line 9">
                <a:extLst>
                  <a:ext uri="{FF2B5EF4-FFF2-40B4-BE49-F238E27FC236}">
                    <a16:creationId xmlns:a16="http://schemas.microsoft.com/office/drawing/2014/main" id="{829085D0-C7E2-456D-A319-7A6378114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1313" y="5434013"/>
                <a:ext cx="0" cy="1254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3" name="Line 10">
                <a:extLst>
                  <a:ext uri="{FF2B5EF4-FFF2-40B4-BE49-F238E27FC236}">
                    <a16:creationId xmlns:a16="http://schemas.microsoft.com/office/drawing/2014/main" id="{98068333-781F-4919-9A37-E007E46B1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8138" y="5434013"/>
                <a:ext cx="0" cy="1254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4" name="Line 11">
                <a:extLst>
                  <a:ext uri="{FF2B5EF4-FFF2-40B4-BE49-F238E27FC236}">
                    <a16:creationId xmlns:a16="http://schemas.microsoft.com/office/drawing/2014/main" id="{70D07E4C-ABDB-4C71-BE1C-9A9A1668E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1788" y="5434013"/>
                <a:ext cx="0" cy="1254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5" name="Line 12">
                <a:extLst>
                  <a:ext uri="{FF2B5EF4-FFF2-40B4-BE49-F238E27FC236}">
                    <a16:creationId xmlns:a16="http://schemas.microsoft.com/office/drawing/2014/main" id="{6C213617-F680-4FF0-8758-7E757C4CF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08613" y="5434013"/>
                <a:ext cx="0" cy="1254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6" name="Line 13">
                <a:extLst>
                  <a:ext uri="{FF2B5EF4-FFF2-40B4-BE49-F238E27FC236}">
                    <a16:creationId xmlns:a16="http://schemas.microsoft.com/office/drawing/2014/main" id="{9F899AF9-B9C6-4683-A8E0-FAF234E8D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5438" y="5434013"/>
                <a:ext cx="0" cy="1254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7" name="Line 14">
                <a:extLst>
                  <a:ext uri="{FF2B5EF4-FFF2-40B4-BE49-F238E27FC236}">
                    <a16:creationId xmlns:a16="http://schemas.microsoft.com/office/drawing/2014/main" id="{2ABB7A6C-0315-45C9-8F19-92020B5DD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3850" y="5434013"/>
                <a:ext cx="0" cy="1254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8" name="Line 15">
                <a:extLst>
                  <a:ext uri="{FF2B5EF4-FFF2-40B4-BE49-F238E27FC236}">
                    <a16:creationId xmlns:a16="http://schemas.microsoft.com/office/drawing/2014/main" id="{8E26D63C-08AA-43EA-8100-FA6E4468B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625" y="3632200"/>
                <a:ext cx="11112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69" name="Line 16">
                <a:extLst>
                  <a:ext uri="{FF2B5EF4-FFF2-40B4-BE49-F238E27FC236}">
                    <a16:creationId xmlns:a16="http://schemas.microsoft.com/office/drawing/2014/main" id="{E185CD82-5BD2-4D95-99E5-7CD078059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625" y="2898775"/>
                <a:ext cx="11112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0" name="Line 17">
                <a:extLst>
                  <a:ext uri="{FF2B5EF4-FFF2-40B4-BE49-F238E27FC236}">
                    <a16:creationId xmlns:a16="http://schemas.microsoft.com/office/drawing/2014/main" id="{E2CB29C9-39C5-4989-AB0D-F8BD1898E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625" y="2163763"/>
                <a:ext cx="11112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1" name="Line 18">
                <a:extLst>
                  <a:ext uri="{FF2B5EF4-FFF2-40B4-BE49-F238E27FC236}">
                    <a16:creationId xmlns:a16="http://schemas.microsoft.com/office/drawing/2014/main" id="{80F1987C-0CB7-49F7-B500-EA12F481D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625" y="1433513"/>
                <a:ext cx="11112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id="{C2DE903B-1B6E-48E6-A158-24F925C1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1535113"/>
                <a:ext cx="6305550" cy="1363662"/>
              </a:xfrm>
              <a:custGeom>
                <a:avLst/>
                <a:gdLst>
                  <a:gd name="T0" fmla="*/ 0 w 3972"/>
                  <a:gd name="T1" fmla="*/ 339 h 859"/>
                  <a:gd name="T2" fmla="*/ 781 w 3972"/>
                  <a:gd name="T3" fmla="*/ 462 h 859"/>
                  <a:gd name="T4" fmla="*/ 1577 w 3972"/>
                  <a:gd name="T5" fmla="*/ 859 h 859"/>
                  <a:gd name="T6" fmla="*/ 2394 w 3972"/>
                  <a:gd name="T7" fmla="*/ 0 h 859"/>
                  <a:gd name="T8" fmla="*/ 3972 w 3972"/>
                  <a:gd name="T9" fmla="*/ 605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2" h="859">
                    <a:moveTo>
                      <a:pt x="0" y="339"/>
                    </a:moveTo>
                    <a:lnTo>
                      <a:pt x="781" y="462"/>
                    </a:lnTo>
                    <a:lnTo>
                      <a:pt x="1577" y="859"/>
                    </a:lnTo>
                    <a:lnTo>
                      <a:pt x="2394" y="0"/>
                    </a:lnTo>
                    <a:lnTo>
                      <a:pt x="3972" y="605"/>
                    </a:lnTo>
                  </a:path>
                </a:pathLst>
              </a:custGeom>
              <a:noFill/>
              <a:ln w="38100" cap="flat" cmpd="sng">
                <a:solidFill>
                  <a:srgbClr val="BF2026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0DECD4EA-C660-49D1-B363-52AD82F5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4554538"/>
                <a:ext cx="6305550" cy="511175"/>
              </a:xfrm>
              <a:custGeom>
                <a:avLst/>
                <a:gdLst>
                  <a:gd name="T0" fmla="*/ 0 w 3972"/>
                  <a:gd name="T1" fmla="*/ 322 h 322"/>
                  <a:gd name="T2" fmla="*/ 781 w 3972"/>
                  <a:gd name="T3" fmla="*/ 147 h 322"/>
                  <a:gd name="T4" fmla="*/ 1577 w 3972"/>
                  <a:gd name="T5" fmla="*/ 0 h 322"/>
                  <a:gd name="T6" fmla="*/ 2375 w 3972"/>
                  <a:gd name="T7" fmla="*/ 39 h 322"/>
                  <a:gd name="T8" fmla="*/ 3173 w 3972"/>
                  <a:gd name="T9" fmla="*/ 160 h 322"/>
                  <a:gd name="T10" fmla="*/ 3972 w 3972"/>
                  <a:gd name="T11" fmla="*/ 139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72" h="322">
                    <a:moveTo>
                      <a:pt x="0" y="322"/>
                    </a:moveTo>
                    <a:lnTo>
                      <a:pt x="781" y="147"/>
                    </a:lnTo>
                    <a:lnTo>
                      <a:pt x="1577" y="0"/>
                    </a:lnTo>
                    <a:lnTo>
                      <a:pt x="2375" y="39"/>
                    </a:lnTo>
                    <a:lnTo>
                      <a:pt x="3173" y="160"/>
                    </a:lnTo>
                    <a:lnTo>
                      <a:pt x="3972" y="139"/>
                    </a:lnTo>
                  </a:path>
                </a:pathLst>
              </a:custGeom>
              <a:noFill/>
              <a:ln w="38100" cap="flat" cmpd="sng">
                <a:solidFill>
                  <a:srgbClr val="0D6802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id="{FE068DC8-C278-4CEC-8747-7FC0E4087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4084638"/>
                <a:ext cx="6305550" cy="579437"/>
              </a:xfrm>
              <a:custGeom>
                <a:avLst/>
                <a:gdLst>
                  <a:gd name="T0" fmla="*/ 0 w 3972"/>
                  <a:gd name="T1" fmla="*/ 365 h 365"/>
                  <a:gd name="T2" fmla="*/ 798 w 3972"/>
                  <a:gd name="T3" fmla="*/ 71 h 365"/>
                  <a:gd name="T4" fmla="*/ 1577 w 3972"/>
                  <a:gd name="T5" fmla="*/ 117 h 365"/>
                  <a:gd name="T6" fmla="*/ 2399 w 3972"/>
                  <a:gd name="T7" fmla="*/ 0 h 365"/>
                  <a:gd name="T8" fmla="*/ 3190 w 3972"/>
                  <a:gd name="T9" fmla="*/ 92 h 365"/>
                  <a:gd name="T10" fmla="*/ 3972 w 3972"/>
                  <a:gd name="T11" fmla="*/ 23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72" h="365">
                    <a:moveTo>
                      <a:pt x="0" y="365"/>
                    </a:moveTo>
                    <a:lnTo>
                      <a:pt x="798" y="71"/>
                    </a:lnTo>
                    <a:lnTo>
                      <a:pt x="1577" y="117"/>
                    </a:lnTo>
                    <a:lnTo>
                      <a:pt x="2399" y="0"/>
                    </a:lnTo>
                    <a:lnTo>
                      <a:pt x="3190" y="92"/>
                    </a:lnTo>
                    <a:lnTo>
                      <a:pt x="3972" y="235"/>
                    </a:lnTo>
                  </a:path>
                </a:pathLst>
              </a:custGeom>
              <a:noFill/>
              <a:ln w="38100" cap="flat" cmpd="sng">
                <a:solidFill>
                  <a:srgbClr val="0D68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id="{9A9F13B9-0BCB-4CB4-9B75-86D776A9B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4781550"/>
                <a:ext cx="6305550" cy="469900"/>
              </a:xfrm>
              <a:custGeom>
                <a:avLst/>
                <a:gdLst>
                  <a:gd name="T0" fmla="*/ 0 w 3972"/>
                  <a:gd name="T1" fmla="*/ 100 h 296"/>
                  <a:gd name="T2" fmla="*/ 803 w 3972"/>
                  <a:gd name="T3" fmla="*/ 0 h 296"/>
                  <a:gd name="T4" fmla="*/ 1596 w 3972"/>
                  <a:gd name="T5" fmla="*/ 249 h 296"/>
                  <a:gd name="T6" fmla="*/ 2375 w 3972"/>
                  <a:gd name="T7" fmla="*/ 296 h 296"/>
                  <a:gd name="T8" fmla="*/ 3186 w 3972"/>
                  <a:gd name="T9" fmla="*/ 296 h 296"/>
                  <a:gd name="T10" fmla="*/ 3972 w 3972"/>
                  <a:gd name="T11" fmla="*/ 22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72" h="296">
                    <a:moveTo>
                      <a:pt x="0" y="100"/>
                    </a:moveTo>
                    <a:lnTo>
                      <a:pt x="803" y="0"/>
                    </a:lnTo>
                    <a:lnTo>
                      <a:pt x="1596" y="249"/>
                    </a:lnTo>
                    <a:lnTo>
                      <a:pt x="2375" y="296"/>
                    </a:lnTo>
                    <a:lnTo>
                      <a:pt x="3186" y="296"/>
                    </a:lnTo>
                    <a:lnTo>
                      <a:pt x="3972" y="222"/>
                    </a:lnTo>
                  </a:path>
                </a:pathLst>
              </a:custGeom>
              <a:noFill/>
              <a:ln w="38100" cap="flat" cmpd="sng">
                <a:solidFill>
                  <a:srgbClr val="285E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6" name="Freeform 23">
                <a:extLst>
                  <a:ext uri="{FF2B5EF4-FFF2-40B4-BE49-F238E27FC236}">
                    <a16:creationId xmlns:a16="http://schemas.microsoft.com/office/drawing/2014/main" id="{2EA8F048-3F5F-4142-BBD2-3C7134829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057525"/>
                <a:ext cx="6305550" cy="1606550"/>
              </a:xfrm>
              <a:custGeom>
                <a:avLst/>
                <a:gdLst>
                  <a:gd name="T0" fmla="*/ 0 w 3972"/>
                  <a:gd name="T1" fmla="*/ 560 h 1012"/>
                  <a:gd name="T2" fmla="*/ 781 w 3972"/>
                  <a:gd name="T3" fmla="*/ 0 h 1012"/>
                  <a:gd name="T4" fmla="*/ 1596 w 3972"/>
                  <a:gd name="T5" fmla="*/ 613 h 1012"/>
                  <a:gd name="T6" fmla="*/ 2399 w 3972"/>
                  <a:gd name="T7" fmla="*/ 255 h 1012"/>
                  <a:gd name="T8" fmla="*/ 3173 w 3972"/>
                  <a:gd name="T9" fmla="*/ 443 h 1012"/>
                  <a:gd name="T10" fmla="*/ 3972 w 3972"/>
                  <a:gd name="T11" fmla="*/ 1012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72" h="1012">
                    <a:moveTo>
                      <a:pt x="0" y="560"/>
                    </a:moveTo>
                    <a:lnTo>
                      <a:pt x="781" y="0"/>
                    </a:lnTo>
                    <a:lnTo>
                      <a:pt x="1596" y="613"/>
                    </a:lnTo>
                    <a:lnTo>
                      <a:pt x="2399" y="255"/>
                    </a:lnTo>
                    <a:lnTo>
                      <a:pt x="3173" y="443"/>
                    </a:lnTo>
                    <a:lnTo>
                      <a:pt x="3972" y="1012"/>
                    </a:lnTo>
                  </a:path>
                </a:pathLst>
              </a:custGeom>
              <a:noFill/>
              <a:ln w="38100" cap="flat" cmpd="sng">
                <a:solidFill>
                  <a:srgbClr val="285EAC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350C2EEF-C782-4FC5-B58A-A95ECCC4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2847975"/>
                <a:ext cx="6305550" cy="1084262"/>
              </a:xfrm>
              <a:custGeom>
                <a:avLst/>
                <a:gdLst>
                  <a:gd name="T0" fmla="*/ 0 w 3972"/>
                  <a:gd name="T1" fmla="*/ 462 h 683"/>
                  <a:gd name="T2" fmla="*/ 781 w 3972"/>
                  <a:gd name="T3" fmla="*/ 166 h 683"/>
                  <a:gd name="T4" fmla="*/ 1577 w 3972"/>
                  <a:gd name="T5" fmla="*/ 313 h 683"/>
                  <a:gd name="T6" fmla="*/ 2375 w 3972"/>
                  <a:gd name="T7" fmla="*/ 0 h 683"/>
                  <a:gd name="T8" fmla="*/ 3173 w 3972"/>
                  <a:gd name="T9" fmla="*/ 683 h 683"/>
                  <a:gd name="T10" fmla="*/ 3972 w 3972"/>
                  <a:gd name="T11" fmla="*/ 494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72" h="683">
                    <a:moveTo>
                      <a:pt x="0" y="462"/>
                    </a:moveTo>
                    <a:lnTo>
                      <a:pt x="781" y="166"/>
                    </a:lnTo>
                    <a:lnTo>
                      <a:pt x="1577" y="313"/>
                    </a:lnTo>
                    <a:lnTo>
                      <a:pt x="2375" y="0"/>
                    </a:lnTo>
                    <a:lnTo>
                      <a:pt x="3173" y="683"/>
                    </a:lnTo>
                    <a:lnTo>
                      <a:pt x="3972" y="494"/>
                    </a:lnTo>
                  </a:path>
                </a:pathLst>
              </a:custGeom>
              <a:noFill/>
              <a:ln w="38100" cap="flat" cmpd="sng">
                <a:solidFill>
                  <a:srgbClr val="BF20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/>
              </a:p>
            </p:txBody>
          </p: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0EA1F54-4AE9-40EA-BABE-DEC48568AA42}"/>
                </a:ext>
              </a:extLst>
            </p:cNvPr>
            <p:cNvSpPr txBox="1"/>
            <p:nvPr/>
          </p:nvSpPr>
          <p:spPr>
            <a:xfrm>
              <a:off x="36608138" y="21278656"/>
              <a:ext cx="1718312" cy="4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kern="0"/>
                <a:t>2013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77541EAA-1642-4792-A407-82B33A5C1329}"/>
                </a:ext>
              </a:extLst>
            </p:cNvPr>
            <p:cNvSpPr txBox="1"/>
            <p:nvPr/>
          </p:nvSpPr>
          <p:spPr>
            <a:xfrm>
              <a:off x="38559555" y="21278656"/>
              <a:ext cx="1718312" cy="4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kern="0"/>
                <a:t>2014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B2FD9207-4A11-4A8C-8820-ED96833EED18}"/>
                </a:ext>
              </a:extLst>
            </p:cNvPr>
            <p:cNvSpPr txBox="1"/>
            <p:nvPr/>
          </p:nvSpPr>
          <p:spPr>
            <a:xfrm>
              <a:off x="40468552" y="21278656"/>
              <a:ext cx="1718312" cy="4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kern="0"/>
                <a:t>2015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0A21C6F-B3AB-4425-8D4E-7008E9EB052F}"/>
                </a:ext>
              </a:extLst>
            </p:cNvPr>
            <p:cNvSpPr txBox="1"/>
            <p:nvPr/>
          </p:nvSpPr>
          <p:spPr>
            <a:xfrm>
              <a:off x="42419962" y="21278656"/>
              <a:ext cx="1718312" cy="4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kern="0"/>
                <a:t>2016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869AEF6-4447-4C15-BC4C-8D1FB16324D2}"/>
                </a:ext>
              </a:extLst>
            </p:cNvPr>
            <p:cNvSpPr txBox="1"/>
            <p:nvPr/>
          </p:nvSpPr>
          <p:spPr>
            <a:xfrm>
              <a:off x="44307747" y="21278656"/>
              <a:ext cx="1718312" cy="4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kern="0"/>
                <a:t>2017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17A21EC-00CA-4267-8F46-F4B523661EBD}"/>
                </a:ext>
              </a:extLst>
            </p:cNvPr>
            <p:cNvSpPr txBox="1"/>
            <p:nvPr/>
          </p:nvSpPr>
          <p:spPr>
            <a:xfrm>
              <a:off x="46259167" y="21278656"/>
              <a:ext cx="1718312" cy="4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kern="0"/>
                <a:t>2018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EE92E5C5-B058-46F1-943F-864A7C91F5E7}"/>
                </a:ext>
              </a:extLst>
            </p:cNvPr>
            <p:cNvSpPr txBox="1"/>
            <p:nvPr/>
          </p:nvSpPr>
          <p:spPr>
            <a:xfrm>
              <a:off x="35923833" y="19715932"/>
              <a:ext cx="1213005" cy="584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kern="0"/>
                <a:t>75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012FF96-D161-4A4A-A596-38C2DA243A14}"/>
                </a:ext>
              </a:extLst>
            </p:cNvPr>
            <p:cNvSpPr txBox="1"/>
            <p:nvPr/>
          </p:nvSpPr>
          <p:spPr>
            <a:xfrm>
              <a:off x="35923833" y="20564688"/>
              <a:ext cx="1213005" cy="584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kern="0"/>
                <a:t>50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27F3B4C-B925-42F1-A0F1-48BA67F3C809}"/>
                </a:ext>
              </a:extLst>
            </p:cNvPr>
            <p:cNvSpPr txBox="1"/>
            <p:nvPr/>
          </p:nvSpPr>
          <p:spPr>
            <a:xfrm>
              <a:off x="35622793" y="18026712"/>
              <a:ext cx="1514042" cy="584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kern="0"/>
                <a:t>125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928FD10-CCBC-4B27-97D2-2B16C2CDEC67}"/>
                </a:ext>
              </a:extLst>
            </p:cNvPr>
            <p:cNvSpPr txBox="1"/>
            <p:nvPr/>
          </p:nvSpPr>
          <p:spPr>
            <a:xfrm>
              <a:off x="35622793" y="18875465"/>
              <a:ext cx="1514042" cy="584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kern="0"/>
                <a:t>100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795520F-7192-4402-85BF-745BA8F746DD}"/>
                </a:ext>
              </a:extLst>
            </p:cNvPr>
            <p:cNvSpPr txBox="1"/>
            <p:nvPr/>
          </p:nvSpPr>
          <p:spPr>
            <a:xfrm>
              <a:off x="35622793" y="16364006"/>
              <a:ext cx="1514042" cy="584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kern="0"/>
                <a:t>175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AEEB699-5F05-4FF7-8AA0-A39420821DDE}"/>
                </a:ext>
              </a:extLst>
            </p:cNvPr>
            <p:cNvSpPr txBox="1"/>
            <p:nvPr/>
          </p:nvSpPr>
          <p:spPr>
            <a:xfrm>
              <a:off x="35622793" y="17212760"/>
              <a:ext cx="1514042" cy="584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>
                <a:defRPr/>
              </a:pPr>
              <a:r>
                <a:rPr lang="en-US" sz="1400" kern="0"/>
                <a:t>150</a:t>
              </a:r>
            </a:p>
          </p:txBody>
        </p:sp>
      </p:grpSp>
      <p:sp>
        <p:nvSpPr>
          <p:cNvPr id="78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135" y="6421223"/>
            <a:ext cx="2999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i="1" dirty="0">
                <a:solidFill>
                  <a:srgbClr val="0070C0"/>
                </a:solidFill>
              </a:rPr>
              <a:t>Le Guillou A, CROI 2020, Abs. 1077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DBB72F2A-493B-4DC5-897A-5C32EB4042F9}"/>
              </a:ext>
            </a:extLst>
          </p:cNvPr>
          <p:cNvCxnSpPr/>
          <p:nvPr/>
        </p:nvCxnSpPr>
        <p:spPr>
          <a:xfrm>
            <a:off x="2022440" y="3141618"/>
            <a:ext cx="297000" cy="0"/>
          </a:xfrm>
          <a:prstGeom prst="line">
            <a:avLst/>
          </a:prstGeom>
          <a:noFill/>
          <a:ln w="38100" cap="flat" cmpd="sng">
            <a:solidFill>
              <a:srgbClr val="0D680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FBC17E22-0112-4388-BC99-5B525F86719B}"/>
              </a:ext>
            </a:extLst>
          </p:cNvPr>
          <p:cNvCxnSpPr>
            <a:cxnSpLocks/>
          </p:cNvCxnSpPr>
          <p:nvPr/>
        </p:nvCxnSpPr>
        <p:spPr>
          <a:xfrm>
            <a:off x="2038162" y="3436672"/>
            <a:ext cx="264351" cy="1"/>
          </a:xfrm>
          <a:prstGeom prst="line">
            <a:avLst/>
          </a:prstGeom>
          <a:noFill/>
          <a:ln w="38100" cap="flat" cmpd="sng">
            <a:solidFill>
              <a:srgbClr val="0D680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82" name="TextBox 1">
            <a:extLst>
              <a:ext uri="{FF2B5EF4-FFF2-40B4-BE49-F238E27FC236}">
                <a16:creationId xmlns:a16="http://schemas.microsoft.com/office/drawing/2014/main" id="{5D9EC00B-763A-A24F-B757-E43B5A0545C0}"/>
              </a:ext>
            </a:extLst>
          </p:cNvPr>
          <p:cNvSpPr txBox="1"/>
          <p:nvPr/>
        </p:nvSpPr>
        <p:spPr>
          <a:xfrm>
            <a:off x="990789" y="1778207"/>
            <a:ext cx="444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Calibri"/>
                <a:cs typeface="Calibri"/>
              </a:rPr>
              <a:t>New HIV diagnosis </a:t>
            </a:r>
            <a:r>
              <a:rPr lang="en-US" sz="2000" b="1" dirty="0">
                <a:solidFill>
                  <a:srgbClr val="FF6600"/>
                </a:solidFill>
                <a:latin typeface="Calibri"/>
                <a:cs typeface="Calibri"/>
              </a:rPr>
              <a:t>in French native </a:t>
            </a:r>
            <a:r>
              <a:rPr lang="en-US" b="1" dirty="0">
                <a:solidFill>
                  <a:srgbClr val="FF6600"/>
                </a:solidFill>
                <a:latin typeface="Calibri"/>
                <a:cs typeface="Calibri"/>
              </a:rPr>
              <a:t>according to risk factor and CD4 at diagnosis</a:t>
            </a:r>
          </a:p>
          <a:p>
            <a:pPr algn="ctr"/>
            <a:r>
              <a:rPr lang="en-US" sz="1600" b="1" dirty="0">
                <a:solidFill>
                  <a:srgbClr val="FF6600"/>
                </a:solidFill>
                <a:latin typeface="Calibri"/>
                <a:cs typeface="Calibri"/>
              </a:rPr>
              <a:t>(N = 4523, men: 90%, MSM: 71%)</a:t>
            </a:r>
          </a:p>
        </p:txBody>
      </p:sp>
      <p:sp>
        <p:nvSpPr>
          <p:cNvPr id="83" name="TextBox 1">
            <a:extLst>
              <a:ext uri="{FF2B5EF4-FFF2-40B4-BE49-F238E27FC236}">
                <a16:creationId xmlns:a16="http://schemas.microsoft.com/office/drawing/2014/main" id="{5D9EC00B-763A-A24F-B757-E43B5A0545C0}"/>
              </a:ext>
            </a:extLst>
          </p:cNvPr>
          <p:cNvSpPr txBox="1"/>
          <p:nvPr/>
        </p:nvSpPr>
        <p:spPr>
          <a:xfrm>
            <a:off x="6403896" y="1778206"/>
            <a:ext cx="523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cs typeface="Calibri"/>
              </a:rPr>
              <a:t>New HIV diagnosis in persons</a:t>
            </a:r>
            <a:r>
              <a:rPr lang="en-US" sz="2000" b="1" dirty="0">
                <a:solidFill>
                  <a:srgbClr val="FF6600"/>
                </a:solidFill>
                <a:cs typeface="Calibri"/>
              </a:rPr>
              <a:t> born outside France</a:t>
            </a:r>
            <a:r>
              <a:rPr lang="en-US" b="1" dirty="0">
                <a:solidFill>
                  <a:srgbClr val="FF6600"/>
                </a:solidFill>
                <a:cs typeface="Calibri"/>
              </a:rPr>
              <a:t> </a:t>
            </a:r>
          </a:p>
          <a:p>
            <a:pPr algn="ctr"/>
            <a:r>
              <a:rPr lang="en-US" b="1" dirty="0">
                <a:solidFill>
                  <a:srgbClr val="FF6600"/>
                </a:solidFill>
                <a:cs typeface="Calibri"/>
              </a:rPr>
              <a:t>according to risk factor and CD4 at diagnosis</a:t>
            </a:r>
          </a:p>
          <a:p>
            <a:pPr algn="ctr"/>
            <a:r>
              <a:rPr lang="en-US" sz="1600" b="1" dirty="0">
                <a:solidFill>
                  <a:srgbClr val="FF6600"/>
                </a:solidFill>
                <a:cs typeface="Calibri"/>
              </a:rPr>
              <a:t>(N = 4737, 39% ♀hetero, 23% ♂ hetero, 22% MSM)</a:t>
            </a:r>
          </a:p>
        </p:txBody>
      </p:sp>
      <p:sp>
        <p:nvSpPr>
          <p:cNvPr id="87" name="Titre 2"/>
          <p:cNvSpPr txBox="1">
            <a:spLocks/>
          </p:cNvSpPr>
          <p:nvPr/>
        </p:nvSpPr>
        <p:spPr>
          <a:xfrm>
            <a:off x="3071813" y="115893"/>
            <a:ext cx="752316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48E311-0E66-4906-8BBB-49E2BCC2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299779"/>
            <a:ext cx="12085639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3200" dirty="0"/>
              <a:t>New HIV diagnosis in France (2013-2018): </a:t>
            </a:r>
            <a:br>
              <a:rPr lang="en-US" sz="3200" dirty="0"/>
            </a:br>
            <a:r>
              <a:rPr lang="en-US" sz="3200" dirty="0" err="1"/>
              <a:t>TasP</a:t>
            </a:r>
            <a:r>
              <a:rPr lang="en-US" sz="3200" dirty="0"/>
              <a:t> and </a:t>
            </a:r>
            <a:r>
              <a:rPr lang="en-US" sz="3200" dirty="0" err="1"/>
              <a:t>PrEP</a:t>
            </a:r>
            <a:r>
              <a:rPr lang="en-US" sz="3200" dirty="0"/>
              <a:t> effect ? Decrease more pronounced in French native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456818" y="1265990"/>
            <a:ext cx="766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9543 new HIV diagnosis (1</a:t>
            </a:r>
            <a:r>
              <a:rPr lang="en-US" sz="2000" b="1" baseline="30000" dirty="0"/>
              <a:t>st</a:t>
            </a:r>
            <a:r>
              <a:rPr lang="en-US" sz="2000" b="1" dirty="0"/>
              <a:t> positive serology) between 2013 and 2018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796543" y="5048840"/>
            <a:ext cx="810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- 46.7%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4800998" y="5836849"/>
            <a:ext cx="810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- 43.5%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816820" y="5539152"/>
            <a:ext cx="810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- 33.3%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0403814" y="4741064"/>
            <a:ext cx="82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- 23.8%</a:t>
            </a:r>
          </a:p>
        </p:txBody>
      </p:sp>
      <p:sp>
        <p:nvSpPr>
          <p:cNvPr id="90" name="Parenthèse fermante 89"/>
          <p:cNvSpPr/>
          <p:nvPr/>
        </p:nvSpPr>
        <p:spPr>
          <a:xfrm>
            <a:off x="10358095" y="3732026"/>
            <a:ext cx="45719" cy="245658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1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4963921" y="2037144"/>
            <a:ext cx="2264158" cy="2283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039329" y="2768936"/>
            <a:ext cx="2004675" cy="832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>
                <a:solidFill>
                  <a:schemeClr val="bg1"/>
                </a:solidFill>
              </a:rPr>
              <a:t>PEP</a:t>
            </a:r>
          </a:p>
          <a:p>
            <a:pPr algn="ctr">
              <a:lnSpc>
                <a:spcPts val="2800"/>
              </a:lnSpc>
            </a:pPr>
            <a:r>
              <a:rPr lang="en-US" sz="3200" b="1" dirty="0">
                <a:solidFill>
                  <a:schemeClr val="bg1"/>
                </a:solidFill>
              </a:rPr>
              <a:t>New drugs</a:t>
            </a:r>
          </a:p>
        </p:txBody>
      </p:sp>
    </p:spTree>
    <p:extLst>
      <p:ext uri="{BB962C8B-B14F-4D97-AF65-F5344CB8AC3E}">
        <p14:creationId xmlns:p14="http://schemas.microsoft.com/office/powerpoint/2010/main" val="802825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950B163-D054-4019-8C55-AB514615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On-demand HIV post-exposure prophylaxis by </a:t>
            </a:r>
            <a:br>
              <a:rPr lang="en-US"/>
            </a:br>
            <a:r>
              <a:rPr lang="en-US"/>
              <a:t>TAF/EVG vaginal inserts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702810"/>
            <a:ext cx="5427919" cy="4572000"/>
          </a:xfrm>
        </p:spPr>
        <p:txBody>
          <a:bodyPr>
            <a:normAutofit/>
          </a:bodyPr>
          <a:lstStyle/>
          <a:p>
            <a:r>
              <a:rPr lang="en-US"/>
              <a:t>18 macaques exposed vaginally to SHIV once-weekly for 13 weeks</a:t>
            </a:r>
          </a:p>
          <a:p>
            <a:pPr lvl="1"/>
            <a:r>
              <a:rPr lang="en-US" sz="2000"/>
              <a:t>12 controls (placebo or historical controls)</a:t>
            </a:r>
          </a:p>
          <a:p>
            <a:pPr lvl="1"/>
            <a:r>
              <a:rPr lang="en-US" sz="2000"/>
              <a:t>6 received TAF/EVG 20/16 mg inseerts in the posterior vagina near the cervix 4 hours after each SHIV exposure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DCD20D4-1C86-2E42-9E3C-A217791F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00" y="6433031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Dobard</a:t>
            </a:r>
            <a:r>
              <a:rPr lang="en-GB" sz="1400" i="1" dirty="0">
                <a:solidFill>
                  <a:srgbClr val="0070C0"/>
                </a:solidFill>
              </a:rPr>
              <a:t> C, CROI 2020, Abs. 88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BF3D94-69AF-074B-BD72-CAB95894AFE8}"/>
              </a:ext>
            </a:extLst>
          </p:cNvPr>
          <p:cNvSpPr txBox="1"/>
          <p:nvPr/>
        </p:nvSpPr>
        <p:spPr>
          <a:xfrm>
            <a:off x="5948055" y="1699967"/>
            <a:ext cx="580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TAF/EVG protection of SHIV infection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6356509" y="2281194"/>
            <a:ext cx="5611590" cy="3802445"/>
            <a:chOff x="1907464" y="1859080"/>
            <a:chExt cx="5166464" cy="3802445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1553470C-5EB6-4777-B616-B7564AFC42A6}"/>
                </a:ext>
              </a:extLst>
            </p:cNvPr>
            <p:cNvGrpSpPr/>
            <p:nvPr/>
          </p:nvGrpSpPr>
          <p:grpSpPr>
            <a:xfrm>
              <a:off x="2329279" y="2080366"/>
              <a:ext cx="4266010" cy="2824163"/>
              <a:chOff x="3257550" y="2279650"/>
              <a:chExt cx="5688013" cy="2824163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FA1B2729-D772-4629-B707-81DABCC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2279650"/>
                <a:ext cx="5576888" cy="2700338"/>
              </a:xfrm>
              <a:custGeom>
                <a:avLst/>
                <a:gdLst>
                  <a:gd name="T0" fmla="*/ 3513 w 3513"/>
                  <a:gd name="T1" fmla="*/ 1701 h 1701"/>
                  <a:gd name="T2" fmla="*/ 0 w 3513"/>
                  <a:gd name="T3" fmla="*/ 1701 h 1701"/>
                  <a:gd name="T4" fmla="*/ 0 w 3513"/>
                  <a:gd name="T5" fmla="*/ 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13" h="1701">
                    <a:moveTo>
                      <a:pt x="3513" y="1701"/>
                    </a:moveTo>
                    <a:lnTo>
                      <a:pt x="0" y="1701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" name="Line 6">
                <a:extLst>
                  <a:ext uri="{FF2B5EF4-FFF2-40B4-BE49-F238E27FC236}">
                    <a16:creationId xmlns:a16="http://schemas.microsoft.com/office/drawing/2014/main" id="{8DAABD91-DEF3-45DA-B5F3-CA35FC3E9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8538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" name="Line 7">
                <a:extLst>
                  <a:ext uri="{FF2B5EF4-FFF2-40B4-BE49-F238E27FC236}">
                    <a16:creationId xmlns:a16="http://schemas.microsoft.com/office/drawing/2014/main" id="{9B487EAB-EFF2-4240-B4EE-D1C397399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45563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73B77CE7-C90E-4CF4-9FE0-B2F6E9D3C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0938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3B033B1A-10D2-416D-8EE7-433AE9F1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5600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22B47643-70BF-41FD-8D06-5D9324974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1613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1C428E89-8DF8-4634-816B-B4E0AC4A2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6275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Line 12">
                <a:extLst>
                  <a:ext uri="{FF2B5EF4-FFF2-40B4-BE49-F238E27FC236}">
                    <a16:creationId xmlns:a16="http://schemas.microsoft.com/office/drawing/2014/main" id="{0FED1698-0030-49B4-9416-38C8AF4EF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8675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86AC1DC7-4DF1-4ECE-831F-D5F4CA6FD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5463" y="4979988"/>
                <a:ext cx="0" cy="123825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DB9EE975-89AE-477C-900F-A65200795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7550" y="3046413"/>
                <a:ext cx="1111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06ABCE15-AD04-481A-9893-42A02293A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7550" y="3690938"/>
                <a:ext cx="1111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5530F08E-6C91-4A27-861F-1C35741E2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7550" y="4335463"/>
                <a:ext cx="1111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41285C71-CDFE-4F9A-95D9-D333CB84B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7550" y="4979988"/>
                <a:ext cx="1111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9C018A90-0C78-494E-A887-33D42E07C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7550" y="2401888"/>
                <a:ext cx="11112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7BA6CAC5-9E76-4489-9BA5-A1689F05C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8675" y="2401888"/>
                <a:ext cx="5172075" cy="0"/>
              </a:xfrm>
              <a:prstGeom prst="line">
                <a:avLst/>
              </a:prstGeom>
              <a:noFill/>
              <a:ln w="33338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79748C1B-5317-428B-A124-BA021C81E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2401888"/>
                <a:ext cx="5172075" cy="2155825"/>
              </a:xfrm>
              <a:custGeom>
                <a:avLst/>
                <a:gdLst>
                  <a:gd name="T0" fmla="*/ 3258 w 3258"/>
                  <a:gd name="T1" fmla="*/ 1358 h 1358"/>
                  <a:gd name="T2" fmla="*/ 3258 w 3258"/>
                  <a:gd name="T3" fmla="*/ 1162 h 1358"/>
                  <a:gd name="T4" fmla="*/ 1007 w 3258"/>
                  <a:gd name="T5" fmla="*/ 1162 h 1358"/>
                  <a:gd name="T6" fmla="*/ 1007 w 3258"/>
                  <a:gd name="T7" fmla="*/ 616 h 1358"/>
                  <a:gd name="T8" fmla="*/ 755 w 3258"/>
                  <a:gd name="T9" fmla="*/ 616 h 1358"/>
                  <a:gd name="T10" fmla="*/ 755 w 3258"/>
                  <a:gd name="T11" fmla="*/ 490 h 1358"/>
                  <a:gd name="T12" fmla="*/ 510 w 3258"/>
                  <a:gd name="T13" fmla="*/ 490 h 1358"/>
                  <a:gd name="T14" fmla="*/ 510 w 3258"/>
                  <a:gd name="T15" fmla="*/ 0 h 1358"/>
                  <a:gd name="T16" fmla="*/ 0 w 3258"/>
                  <a:gd name="T17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58" h="1358">
                    <a:moveTo>
                      <a:pt x="3258" y="1358"/>
                    </a:moveTo>
                    <a:lnTo>
                      <a:pt x="3258" y="1162"/>
                    </a:lnTo>
                    <a:lnTo>
                      <a:pt x="1007" y="1162"/>
                    </a:lnTo>
                    <a:lnTo>
                      <a:pt x="1007" y="616"/>
                    </a:lnTo>
                    <a:lnTo>
                      <a:pt x="755" y="616"/>
                    </a:lnTo>
                    <a:lnTo>
                      <a:pt x="755" y="490"/>
                    </a:lnTo>
                    <a:lnTo>
                      <a:pt x="510" y="490"/>
                    </a:lnTo>
                    <a:lnTo>
                      <a:pt x="510" y="0"/>
                    </a:lnTo>
                    <a:lnTo>
                      <a:pt x="0" y="0"/>
                    </a:lnTo>
                  </a:path>
                </a:pathLst>
              </a:custGeom>
              <a:noFill/>
              <a:ln w="333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C2E6499-E3BA-4A13-BE6A-3B53375FA778}"/>
                </a:ext>
              </a:extLst>
            </p:cNvPr>
            <p:cNvSpPr txBox="1"/>
            <p:nvPr/>
          </p:nvSpPr>
          <p:spPr>
            <a:xfrm>
              <a:off x="2289883" y="4898467"/>
              <a:ext cx="26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4966430-AD54-420A-863F-707E6BEBAB08}"/>
                </a:ext>
              </a:extLst>
            </p:cNvPr>
            <p:cNvSpPr txBox="1"/>
            <p:nvPr/>
          </p:nvSpPr>
          <p:spPr>
            <a:xfrm>
              <a:off x="2885363" y="4898467"/>
              <a:ext cx="26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1E758CA-A908-46E1-BB0E-98D7999BC5D0}"/>
                </a:ext>
              </a:extLst>
            </p:cNvPr>
            <p:cNvSpPr txBox="1"/>
            <p:nvPr/>
          </p:nvSpPr>
          <p:spPr>
            <a:xfrm>
              <a:off x="3480844" y="4898467"/>
              <a:ext cx="26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4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E84BD6B-766B-4111-B62C-99E651093248}"/>
                </a:ext>
              </a:extLst>
            </p:cNvPr>
            <p:cNvSpPr txBox="1"/>
            <p:nvPr/>
          </p:nvSpPr>
          <p:spPr>
            <a:xfrm>
              <a:off x="4076323" y="4898467"/>
              <a:ext cx="26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6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280CA52-89CD-477B-949F-A616A78508E7}"/>
                </a:ext>
              </a:extLst>
            </p:cNvPr>
            <p:cNvSpPr txBox="1"/>
            <p:nvPr/>
          </p:nvSpPr>
          <p:spPr>
            <a:xfrm>
              <a:off x="4671803" y="4898467"/>
              <a:ext cx="26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8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77A7816-8033-4E62-9A2C-A4007CCD3621}"/>
                </a:ext>
              </a:extLst>
            </p:cNvPr>
            <p:cNvSpPr txBox="1"/>
            <p:nvPr/>
          </p:nvSpPr>
          <p:spPr>
            <a:xfrm>
              <a:off x="5219317" y="4898467"/>
              <a:ext cx="361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6CD79E8-D813-4C5F-BC18-6D3D7D91315F}"/>
                </a:ext>
              </a:extLst>
            </p:cNvPr>
            <p:cNvSpPr txBox="1"/>
            <p:nvPr/>
          </p:nvSpPr>
          <p:spPr>
            <a:xfrm>
              <a:off x="5814797" y="4898467"/>
              <a:ext cx="361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316446A-58B2-4A92-9666-DF346470929C}"/>
                </a:ext>
              </a:extLst>
            </p:cNvPr>
            <p:cNvSpPr txBox="1"/>
            <p:nvPr/>
          </p:nvSpPr>
          <p:spPr>
            <a:xfrm>
              <a:off x="6410279" y="4898467"/>
              <a:ext cx="361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14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F07E78C-3C25-40D3-B20B-03A56C1B0507}"/>
                </a:ext>
              </a:extLst>
            </p:cNvPr>
            <p:cNvSpPr txBox="1"/>
            <p:nvPr/>
          </p:nvSpPr>
          <p:spPr>
            <a:xfrm>
              <a:off x="2099324" y="4640464"/>
              <a:ext cx="26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D2A543C-439E-4B06-AC1C-B5BE476FC574}"/>
                </a:ext>
              </a:extLst>
            </p:cNvPr>
            <p:cNvSpPr txBox="1"/>
            <p:nvPr/>
          </p:nvSpPr>
          <p:spPr>
            <a:xfrm>
              <a:off x="2003394" y="3990627"/>
              <a:ext cx="361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25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E343E9D-A356-4850-A43B-CDE2AE9CCCAC}"/>
                </a:ext>
              </a:extLst>
            </p:cNvPr>
            <p:cNvSpPr txBox="1"/>
            <p:nvPr/>
          </p:nvSpPr>
          <p:spPr>
            <a:xfrm>
              <a:off x="2003394" y="3340789"/>
              <a:ext cx="361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50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3967EA7-D490-4394-A44E-6AB0CE7D5021}"/>
                </a:ext>
              </a:extLst>
            </p:cNvPr>
            <p:cNvSpPr txBox="1"/>
            <p:nvPr/>
          </p:nvSpPr>
          <p:spPr>
            <a:xfrm>
              <a:off x="2003394" y="2690951"/>
              <a:ext cx="361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75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D314EA2-50A3-4F7B-A5A1-4B6D109EA956}"/>
                </a:ext>
              </a:extLst>
            </p:cNvPr>
            <p:cNvSpPr txBox="1"/>
            <p:nvPr/>
          </p:nvSpPr>
          <p:spPr>
            <a:xfrm>
              <a:off x="1907464" y="2041113"/>
              <a:ext cx="457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2C0B15B-C59F-4043-B678-93C43178585B}"/>
                </a:ext>
              </a:extLst>
            </p:cNvPr>
            <p:cNvSpPr txBox="1"/>
            <p:nvPr/>
          </p:nvSpPr>
          <p:spPr>
            <a:xfrm>
              <a:off x="4182538" y="1859080"/>
              <a:ext cx="2891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/>
                <a:t>TAF/EVG 4h post inoculation, N = 6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CD9C8C4-5BC3-49C3-9089-A409EFE1F95E}"/>
                </a:ext>
              </a:extLst>
            </p:cNvPr>
            <p:cNvSpPr txBox="1"/>
            <p:nvPr/>
          </p:nvSpPr>
          <p:spPr>
            <a:xfrm>
              <a:off x="3382346" y="5322971"/>
              <a:ext cx="2243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Weeks post-1</a:t>
              </a:r>
              <a:r>
                <a:rPr lang="en-US" sz="1600" b="1" baseline="30000"/>
                <a:t>st</a:t>
              </a:r>
              <a:r>
                <a:rPr lang="en-US" sz="1600" b="1"/>
                <a:t> inoculation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9383714" y="4043409"/>
            <a:ext cx="1131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12 controls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5375" y="3132072"/>
            <a:ext cx="2146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p = 0.009 ; log-rank test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68369" y="4472767"/>
            <a:ext cx="3326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Infection after median of 4 challenges</a:t>
            </a:r>
          </a:p>
        </p:txBody>
      </p:sp>
    </p:spTree>
    <p:extLst>
      <p:ext uri="{BB962C8B-B14F-4D97-AF65-F5344CB8AC3E}">
        <p14:creationId xmlns:p14="http://schemas.microsoft.com/office/powerpoint/2010/main" val="1926878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577F710-D8F6-4262-A5A9-93C5BFBB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HIV post-exposure prophylaxis </a:t>
            </a:r>
            <a:br>
              <a:rPr lang="en-US"/>
            </a:br>
            <a:r>
              <a:rPr lang="en-US"/>
              <a:t>by weekly oral islatravir</a:t>
            </a:r>
          </a:p>
        </p:txBody>
      </p:sp>
      <p:sp>
        <p:nvSpPr>
          <p:cNvPr id="48" name="Espace réservé du contenu 8"/>
          <p:cNvSpPr>
            <a:spLocks noGrp="1"/>
          </p:cNvSpPr>
          <p:nvPr>
            <p:ph sz="quarter" idx="4294967295"/>
          </p:nvPr>
        </p:nvSpPr>
        <p:spPr>
          <a:xfrm>
            <a:off x="205740" y="1785938"/>
            <a:ext cx="5227638" cy="39671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12 macaques challenged IV with SHIV </a:t>
            </a:r>
          </a:p>
          <a:p>
            <a:pPr>
              <a:spcBef>
                <a:spcPts val="0"/>
              </a:spcBef>
            </a:pPr>
            <a:r>
              <a:rPr lang="en-US" dirty="0"/>
              <a:t>After 24 hours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6: ISL po 3.9 mg/kg every week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Initially 4 weekly doses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Wash out 7 weeks</a:t>
            </a:r>
          </a:p>
          <a:p>
            <a:pPr lvl="2">
              <a:spcBef>
                <a:spcPts val="0"/>
              </a:spcBef>
            </a:pPr>
            <a:r>
              <a:rPr lang="en-US" sz="2000" dirty="0" err="1"/>
              <a:t>Rechallenge</a:t>
            </a:r>
            <a:r>
              <a:rPr lang="en-US" sz="2000" dirty="0"/>
              <a:t> and 3 weekly doses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Wash out 7 weeks</a:t>
            </a:r>
          </a:p>
          <a:p>
            <a:pPr lvl="2">
              <a:spcBef>
                <a:spcPts val="0"/>
              </a:spcBef>
            </a:pPr>
            <a:r>
              <a:rPr lang="en-US" sz="2000" dirty="0" err="1"/>
              <a:t>Rechallenge</a:t>
            </a:r>
            <a:r>
              <a:rPr lang="en-US" sz="2000" dirty="0"/>
              <a:t> and 2 weekly doses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Wash out 7 weeks</a:t>
            </a:r>
          </a:p>
          <a:p>
            <a:pPr lvl="2">
              <a:spcBef>
                <a:spcPts val="0"/>
              </a:spcBef>
            </a:pPr>
            <a:r>
              <a:rPr lang="en-US" sz="2000" dirty="0" err="1"/>
              <a:t>Rechallenge</a:t>
            </a:r>
            <a:r>
              <a:rPr lang="en-US" sz="2000" dirty="0"/>
              <a:t> and a single dose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6 untreated controls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A0D75DD-00AD-4C40-B0EC-599611B328AF}"/>
              </a:ext>
            </a:extLst>
          </p:cNvPr>
          <p:cNvSpPr txBox="1"/>
          <p:nvPr/>
        </p:nvSpPr>
        <p:spPr>
          <a:xfrm>
            <a:off x="6722047" y="1517007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RNA (log</a:t>
            </a:r>
            <a:r>
              <a:rPr lang="fr-FR" sz="2000" b="1" baseline="-25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fr-FR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c/</a:t>
            </a:r>
            <a:r>
              <a:rPr lang="fr-FR" sz="20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fr-FR" sz="2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id="{CCC9FB7E-D344-459A-BA75-1EFEBB1B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074" y="6417457"/>
            <a:ext cx="3391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Markowitz M, CROI 2020, Abs. 89LB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A1E6773-376B-4257-AB80-17B2D18DAE9D}"/>
              </a:ext>
            </a:extLst>
          </p:cNvPr>
          <p:cNvGrpSpPr/>
          <p:nvPr/>
        </p:nvGrpSpPr>
        <p:grpSpPr>
          <a:xfrm>
            <a:off x="5495847" y="1795548"/>
            <a:ext cx="6696153" cy="4243796"/>
            <a:chOff x="5495847" y="1795548"/>
            <a:chExt cx="6696153" cy="4243796"/>
          </a:xfrm>
        </p:grpSpPr>
        <p:sp>
          <p:nvSpPr>
            <p:cNvPr id="45" name="Accolade fermante 44">
              <a:extLst>
                <a:ext uri="{FF2B5EF4-FFF2-40B4-BE49-F238E27FC236}">
                  <a16:creationId xmlns:a16="http://schemas.microsoft.com/office/drawing/2014/main" id="{46B70DD2-22EB-4909-85DD-ED024104EE02}"/>
                </a:ext>
              </a:extLst>
            </p:cNvPr>
            <p:cNvSpPr/>
            <p:nvPr/>
          </p:nvSpPr>
          <p:spPr bwMode="auto">
            <a:xfrm>
              <a:off x="9977894" y="4592748"/>
              <a:ext cx="256036" cy="835025"/>
            </a:xfrm>
            <a:prstGeom prst="rightBrac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ccolade fermante 45">
              <a:extLst>
                <a:ext uri="{FF2B5EF4-FFF2-40B4-BE49-F238E27FC236}">
                  <a16:creationId xmlns:a16="http://schemas.microsoft.com/office/drawing/2014/main" id="{CB21DCE0-D88C-4213-B9A6-64770520ABFE}"/>
                </a:ext>
              </a:extLst>
            </p:cNvPr>
            <p:cNvSpPr/>
            <p:nvPr/>
          </p:nvSpPr>
          <p:spPr bwMode="auto">
            <a:xfrm>
              <a:off x="9977894" y="2537839"/>
              <a:ext cx="256036" cy="835025"/>
            </a:xfrm>
            <a:prstGeom prst="rightBrac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D611075D-E9B2-42B5-94A5-1CE157AA93E9}"/>
                </a:ext>
              </a:extLst>
            </p:cNvPr>
            <p:cNvGrpSpPr/>
            <p:nvPr/>
          </p:nvGrpSpPr>
          <p:grpSpPr>
            <a:xfrm>
              <a:off x="5715753" y="1926650"/>
              <a:ext cx="4142998" cy="3203575"/>
              <a:chOff x="3524250" y="2151063"/>
              <a:chExt cx="5746751" cy="3203575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4781C115-9940-435C-BD82-68DB8B596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913" y="2151063"/>
                <a:ext cx="5653088" cy="3101975"/>
              </a:xfrm>
              <a:custGeom>
                <a:avLst/>
                <a:gdLst>
                  <a:gd name="T0" fmla="*/ 3561 w 3561"/>
                  <a:gd name="T1" fmla="*/ 1954 h 1954"/>
                  <a:gd name="T2" fmla="*/ 0 w 3561"/>
                  <a:gd name="T3" fmla="*/ 1954 h 1954"/>
                  <a:gd name="T4" fmla="*/ 0 w 3561"/>
                  <a:gd name="T5" fmla="*/ 0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61" h="1954">
                    <a:moveTo>
                      <a:pt x="3561" y="1954"/>
                    </a:moveTo>
                    <a:lnTo>
                      <a:pt x="0" y="1954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B41A7BB7-2A54-492F-A9FC-35875FFF5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73988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1F0C8A82-C1DD-4A5E-9BBE-442265AEC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56713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3D60FC0C-D5F0-417F-92CF-908D9BC0F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6700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661FDA06-5556-4518-AE5C-D95906FE6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56250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EC5C60CC-8BD3-4404-99B1-B9AC12EB3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6475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4D4C5EA5-51D5-41A0-BACA-B86E467AF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94438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0E61E687-DE1D-493B-B852-6EA647D60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34213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EB0F661C-6A6E-4AFD-A035-D6FCBE2F9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3763" y="5253038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95F164B3-0160-4592-B85B-8ABC395BB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250" y="2940051"/>
                <a:ext cx="9366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9F027F01-F42E-47D6-BC7C-ED9D333D9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250" y="3709988"/>
                <a:ext cx="9366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AD53B548-1B1B-442A-BC86-013037E0E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250" y="4481513"/>
                <a:ext cx="9366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16C3E3A8-2BE7-402C-915F-EE8F0682F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250" y="5253038"/>
                <a:ext cx="9366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0F9D05D7-8EF9-4029-AF2F-5592CD370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250" y="2165351"/>
                <a:ext cx="93663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175BB06E-C910-412D-93CE-25C42A4F6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3050" y="5253038"/>
                <a:ext cx="5170488" cy="0"/>
              </a:xfrm>
              <a:prstGeom prst="line">
                <a:avLst/>
              </a:prstGeom>
              <a:noFill/>
              <a:ln w="34925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FFC65F6C-AA08-4BA3-94DA-B90B178F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050" y="2762251"/>
                <a:ext cx="5154613" cy="2490788"/>
              </a:xfrm>
              <a:custGeom>
                <a:avLst/>
                <a:gdLst>
                  <a:gd name="T0" fmla="*/ 3247 w 3247"/>
                  <a:gd name="T1" fmla="*/ 302 h 1569"/>
                  <a:gd name="T2" fmla="*/ 2776 w 3247"/>
                  <a:gd name="T3" fmla="*/ 466 h 1569"/>
                  <a:gd name="T4" fmla="*/ 2321 w 3247"/>
                  <a:gd name="T5" fmla="*/ 481 h 1569"/>
                  <a:gd name="T6" fmla="*/ 1895 w 3247"/>
                  <a:gd name="T7" fmla="*/ 318 h 1569"/>
                  <a:gd name="T8" fmla="*/ 928 w 3247"/>
                  <a:gd name="T9" fmla="*/ 0 h 1569"/>
                  <a:gd name="T10" fmla="*/ 466 w 3247"/>
                  <a:gd name="T11" fmla="*/ 1102 h 1569"/>
                  <a:gd name="T12" fmla="*/ 0 w 3247"/>
                  <a:gd name="T13" fmla="*/ 1569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7" h="1569">
                    <a:moveTo>
                      <a:pt x="3247" y="302"/>
                    </a:moveTo>
                    <a:lnTo>
                      <a:pt x="2776" y="466"/>
                    </a:lnTo>
                    <a:lnTo>
                      <a:pt x="2321" y="481"/>
                    </a:lnTo>
                    <a:lnTo>
                      <a:pt x="1895" y="318"/>
                    </a:lnTo>
                    <a:lnTo>
                      <a:pt x="928" y="0"/>
                    </a:lnTo>
                    <a:lnTo>
                      <a:pt x="466" y="1102"/>
                    </a:lnTo>
                    <a:lnTo>
                      <a:pt x="0" y="1569"/>
                    </a:lnTo>
                  </a:path>
                </a:pathLst>
              </a:custGeom>
              <a:noFill/>
              <a:ln w="34925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2C43DDC0-1F26-4AD9-991F-4F037A5FA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225" y="2311401"/>
                <a:ext cx="5133975" cy="2935288"/>
              </a:xfrm>
              <a:custGeom>
                <a:avLst/>
                <a:gdLst>
                  <a:gd name="T0" fmla="*/ 3234 w 3234"/>
                  <a:gd name="T1" fmla="*/ 438 h 1849"/>
                  <a:gd name="T2" fmla="*/ 2774 w 3234"/>
                  <a:gd name="T3" fmla="*/ 415 h 1849"/>
                  <a:gd name="T4" fmla="*/ 2325 w 3234"/>
                  <a:gd name="T5" fmla="*/ 310 h 1849"/>
                  <a:gd name="T6" fmla="*/ 2084 w 3234"/>
                  <a:gd name="T7" fmla="*/ 291 h 1849"/>
                  <a:gd name="T8" fmla="*/ 1382 w 3234"/>
                  <a:gd name="T9" fmla="*/ 276 h 1849"/>
                  <a:gd name="T10" fmla="*/ 918 w 3234"/>
                  <a:gd name="T11" fmla="*/ 0 h 1849"/>
                  <a:gd name="T12" fmla="*/ 464 w 3234"/>
                  <a:gd name="T13" fmla="*/ 819 h 1849"/>
                  <a:gd name="T14" fmla="*/ 0 w 3234"/>
                  <a:gd name="T15" fmla="*/ 1849 h 1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4" h="1849">
                    <a:moveTo>
                      <a:pt x="3234" y="438"/>
                    </a:moveTo>
                    <a:lnTo>
                      <a:pt x="2774" y="415"/>
                    </a:lnTo>
                    <a:lnTo>
                      <a:pt x="2325" y="310"/>
                    </a:lnTo>
                    <a:lnTo>
                      <a:pt x="2084" y="291"/>
                    </a:lnTo>
                    <a:lnTo>
                      <a:pt x="1382" y="276"/>
                    </a:lnTo>
                    <a:lnTo>
                      <a:pt x="918" y="0"/>
                    </a:lnTo>
                    <a:lnTo>
                      <a:pt x="464" y="819"/>
                    </a:lnTo>
                    <a:lnTo>
                      <a:pt x="0" y="1849"/>
                    </a:lnTo>
                  </a:path>
                </a:pathLst>
              </a:custGeom>
              <a:noFill/>
              <a:ln w="34925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E0023A1B-732A-4B76-A8CD-916BB784A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225" y="2676526"/>
                <a:ext cx="5127625" cy="2576513"/>
              </a:xfrm>
              <a:custGeom>
                <a:avLst/>
                <a:gdLst>
                  <a:gd name="T0" fmla="*/ 3230 w 3230"/>
                  <a:gd name="T1" fmla="*/ 259 h 1623"/>
                  <a:gd name="T2" fmla="*/ 2793 w 3230"/>
                  <a:gd name="T3" fmla="*/ 240 h 1623"/>
                  <a:gd name="T4" fmla="*/ 1848 w 3230"/>
                  <a:gd name="T5" fmla="*/ 105 h 1623"/>
                  <a:gd name="T6" fmla="*/ 1393 w 3230"/>
                  <a:gd name="T7" fmla="*/ 143 h 1623"/>
                  <a:gd name="T8" fmla="*/ 926 w 3230"/>
                  <a:gd name="T9" fmla="*/ 0 h 1623"/>
                  <a:gd name="T10" fmla="*/ 452 w 3230"/>
                  <a:gd name="T11" fmla="*/ 312 h 1623"/>
                  <a:gd name="T12" fmla="*/ 0 w 3230"/>
                  <a:gd name="T13" fmla="*/ 1623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0" h="1623">
                    <a:moveTo>
                      <a:pt x="3230" y="259"/>
                    </a:moveTo>
                    <a:lnTo>
                      <a:pt x="2793" y="240"/>
                    </a:lnTo>
                    <a:lnTo>
                      <a:pt x="1848" y="105"/>
                    </a:lnTo>
                    <a:lnTo>
                      <a:pt x="1393" y="143"/>
                    </a:lnTo>
                    <a:lnTo>
                      <a:pt x="926" y="0"/>
                    </a:lnTo>
                    <a:lnTo>
                      <a:pt x="452" y="312"/>
                    </a:lnTo>
                    <a:lnTo>
                      <a:pt x="0" y="1623"/>
                    </a:lnTo>
                  </a:path>
                </a:pathLst>
              </a:custGeom>
              <a:noFill/>
              <a:ln w="34925" cap="rnd">
                <a:solidFill>
                  <a:srgbClr val="00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5EC7AB23-F441-422C-A7F7-531E5AB63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700" y="2927351"/>
                <a:ext cx="5149850" cy="2325688"/>
              </a:xfrm>
              <a:custGeom>
                <a:avLst/>
                <a:gdLst>
                  <a:gd name="T0" fmla="*/ 3244 w 3244"/>
                  <a:gd name="T1" fmla="*/ 288 h 1465"/>
                  <a:gd name="T2" fmla="*/ 2803 w 3244"/>
                  <a:gd name="T3" fmla="*/ 404 h 1465"/>
                  <a:gd name="T4" fmla="*/ 2322 w 3244"/>
                  <a:gd name="T5" fmla="*/ 269 h 1465"/>
                  <a:gd name="T6" fmla="*/ 1850 w 3244"/>
                  <a:gd name="T7" fmla="*/ 467 h 1465"/>
                  <a:gd name="T8" fmla="*/ 1413 w 3244"/>
                  <a:gd name="T9" fmla="*/ 168 h 1465"/>
                  <a:gd name="T10" fmla="*/ 928 w 3244"/>
                  <a:gd name="T11" fmla="*/ 0 h 1465"/>
                  <a:gd name="T12" fmla="*/ 462 w 3244"/>
                  <a:gd name="T13" fmla="*/ 299 h 1465"/>
                  <a:gd name="T14" fmla="*/ 0 w 3244"/>
                  <a:gd name="T15" fmla="*/ 1465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4" h="1465">
                    <a:moveTo>
                      <a:pt x="3244" y="288"/>
                    </a:moveTo>
                    <a:lnTo>
                      <a:pt x="2803" y="404"/>
                    </a:lnTo>
                    <a:lnTo>
                      <a:pt x="2322" y="269"/>
                    </a:lnTo>
                    <a:lnTo>
                      <a:pt x="1850" y="467"/>
                    </a:lnTo>
                    <a:lnTo>
                      <a:pt x="1413" y="168"/>
                    </a:lnTo>
                    <a:lnTo>
                      <a:pt x="928" y="0"/>
                    </a:lnTo>
                    <a:lnTo>
                      <a:pt x="462" y="299"/>
                    </a:lnTo>
                    <a:lnTo>
                      <a:pt x="0" y="1465"/>
                    </a:lnTo>
                  </a:path>
                </a:pathLst>
              </a:custGeom>
              <a:noFill/>
              <a:ln w="34925" cap="rnd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EAC06961-0B57-4BAE-9467-7F199D171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700" y="2725738"/>
                <a:ext cx="5156200" cy="2538413"/>
              </a:xfrm>
              <a:custGeom>
                <a:avLst/>
                <a:gdLst>
                  <a:gd name="T0" fmla="*/ 3248 w 3248"/>
                  <a:gd name="T1" fmla="*/ 384 h 1599"/>
                  <a:gd name="T2" fmla="*/ 2780 w 3248"/>
                  <a:gd name="T3" fmla="*/ 363 h 1599"/>
                  <a:gd name="T4" fmla="*/ 2322 w 3248"/>
                  <a:gd name="T5" fmla="*/ 310 h 1599"/>
                  <a:gd name="T6" fmla="*/ 1854 w 3248"/>
                  <a:gd name="T7" fmla="*/ 430 h 1599"/>
                  <a:gd name="T8" fmla="*/ 1369 w 3248"/>
                  <a:gd name="T9" fmla="*/ 363 h 1599"/>
                  <a:gd name="T10" fmla="*/ 924 w 3248"/>
                  <a:gd name="T11" fmla="*/ 0 h 1599"/>
                  <a:gd name="T12" fmla="*/ 496 w 3248"/>
                  <a:gd name="T13" fmla="*/ 554 h 1599"/>
                  <a:gd name="T14" fmla="*/ 0 w 3248"/>
                  <a:gd name="T15" fmla="*/ 1599 h 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8" h="1599">
                    <a:moveTo>
                      <a:pt x="3248" y="384"/>
                    </a:moveTo>
                    <a:lnTo>
                      <a:pt x="2780" y="363"/>
                    </a:lnTo>
                    <a:lnTo>
                      <a:pt x="2322" y="310"/>
                    </a:lnTo>
                    <a:lnTo>
                      <a:pt x="1854" y="430"/>
                    </a:lnTo>
                    <a:lnTo>
                      <a:pt x="1369" y="363"/>
                    </a:lnTo>
                    <a:lnTo>
                      <a:pt x="924" y="0"/>
                    </a:lnTo>
                    <a:lnTo>
                      <a:pt x="496" y="554"/>
                    </a:lnTo>
                    <a:lnTo>
                      <a:pt x="0" y="1599"/>
                    </a:lnTo>
                  </a:path>
                </a:pathLst>
              </a:custGeom>
              <a:noFill/>
              <a:ln w="34925" cap="rnd">
                <a:solidFill>
                  <a:srgbClr val="FF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12EC0C77-4020-44CE-8281-89410E5CF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700" y="3117851"/>
                <a:ext cx="5156200" cy="2135188"/>
              </a:xfrm>
              <a:custGeom>
                <a:avLst/>
                <a:gdLst>
                  <a:gd name="T0" fmla="*/ 3248 w 3248"/>
                  <a:gd name="T1" fmla="*/ 0 h 1345"/>
                  <a:gd name="T2" fmla="*/ 2753 w 3248"/>
                  <a:gd name="T3" fmla="*/ 113 h 1345"/>
                  <a:gd name="T4" fmla="*/ 2331 w 3248"/>
                  <a:gd name="T5" fmla="*/ 233 h 1345"/>
                  <a:gd name="T6" fmla="*/ 1850 w 3248"/>
                  <a:gd name="T7" fmla="*/ 233 h 1345"/>
                  <a:gd name="T8" fmla="*/ 1411 w 3248"/>
                  <a:gd name="T9" fmla="*/ 124 h 1345"/>
                  <a:gd name="T10" fmla="*/ 932 w 3248"/>
                  <a:gd name="T11" fmla="*/ 27 h 1345"/>
                  <a:gd name="T12" fmla="*/ 462 w 3248"/>
                  <a:gd name="T13" fmla="*/ 311 h 1345"/>
                  <a:gd name="T14" fmla="*/ 0 w 3248"/>
                  <a:gd name="T15" fmla="*/ 1345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8" h="1345">
                    <a:moveTo>
                      <a:pt x="3248" y="0"/>
                    </a:moveTo>
                    <a:lnTo>
                      <a:pt x="2753" y="113"/>
                    </a:lnTo>
                    <a:lnTo>
                      <a:pt x="2331" y="233"/>
                    </a:lnTo>
                    <a:lnTo>
                      <a:pt x="1850" y="233"/>
                    </a:lnTo>
                    <a:lnTo>
                      <a:pt x="1411" y="124"/>
                    </a:lnTo>
                    <a:lnTo>
                      <a:pt x="932" y="27"/>
                    </a:lnTo>
                    <a:lnTo>
                      <a:pt x="462" y="311"/>
                    </a:lnTo>
                    <a:lnTo>
                      <a:pt x="0" y="1345"/>
                    </a:lnTo>
                  </a:path>
                </a:pathLst>
              </a:custGeom>
              <a:noFill/>
              <a:ln w="34925" cap="rnd">
                <a:solidFill>
                  <a:srgbClr val="FF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5E5D8A9-0CAF-413A-BA1E-CD4F4149DF9C}"/>
                </a:ext>
              </a:extLst>
            </p:cNvPr>
            <p:cNvSpPr txBox="1"/>
            <p:nvPr/>
          </p:nvSpPr>
          <p:spPr>
            <a:xfrm>
              <a:off x="5969699" y="5120362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4762B2F-DFF0-440D-B26A-4D22F2AD2E5F}"/>
                </a:ext>
              </a:extLst>
            </p:cNvPr>
            <p:cNvSpPr txBox="1"/>
            <p:nvPr/>
          </p:nvSpPr>
          <p:spPr>
            <a:xfrm>
              <a:off x="6504513" y="5120362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7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BBAD8EC-CFEA-41F7-B576-B0AAE106179B}"/>
                </a:ext>
              </a:extLst>
            </p:cNvPr>
            <p:cNvSpPr txBox="1"/>
            <p:nvPr/>
          </p:nvSpPr>
          <p:spPr>
            <a:xfrm>
              <a:off x="6987330" y="512036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14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D3F71C9-47AB-44E4-B24F-7002C4D761A4}"/>
                </a:ext>
              </a:extLst>
            </p:cNvPr>
            <p:cNvSpPr txBox="1"/>
            <p:nvPr/>
          </p:nvSpPr>
          <p:spPr>
            <a:xfrm>
              <a:off x="7522143" y="512036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21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2C8B1B8-224B-4727-A62F-92F5A0203C5F}"/>
                </a:ext>
              </a:extLst>
            </p:cNvPr>
            <p:cNvSpPr txBox="1"/>
            <p:nvPr/>
          </p:nvSpPr>
          <p:spPr>
            <a:xfrm>
              <a:off x="8056957" y="512036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28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EF867C0-8BD4-4705-8AF3-2421C175A764}"/>
                </a:ext>
              </a:extLst>
            </p:cNvPr>
            <p:cNvSpPr txBox="1"/>
            <p:nvPr/>
          </p:nvSpPr>
          <p:spPr>
            <a:xfrm>
              <a:off x="8591771" y="512036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36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91AC1E2-18D6-47EC-843A-0EC7C798785C}"/>
                </a:ext>
              </a:extLst>
            </p:cNvPr>
            <p:cNvSpPr txBox="1"/>
            <p:nvPr/>
          </p:nvSpPr>
          <p:spPr>
            <a:xfrm>
              <a:off x="9126585" y="512036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42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1D0CD088-DC8D-4C56-9B5D-DB8C17216842}"/>
                </a:ext>
              </a:extLst>
            </p:cNvPr>
            <p:cNvSpPr txBox="1"/>
            <p:nvPr/>
          </p:nvSpPr>
          <p:spPr>
            <a:xfrm>
              <a:off x="9661399" y="5120362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49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DFB845-A1F2-4991-B582-9E169907C4F8}"/>
                </a:ext>
              </a:extLst>
            </p:cNvPr>
            <p:cNvSpPr txBox="1"/>
            <p:nvPr/>
          </p:nvSpPr>
          <p:spPr>
            <a:xfrm>
              <a:off x="5495847" y="4874738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9DD1FA4-7A67-4F7A-959B-7E295E131C71}"/>
                </a:ext>
              </a:extLst>
            </p:cNvPr>
            <p:cNvSpPr txBox="1"/>
            <p:nvPr/>
          </p:nvSpPr>
          <p:spPr>
            <a:xfrm>
              <a:off x="5495847" y="4104940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D81CD01-6E04-4663-A6C7-5AD7FAC28BE4}"/>
                </a:ext>
              </a:extLst>
            </p:cNvPr>
            <p:cNvSpPr txBox="1"/>
            <p:nvPr/>
          </p:nvSpPr>
          <p:spPr>
            <a:xfrm>
              <a:off x="5495847" y="3335142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4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F6CB23FB-606A-4EA1-A70D-90A02783BAB1}"/>
                </a:ext>
              </a:extLst>
            </p:cNvPr>
            <p:cNvSpPr txBox="1"/>
            <p:nvPr/>
          </p:nvSpPr>
          <p:spPr>
            <a:xfrm>
              <a:off x="5495847" y="2565345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11D6325-69F0-45CC-A970-3EC9DF8487EA}"/>
                </a:ext>
              </a:extLst>
            </p:cNvPr>
            <p:cNvSpPr txBox="1"/>
            <p:nvPr/>
          </p:nvSpPr>
          <p:spPr>
            <a:xfrm>
              <a:off x="5495847" y="1795548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8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DDDD3DB-76FF-4A41-BEAB-602755D8083C}"/>
                </a:ext>
              </a:extLst>
            </p:cNvPr>
            <p:cNvSpPr txBox="1"/>
            <p:nvPr/>
          </p:nvSpPr>
          <p:spPr>
            <a:xfrm>
              <a:off x="7661716" y="545289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/>
                <a:t>Days</a:t>
              </a:r>
              <a:endParaRPr lang="fr-FR" sz="1600" b="1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0A9CC38-6531-48D5-8E3D-0906F355A198}"/>
                </a:ext>
              </a:extLst>
            </p:cNvPr>
            <p:cNvSpPr txBox="1"/>
            <p:nvPr/>
          </p:nvSpPr>
          <p:spPr>
            <a:xfrm>
              <a:off x="10312968" y="4223462"/>
              <a:ext cx="187903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Treated : </a:t>
              </a:r>
            </a:p>
            <a:p>
              <a:r>
                <a:rPr lang="en-US" sz="1600" b="1"/>
                <a:t>6/6 protected</a:t>
              </a:r>
            </a:p>
            <a:p>
              <a:r>
                <a:rPr lang="en-US" sz="1600" b="1"/>
                <a:t>with 2 to 4 weekly doses</a:t>
              </a:r>
            </a:p>
            <a:p>
              <a:endParaRPr lang="en-US" sz="1600" b="1"/>
            </a:p>
            <a:p>
              <a:r>
                <a:rPr lang="en-US" sz="1600" b="1"/>
                <a:t>Failure of single dose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FF7929A-BF13-4962-8638-EACDB2037C16}"/>
                </a:ext>
              </a:extLst>
            </p:cNvPr>
            <p:cNvSpPr txBox="1"/>
            <p:nvPr/>
          </p:nvSpPr>
          <p:spPr>
            <a:xfrm>
              <a:off x="10312970" y="2752858"/>
              <a:ext cx="12263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Controls : </a:t>
              </a:r>
            </a:p>
            <a:p>
              <a:r>
                <a:rPr lang="en-US" sz="1600" b="1"/>
                <a:t>6/6 infected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69764" y="3799223"/>
              <a:ext cx="25570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/>
                <a:t>p = 0.0022 ; Fisher exact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0915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3">
            <a:extLst>
              <a:ext uri="{FF2B5EF4-FFF2-40B4-BE49-F238E27FC236}">
                <a16:creationId xmlns:a16="http://schemas.microsoft.com/office/drawing/2014/main" id="{DFE6E621-EE09-4D5D-B7A4-C82C5C21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087" y="6426025"/>
            <a:ext cx="34798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Petersen M, CROI 2020, Abs. 47</a:t>
            </a:r>
          </a:p>
        </p:txBody>
      </p:sp>
      <p:sp>
        <p:nvSpPr>
          <p:cNvPr id="317" name="Rectangle 167">
            <a:extLst>
              <a:ext uri="{FF2B5EF4-FFF2-40B4-BE49-F238E27FC236}">
                <a16:creationId xmlns:a16="http://schemas.microsoft.com/office/drawing/2014/main" id="{BCEB134C-6B6C-4DF0-9AA2-5BCA267DF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723" y="1697566"/>
            <a:ext cx="676132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hangingPunct="0">
              <a:lnSpc>
                <a:spcPct val="85000"/>
              </a:lnSpc>
              <a:defRPr/>
            </a:pPr>
            <a:r>
              <a:rPr lang="en-US" altLang="fr-F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Incidence/100 PY of HIV in population according </a:t>
            </a:r>
          </a:p>
          <a:p>
            <a:pPr lvl="0" algn="ctr" eaLnBrk="0" hangingPunct="0">
              <a:lnSpc>
                <a:spcPct val="85000"/>
              </a:lnSpc>
              <a:defRPr/>
            </a:pPr>
            <a:r>
              <a:rPr lang="en-US" altLang="fr-F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prevalence of absence of virologic suppression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50855ED-1ADF-4FFA-835D-85CD68F8F880}"/>
              </a:ext>
            </a:extLst>
          </p:cNvPr>
          <p:cNvGrpSpPr/>
          <p:nvPr/>
        </p:nvGrpSpPr>
        <p:grpSpPr>
          <a:xfrm>
            <a:off x="4741014" y="2340796"/>
            <a:ext cx="6812657" cy="3992480"/>
            <a:chOff x="4741014" y="2340796"/>
            <a:chExt cx="6812657" cy="3992480"/>
          </a:xfrm>
        </p:grpSpPr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1FAED58F-4042-47DE-8ABE-28B183D62786}"/>
                </a:ext>
              </a:extLst>
            </p:cNvPr>
            <p:cNvGrpSpPr/>
            <p:nvPr/>
          </p:nvGrpSpPr>
          <p:grpSpPr>
            <a:xfrm>
              <a:off x="4893106" y="2531478"/>
              <a:ext cx="4076860" cy="3302060"/>
              <a:chOff x="3782296" y="2421237"/>
              <a:chExt cx="4076860" cy="3302060"/>
            </a:xfrm>
          </p:grpSpPr>
          <p:sp>
            <p:nvSpPr>
              <p:cNvPr id="172" name="Line 5">
                <a:extLst>
                  <a:ext uri="{FF2B5EF4-FFF2-40B4-BE49-F238E27FC236}">
                    <a16:creationId xmlns:a16="http://schemas.microsoft.com/office/drawing/2014/main" id="{98950923-B614-491D-97C7-B036F3030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1288" y="5672269"/>
                <a:ext cx="21786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6">
                <a:extLst>
                  <a:ext uri="{FF2B5EF4-FFF2-40B4-BE49-F238E27FC236}">
                    <a16:creationId xmlns:a16="http://schemas.microsoft.com/office/drawing/2014/main" id="{2E7DF027-C52D-4263-8F66-A044B6BF4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1288" y="5672269"/>
                <a:ext cx="0" cy="5102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83B952A-DDC0-46AF-8F37-1F4FCA6AC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231" y="2421237"/>
                <a:ext cx="92594" cy="3251032"/>
              </a:xfrm>
              <a:custGeom>
                <a:avLst/>
                <a:gdLst>
                  <a:gd name="T0" fmla="*/ 0 w 68"/>
                  <a:gd name="T1" fmla="*/ 0 h 2421"/>
                  <a:gd name="T2" fmla="*/ 0 w 68"/>
                  <a:gd name="T3" fmla="*/ 205 h 2421"/>
                  <a:gd name="T4" fmla="*/ 0 w 68"/>
                  <a:gd name="T5" fmla="*/ 893 h 2421"/>
                  <a:gd name="T6" fmla="*/ 0 w 68"/>
                  <a:gd name="T7" fmla="*/ 1581 h 2421"/>
                  <a:gd name="T8" fmla="*/ 0 w 68"/>
                  <a:gd name="T9" fmla="*/ 2268 h 2421"/>
                  <a:gd name="T10" fmla="*/ 0 w 68"/>
                  <a:gd name="T11" fmla="*/ 2421 h 2421"/>
                  <a:gd name="T12" fmla="*/ 68 w 68"/>
                  <a:gd name="T13" fmla="*/ 2421 h 2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421">
                    <a:moveTo>
                      <a:pt x="0" y="0"/>
                    </a:moveTo>
                    <a:lnTo>
                      <a:pt x="0" y="205"/>
                    </a:lnTo>
                    <a:lnTo>
                      <a:pt x="0" y="893"/>
                    </a:lnTo>
                    <a:lnTo>
                      <a:pt x="0" y="1581"/>
                    </a:lnTo>
                    <a:lnTo>
                      <a:pt x="0" y="2268"/>
                    </a:lnTo>
                    <a:lnTo>
                      <a:pt x="0" y="2421"/>
                    </a:lnTo>
                    <a:lnTo>
                      <a:pt x="68" y="2421"/>
                    </a:lnTo>
                  </a:path>
                </a:pathLst>
              </a:cu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8">
                <a:extLst>
                  <a:ext uri="{FF2B5EF4-FFF2-40B4-BE49-F238E27FC236}">
                    <a16:creationId xmlns:a16="http://schemas.microsoft.com/office/drawing/2014/main" id="{02EB7300-2404-4E65-9C8E-B75166B57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2296" y="2696521"/>
                <a:ext cx="4493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9">
                <a:extLst>
                  <a:ext uri="{FF2B5EF4-FFF2-40B4-BE49-F238E27FC236}">
                    <a16:creationId xmlns:a16="http://schemas.microsoft.com/office/drawing/2014/main" id="{4919477A-7362-4078-A1D1-4F761E94A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2296" y="3620399"/>
                <a:ext cx="4493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0">
                <a:extLst>
                  <a:ext uri="{FF2B5EF4-FFF2-40B4-BE49-F238E27FC236}">
                    <a16:creationId xmlns:a16="http://schemas.microsoft.com/office/drawing/2014/main" id="{401E4F7E-72F5-4DCD-8C44-2273352B8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2296" y="4544278"/>
                <a:ext cx="4493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1">
                <a:extLst>
                  <a:ext uri="{FF2B5EF4-FFF2-40B4-BE49-F238E27FC236}">
                    <a16:creationId xmlns:a16="http://schemas.microsoft.com/office/drawing/2014/main" id="{8A250231-8A26-47FE-8038-DC7E775E0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2296" y="5466813"/>
                <a:ext cx="4493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Line 12">
                <a:extLst>
                  <a:ext uri="{FF2B5EF4-FFF2-40B4-BE49-F238E27FC236}">
                    <a16:creationId xmlns:a16="http://schemas.microsoft.com/office/drawing/2014/main" id="{2A8AA983-2499-4E81-A97F-CE7E6ED4D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9825" y="5672269"/>
                <a:ext cx="0" cy="5102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13">
                <a:extLst>
                  <a:ext uri="{FF2B5EF4-FFF2-40B4-BE49-F238E27FC236}">
                    <a16:creationId xmlns:a16="http://schemas.microsoft.com/office/drawing/2014/main" id="{945ED50B-442D-41C8-AEDD-A0FAE773A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0313" y="5672269"/>
                <a:ext cx="0" cy="5102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Line 14">
                <a:extLst>
                  <a:ext uri="{FF2B5EF4-FFF2-40B4-BE49-F238E27FC236}">
                    <a16:creationId xmlns:a16="http://schemas.microsoft.com/office/drawing/2014/main" id="{449C3CBC-6F43-41C8-AB32-B3CCCC964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00801" y="5672269"/>
                <a:ext cx="0" cy="5102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Line 15">
                <a:extLst>
                  <a:ext uri="{FF2B5EF4-FFF2-40B4-BE49-F238E27FC236}">
                    <a16:creationId xmlns:a16="http://schemas.microsoft.com/office/drawing/2014/main" id="{77FC304F-399D-415A-BE0A-BCE7D9140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0313" y="5672269"/>
                <a:ext cx="12404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Line 16">
                <a:extLst>
                  <a:ext uri="{FF2B5EF4-FFF2-40B4-BE49-F238E27FC236}">
                    <a16:creationId xmlns:a16="http://schemas.microsoft.com/office/drawing/2014/main" id="{F1B29963-CC8A-45E9-BAB0-854D34872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825" y="5672269"/>
                <a:ext cx="12404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Line 17">
                <a:extLst>
                  <a:ext uri="{FF2B5EF4-FFF2-40B4-BE49-F238E27FC236}">
                    <a16:creationId xmlns:a16="http://schemas.microsoft.com/office/drawing/2014/main" id="{3CDD78C0-36C9-484F-BD6A-6A5F6AEE4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1" y="5672269"/>
                <a:ext cx="1240488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85" name="Rectangle 18">
              <a:extLst>
                <a:ext uri="{FF2B5EF4-FFF2-40B4-BE49-F238E27FC236}">
                  <a16:creationId xmlns:a16="http://schemas.microsoft.com/office/drawing/2014/main" id="{5D79F75D-4954-4898-B101-480B86DF0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5735" y="588347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60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6" name="Rectangle 19">
              <a:extLst>
                <a:ext uri="{FF2B5EF4-FFF2-40B4-BE49-F238E27FC236}">
                  <a16:creationId xmlns:a16="http://schemas.microsoft.com/office/drawing/2014/main" id="{8A8AD698-C82E-4904-A0F0-A756E366B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247" y="588347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40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7" name="Rectangle 20">
              <a:extLst>
                <a:ext uri="{FF2B5EF4-FFF2-40B4-BE49-F238E27FC236}">
                  <a16:creationId xmlns:a16="http://schemas.microsoft.com/office/drawing/2014/main" id="{B5D63D5D-7DA7-4C8B-9F83-4767B6DB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759" y="588347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20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8" name="Rectangle 21">
              <a:extLst>
                <a:ext uri="{FF2B5EF4-FFF2-40B4-BE49-F238E27FC236}">
                  <a16:creationId xmlns:a16="http://schemas.microsoft.com/office/drawing/2014/main" id="{936E17B2-53A2-45C9-AB79-1DF964940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955" y="588347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9" name="Rectangle 22">
              <a:extLst>
                <a:ext uri="{FF2B5EF4-FFF2-40B4-BE49-F238E27FC236}">
                  <a16:creationId xmlns:a16="http://schemas.microsoft.com/office/drawing/2014/main" id="{ED72E485-09BC-4503-9934-8B30A2B0C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014" y="2664879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3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0" name="Rectangle 23">
              <a:extLst>
                <a:ext uri="{FF2B5EF4-FFF2-40B4-BE49-F238E27FC236}">
                  <a16:creationId xmlns:a16="http://schemas.microsoft.com/office/drawing/2014/main" id="{ED42849E-1EBF-42B4-A14E-C53C0F65E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014" y="3588757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2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1" name="Rectangle 24">
              <a:extLst>
                <a:ext uri="{FF2B5EF4-FFF2-40B4-BE49-F238E27FC236}">
                  <a16:creationId xmlns:a16="http://schemas.microsoft.com/office/drawing/2014/main" id="{DBC349BF-EB43-4F4E-A8B5-53F73FEDE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014" y="4512636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2" name="Rectangle 25">
              <a:extLst>
                <a:ext uri="{FF2B5EF4-FFF2-40B4-BE49-F238E27FC236}">
                  <a16:creationId xmlns:a16="http://schemas.microsoft.com/office/drawing/2014/main" id="{C726D208-1D7F-478B-A090-78AFFAAC0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014" y="5436514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3" name="Freeform 26">
              <a:extLst>
                <a:ext uri="{FF2B5EF4-FFF2-40B4-BE49-F238E27FC236}">
                  <a16:creationId xmlns:a16="http://schemas.microsoft.com/office/drawing/2014/main" id="{C4914C9F-964B-4E85-BAA9-F3C6668D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320" y="4172439"/>
              <a:ext cx="46297" cy="45657"/>
            </a:xfrm>
            <a:custGeom>
              <a:avLst/>
              <a:gdLst>
                <a:gd name="T0" fmla="*/ 34 w 34"/>
                <a:gd name="T1" fmla="*/ 34 h 34"/>
                <a:gd name="T2" fmla="*/ 17 w 34"/>
                <a:gd name="T3" fmla="*/ 0 h 34"/>
                <a:gd name="T4" fmla="*/ 0 w 34"/>
                <a:gd name="T5" fmla="*/ 34 h 34"/>
                <a:gd name="T6" fmla="*/ 34 w 3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27">
              <a:extLst>
                <a:ext uri="{FF2B5EF4-FFF2-40B4-BE49-F238E27FC236}">
                  <a16:creationId xmlns:a16="http://schemas.microsoft.com/office/drawing/2014/main" id="{AE121852-426A-4860-9FC6-F80FD42D9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316" y="3878353"/>
              <a:ext cx="47659" cy="47000"/>
            </a:xfrm>
            <a:custGeom>
              <a:avLst/>
              <a:gdLst>
                <a:gd name="T0" fmla="*/ 18 w 35"/>
                <a:gd name="T1" fmla="*/ 35 h 35"/>
                <a:gd name="T2" fmla="*/ 21 w 35"/>
                <a:gd name="T3" fmla="*/ 35 h 35"/>
                <a:gd name="T4" fmla="*/ 24 w 35"/>
                <a:gd name="T5" fmla="*/ 34 h 35"/>
                <a:gd name="T6" fmla="*/ 25 w 35"/>
                <a:gd name="T7" fmla="*/ 33 h 35"/>
                <a:gd name="T8" fmla="*/ 27 w 35"/>
                <a:gd name="T9" fmla="*/ 32 h 35"/>
                <a:gd name="T10" fmla="*/ 28 w 35"/>
                <a:gd name="T11" fmla="*/ 31 h 35"/>
                <a:gd name="T12" fmla="*/ 30 w 35"/>
                <a:gd name="T13" fmla="*/ 30 h 35"/>
                <a:gd name="T14" fmla="*/ 31 w 35"/>
                <a:gd name="T15" fmla="*/ 29 h 35"/>
                <a:gd name="T16" fmla="*/ 32 w 35"/>
                <a:gd name="T17" fmla="*/ 27 h 35"/>
                <a:gd name="T18" fmla="*/ 32 w 35"/>
                <a:gd name="T19" fmla="*/ 26 h 35"/>
                <a:gd name="T20" fmla="*/ 34 w 35"/>
                <a:gd name="T21" fmla="*/ 24 h 35"/>
                <a:gd name="T22" fmla="*/ 34 w 35"/>
                <a:gd name="T23" fmla="*/ 21 h 35"/>
                <a:gd name="T24" fmla="*/ 35 w 35"/>
                <a:gd name="T25" fmla="*/ 18 h 35"/>
                <a:gd name="T26" fmla="*/ 34 w 35"/>
                <a:gd name="T27" fmla="*/ 14 h 35"/>
                <a:gd name="T28" fmla="*/ 34 w 35"/>
                <a:gd name="T29" fmla="*/ 11 h 35"/>
                <a:gd name="T30" fmla="*/ 32 w 35"/>
                <a:gd name="T31" fmla="*/ 8 h 35"/>
                <a:gd name="T32" fmla="*/ 30 w 35"/>
                <a:gd name="T33" fmla="*/ 6 h 35"/>
                <a:gd name="T34" fmla="*/ 27 w 35"/>
                <a:gd name="T35" fmla="*/ 3 h 35"/>
                <a:gd name="T36" fmla="*/ 25 w 35"/>
                <a:gd name="T37" fmla="*/ 2 h 35"/>
                <a:gd name="T38" fmla="*/ 24 w 35"/>
                <a:gd name="T39" fmla="*/ 2 h 35"/>
                <a:gd name="T40" fmla="*/ 21 w 35"/>
                <a:gd name="T41" fmla="*/ 1 h 35"/>
                <a:gd name="T42" fmla="*/ 18 w 35"/>
                <a:gd name="T43" fmla="*/ 0 h 35"/>
                <a:gd name="T44" fmla="*/ 14 w 35"/>
                <a:gd name="T45" fmla="*/ 1 h 35"/>
                <a:gd name="T46" fmla="*/ 11 w 35"/>
                <a:gd name="T47" fmla="*/ 2 h 35"/>
                <a:gd name="T48" fmla="*/ 8 w 35"/>
                <a:gd name="T49" fmla="*/ 3 h 35"/>
                <a:gd name="T50" fmla="*/ 5 w 35"/>
                <a:gd name="T51" fmla="*/ 6 h 35"/>
                <a:gd name="T52" fmla="*/ 3 w 35"/>
                <a:gd name="T53" fmla="*/ 8 h 35"/>
                <a:gd name="T54" fmla="*/ 1 w 35"/>
                <a:gd name="T55" fmla="*/ 11 h 35"/>
                <a:gd name="T56" fmla="*/ 1 w 35"/>
                <a:gd name="T57" fmla="*/ 14 h 35"/>
                <a:gd name="T58" fmla="*/ 0 w 35"/>
                <a:gd name="T59" fmla="*/ 18 h 35"/>
                <a:gd name="T60" fmla="*/ 1 w 35"/>
                <a:gd name="T61" fmla="*/ 21 h 35"/>
                <a:gd name="T62" fmla="*/ 1 w 35"/>
                <a:gd name="T63" fmla="*/ 24 h 35"/>
                <a:gd name="T64" fmla="*/ 2 w 35"/>
                <a:gd name="T65" fmla="*/ 26 h 35"/>
                <a:gd name="T66" fmla="*/ 3 w 35"/>
                <a:gd name="T67" fmla="*/ 27 h 35"/>
                <a:gd name="T68" fmla="*/ 5 w 35"/>
                <a:gd name="T69" fmla="*/ 30 h 35"/>
                <a:gd name="T70" fmla="*/ 8 w 35"/>
                <a:gd name="T71" fmla="*/ 32 h 35"/>
                <a:gd name="T72" fmla="*/ 11 w 35"/>
                <a:gd name="T73" fmla="*/ 34 h 35"/>
                <a:gd name="T74" fmla="*/ 14 w 35"/>
                <a:gd name="T75" fmla="*/ 35 h 35"/>
                <a:gd name="T76" fmla="*/ 18 w 35"/>
                <a:gd name="T7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28">
              <a:extLst>
                <a:ext uri="{FF2B5EF4-FFF2-40B4-BE49-F238E27FC236}">
                  <a16:creationId xmlns:a16="http://schemas.microsoft.com/office/drawing/2014/main" id="{8627BFB5-1759-4DED-99ED-F799D60EF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875" y="5002318"/>
              <a:ext cx="47659" cy="45657"/>
            </a:xfrm>
            <a:custGeom>
              <a:avLst/>
              <a:gdLst>
                <a:gd name="T0" fmla="*/ 5 w 35"/>
                <a:gd name="T1" fmla="*/ 29 h 34"/>
                <a:gd name="T2" fmla="*/ 8 w 35"/>
                <a:gd name="T3" fmla="*/ 31 h 34"/>
                <a:gd name="T4" fmla="*/ 11 w 35"/>
                <a:gd name="T5" fmla="*/ 33 h 34"/>
                <a:gd name="T6" fmla="*/ 14 w 35"/>
                <a:gd name="T7" fmla="*/ 34 h 34"/>
                <a:gd name="T8" fmla="*/ 18 w 35"/>
                <a:gd name="T9" fmla="*/ 34 h 34"/>
                <a:gd name="T10" fmla="*/ 21 w 35"/>
                <a:gd name="T11" fmla="*/ 34 h 34"/>
                <a:gd name="T12" fmla="*/ 24 w 35"/>
                <a:gd name="T13" fmla="*/ 33 h 34"/>
                <a:gd name="T14" fmla="*/ 25 w 35"/>
                <a:gd name="T15" fmla="*/ 32 h 34"/>
                <a:gd name="T16" fmla="*/ 27 w 35"/>
                <a:gd name="T17" fmla="*/ 31 h 34"/>
                <a:gd name="T18" fmla="*/ 28 w 35"/>
                <a:gd name="T19" fmla="*/ 30 h 34"/>
                <a:gd name="T20" fmla="*/ 30 w 35"/>
                <a:gd name="T21" fmla="*/ 29 h 34"/>
                <a:gd name="T22" fmla="*/ 31 w 35"/>
                <a:gd name="T23" fmla="*/ 28 h 34"/>
                <a:gd name="T24" fmla="*/ 32 w 35"/>
                <a:gd name="T25" fmla="*/ 26 h 34"/>
                <a:gd name="T26" fmla="*/ 33 w 35"/>
                <a:gd name="T27" fmla="*/ 25 h 34"/>
                <a:gd name="T28" fmla="*/ 34 w 35"/>
                <a:gd name="T29" fmla="*/ 23 h 34"/>
                <a:gd name="T30" fmla="*/ 34 w 35"/>
                <a:gd name="T31" fmla="*/ 20 h 34"/>
                <a:gd name="T32" fmla="*/ 35 w 35"/>
                <a:gd name="T33" fmla="*/ 17 h 34"/>
                <a:gd name="T34" fmla="*/ 34 w 35"/>
                <a:gd name="T35" fmla="*/ 13 h 34"/>
                <a:gd name="T36" fmla="*/ 34 w 35"/>
                <a:gd name="T37" fmla="*/ 10 h 34"/>
                <a:gd name="T38" fmla="*/ 32 w 35"/>
                <a:gd name="T39" fmla="*/ 7 h 34"/>
                <a:gd name="T40" fmla="*/ 30 w 35"/>
                <a:gd name="T41" fmla="*/ 5 h 34"/>
                <a:gd name="T42" fmla="*/ 27 w 35"/>
                <a:gd name="T43" fmla="*/ 2 h 34"/>
                <a:gd name="T44" fmla="*/ 25 w 35"/>
                <a:gd name="T45" fmla="*/ 1 h 34"/>
                <a:gd name="T46" fmla="*/ 24 w 35"/>
                <a:gd name="T47" fmla="*/ 1 h 34"/>
                <a:gd name="T48" fmla="*/ 21 w 35"/>
                <a:gd name="T49" fmla="*/ 0 h 34"/>
                <a:gd name="T50" fmla="*/ 18 w 35"/>
                <a:gd name="T51" fmla="*/ 0 h 34"/>
                <a:gd name="T52" fmla="*/ 14 w 35"/>
                <a:gd name="T53" fmla="*/ 0 h 34"/>
                <a:gd name="T54" fmla="*/ 11 w 35"/>
                <a:gd name="T55" fmla="*/ 1 h 34"/>
                <a:gd name="T56" fmla="*/ 8 w 35"/>
                <a:gd name="T57" fmla="*/ 2 h 34"/>
                <a:gd name="T58" fmla="*/ 5 w 35"/>
                <a:gd name="T59" fmla="*/ 5 h 34"/>
                <a:gd name="T60" fmla="*/ 3 w 35"/>
                <a:gd name="T61" fmla="*/ 7 h 34"/>
                <a:gd name="T62" fmla="*/ 2 w 35"/>
                <a:gd name="T63" fmla="*/ 10 h 34"/>
                <a:gd name="T64" fmla="*/ 1 w 35"/>
                <a:gd name="T65" fmla="*/ 13 h 34"/>
                <a:gd name="T66" fmla="*/ 0 w 35"/>
                <a:gd name="T67" fmla="*/ 17 h 34"/>
                <a:gd name="T68" fmla="*/ 1 w 35"/>
                <a:gd name="T69" fmla="*/ 20 h 34"/>
                <a:gd name="T70" fmla="*/ 2 w 35"/>
                <a:gd name="T71" fmla="*/ 23 h 34"/>
                <a:gd name="T72" fmla="*/ 2 w 35"/>
                <a:gd name="T73" fmla="*/ 25 h 34"/>
                <a:gd name="T74" fmla="*/ 3 w 35"/>
                <a:gd name="T75" fmla="*/ 26 h 34"/>
                <a:gd name="T76" fmla="*/ 5 w 35"/>
                <a:gd name="T7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4">
                  <a:moveTo>
                    <a:pt x="5" y="29"/>
                  </a:move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29">
              <a:extLst>
                <a:ext uri="{FF2B5EF4-FFF2-40B4-BE49-F238E27FC236}">
                  <a16:creationId xmlns:a16="http://schemas.microsoft.com/office/drawing/2014/main" id="{F25A58E7-9925-40AC-8AE1-EAF236CB0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4" y="5159431"/>
              <a:ext cx="46297" cy="45657"/>
            </a:xfrm>
            <a:custGeom>
              <a:avLst/>
              <a:gdLst>
                <a:gd name="T0" fmla="*/ 0 w 34"/>
                <a:gd name="T1" fmla="*/ 34 h 34"/>
                <a:gd name="T2" fmla="*/ 34 w 34"/>
                <a:gd name="T3" fmla="*/ 34 h 34"/>
                <a:gd name="T4" fmla="*/ 17 w 34"/>
                <a:gd name="T5" fmla="*/ 0 h 34"/>
                <a:gd name="T6" fmla="*/ 0 w 3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34"/>
                  </a:moveTo>
                  <a:lnTo>
                    <a:pt x="34" y="34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Rectangle 30">
              <a:extLst>
                <a:ext uri="{FF2B5EF4-FFF2-40B4-BE49-F238E27FC236}">
                  <a16:creationId xmlns:a16="http://schemas.microsoft.com/office/drawing/2014/main" id="{16248176-898F-4F21-A5F1-97716935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237" y="540517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993399"/>
                  </a:solidFill>
                  <a:effectLst/>
                  <a:latin typeface="+mn-lt"/>
                </a:rPr>
                <a:t>X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8" name="Rectangle 31">
              <a:extLst>
                <a:ext uri="{FF2B5EF4-FFF2-40B4-BE49-F238E27FC236}">
                  <a16:creationId xmlns:a16="http://schemas.microsoft.com/office/drawing/2014/main" id="{3A20ED5B-5CF7-40D3-AF63-50D1EF3E2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237" y="453366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X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9" name="Rectangle 32">
              <a:extLst>
                <a:ext uri="{FF2B5EF4-FFF2-40B4-BE49-F238E27FC236}">
                  <a16:creationId xmlns:a16="http://schemas.microsoft.com/office/drawing/2014/main" id="{FF4FC1B9-2E6E-4B30-A344-8E59E804B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237" y="499828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X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0" name="Rectangle 33">
              <a:extLst>
                <a:ext uri="{FF2B5EF4-FFF2-40B4-BE49-F238E27FC236}">
                  <a16:creationId xmlns:a16="http://schemas.microsoft.com/office/drawing/2014/main" id="{E0E8A31E-2404-4207-A375-5EF064CFF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237" y="4295979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X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1" name="Line 34">
              <a:extLst>
                <a:ext uri="{FF2B5EF4-FFF2-40B4-BE49-F238E27FC236}">
                  <a16:creationId xmlns:a16="http://schemas.microsoft.com/office/drawing/2014/main" id="{D4EFA85E-96F7-4A34-8B25-10B7C180F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3841" y="5215829"/>
              <a:ext cx="2107876" cy="174570"/>
            </a:xfrm>
            <a:prstGeom prst="line">
              <a:avLst/>
            </a:prstGeom>
            <a:noFill/>
            <a:ln w="30163">
              <a:solidFill>
                <a:srgbClr val="99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Line 35">
              <a:extLst>
                <a:ext uri="{FF2B5EF4-FFF2-40B4-BE49-F238E27FC236}">
                  <a16:creationId xmlns:a16="http://schemas.microsoft.com/office/drawing/2014/main" id="{9AE3CA29-FBFF-47D0-838B-85426367F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3993" y="4646464"/>
              <a:ext cx="1654439" cy="385397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Line 36">
              <a:extLst>
                <a:ext uri="{FF2B5EF4-FFF2-40B4-BE49-F238E27FC236}">
                  <a16:creationId xmlns:a16="http://schemas.microsoft.com/office/drawing/2014/main" id="{0CF9239F-EA4B-47F6-AA16-2C70633F5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9330" y="3893126"/>
              <a:ext cx="2809140" cy="492825"/>
            </a:xfrm>
            <a:prstGeom prst="line">
              <a:avLst/>
            </a:prstGeom>
            <a:noFill/>
            <a:ln w="301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Line 37">
              <a:extLst>
                <a:ext uri="{FF2B5EF4-FFF2-40B4-BE49-F238E27FC236}">
                  <a16:creationId xmlns:a16="http://schemas.microsoft.com/office/drawing/2014/main" id="{FB417A57-26C6-47FF-8E55-9459CFE80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47679" y="3471473"/>
              <a:ext cx="979047" cy="249769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38">
              <a:extLst>
                <a:ext uri="{FF2B5EF4-FFF2-40B4-BE49-F238E27FC236}">
                  <a16:creationId xmlns:a16="http://schemas.microsoft.com/office/drawing/2014/main" id="{D07F28E5-1B29-4562-A57D-4E7322AE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024" y="3445957"/>
              <a:ext cx="47659" cy="47000"/>
            </a:xfrm>
            <a:custGeom>
              <a:avLst/>
              <a:gdLst>
                <a:gd name="T0" fmla="*/ 30 w 35"/>
                <a:gd name="T1" fmla="*/ 30 h 35"/>
                <a:gd name="T2" fmla="*/ 30 w 35"/>
                <a:gd name="T3" fmla="*/ 28 h 35"/>
                <a:gd name="T4" fmla="*/ 31 w 35"/>
                <a:gd name="T5" fmla="*/ 27 h 35"/>
                <a:gd name="T6" fmla="*/ 32 w 35"/>
                <a:gd name="T7" fmla="*/ 25 h 35"/>
                <a:gd name="T8" fmla="*/ 33 w 35"/>
                <a:gd name="T9" fmla="*/ 24 h 35"/>
                <a:gd name="T10" fmla="*/ 34 w 35"/>
                <a:gd name="T11" fmla="*/ 20 h 35"/>
                <a:gd name="T12" fmla="*/ 35 w 35"/>
                <a:gd name="T13" fmla="*/ 17 h 35"/>
                <a:gd name="T14" fmla="*/ 34 w 35"/>
                <a:gd name="T15" fmla="*/ 14 h 35"/>
                <a:gd name="T16" fmla="*/ 33 w 35"/>
                <a:gd name="T17" fmla="*/ 11 h 35"/>
                <a:gd name="T18" fmla="*/ 31 w 35"/>
                <a:gd name="T19" fmla="*/ 8 h 35"/>
                <a:gd name="T20" fmla="*/ 30 w 35"/>
                <a:gd name="T21" fmla="*/ 5 h 35"/>
                <a:gd name="T22" fmla="*/ 27 w 35"/>
                <a:gd name="T23" fmla="*/ 3 h 35"/>
                <a:gd name="T24" fmla="*/ 25 w 35"/>
                <a:gd name="T25" fmla="*/ 2 h 35"/>
                <a:gd name="T26" fmla="*/ 24 w 35"/>
                <a:gd name="T27" fmla="*/ 1 h 35"/>
                <a:gd name="T28" fmla="*/ 21 w 35"/>
                <a:gd name="T29" fmla="*/ 0 h 35"/>
                <a:gd name="T30" fmla="*/ 17 w 35"/>
                <a:gd name="T31" fmla="*/ 0 h 35"/>
                <a:gd name="T32" fmla="*/ 14 w 35"/>
                <a:gd name="T33" fmla="*/ 0 h 35"/>
                <a:gd name="T34" fmla="*/ 10 w 35"/>
                <a:gd name="T35" fmla="*/ 1 h 35"/>
                <a:gd name="T36" fmla="*/ 8 w 35"/>
                <a:gd name="T37" fmla="*/ 3 h 35"/>
                <a:gd name="T38" fmla="*/ 5 w 35"/>
                <a:gd name="T39" fmla="*/ 5 h 35"/>
                <a:gd name="T40" fmla="*/ 3 w 35"/>
                <a:gd name="T41" fmla="*/ 8 h 35"/>
                <a:gd name="T42" fmla="*/ 1 w 35"/>
                <a:gd name="T43" fmla="*/ 11 h 35"/>
                <a:gd name="T44" fmla="*/ 0 w 35"/>
                <a:gd name="T45" fmla="*/ 14 h 35"/>
                <a:gd name="T46" fmla="*/ 0 w 35"/>
                <a:gd name="T47" fmla="*/ 17 h 35"/>
                <a:gd name="T48" fmla="*/ 0 w 35"/>
                <a:gd name="T49" fmla="*/ 20 h 35"/>
                <a:gd name="T50" fmla="*/ 1 w 35"/>
                <a:gd name="T51" fmla="*/ 24 h 35"/>
                <a:gd name="T52" fmla="*/ 2 w 35"/>
                <a:gd name="T53" fmla="*/ 25 h 35"/>
                <a:gd name="T54" fmla="*/ 3 w 35"/>
                <a:gd name="T55" fmla="*/ 27 h 35"/>
                <a:gd name="T56" fmla="*/ 5 w 35"/>
                <a:gd name="T57" fmla="*/ 30 h 35"/>
                <a:gd name="T58" fmla="*/ 8 w 35"/>
                <a:gd name="T59" fmla="*/ 32 h 35"/>
                <a:gd name="T60" fmla="*/ 10 w 35"/>
                <a:gd name="T61" fmla="*/ 34 h 35"/>
                <a:gd name="T62" fmla="*/ 14 w 35"/>
                <a:gd name="T63" fmla="*/ 34 h 35"/>
                <a:gd name="T64" fmla="*/ 17 w 35"/>
                <a:gd name="T65" fmla="*/ 35 h 35"/>
                <a:gd name="T66" fmla="*/ 21 w 35"/>
                <a:gd name="T67" fmla="*/ 34 h 35"/>
                <a:gd name="T68" fmla="*/ 24 w 35"/>
                <a:gd name="T69" fmla="*/ 34 h 35"/>
                <a:gd name="T70" fmla="*/ 25 w 35"/>
                <a:gd name="T71" fmla="*/ 33 h 35"/>
                <a:gd name="T72" fmla="*/ 27 w 35"/>
                <a:gd name="T73" fmla="*/ 32 h 35"/>
                <a:gd name="T74" fmla="*/ 28 w 35"/>
                <a:gd name="T75" fmla="*/ 31 h 35"/>
                <a:gd name="T76" fmla="*/ 30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30"/>
                  </a:move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7" y="35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39">
              <a:extLst>
                <a:ext uri="{FF2B5EF4-FFF2-40B4-BE49-F238E27FC236}">
                  <a16:creationId xmlns:a16="http://schemas.microsoft.com/office/drawing/2014/main" id="{2D1D2A7D-F308-47A3-BA1C-D0E5E464D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7072" y="3398957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40">
              <a:extLst>
                <a:ext uri="{FF2B5EF4-FFF2-40B4-BE49-F238E27FC236}">
                  <a16:creationId xmlns:a16="http://schemas.microsoft.com/office/drawing/2014/main" id="{82AE502A-6E4A-4931-BBD1-9AE468C9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607" y="3326443"/>
              <a:ext cx="47659" cy="47000"/>
            </a:xfrm>
            <a:custGeom>
              <a:avLst/>
              <a:gdLst>
                <a:gd name="T0" fmla="*/ 30 w 35"/>
                <a:gd name="T1" fmla="*/ 30 h 35"/>
                <a:gd name="T2" fmla="*/ 30 w 35"/>
                <a:gd name="T3" fmla="*/ 28 h 35"/>
                <a:gd name="T4" fmla="*/ 32 w 35"/>
                <a:gd name="T5" fmla="*/ 27 h 35"/>
                <a:gd name="T6" fmla="*/ 32 w 35"/>
                <a:gd name="T7" fmla="*/ 25 h 35"/>
                <a:gd name="T8" fmla="*/ 33 w 35"/>
                <a:gd name="T9" fmla="*/ 24 h 35"/>
                <a:gd name="T10" fmla="*/ 34 w 35"/>
                <a:gd name="T11" fmla="*/ 21 h 35"/>
                <a:gd name="T12" fmla="*/ 35 w 35"/>
                <a:gd name="T13" fmla="*/ 18 h 35"/>
                <a:gd name="T14" fmla="*/ 34 w 35"/>
                <a:gd name="T15" fmla="*/ 14 h 35"/>
                <a:gd name="T16" fmla="*/ 33 w 35"/>
                <a:gd name="T17" fmla="*/ 11 h 35"/>
                <a:gd name="T18" fmla="*/ 32 w 35"/>
                <a:gd name="T19" fmla="*/ 8 h 35"/>
                <a:gd name="T20" fmla="*/ 30 w 35"/>
                <a:gd name="T21" fmla="*/ 6 h 35"/>
                <a:gd name="T22" fmla="*/ 27 w 35"/>
                <a:gd name="T23" fmla="*/ 3 h 35"/>
                <a:gd name="T24" fmla="*/ 25 w 35"/>
                <a:gd name="T25" fmla="*/ 2 h 35"/>
                <a:gd name="T26" fmla="*/ 24 w 35"/>
                <a:gd name="T27" fmla="*/ 2 h 35"/>
                <a:gd name="T28" fmla="*/ 21 w 35"/>
                <a:gd name="T29" fmla="*/ 0 h 35"/>
                <a:gd name="T30" fmla="*/ 17 w 35"/>
                <a:gd name="T31" fmla="*/ 0 h 35"/>
                <a:gd name="T32" fmla="*/ 14 w 35"/>
                <a:gd name="T33" fmla="*/ 0 h 35"/>
                <a:gd name="T34" fmla="*/ 11 w 35"/>
                <a:gd name="T35" fmla="*/ 2 h 35"/>
                <a:gd name="T36" fmla="*/ 8 w 35"/>
                <a:gd name="T37" fmla="*/ 3 h 35"/>
                <a:gd name="T38" fmla="*/ 5 w 35"/>
                <a:gd name="T39" fmla="*/ 6 h 35"/>
                <a:gd name="T40" fmla="*/ 3 w 35"/>
                <a:gd name="T41" fmla="*/ 8 h 35"/>
                <a:gd name="T42" fmla="*/ 1 w 35"/>
                <a:gd name="T43" fmla="*/ 11 h 35"/>
                <a:gd name="T44" fmla="*/ 0 w 35"/>
                <a:gd name="T45" fmla="*/ 14 h 35"/>
                <a:gd name="T46" fmla="*/ 0 w 35"/>
                <a:gd name="T47" fmla="*/ 18 h 35"/>
                <a:gd name="T48" fmla="*/ 0 w 35"/>
                <a:gd name="T49" fmla="*/ 21 h 35"/>
                <a:gd name="T50" fmla="*/ 1 w 35"/>
                <a:gd name="T51" fmla="*/ 24 h 35"/>
                <a:gd name="T52" fmla="*/ 2 w 35"/>
                <a:gd name="T53" fmla="*/ 25 h 35"/>
                <a:gd name="T54" fmla="*/ 3 w 35"/>
                <a:gd name="T55" fmla="*/ 27 h 35"/>
                <a:gd name="T56" fmla="*/ 5 w 35"/>
                <a:gd name="T57" fmla="*/ 30 h 35"/>
                <a:gd name="T58" fmla="*/ 8 w 35"/>
                <a:gd name="T59" fmla="*/ 32 h 35"/>
                <a:gd name="T60" fmla="*/ 11 w 35"/>
                <a:gd name="T61" fmla="*/ 34 h 35"/>
                <a:gd name="T62" fmla="*/ 14 w 35"/>
                <a:gd name="T63" fmla="*/ 35 h 35"/>
                <a:gd name="T64" fmla="*/ 17 w 35"/>
                <a:gd name="T65" fmla="*/ 35 h 35"/>
                <a:gd name="T66" fmla="*/ 21 w 35"/>
                <a:gd name="T67" fmla="*/ 35 h 35"/>
                <a:gd name="T68" fmla="*/ 24 w 35"/>
                <a:gd name="T69" fmla="*/ 34 h 35"/>
                <a:gd name="T70" fmla="*/ 25 w 35"/>
                <a:gd name="T71" fmla="*/ 33 h 35"/>
                <a:gd name="T72" fmla="*/ 27 w 35"/>
                <a:gd name="T73" fmla="*/ 32 h 35"/>
                <a:gd name="T74" fmla="*/ 28 w 35"/>
                <a:gd name="T75" fmla="*/ 31 h 35"/>
                <a:gd name="T76" fmla="*/ 30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30"/>
                  </a:moveTo>
                  <a:lnTo>
                    <a:pt x="30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41">
              <a:extLst>
                <a:ext uri="{FF2B5EF4-FFF2-40B4-BE49-F238E27FC236}">
                  <a16:creationId xmlns:a16="http://schemas.microsoft.com/office/drawing/2014/main" id="{D941CD38-D66F-466A-B1B0-D8FD43CD7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420" y="3314358"/>
              <a:ext cx="46297" cy="47000"/>
            </a:xfrm>
            <a:custGeom>
              <a:avLst/>
              <a:gdLst>
                <a:gd name="T0" fmla="*/ 29 w 34"/>
                <a:gd name="T1" fmla="*/ 29 h 35"/>
                <a:gd name="T2" fmla="*/ 30 w 34"/>
                <a:gd name="T3" fmla="*/ 28 h 35"/>
                <a:gd name="T4" fmla="*/ 31 w 34"/>
                <a:gd name="T5" fmla="*/ 27 h 35"/>
                <a:gd name="T6" fmla="*/ 32 w 34"/>
                <a:gd name="T7" fmla="*/ 25 h 35"/>
                <a:gd name="T8" fmla="*/ 33 w 34"/>
                <a:gd name="T9" fmla="*/ 24 h 35"/>
                <a:gd name="T10" fmla="*/ 34 w 34"/>
                <a:gd name="T11" fmla="*/ 20 h 35"/>
                <a:gd name="T12" fmla="*/ 34 w 34"/>
                <a:gd name="T13" fmla="*/ 17 h 35"/>
                <a:gd name="T14" fmla="*/ 34 w 34"/>
                <a:gd name="T15" fmla="*/ 14 h 35"/>
                <a:gd name="T16" fmla="*/ 33 w 34"/>
                <a:gd name="T17" fmla="*/ 11 h 35"/>
                <a:gd name="T18" fmla="*/ 31 w 34"/>
                <a:gd name="T19" fmla="*/ 8 h 35"/>
                <a:gd name="T20" fmla="*/ 29 w 34"/>
                <a:gd name="T21" fmla="*/ 5 h 35"/>
                <a:gd name="T22" fmla="*/ 26 w 34"/>
                <a:gd name="T23" fmla="*/ 3 h 35"/>
                <a:gd name="T24" fmla="*/ 25 w 34"/>
                <a:gd name="T25" fmla="*/ 2 h 35"/>
                <a:gd name="T26" fmla="*/ 23 w 34"/>
                <a:gd name="T27" fmla="*/ 1 h 35"/>
                <a:gd name="T28" fmla="*/ 20 w 34"/>
                <a:gd name="T29" fmla="*/ 0 h 35"/>
                <a:gd name="T30" fmla="*/ 17 w 34"/>
                <a:gd name="T31" fmla="*/ 0 h 35"/>
                <a:gd name="T32" fmla="*/ 13 w 34"/>
                <a:gd name="T33" fmla="*/ 0 h 35"/>
                <a:gd name="T34" fmla="*/ 10 w 34"/>
                <a:gd name="T35" fmla="*/ 1 h 35"/>
                <a:gd name="T36" fmla="*/ 7 w 34"/>
                <a:gd name="T37" fmla="*/ 3 h 35"/>
                <a:gd name="T38" fmla="*/ 5 w 34"/>
                <a:gd name="T39" fmla="*/ 5 h 35"/>
                <a:gd name="T40" fmla="*/ 2 w 34"/>
                <a:gd name="T41" fmla="*/ 8 h 35"/>
                <a:gd name="T42" fmla="*/ 1 w 34"/>
                <a:gd name="T43" fmla="*/ 11 h 35"/>
                <a:gd name="T44" fmla="*/ 0 w 34"/>
                <a:gd name="T45" fmla="*/ 14 h 35"/>
                <a:gd name="T46" fmla="*/ 0 w 34"/>
                <a:gd name="T47" fmla="*/ 17 h 35"/>
                <a:gd name="T48" fmla="*/ 0 w 34"/>
                <a:gd name="T49" fmla="*/ 20 h 35"/>
                <a:gd name="T50" fmla="*/ 1 w 34"/>
                <a:gd name="T51" fmla="*/ 24 h 35"/>
                <a:gd name="T52" fmla="*/ 1 w 34"/>
                <a:gd name="T53" fmla="*/ 25 h 35"/>
                <a:gd name="T54" fmla="*/ 2 w 34"/>
                <a:gd name="T55" fmla="*/ 27 h 35"/>
                <a:gd name="T56" fmla="*/ 5 w 34"/>
                <a:gd name="T57" fmla="*/ 29 h 35"/>
                <a:gd name="T58" fmla="*/ 7 w 34"/>
                <a:gd name="T59" fmla="*/ 32 h 35"/>
                <a:gd name="T60" fmla="*/ 10 w 34"/>
                <a:gd name="T61" fmla="*/ 33 h 35"/>
                <a:gd name="T62" fmla="*/ 13 w 34"/>
                <a:gd name="T63" fmla="*/ 34 h 35"/>
                <a:gd name="T64" fmla="*/ 17 w 34"/>
                <a:gd name="T65" fmla="*/ 35 h 35"/>
                <a:gd name="T66" fmla="*/ 20 w 34"/>
                <a:gd name="T67" fmla="*/ 34 h 35"/>
                <a:gd name="T68" fmla="*/ 23 w 34"/>
                <a:gd name="T69" fmla="*/ 33 h 35"/>
                <a:gd name="T70" fmla="*/ 25 w 34"/>
                <a:gd name="T71" fmla="*/ 32 h 35"/>
                <a:gd name="T72" fmla="*/ 26 w 34"/>
                <a:gd name="T73" fmla="*/ 32 h 35"/>
                <a:gd name="T74" fmla="*/ 27 w 34"/>
                <a:gd name="T75" fmla="*/ 31 h 35"/>
                <a:gd name="T76" fmla="*/ 29 w 34"/>
                <a:gd name="T7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29" y="29"/>
                  </a:move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42">
              <a:extLst>
                <a:ext uri="{FF2B5EF4-FFF2-40B4-BE49-F238E27FC236}">
                  <a16:creationId xmlns:a16="http://schemas.microsoft.com/office/drawing/2014/main" id="{69F76D32-E248-4B09-9100-93AAA5519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2271" y="3404329"/>
              <a:ext cx="47659" cy="47000"/>
            </a:xfrm>
            <a:custGeom>
              <a:avLst/>
              <a:gdLst>
                <a:gd name="T0" fmla="*/ 30 w 35"/>
                <a:gd name="T1" fmla="*/ 30 h 35"/>
                <a:gd name="T2" fmla="*/ 30 w 35"/>
                <a:gd name="T3" fmla="*/ 28 h 35"/>
                <a:gd name="T4" fmla="*/ 31 w 35"/>
                <a:gd name="T5" fmla="*/ 27 h 35"/>
                <a:gd name="T6" fmla="*/ 32 w 35"/>
                <a:gd name="T7" fmla="*/ 25 h 35"/>
                <a:gd name="T8" fmla="*/ 33 w 35"/>
                <a:gd name="T9" fmla="*/ 24 h 35"/>
                <a:gd name="T10" fmla="*/ 34 w 35"/>
                <a:gd name="T11" fmla="*/ 21 h 35"/>
                <a:gd name="T12" fmla="*/ 35 w 35"/>
                <a:gd name="T13" fmla="*/ 18 h 35"/>
                <a:gd name="T14" fmla="*/ 34 w 35"/>
                <a:gd name="T15" fmla="*/ 14 h 35"/>
                <a:gd name="T16" fmla="*/ 33 w 35"/>
                <a:gd name="T17" fmla="*/ 11 h 35"/>
                <a:gd name="T18" fmla="*/ 31 w 35"/>
                <a:gd name="T19" fmla="*/ 8 h 35"/>
                <a:gd name="T20" fmla="*/ 30 w 35"/>
                <a:gd name="T21" fmla="*/ 6 h 35"/>
                <a:gd name="T22" fmla="*/ 27 w 35"/>
                <a:gd name="T23" fmla="*/ 3 h 35"/>
                <a:gd name="T24" fmla="*/ 25 w 35"/>
                <a:gd name="T25" fmla="*/ 2 h 35"/>
                <a:gd name="T26" fmla="*/ 24 w 35"/>
                <a:gd name="T27" fmla="*/ 1 h 35"/>
                <a:gd name="T28" fmla="*/ 21 w 35"/>
                <a:gd name="T29" fmla="*/ 0 h 35"/>
                <a:gd name="T30" fmla="*/ 17 w 35"/>
                <a:gd name="T31" fmla="*/ 0 h 35"/>
                <a:gd name="T32" fmla="*/ 14 w 35"/>
                <a:gd name="T33" fmla="*/ 0 h 35"/>
                <a:gd name="T34" fmla="*/ 10 w 35"/>
                <a:gd name="T35" fmla="*/ 1 h 35"/>
                <a:gd name="T36" fmla="*/ 7 w 35"/>
                <a:gd name="T37" fmla="*/ 3 h 35"/>
                <a:gd name="T38" fmla="*/ 5 w 35"/>
                <a:gd name="T39" fmla="*/ 6 h 35"/>
                <a:gd name="T40" fmla="*/ 3 w 35"/>
                <a:gd name="T41" fmla="*/ 8 h 35"/>
                <a:gd name="T42" fmla="*/ 1 w 35"/>
                <a:gd name="T43" fmla="*/ 11 h 35"/>
                <a:gd name="T44" fmla="*/ 0 w 35"/>
                <a:gd name="T45" fmla="*/ 14 h 35"/>
                <a:gd name="T46" fmla="*/ 0 w 35"/>
                <a:gd name="T47" fmla="*/ 18 h 35"/>
                <a:gd name="T48" fmla="*/ 0 w 35"/>
                <a:gd name="T49" fmla="*/ 21 h 35"/>
                <a:gd name="T50" fmla="*/ 1 w 35"/>
                <a:gd name="T51" fmla="*/ 24 h 35"/>
                <a:gd name="T52" fmla="*/ 2 w 35"/>
                <a:gd name="T53" fmla="*/ 25 h 35"/>
                <a:gd name="T54" fmla="*/ 3 w 35"/>
                <a:gd name="T55" fmla="*/ 27 h 35"/>
                <a:gd name="T56" fmla="*/ 5 w 35"/>
                <a:gd name="T57" fmla="*/ 30 h 35"/>
                <a:gd name="T58" fmla="*/ 7 w 35"/>
                <a:gd name="T59" fmla="*/ 32 h 35"/>
                <a:gd name="T60" fmla="*/ 10 w 35"/>
                <a:gd name="T61" fmla="*/ 34 h 35"/>
                <a:gd name="T62" fmla="*/ 14 w 35"/>
                <a:gd name="T63" fmla="*/ 35 h 35"/>
                <a:gd name="T64" fmla="*/ 17 w 35"/>
                <a:gd name="T65" fmla="*/ 35 h 35"/>
                <a:gd name="T66" fmla="*/ 21 w 35"/>
                <a:gd name="T67" fmla="*/ 35 h 35"/>
                <a:gd name="T68" fmla="*/ 24 w 35"/>
                <a:gd name="T69" fmla="*/ 34 h 35"/>
                <a:gd name="T70" fmla="*/ 25 w 35"/>
                <a:gd name="T71" fmla="*/ 33 h 35"/>
                <a:gd name="T72" fmla="*/ 27 w 35"/>
                <a:gd name="T73" fmla="*/ 32 h 35"/>
                <a:gd name="T74" fmla="*/ 28 w 35"/>
                <a:gd name="T75" fmla="*/ 31 h 35"/>
                <a:gd name="T76" fmla="*/ 30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30"/>
                  </a:move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43">
              <a:extLst>
                <a:ext uri="{FF2B5EF4-FFF2-40B4-BE49-F238E27FC236}">
                  <a16:creationId xmlns:a16="http://schemas.microsoft.com/office/drawing/2014/main" id="{F656CCCF-A554-4D8E-BBD2-55CF5972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368" y="3680955"/>
              <a:ext cx="47659" cy="47000"/>
            </a:xfrm>
            <a:custGeom>
              <a:avLst/>
              <a:gdLst>
                <a:gd name="T0" fmla="*/ 30 w 35"/>
                <a:gd name="T1" fmla="*/ 30 h 35"/>
                <a:gd name="T2" fmla="*/ 31 w 35"/>
                <a:gd name="T3" fmla="*/ 28 h 35"/>
                <a:gd name="T4" fmla="*/ 32 w 35"/>
                <a:gd name="T5" fmla="*/ 27 h 35"/>
                <a:gd name="T6" fmla="*/ 33 w 35"/>
                <a:gd name="T7" fmla="*/ 25 h 35"/>
                <a:gd name="T8" fmla="*/ 34 w 35"/>
                <a:gd name="T9" fmla="*/ 24 h 35"/>
                <a:gd name="T10" fmla="*/ 34 w 35"/>
                <a:gd name="T11" fmla="*/ 21 h 35"/>
                <a:gd name="T12" fmla="*/ 35 w 35"/>
                <a:gd name="T13" fmla="*/ 17 h 35"/>
                <a:gd name="T14" fmla="*/ 34 w 35"/>
                <a:gd name="T15" fmla="*/ 14 h 35"/>
                <a:gd name="T16" fmla="*/ 34 w 35"/>
                <a:gd name="T17" fmla="*/ 11 h 35"/>
                <a:gd name="T18" fmla="*/ 32 w 35"/>
                <a:gd name="T19" fmla="*/ 8 h 35"/>
                <a:gd name="T20" fmla="*/ 30 w 35"/>
                <a:gd name="T21" fmla="*/ 5 h 35"/>
                <a:gd name="T22" fmla="*/ 27 w 35"/>
                <a:gd name="T23" fmla="*/ 3 h 35"/>
                <a:gd name="T24" fmla="*/ 25 w 35"/>
                <a:gd name="T25" fmla="*/ 2 h 35"/>
                <a:gd name="T26" fmla="*/ 24 w 35"/>
                <a:gd name="T27" fmla="*/ 1 h 35"/>
                <a:gd name="T28" fmla="*/ 21 w 35"/>
                <a:gd name="T29" fmla="*/ 0 h 35"/>
                <a:gd name="T30" fmla="*/ 18 w 35"/>
                <a:gd name="T31" fmla="*/ 0 h 35"/>
                <a:gd name="T32" fmla="*/ 14 w 35"/>
                <a:gd name="T33" fmla="*/ 0 h 35"/>
                <a:gd name="T34" fmla="*/ 11 w 35"/>
                <a:gd name="T35" fmla="*/ 1 h 35"/>
                <a:gd name="T36" fmla="*/ 8 w 35"/>
                <a:gd name="T37" fmla="*/ 3 h 35"/>
                <a:gd name="T38" fmla="*/ 5 w 35"/>
                <a:gd name="T39" fmla="*/ 5 h 35"/>
                <a:gd name="T40" fmla="*/ 3 w 35"/>
                <a:gd name="T41" fmla="*/ 8 h 35"/>
                <a:gd name="T42" fmla="*/ 2 w 35"/>
                <a:gd name="T43" fmla="*/ 11 h 35"/>
                <a:gd name="T44" fmla="*/ 1 w 35"/>
                <a:gd name="T45" fmla="*/ 14 h 35"/>
                <a:gd name="T46" fmla="*/ 0 w 35"/>
                <a:gd name="T47" fmla="*/ 17 h 35"/>
                <a:gd name="T48" fmla="*/ 1 w 35"/>
                <a:gd name="T49" fmla="*/ 21 h 35"/>
                <a:gd name="T50" fmla="*/ 2 w 35"/>
                <a:gd name="T51" fmla="*/ 24 h 35"/>
                <a:gd name="T52" fmla="*/ 2 w 35"/>
                <a:gd name="T53" fmla="*/ 25 h 35"/>
                <a:gd name="T54" fmla="*/ 3 w 35"/>
                <a:gd name="T55" fmla="*/ 27 h 35"/>
                <a:gd name="T56" fmla="*/ 5 w 35"/>
                <a:gd name="T57" fmla="*/ 30 h 35"/>
                <a:gd name="T58" fmla="*/ 8 w 35"/>
                <a:gd name="T59" fmla="*/ 32 h 35"/>
                <a:gd name="T60" fmla="*/ 11 w 35"/>
                <a:gd name="T61" fmla="*/ 34 h 35"/>
                <a:gd name="T62" fmla="*/ 14 w 35"/>
                <a:gd name="T63" fmla="*/ 34 h 35"/>
                <a:gd name="T64" fmla="*/ 18 w 35"/>
                <a:gd name="T65" fmla="*/ 35 h 35"/>
                <a:gd name="T66" fmla="*/ 21 w 35"/>
                <a:gd name="T67" fmla="*/ 34 h 35"/>
                <a:gd name="T68" fmla="*/ 24 w 35"/>
                <a:gd name="T69" fmla="*/ 34 h 35"/>
                <a:gd name="T70" fmla="*/ 25 w 35"/>
                <a:gd name="T71" fmla="*/ 33 h 35"/>
                <a:gd name="T72" fmla="*/ 27 w 35"/>
                <a:gd name="T73" fmla="*/ 32 h 35"/>
                <a:gd name="T74" fmla="*/ 28 w 35"/>
                <a:gd name="T75" fmla="*/ 31 h 35"/>
                <a:gd name="T76" fmla="*/ 30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30"/>
                  </a:moveTo>
                  <a:lnTo>
                    <a:pt x="31" y="28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44">
              <a:extLst>
                <a:ext uri="{FF2B5EF4-FFF2-40B4-BE49-F238E27FC236}">
                  <a16:creationId xmlns:a16="http://schemas.microsoft.com/office/drawing/2014/main" id="{79C17BAB-3264-4380-8C0A-19B91F07B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572" y="3760183"/>
              <a:ext cx="46297" cy="47000"/>
            </a:xfrm>
            <a:custGeom>
              <a:avLst/>
              <a:gdLst>
                <a:gd name="T0" fmla="*/ 29 w 34"/>
                <a:gd name="T1" fmla="*/ 29 h 35"/>
                <a:gd name="T2" fmla="*/ 30 w 34"/>
                <a:gd name="T3" fmla="*/ 28 h 35"/>
                <a:gd name="T4" fmla="*/ 31 w 34"/>
                <a:gd name="T5" fmla="*/ 26 h 35"/>
                <a:gd name="T6" fmla="*/ 32 w 34"/>
                <a:gd name="T7" fmla="*/ 25 h 35"/>
                <a:gd name="T8" fmla="*/ 33 w 34"/>
                <a:gd name="T9" fmla="*/ 24 h 35"/>
                <a:gd name="T10" fmla="*/ 34 w 34"/>
                <a:gd name="T11" fmla="*/ 20 h 35"/>
                <a:gd name="T12" fmla="*/ 34 w 34"/>
                <a:gd name="T13" fmla="*/ 17 h 35"/>
                <a:gd name="T14" fmla="*/ 34 w 34"/>
                <a:gd name="T15" fmla="*/ 14 h 35"/>
                <a:gd name="T16" fmla="*/ 33 w 34"/>
                <a:gd name="T17" fmla="*/ 10 h 35"/>
                <a:gd name="T18" fmla="*/ 31 w 34"/>
                <a:gd name="T19" fmla="*/ 8 h 35"/>
                <a:gd name="T20" fmla="*/ 29 w 34"/>
                <a:gd name="T21" fmla="*/ 5 h 35"/>
                <a:gd name="T22" fmla="*/ 26 w 34"/>
                <a:gd name="T23" fmla="*/ 3 h 35"/>
                <a:gd name="T24" fmla="*/ 25 w 34"/>
                <a:gd name="T25" fmla="*/ 2 h 35"/>
                <a:gd name="T26" fmla="*/ 23 w 34"/>
                <a:gd name="T27" fmla="*/ 1 h 35"/>
                <a:gd name="T28" fmla="*/ 20 w 34"/>
                <a:gd name="T29" fmla="*/ 0 h 35"/>
                <a:gd name="T30" fmla="*/ 17 w 34"/>
                <a:gd name="T31" fmla="*/ 0 h 35"/>
                <a:gd name="T32" fmla="*/ 13 w 34"/>
                <a:gd name="T33" fmla="*/ 0 h 35"/>
                <a:gd name="T34" fmla="*/ 10 w 34"/>
                <a:gd name="T35" fmla="*/ 1 h 35"/>
                <a:gd name="T36" fmla="*/ 7 w 34"/>
                <a:gd name="T37" fmla="*/ 3 h 35"/>
                <a:gd name="T38" fmla="*/ 5 w 34"/>
                <a:gd name="T39" fmla="*/ 5 h 35"/>
                <a:gd name="T40" fmla="*/ 2 w 34"/>
                <a:gd name="T41" fmla="*/ 8 h 35"/>
                <a:gd name="T42" fmla="*/ 1 w 34"/>
                <a:gd name="T43" fmla="*/ 10 h 35"/>
                <a:gd name="T44" fmla="*/ 0 w 34"/>
                <a:gd name="T45" fmla="*/ 14 h 35"/>
                <a:gd name="T46" fmla="*/ 0 w 34"/>
                <a:gd name="T47" fmla="*/ 17 h 35"/>
                <a:gd name="T48" fmla="*/ 0 w 34"/>
                <a:gd name="T49" fmla="*/ 20 h 35"/>
                <a:gd name="T50" fmla="*/ 1 w 34"/>
                <a:gd name="T51" fmla="*/ 24 h 35"/>
                <a:gd name="T52" fmla="*/ 1 w 34"/>
                <a:gd name="T53" fmla="*/ 25 h 35"/>
                <a:gd name="T54" fmla="*/ 2 w 34"/>
                <a:gd name="T55" fmla="*/ 26 h 35"/>
                <a:gd name="T56" fmla="*/ 5 w 34"/>
                <a:gd name="T57" fmla="*/ 29 h 35"/>
                <a:gd name="T58" fmla="*/ 7 w 34"/>
                <a:gd name="T59" fmla="*/ 32 h 35"/>
                <a:gd name="T60" fmla="*/ 10 w 34"/>
                <a:gd name="T61" fmla="*/ 33 h 35"/>
                <a:gd name="T62" fmla="*/ 13 w 34"/>
                <a:gd name="T63" fmla="*/ 34 h 35"/>
                <a:gd name="T64" fmla="*/ 17 w 34"/>
                <a:gd name="T65" fmla="*/ 35 h 35"/>
                <a:gd name="T66" fmla="*/ 20 w 34"/>
                <a:gd name="T67" fmla="*/ 34 h 35"/>
                <a:gd name="T68" fmla="*/ 23 w 34"/>
                <a:gd name="T69" fmla="*/ 33 h 35"/>
                <a:gd name="T70" fmla="*/ 25 w 34"/>
                <a:gd name="T71" fmla="*/ 32 h 35"/>
                <a:gd name="T72" fmla="*/ 26 w 34"/>
                <a:gd name="T73" fmla="*/ 32 h 35"/>
                <a:gd name="T74" fmla="*/ 28 w 34"/>
                <a:gd name="T75" fmla="*/ 30 h 35"/>
                <a:gd name="T76" fmla="*/ 29 w 34"/>
                <a:gd name="T7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29" y="29"/>
                  </a:moveTo>
                  <a:lnTo>
                    <a:pt x="30" y="28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45">
              <a:extLst>
                <a:ext uri="{FF2B5EF4-FFF2-40B4-BE49-F238E27FC236}">
                  <a16:creationId xmlns:a16="http://schemas.microsoft.com/office/drawing/2014/main" id="{20B7C8DC-5A13-4ACD-B590-79BE1547D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014" y="3619184"/>
              <a:ext cx="46297" cy="47000"/>
            </a:xfrm>
            <a:custGeom>
              <a:avLst/>
              <a:gdLst>
                <a:gd name="T0" fmla="*/ 29 w 34"/>
                <a:gd name="T1" fmla="*/ 30 h 35"/>
                <a:gd name="T2" fmla="*/ 30 w 34"/>
                <a:gd name="T3" fmla="*/ 28 h 35"/>
                <a:gd name="T4" fmla="*/ 31 w 34"/>
                <a:gd name="T5" fmla="*/ 27 h 35"/>
                <a:gd name="T6" fmla="*/ 32 w 34"/>
                <a:gd name="T7" fmla="*/ 25 h 35"/>
                <a:gd name="T8" fmla="*/ 33 w 34"/>
                <a:gd name="T9" fmla="*/ 24 h 35"/>
                <a:gd name="T10" fmla="*/ 34 w 34"/>
                <a:gd name="T11" fmla="*/ 21 h 35"/>
                <a:gd name="T12" fmla="*/ 34 w 34"/>
                <a:gd name="T13" fmla="*/ 17 h 35"/>
                <a:gd name="T14" fmla="*/ 34 w 34"/>
                <a:gd name="T15" fmla="*/ 14 h 35"/>
                <a:gd name="T16" fmla="*/ 33 w 34"/>
                <a:gd name="T17" fmla="*/ 11 h 35"/>
                <a:gd name="T18" fmla="*/ 31 w 34"/>
                <a:gd name="T19" fmla="*/ 8 h 35"/>
                <a:gd name="T20" fmla="*/ 29 w 34"/>
                <a:gd name="T21" fmla="*/ 5 h 35"/>
                <a:gd name="T22" fmla="*/ 26 w 34"/>
                <a:gd name="T23" fmla="*/ 3 h 35"/>
                <a:gd name="T24" fmla="*/ 25 w 34"/>
                <a:gd name="T25" fmla="*/ 2 h 35"/>
                <a:gd name="T26" fmla="*/ 23 w 34"/>
                <a:gd name="T27" fmla="*/ 1 h 35"/>
                <a:gd name="T28" fmla="*/ 20 w 34"/>
                <a:gd name="T29" fmla="*/ 0 h 35"/>
                <a:gd name="T30" fmla="*/ 17 w 34"/>
                <a:gd name="T31" fmla="*/ 0 h 35"/>
                <a:gd name="T32" fmla="*/ 13 w 34"/>
                <a:gd name="T33" fmla="*/ 0 h 35"/>
                <a:gd name="T34" fmla="*/ 10 w 34"/>
                <a:gd name="T35" fmla="*/ 1 h 35"/>
                <a:gd name="T36" fmla="*/ 7 w 34"/>
                <a:gd name="T37" fmla="*/ 3 h 35"/>
                <a:gd name="T38" fmla="*/ 5 w 34"/>
                <a:gd name="T39" fmla="*/ 5 h 35"/>
                <a:gd name="T40" fmla="*/ 2 w 34"/>
                <a:gd name="T41" fmla="*/ 8 h 35"/>
                <a:gd name="T42" fmla="*/ 1 w 34"/>
                <a:gd name="T43" fmla="*/ 11 h 35"/>
                <a:gd name="T44" fmla="*/ 0 w 34"/>
                <a:gd name="T45" fmla="*/ 14 h 35"/>
                <a:gd name="T46" fmla="*/ 0 w 34"/>
                <a:gd name="T47" fmla="*/ 17 h 35"/>
                <a:gd name="T48" fmla="*/ 0 w 34"/>
                <a:gd name="T49" fmla="*/ 21 h 35"/>
                <a:gd name="T50" fmla="*/ 1 w 34"/>
                <a:gd name="T51" fmla="*/ 24 h 35"/>
                <a:gd name="T52" fmla="*/ 1 w 34"/>
                <a:gd name="T53" fmla="*/ 25 h 35"/>
                <a:gd name="T54" fmla="*/ 2 w 34"/>
                <a:gd name="T55" fmla="*/ 27 h 35"/>
                <a:gd name="T56" fmla="*/ 5 w 34"/>
                <a:gd name="T57" fmla="*/ 30 h 35"/>
                <a:gd name="T58" fmla="*/ 7 w 34"/>
                <a:gd name="T59" fmla="*/ 32 h 35"/>
                <a:gd name="T60" fmla="*/ 10 w 34"/>
                <a:gd name="T61" fmla="*/ 34 h 35"/>
                <a:gd name="T62" fmla="*/ 13 w 34"/>
                <a:gd name="T63" fmla="*/ 34 h 35"/>
                <a:gd name="T64" fmla="*/ 17 w 34"/>
                <a:gd name="T65" fmla="*/ 35 h 35"/>
                <a:gd name="T66" fmla="*/ 20 w 34"/>
                <a:gd name="T67" fmla="*/ 34 h 35"/>
                <a:gd name="T68" fmla="*/ 23 w 34"/>
                <a:gd name="T69" fmla="*/ 34 h 35"/>
                <a:gd name="T70" fmla="*/ 25 w 34"/>
                <a:gd name="T71" fmla="*/ 33 h 35"/>
                <a:gd name="T72" fmla="*/ 26 w 34"/>
                <a:gd name="T73" fmla="*/ 32 h 35"/>
                <a:gd name="T74" fmla="*/ 28 w 34"/>
                <a:gd name="T75" fmla="*/ 31 h 35"/>
                <a:gd name="T76" fmla="*/ 29 w 34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29" y="30"/>
                  </a:move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4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46">
              <a:extLst>
                <a:ext uri="{FF2B5EF4-FFF2-40B4-BE49-F238E27FC236}">
                  <a16:creationId xmlns:a16="http://schemas.microsoft.com/office/drawing/2014/main" id="{758CB5A3-2CEB-43C9-8B2E-DF5FF6AD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5168" y="3915953"/>
              <a:ext cx="46297" cy="47000"/>
            </a:xfrm>
            <a:custGeom>
              <a:avLst/>
              <a:gdLst>
                <a:gd name="T0" fmla="*/ 29 w 34"/>
                <a:gd name="T1" fmla="*/ 29 h 35"/>
                <a:gd name="T2" fmla="*/ 30 w 34"/>
                <a:gd name="T3" fmla="*/ 28 h 35"/>
                <a:gd name="T4" fmla="*/ 31 w 34"/>
                <a:gd name="T5" fmla="*/ 26 h 35"/>
                <a:gd name="T6" fmla="*/ 32 w 34"/>
                <a:gd name="T7" fmla="*/ 25 h 35"/>
                <a:gd name="T8" fmla="*/ 33 w 34"/>
                <a:gd name="T9" fmla="*/ 24 h 35"/>
                <a:gd name="T10" fmla="*/ 34 w 34"/>
                <a:gd name="T11" fmla="*/ 20 h 35"/>
                <a:gd name="T12" fmla="*/ 34 w 34"/>
                <a:gd name="T13" fmla="*/ 17 h 35"/>
                <a:gd name="T14" fmla="*/ 34 w 34"/>
                <a:gd name="T15" fmla="*/ 14 h 35"/>
                <a:gd name="T16" fmla="*/ 33 w 34"/>
                <a:gd name="T17" fmla="*/ 10 h 35"/>
                <a:gd name="T18" fmla="*/ 31 w 34"/>
                <a:gd name="T19" fmla="*/ 8 h 35"/>
                <a:gd name="T20" fmla="*/ 29 w 34"/>
                <a:gd name="T21" fmla="*/ 5 h 35"/>
                <a:gd name="T22" fmla="*/ 26 w 34"/>
                <a:gd name="T23" fmla="*/ 3 h 35"/>
                <a:gd name="T24" fmla="*/ 25 w 34"/>
                <a:gd name="T25" fmla="*/ 2 h 35"/>
                <a:gd name="T26" fmla="*/ 23 w 34"/>
                <a:gd name="T27" fmla="*/ 1 h 35"/>
                <a:gd name="T28" fmla="*/ 20 w 34"/>
                <a:gd name="T29" fmla="*/ 0 h 35"/>
                <a:gd name="T30" fmla="*/ 17 w 34"/>
                <a:gd name="T31" fmla="*/ 0 h 35"/>
                <a:gd name="T32" fmla="*/ 13 w 34"/>
                <a:gd name="T33" fmla="*/ 0 h 35"/>
                <a:gd name="T34" fmla="*/ 10 w 34"/>
                <a:gd name="T35" fmla="*/ 1 h 35"/>
                <a:gd name="T36" fmla="*/ 7 w 34"/>
                <a:gd name="T37" fmla="*/ 3 h 35"/>
                <a:gd name="T38" fmla="*/ 5 w 34"/>
                <a:gd name="T39" fmla="*/ 5 h 35"/>
                <a:gd name="T40" fmla="*/ 2 w 34"/>
                <a:gd name="T41" fmla="*/ 8 h 35"/>
                <a:gd name="T42" fmla="*/ 1 w 34"/>
                <a:gd name="T43" fmla="*/ 10 h 35"/>
                <a:gd name="T44" fmla="*/ 0 w 34"/>
                <a:gd name="T45" fmla="*/ 14 h 35"/>
                <a:gd name="T46" fmla="*/ 0 w 34"/>
                <a:gd name="T47" fmla="*/ 17 h 35"/>
                <a:gd name="T48" fmla="*/ 0 w 34"/>
                <a:gd name="T49" fmla="*/ 20 h 35"/>
                <a:gd name="T50" fmla="*/ 1 w 34"/>
                <a:gd name="T51" fmla="*/ 24 h 35"/>
                <a:gd name="T52" fmla="*/ 1 w 34"/>
                <a:gd name="T53" fmla="*/ 25 h 35"/>
                <a:gd name="T54" fmla="*/ 2 w 34"/>
                <a:gd name="T55" fmla="*/ 26 h 35"/>
                <a:gd name="T56" fmla="*/ 5 w 34"/>
                <a:gd name="T57" fmla="*/ 29 h 35"/>
                <a:gd name="T58" fmla="*/ 7 w 34"/>
                <a:gd name="T59" fmla="*/ 32 h 35"/>
                <a:gd name="T60" fmla="*/ 10 w 34"/>
                <a:gd name="T61" fmla="*/ 33 h 35"/>
                <a:gd name="T62" fmla="*/ 13 w 34"/>
                <a:gd name="T63" fmla="*/ 34 h 35"/>
                <a:gd name="T64" fmla="*/ 17 w 34"/>
                <a:gd name="T65" fmla="*/ 35 h 35"/>
                <a:gd name="T66" fmla="*/ 20 w 34"/>
                <a:gd name="T67" fmla="*/ 34 h 35"/>
                <a:gd name="T68" fmla="*/ 23 w 34"/>
                <a:gd name="T69" fmla="*/ 33 h 35"/>
                <a:gd name="T70" fmla="*/ 25 w 34"/>
                <a:gd name="T71" fmla="*/ 32 h 35"/>
                <a:gd name="T72" fmla="*/ 26 w 34"/>
                <a:gd name="T73" fmla="*/ 32 h 35"/>
                <a:gd name="T74" fmla="*/ 28 w 34"/>
                <a:gd name="T75" fmla="*/ 30 h 35"/>
                <a:gd name="T76" fmla="*/ 29 w 34"/>
                <a:gd name="T7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29" y="29"/>
                  </a:moveTo>
                  <a:lnTo>
                    <a:pt x="30" y="28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47">
              <a:extLst>
                <a:ext uri="{FF2B5EF4-FFF2-40B4-BE49-F238E27FC236}">
                  <a16:creationId xmlns:a16="http://schemas.microsoft.com/office/drawing/2014/main" id="{105F3D4D-9AF7-44B5-B1DF-6CDE501F2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2266" y="3440585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48">
              <a:extLst>
                <a:ext uri="{FF2B5EF4-FFF2-40B4-BE49-F238E27FC236}">
                  <a16:creationId xmlns:a16="http://schemas.microsoft.com/office/drawing/2014/main" id="{02B4E04E-4D2D-4197-908B-9F3246F61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793" y="3534587"/>
              <a:ext cx="47659" cy="45657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34 h 34"/>
                <a:gd name="T4" fmla="*/ 35 w 35"/>
                <a:gd name="T5" fmla="*/ 34 h 34"/>
                <a:gd name="T6" fmla="*/ 18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0" y="34"/>
                  </a:lnTo>
                  <a:lnTo>
                    <a:pt x="35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49">
              <a:extLst>
                <a:ext uri="{FF2B5EF4-FFF2-40B4-BE49-F238E27FC236}">
                  <a16:creationId xmlns:a16="http://schemas.microsoft.com/office/drawing/2014/main" id="{B66F6ECB-98E3-4D9F-BA74-E0667140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6565" y="3572184"/>
              <a:ext cx="47659" cy="47000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8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50">
              <a:extLst>
                <a:ext uri="{FF2B5EF4-FFF2-40B4-BE49-F238E27FC236}">
                  <a16:creationId xmlns:a16="http://schemas.microsoft.com/office/drawing/2014/main" id="{A240361E-DC53-435A-805E-E9AFE6B4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000" y="3659469"/>
              <a:ext cx="47659" cy="47000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8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51">
              <a:extLst>
                <a:ext uri="{FF2B5EF4-FFF2-40B4-BE49-F238E27FC236}">
                  <a16:creationId xmlns:a16="http://schemas.microsoft.com/office/drawing/2014/main" id="{5D993058-0B48-442E-B12A-CCE0B9819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311" y="3797783"/>
              <a:ext cx="47659" cy="47000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8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52">
              <a:extLst>
                <a:ext uri="{FF2B5EF4-FFF2-40B4-BE49-F238E27FC236}">
                  <a16:creationId xmlns:a16="http://schemas.microsoft.com/office/drawing/2014/main" id="{812FF8FB-2DB3-48C4-9C3F-6D473BFB0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015" y="3769583"/>
              <a:ext cx="47659" cy="47000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8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53">
              <a:extLst>
                <a:ext uri="{FF2B5EF4-FFF2-40B4-BE49-F238E27FC236}">
                  <a16:creationId xmlns:a16="http://schemas.microsoft.com/office/drawing/2014/main" id="{355800DE-430B-49FA-97C2-5F6F14876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57" y="3868953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54">
              <a:extLst>
                <a:ext uri="{FF2B5EF4-FFF2-40B4-BE49-F238E27FC236}">
                  <a16:creationId xmlns:a16="http://schemas.microsoft.com/office/drawing/2014/main" id="{FF9E9ABF-F7BF-4830-A626-5576B432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563" y="4095895"/>
              <a:ext cx="47659" cy="47000"/>
            </a:xfrm>
            <a:custGeom>
              <a:avLst/>
              <a:gdLst>
                <a:gd name="T0" fmla="*/ 30 w 35"/>
                <a:gd name="T1" fmla="*/ 30 h 35"/>
                <a:gd name="T2" fmla="*/ 31 w 35"/>
                <a:gd name="T3" fmla="*/ 28 h 35"/>
                <a:gd name="T4" fmla="*/ 32 w 35"/>
                <a:gd name="T5" fmla="*/ 27 h 35"/>
                <a:gd name="T6" fmla="*/ 32 w 35"/>
                <a:gd name="T7" fmla="*/ 25 h 35"/>
                <a:gd name="T8" fmla="*/ 33 w 35"/>
                <a:gd name="T9" fmla="*/ 24 h 35"/>
                <a:gd name="T10" fmla="*/ 34 w 35"/>
                <a:gd name="T11" fmla="*/ 21 h 35"/>
                <a:gd name="T12" fmla="*/ 35 w 35"/>
                <a:gd name="T13" fmla="*/ 18 h 35"/>
                <a:gd name="T14" fmla="*/ 34 w 35"/>
                <a:gd name="T15" fmla="*/ 14 h 35"/>
                <a:gd name="T16" fmla="*/ 33 w 35"/>
                <a:gd name="T17" fmla="*/ 11 h 35"/>
                <a:gd name="T18" fmla="*/ 32 w 35"/>
                <a:gd name="T19" fmla="*/ 8 h 35"/>
                <a:gd name="T20" fmla="*/ 30 w 35"/>
                <a:gd name="T21" fmla="*/ 6 h 35"/>
                <a:gd name="T22" fmla="*/ 27 w 35"/>
                <a:gd name="T23" fmla="*/ 3 h 35"/>
                <a:gd name="T24" fmla="*/ 25 w 35"/>
                <a:gd name="T25" fmla="*/ 2 h 35"/>
                <a:gd name="T26" fmla="*/ 24 w 35"/>
                <a:gd name="T27" fmla="*/ 2 h 35"/>
                <a:gd name="T28" fmla="*/ 21 w 35"/>
                <a:gd name="T29" fmla="*/ 0 h 35"/>
                <a:gd name="T30" fmla="*/ 18 w 35"/>
                <a:gd name="T31" fmla="*/ 0 h 35"/>
                <a:gd name="T32" fmla="*/ 14 w 35"/>
                <a:gd name="T33" fmla="*/ 0 h 35"/>
                <a:gd name="T34" fmla="*/ 11 w 35"/>
                <a:gd name="T35" fmla="*/ 2 h 35"/>
                <a:gd name="T36" fmla="*/ 8 w 35"/>
                <a:gd name="T37" fmla="*/ 3 h 35"/>
                <a:gd name="T38" fmla="*/ 5 w 35"/>
                <a:gd name="T39" fmla="*/ 6 h 35"/>
                <a:gd name="T40" fmla="*/ 3 w 35"/>
                <a:gd name="T41" fmla="*/ 8 h 35"/>
                <a:gd name="T42" fmla="*/ 1 w 35"/>
                <a:gd name="T43" fmla="*/ 11 h 35"/>
                <a:gd name="T44" fmla="*/ 1 w 35"/>
                <a:gd name="T45" fmla="*/ 14 h 35"/>
                <a:gd name="T46" fmla="*/ 0 w 35"/>
                <a:gd name="T47" fmla="*/ 18 h 35"/>
                <a:gd name="T48" fmla="*/ 1 w 35"/>
                <a:gd name="T49" fmla="*/ 21 h 35"/>
                <a:gd name="T50" fmla="*/ 1 w 35"/>
                <a:gd name="T51" fmla="*/ 24 h 35"/>
                <a:gd name="T52" fmla="*/ 2 w 35"/>
                <a:gd name="T53" fmla="*/ 25 h 35"/>
                <a:gd name="T54" fmla="*/ 3 w 35"/>
                <a:gd name="T55" fmla="*/ 27 h 35"/>
                <a:gd name="T56" fmla="*/ 5 w 35"/>
                <a:gd name="T57" fmla="*/ 30 h 35"/>
                <a:gd name="T58" fmla="*/ 8 w 35"/>
                <a:gd name="T59" fmla="*/ 32 h 35"/>
                <a:gd name="T60" fmla="*/ 11 w 35"/>
                <a:gd name="T61" fmla="*/ 34 h 35"/>
                <a:gd name="T62" fmla="*/ 14 w 35"/>
                <a:gd name="T63" fmla="*/ 35 h 35"/>
                <a:gd name="T64" fmla="*/ 18 w 35"/>
                <a:gd name="T65" fmla="*/ 35 h 35"/>
                <a:gd name="T66" fmla="*/ 21 w 35"/>
                <a:gd name="T67" fmla="*/ 35 h 35"/>
                <a:gd name="T68" fmla="*/ 24 w 35"/>
                <a:gd name="T69" fmla="*/ 34 h 35"/>
                <a:gd name="T70" fmla="*/ 25 w 35"/>
                <a:gd name="T71" fmla="*/ 33 h 35"/>
                <a:gd name="T72" fmla="*/ 27 w 35"/>
                <a:gd name="T73" fmla="*/ 32 h 35"/>
                <a:gd name="T74" fmla="*/ 28 w 35"/>
                <a:gd name="T75" fmla="*/ 31 h 35"/>
                <a:gd name="T76" fmla="*/ 30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30"/>
                  </a:moveTo>
                  <a:lnTo>
                    <a:pt x="31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55">
              <a:extLst>
                <a:ext uri="{FF2B5EF4-FFF2-40B4-BE49-F238E27FC236}">
                  <a16:creationId xmlns:a16="http://schemas.microsoft.com/office/drawing/2014/main" id="{3479653B-FB8B-4D77-82D4-D3A8FA773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224" y="3161273"/>
              <a:ext cx="47659" cy="47000"/>
            </a:xfrm>
            <a:custGeom>
              <a:avLst/>
              <a:gdLst>
                <a:gd name="T0" fmla="*/ 30 w 35"/>
                <a:gd name="T1" fmla="*/ 29 h 35"/>
                <a:gd name="T2" fmla="*/ 31 w 35"/>
                <a:gd name="T3" fmla="*/ 28 h 35"/>
                <a:gd name="T4" fmla="*/ 32 w 35"/>
                <a:gd name="T5" fmla="*/ 26 h 35"/>
                <a:gd name="T6" fmla="*/ 32 w 35"/>
                <a:gd name="T7" fmla="*/ 25 h 35"/>
                <a:gd name="T8" fmla="*/ 33 w 35"/>
                <a:gd name="T9" fmla="*/ 23 h 35"/>
                <a:gd name="T10" fmla="*/ 34 w 35"/>
                <a:gd name="T11" fmla="*/ 20 h 35"/>
                <a:gd name="T12" fmla="*/ 35 w 35"/>
                <a:gd name="T13" fmla="*/ 17 h 35"/>
                <a:gd name="T14" fmla="*/ 34 w 35"/>
                <a:gd name="T15" fmla="*/ 14 h 35"/>
                <a:gd name="T16" fmla="*/ 33 w 35"/>
                <a:gd name="T17" fmla="*/ 10 h 35"/>
                <a:gd name="T18" fmla="*/ 32 w 35"/>
                <a:gd name="T19" fmla="*/ 7 h 35"/>
                <a:gd name="T20" fmla="*/ 30 w 35"/>
                <a:gd name="T21" fmla="*/ 5 h 35"/>
                <a:gd name="T22" fmla="*/ 27 w 35"/>
                <a:gd name="T23" fmla="*/ 3 h 35"/>
                <a:gd name="T24" fmla="*/ 25 w 35"/>
                <a:gd name="T25" fmla="*/ 2 h 35"/>
                <a:gd name="T26" fmla="*/ 24 w 35"/>
                <a:gd name="T27" fmla="*/ 1 h 35"/>
                <a:gd name="T28" fmla="*/ 21 w 35"/>
                <a:gd name="T29" fmla="*/ 0 h 35"/>
                <a:gd name="T30" fmla="*/ 18 w 35"/>
                <a:gd name="T31" fmla="*/ 0 h 35"/>
                <a:gd name="T32" fmla="*/ 14 w 35"/>
                <a:gd name="T33" fmla="*/ 0 h 35"/>
                <a:gd name="T34" fmla="*/ 11 w 35"/>
                <a:gd name="T35" fmla="*/ 1 h 35"/>
                <a:gd name="T36" fmla="*/ 8 w 35"/>
                <a:gd name="T37" fmla="*/ 3 h 35"/>
                <a:gd name="T38" fmla="*/ 5 w 35"/>
                <a:gd name="T39" fmla="*/ 5 h 35"/>
                <a:gd name="T40" fmla="*/ 3 w 35"/>
                <a:gd name="T41" fmla="*/ 7 h 35"/>
                <a:gd name="T42" fmla="*/ 1 w 35"/>
                <a:gd name="T43" fmla="*/ 10 h 35"/>
                <a:gd name="T44" fmla="*/ 1 w 35"/>
                <a:gd name="T45" fmla="*/ 14 h 35"/>
                <a:gd name="T46" fmla="*/ 0 w 35"/>
                <a:gd name="T47" fmla="*/ 17 h 35"/>
                <a:gd name="T48" fmla="*/ 1 w 35"/>
                <a:gd name="T49" fmla="*/ 20 h 35"/>
                <a:gd name="T50" fmla="*/ 1 w 35"/>
                <a:gd name="T51" fmla="*/ 23 h 35"/>
                <a:gd name="T52" fmla="*/ 2 w 35"/>
                <a:gd name="T53" fmla="*/ 25 h 35"/>
                <a:gd name="T54" fmla="*/ 3 w 35"/>
                <a:gd name="T55" fmla="*/ 26 h 35"/>
                <a:gd name="T56" fmla="*/ 5 w 35"/>
                <a:gd name="T57" fmla="*/ 29 h 35"/>
                <a:gd name="T58" fmla="*/ 8 w 35"/>
                <a:gd name="T59" fmla="*/ 31 h 35"/>
                <a:gd name="T60" fmla="*/ 11 w 35"/>
                <a:gd name="T61" fmla="*/ 33 h 35"/>
                <a:gd name="T62" fmla="*/ 14 w 35"/>
                <a:gd name="T63" fmla="*/ 34 h 35"/>
                <a:gd name="T64" fmla="*/ 18 w 35"/>
                <a:gd name="T65" fmla="*/ 35 h 35"/>
                <a:gd name="T66" fmla="*/ 21 w 35"/>
                <a:gd name="T67" fmla="*/ 34 h 35"/>
                <a:gd name="T68" fmla="*/ 24 w 35"/>
                <a:gd name="T69" fmla="*/ 33 h 35"/>
                <a:gd name="T70" fmla="*/ 25 w 35"/>
                <a:gd name="T71" fmla="*/ 32 h 35"/>
                <a:gd name="T72" fmla="*/ 27 w 35"/>
                <a:gd name="T73" fmla="*/ 31 h 35"/>
                <a:gd name="T74" fmla="*/ 28 w 35"/>
                <a:gd name="T75" fmla="*/ 30 h 35"/>
                <a:gd name="T76" fmla="*/ 30 w 35"/>
                <a:gd name="T7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29"/>
                  </a:moveTo>
                  <a:lnTo>
                    <a:pt x="31" y="28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56">
              <a:extLst>
                <a:ext uri="{FF2B5EF4-FFF2-40B4-BE49-F238E27FC236}">
                  <a16:creationId xmlns:a16="http://schemas.microsoft.com/office/drawing/2014/main" id="{B754B6DC-2FBD-4AE4-A9D0-C31E5B648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015" y="4227496"/>
              <a:ext cx="47659" cy="45657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34 h 34"/>
                <a:gd name="T4" fmla="*/ 35 w 35"/>
                <a:gd name="T5" fmla="*/ 34 h 34"/>
                <a:gd name="T6" fmla="*/ 18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0" y="34"/>
                  </a:lnTo>
                  <a:lnTo>
                    <a:pt x="35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57">
              <a:extLst>
                <a:ext uri="{FF2B5EF4-FFF2-40B4-BE49-F238E27FC236}">
                  <a16:creationId xmlns:a16="http://schemas.microsoft.com/office/drawing/2014/main" id="{637D348D-B042-441D-AC70-4351032A5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985" y="4238237"/>
              <a:ext cx="47659" cy="45657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34 h 34"/>
                <a:gd name="T4" fmla="*/ 35 w 35"/>
                <a:gd name="T5" fmla="*/ 34 h 34"/>
                <a:gd name="T6" fmla="*/ 18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0" y="34"/>
                  </a:lnTo>
                  <a:lnTo>
                    <a:pt x="35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58">
              <a:extLst>
                <a:ext uri="{FF2B5EF4-FFF2-40B4-BE49-F238E27FC236}">
                  <a16:creationId xmlns:a16="http://schemas.microsoft.com/office/drawing/2014/main" id="{E7326F83-FBF1-4B63-B161-1B10CA5F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743" y="4191237"/>
              <a:ext cx="47659" cy="47000"/>
            </a:xfrm>
            <a:custGeom>
              <a:avLst/>
              <a:gdLst>
                <a:gd name="T0" fmla="*/ 18 w 35"/>
                <a:gd name="T1" fmla="*/ 35 h 35"/>
                <a:gd name="T2" fmla="*/ 21 w 35"/>
                <a:gd name="T3" fmla="*/ 34 h 35"/>
                <a:gd name="T4" fmla="*/ 24 w 35"/>
                <a:gd name="T5" fmla="*/ 33 h 35"/>
                <a:gd name="T6" fmla="*/ 25 w 35"/>
                <a:gd name="T7" fmla="*/ 32 h 35"/>
                <a:gd name="T8" fmla="*/ 27 w 35"/>
                <a:gd name="T9" fmla="*/ 32 h 35"/>
                <a:gd name="T10" fmla="*/ 28 w 35"/>
                <a:gd name="T11" fmla="*/ 30 h 35"/>
                <a:gd name="T12" fmla="*/ 30 w 35"/>
                <a:gd name="T13" fmla="*/ 30 h 35"/>
                <a:gd name="T14" fmla="*/ 31 w 35"/>
                <a:gd name="T15" fmla="*/ 28 h 35"/>
                <a:gd name="T16" fmla="*/ 32 w 35"/>
                <a:gd name="T17" fmla="*/ 27 h 35"/>
                <a:gd name="T18" fmla="*/ 32 w 35"/>
                <a:gd name="T19" fmla="*/ 25 h 35"/>
                <a:gd name="T20" fmla="*/ 34 w 35"/>
                <a:gd name="T21" fmla="*/ 24 h 35"/>
                <a:gd name="T22" fmla="*/ 34 w 35"/>
                <a:gd name="T23" fmla="*/ 21 h 35"/>
                <a:gd name="T24" fmla="*/ 35 w 35"/>
                <a:gd name="T25" fmla="*/ 17 h 35"/>
                <a:gd name="T26" fmla="*/ 34 w 35"/>
                <a:gd name="T27" fmla="*/ 14 h 35"/>
                <a:gd name="T28" fmla="*/ 34 w 35"/>
                <a:gd name="T29" fmla="*/ 10 h 35"/>
                <a:gd name="T30" fmla="*/ 32 w 35"/>
                <a:gd name="T31" fmla="*/ 8 h 35"/>
                <a:gd name="T32" fmla="*/ 30 w 35"/>
                <a:gd name="T33" fmla="*/ 5 h 35"/>
                <a:gd name="T34" fmla="*/ 27 w 35"/>
                <a:gd name="T35" fmla="*/ 3 h 35"/>
                <a:gd name="T36" fmla="*/ 25 w 35"/>
                <a:gd name="T37" fmla="*/ 2 h 35"/>
                <a:gd name="T38" fmla="*/ 24 w 35"/>
                <a:gd name="T39" fmla="*/ 1 h 35"/>
                <a:gd name="T40" fmla="*/ 21 w 35"/>
                <a:gd name="T41" fmla="*/ 0 h 35"/>
                <a:gd name="T42" fmla="*/ 18 w 35"/>
                <a:gd name="T43" fmla="*/ 0 h 35"/>
                <a:gd name="T44" fmla="*/ 14 w 35"/>
                <a:gd name="T45" fmla="*/ 0 h 35"/>
                <a:gd name="T46" fmla="*/ 11 w 35"/>
                <a:gd name="T47" fmla="*/ 1 h 35"/>
                <a:gd name="T48" fmla="*/ 8 w 35"/>
                <a:gd name="T49" fmla="*/ 3 h 35"/>
                <a:gd name="T50" fmla="*/ 5 w 35"/>
                <a:gd name="T51" fmla="*/ 5 h 35"/>
                <a:gd name="T52" fmla="*/ 3 w 35"/>
                <a:gd name="T53" fmla="*/ 8 h 35"/>
                <a:gd name="T54" fmla="*/ 1 w 35"/>
                <a:gd name="T55" fmla="*/ 10 h 35"/>
                <a:gd name="T56" fmla="*/ 1 w 35"/>
                <a:gd name="T57" fmla="*/ 14 h 35"/>
                <a:gd name="T58" fmla="*/ 0 w 35"/>
                <a:gd name="T59" fmla="*/ 17 h 35"/>
                <a:gd name="T60" fmla="*/ 1 w 35"/>
                <a:gd name="T61" fmla="*/ 21 h 35"/>
                <a:gd name="T62" fmla="*/ 1 w 35"/>
                <a:gd name="T63" fmla="*/ 24 h 35"/>
                <a:gd name="T64" fmla="*/ 2 w 35"/>
                <a:gd name="T65" fmla="*/ 25 h 35"/>
                <a:gd name="T66" fmla="*/ 3 w 35"/>
                <a:gd name="T67" fmla="*/ 27 h 35"/>
                <a:gd name="T68" fmla="*/ 5 w 35"/>
                <a:gd name="T69" fmla="*/ 30 h 35"/>
                <a:gd name="T70" fmla="*/ 8 w 35"/>
                <a:gd name="T71" fmla="*/ 32 h 35"/>
                <a:gd name="T72" fmla="*/ 11 w 35"/>
                <a:gd name="T73" fmla="*/ 33 h 35"/>
                <a:gd name="T74" fmla="*/ 14 w 35"/>
                <a:gd name="T75" fmla="*/ 34 h 35"/>
                <a:gd name="T76" fmla="*/ 18 w 35"/>
                <a:gd name="T7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59">
              <a:extLst>
                <a:ext uri="{FF2B5EF4-FFF2-40B4-BE49-F238E27FC236}">
                  <a16:creationId xmlns:a16="http://schemas.microsoft.com/office/drawing/2014/main" id="{EF25E725-2337-4F89-849C-0A3599F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800" y="4200637"/>
              <a:ext cx="46297" cy="47000"/>
            </a:xfrm>
            <a:custGeom>
              <a:avLst/>
              <a:gdLst>
                <a:gd name="T0" fmla="*/ 17 w 34"/>
                <a:gd name="T1" fmla="*/ 35 h 35"/>
                <a:gd name="T2" fmla="*/ 20 w 34"/>
                <a:gd name="T3" fmla="*/ 34 h 35"/>
                <a:gd name="T4" fmla="*/ 23 w 34"/>
                <a:gd name="T5" fmla="*/ 33 h 35"/>
                <a:gd name="T6" fmla="*/ 25 w 34"/>
                <a:gd name="T7" fmla="*/ 32 h 35"/>
                <a:gd name="T8" fmla="*/ 26 w 34"/>
                <a:gd name="T9" fmla="*/ 32 h 35"/>
                <a:gd name="T10" fmla="*/ 28 w 34"/>
                <a:gd name="T11" fmla="*/ 30 h 35"/>
                <a:gd name="T12" fmla="*/ 29 w 34"/>
                <a:gd name="T13" fmla="*/ 30 h 35"/>
                <a:gd name="T14" fmla="*/ 30 w 34"/>
                <a:gd name="T15" fmla="*/ 28 h 35"/>
                <a:gd name="T16" fmla="*/ 31 w 34"/>
                <a:gd name="T17" fmla="*/ 27 h 35"/>
                <a:gd name="T18" fmla="*/ 32 w 34"/>
                <a:gd name="T19" fmla="*/ 25 h 35"/>
                <a:gd name="T20" fmla="*/ 33 w 34"/>
                <a:gd name="T21" fmla="*/ 24 h 35"/>
                <a:gd name="T22" fmla="*/ 34 w 34"/>
                <a:gd name="T23" fmla="*/ 21 h 35"/>
                <a:gd name="T24" fmla="*/ 34 w 34"/>
                <a:gd name="T25" fmla="*/ 17 h 35"/>
                <a:gd name="T26" fmla="*/ 34 w 34"/>
                <a:gd name="T27" fmla="*/ 14 h 35"/>
                <a:gd name="T28" fmla="*/ 33 w 34"/>
                <a:gd name="T29" fmla="*/ 10 h 35"/>
                <a:gd name="T30" fmla="*/ 31 w 34"/>
                <a:gd name="T31" fmla="*/ 7 h 35"/>
                <a:gd name="T32" fmla="*/ 29 w 34"/>
                <a:gd name="T33" fmla="*/ 5 h 35"/>
                <a:gd name="T34" fmla="*/ 26 w 34"/>
                <a:gd name="T35" fmla="*/ 3 h 35"/>
                <a:gd name="T36" fmla="*/ 25 w 34"/>
                <a:gd name="T37" fmla="*/ 2 h 35"/>
                <a:gd name="T38" fmla="*/ 23 w 34"/>
                <a:gd name="T39" fmla="*/ 1 h 35"/>
                <a:gd name="T40" fmla="*/ 20 w 34"/>
                <a:gd name="T41" fmla="*/ 0 h 35"/>
                <a:gd name="T42" fmla="*/ 17 w 34"/>
                <a:gd name="T43" fmla="*/ 0 h 35"/>
                <a:gd name="T44" fmla="*/ 13 w 34"/>
                <a:gd name="T45" fmla="*/ 0 h 35"/>
                <a:gd name="T46" fmla="*/ 10 w 34"/>
                <a:gd name="T47" fmla="*/ 1 h 35"/>
                <a:gd name="T48" fmla="*/ 7 w 34"/>
                <a:gd name="T49" fmla="*/ 3 h 35"/>
                <a:gd name="T50" fmla="*/ 5 w 34"/>
                <a:gd name="T51" fmla="*/ 5 h 35"/>
                <a:gd name="T52" fmla="*/ 2 w 34"/>
                <a:gd name="T53" fmla="*/ 7 h 35"/>
                <a:gd name="T54" fmla="*/ 1 w 34"/>
                <a:gd name="T55" fmla="*/ 10 h 35"/>
                <a:gd name="T56" fmla="*/ 0 w 34"/>
                <a:gd name="T57" fmla="*/ 14 h 35"/>
                <a:gd name="T58" fmla="*/ 0 w 34"/>
                <a:gd name="T59" fmla="*/ 17 h 35"/>
                <a:gd name="T60" fmla="*/ 0 w 34"/>
                <a:gd name="T61" fmla="*/ 21 h 35"/>
                <a:gd name="T62" fmla="*/ 1 w 34"/>
                <a:gd name="T63" fmla="*/ 24 h 35"/>
                <a:gd name="T64" fmla="*/ 1 w 34"/>
                <a:gd name="T65" fmla="*/ 25 h 35"/>
                <a:gd name="T66" fmla="*/ 2 w 34"/>
                <a:gd name="T67" fmla="*/ 27 h 35"/>
                <a:gd name="T68" fmla="*/ 5 w 34"/>
                <a:gd name="T69" fmla="*/ 30 h 35"/>
                <a:gd name="T70" fmla="*/ 7 w 34"/>
                <a:gd name="T71" fmla="*/ 32 h 35"/>
                <a:gd name="T72" fmla="*/ 10 w 34"/>
                <a:gd name="T73" fmla="*/ 33 h 35"/>
                <a:gd name="T74" fmla="*/ 13 w 34"/>
                <a:gd name="T75" fmla="*/ 34 h 35"/>
                <a:gd name="T76" fmla="*/ 17 w 34"/>
                <a:gd name="T7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60">
              <a:extLst>
                <a:ext uri="{FF2B5EF4-FFF2-40B4-BE49-F238E27FC236}">
                  <a16:creationId xmlns:a16="http://schemas.microsoft.com/office/drawing/2014/main" id="{5B7616AA-76B4-4429-9C5D-61E54788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156" y="4521577"/>
              <a:ext cx="47659" cy="47000"/>
            </a:xfrm>
            <a:custGeom>
              <a:avLst/>
              <a:gdLst>
                <a:gd name="T0" fmla="*/ 18 w 35"/>
                <a:gd name="T1" fmla="*/ 35 h 35"/>
                <a:gd name="T2" fmla="*/ 21 w 35"/>
                <a:gd name="T3" fmla="*/ 34 h 35"/>
                <a:gd name="T4" fmla="*/ 24 w 35"/>
                <a:gd name="T5" fmla="*/ 34 h 35"/>
                <a:gd name="T6" fmla="*/ 25 w 35"/>
                <a:gd name="T7" fmla="*/ 33 h 35"/>
                <a:gd name="T8" fmla="*/ 27 w 35"/>
                <a:gd name="T9" fmla="*/ 32 h 35"/>
                <a:gd name="T10" fmla="*/ 28 w 35"/>
                <a:gd name="T11" fmla="*/ 31 h 35"/>
                <a:gd name="T12" fmla="*/ 30 w 35"/>
                <a:gd name="T13" fmla="*/ 30 h 35"/>
                <a:gd name="T14" fmla="*/ 31 w 35"/>
                <a:gd name="T15" fmla="*/ 28 h 35"/>
                <a:gd name="T16" fmla="*/ 32 w 35"/>
                <a:gd name="T17" fmla="*/ 27 h 35"/>
                <a:gd name="T18" fmla="*/ 32 w 35"/>
                <a:gd name="T19" fmla="*/ 25 h 35"/>
                <a:gd name="T20" fmla="*/ 33 w 35"/>
                <a:gd name="T21" fmla="*/ 24 h 35"/>
                <a:gd name="T22" fmla="*/ 34 w 35"/>
                <a:gd name="T23" fmla="*/ 21 h 35"/>
                <a:gd name="T24" fmla="*/ 35 w 35"/>
                <a:gd name="T25" fmla="*/ 18 h 35"/>
                <a:gd name="T26" fmla="*/ 34 w 35"/>
                <a:gd name="T27" fmla="*/ 14 h 35"/>
                <a:gd name="T28" fmla="*/ 33 w 35"/>
                <a:gd name="T29" fmla="*/ 11 h 35"/>
                <a:gd name="T30" fmla="*/ 32 w 35"/>
                <a:gd name="T31" fmla="*/ 8 h 35"/>
                <a:gd name="T32" fmla="*/ 30 w 35"/>
                <a:gd name="T33" fmla="*/ 5 h 35"/>
                <a:gd name="T34" fmla="*/ 27 w 35"/>
                <a:gd name="T35" fmla="*/ 3 h 35"/>
                <a:gd name="T36" fmla="*/ 25 w 35"/>
                <a:gd name="T37" fmla="*/ 2 h 35"/>
                <a:gd name="T38" fmla="*/ 24 w 35"/>
                <a:gd name="T39" fmla="*/ 1 h 35"/>
                <a:gd name="T40" fmla="*/ 21 w 35"/>
                <a:gd name="T41" fmla="*/ 0 h 35"/>
                <a:gd name="T42" fmla="*/ 18 w 35"/>
                <a:gd name="T43" fmla="*/ 0 h 35"/>
                <a:gd name="T44" fmla="*/ 14 w 35"/>
                <a:gd name="T45" fmla="*/ 0 h 35"/>
                <a:gd name="T46" fmla="*/ 11 w 35"/>
                <a:gd name="T47" fmla="*/ 1 h 35"/>
                <a:gd name="T48" fmla="*/ 8 w 35"/>
                <a:gd name="T49" fmla="*/ 3 h 35"/>
                <a:gd name="T50" fmla="*/ 5 w 35"/>
                <a:gd name="T51" fmla="*/ 5 h 35"/>
                <a:gd name="T52" fmla="*/ 3 w 35"/>
                <a:gd name="T53" fmla="*/ 8 h 35"/>
                <a:gd name="T54" fmla="*/ 1 w 35"/>
                <a:gd name="T55" fmla="*/ 11 h 35"/>
                <a:gd name="T56" fmla="*/ 1 w 35"/>
                <a:gd name="T57" fmla="*/ 14 h 35"/>
                <a:gd name="T58" fmla="*/ 0 w 35"/>
                <a:gd name="T59" fmla="*/ 18 h 35"/>
                <a:gd name="T60" fmla="*/ 1 w 35"/>
                <a:gd name="T61" fmla="*/ 21 h 35"/>
                <a:gd name="T62" fmla="*/ 1 w 35"/>
                <a:gd name="T63" fmla="*/ 24 h 35"/>
                <a:gd name="T64" fmla="*/ 2 w 35"/>
                <a:gd name="T65" fmla="*/ 25 h 35"/>
                <a:gd name="T66" fmla="*/ 3 w 35"/>
                <a:gd name="T67" fmla="*/ 27 h 35"/>
                <a:gd name="T68" fmla="*/ 5 w 35"/>
                <a:gd name="T69" fmla="*/ 30 h 35"/>
                <a:gd name="T70" fmla="*/ 8 w 35"/>
                <a:gd name="T71" fmla="*/ 32 h 35"/>
                <a:gd name="T72" fmla="*/ 11 w 35"/>
                <a:gd name="T73" fmla="*/ 34 h 35"/>
                <a:gd name="T74" fmla="*/ 14 w 35"/>
                <a:gd name="T75" fmla="*/ 34 h 35"/>
                <a:gd name="T76" fmla="*/ 18 w 35"/>
                <a:gd name="T7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1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5045E383-DFA5-44CB-8F98-A3EEAB7B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389" y="4321495"/>
              <a:ext cx="47659" cy="45657"/>
            </a:xfrm>
            <a:custGeom>
              <a:avLst/>
              <a:gdLst>
                <a:gd name="T0" fmla="*/ 35 w 35"/>
                <a:gd name="T1" fmla="*/ 34 h 34"/>
                <a:gd name="T2" fmla="*/ 18 w 35"/>
                <a:gd name="T3" fmla="*/ 0 h 34"/>
                <a:gd name="T4" fmla="*/ 0 w 35"/>
                <a:gd name="T5" fmla="*/ 34 h 34"/>
                <a:gd name="T6" fmla="*/ 35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5" y="34"/>
                  </a:moveTo>
                  <a:lnTo>
                    <a:pt x="18" y="0"/>
                  </a:lnTo>
                  <a:lnTo>
                    <a:pt x="0" y="34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62">
              <a:extLst>
                <a:ext uri="{FF2B5EF4-FFF2-40B4-BE49-F238E27FC236}">
                  <a16:creationId xmlns:a16="http://schemas.microsoft.com/office/drawing/2014/main" id="{490F3C8A-F048-45F8-AA91-76E803E56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426" y="4364466"/>
              <a:ext cx="46297" cy="45657"/>
            </a:xfrm>
            <a:custGeom>
              <a:avLst/>
              <a:gdLst>
                <a:gd name="T0" fmla="*/ 34 w 34"/>
                <a:gd name="T1" fmla="*/ 34 h 34"/>
                <a:gd name="T2" fmla="*/ 17 w 34"/>
                <a:gd name="T3" fmla="*/ 0 h 34"/>
                <a:gd name="T4" fmla="*/ 0 w 34"/>
                <a:gd name="T5" fmla="*/ 34 h 34"/>
                <a:gd name="T6" fmla="*/ 34 w 3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63">
              <a:extLst>
                <a:ext uri="{FF2B5EF4-FFF2-40B4-BE49-F238E27FC236}">
                  <a16:creationId xmlns:a16="http://schemas.microsoft.com/office/drawing/2014/main" id="{903D7846-0CE4-4BF5-BE74-025D0D6B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213" y="4488008"/>
              <a:ext cx="47659" cy="45657"/>
            </a:xfrm>
            <a:custGeom>
              <a:avLst/>
              <a:gdLst>
                <a:gd name="T0" fmla="*/ 35 w 35"/>
                <a:gd name="T1" fmla="*/ 34 h 34"/>
                <a:gd name="T2" fmla="*/ 17 w 35"/>
                <a:gd name="T3" fmla="*/ 0 h 34"/>
                <a:gd name="T4" fmla="*/ 0 w 35"/>
                <a:gd name="T5" fmla="*/ 34 h 34"/>
                <a:gd name="T6" fmla="*/ 35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5" y="34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64">
              <a:extLst>
                <a:ext uri="{FF2B5EF4-FFF2-40B4-BE49-F238E27FC236}">
                  <a16:creationId xmlns:a16="http://schemas.microsoft.com/office/drawing/2014/main" id="{74FA344F-913A-4B5C-81FB-4D2FFCC1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4377" y="4399378"/>
              <a:ext cx="47659" cy="47000"/>
            </a:xfrm>
            <a:custGeom>
              <a:avLst/>
              <a:gdLst>
                <a:gd name="T0" fmla="*/ 35 w 35"/>
                <a:gd name="T1" fmla="*/ 35 h 35"/>
                <a:gd name="T2" fmla="*/ 18 w 35"/>
                <a:gd name="T3" fmla="*/ 0 h 35"/>
                <a:gd name="T4" fmla="*/ 0 w 35"/>
                <a:gd name="T5" fmla="*/ 35 h 35"/>
                <a:gd name="T6" fmla="*/ 35 w 35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35" y="35"/>
                  </a:moveTo>
                  <a:lnTo>
                    <a:pt x="18" y="0"/>
                  </a:lnTo>
                  <a:lnTo>
                    <a:pt x="0" y="35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65">
              <a:extLst>
                <a:ext uri="{FF2B5EF4-FFF2-40B4-BE49-F238E27FC236}">
                  <a16:creationId xmlns:a16="http://schemas.microsoft.com/office/drawing/2014/main" id="{09F29FAB-48E7-4E7D-A001-69724D531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547" y="4297324"/>
              <a:ext cx="47659" cy="45657"/>
            </a:xfrm>
            <a:custGeom>
              <a:avLst/>
              <a:gdLst>
                <a:gd name="T0" fmla="*/ 35 w 35"/>
                <a:gd name="T1" fmla="*/ 34 h 34"/>
                <a:gd name="T2" fmla="*/ 17 w 35"/>
                <a:gd name="T3" fmla="*/ 0 h 34"/>
                <a:gd name="T4" fmla="*/ 0 w 35"/>
                <a:gd name="T5" fmla="*/ 34 h 34"/>
                <a:gd name="T6" fmla="*/ 35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5" y="34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66">
              <a:extLst>
                <a:ext uri="{FF2B5EF4-FFF2-40B4-BE49-F238E27FC236}">
                  <a16:creationId xmlns:a16="http://schemas.microsoft.com/office/drawing/2014/main" id="{B0E443BA-AC61-4628-AF51-430252CF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286" y="4497406"/>
              <a:ext cx="46297" cy="47000"/>
            </a:xfrm>
            <a:custGeom>
              <a:avLst/>
              <a:gdLst>
                <a:gd name="T0" fmla="*/ 34 w 34"/>
                <a:gd name="T1" fmla="*/ 35 h 35"/>
                <a:gd name="T2" fmla="*/ 17 w 34"/>
                <a:gd name="T3" fmla="*/ 0 h 35"/>
                <a:gd name="T4" fmla="*/ 0 w 34"/>
                <a:gd name="T5" fmla="*/ 35 h 35"/>
                <a:gd name="T6" fmla="*/ 34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67">
              <a:extLst>
                <a:ext uri="{FF2B5EF4-FFF2-40B4-BE49-F238E27FC236}">
                  <a16:creationId xmlns:a16="http://schemas.microsoft.com/office/drawing/2014/main" id="{CF169017-2DEF-41D6-BC54-12C916AB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946" y="4725692"/>
              <a:ext cx="46297" cy="45657"/>
            </a:xfrm>
            <a:custGeom>
              <a:avLst/>
              <a:gdLst>
                <a:gd name="T0" fmla="*/ 34 w 34"/>
                <a:gd name="T1" fmla="*/ 34 h 34"/>
                <a:gd name="T2" fmla="*/ 17 w 34"/>
                <a:gd name="T3" fmla="*/ 0 h 34"/>
                <a:gd name="T4" fmla="*/ 0 w 34"/>
                <a:gd name="T5" fmla="*/ 34 h 34"/>
                <a:gd name="T6" fmla="*/ 34 w 3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4230F315-84B1-4C52-A527-4ACE49A87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293" y="4599462"/>
              <a:ext cx="47659" cy="47000"/>
            </a:xfrm>
            <a:custGeom>
              <a:avLst/>
              <a:gdLst>
                <a:gd name="T0" fmla="*/ 35 w 35"/>
                <a:gd name="T1" fmla="*/ 35 h 35"/>
                <a:gd name="T2" fmla="*/ 17 w 35"/>
                <a:gd name="T3" fmla="*/ 0 h 35"/>
                <a:gd name="T4" fmla="*/ 0 w 35"/>
                <a:gd name="T5" fmla="*/ 35 h 35"/>
                <a:gd name="T6" fmla="*/ 35 w 35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35" y="35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D42777AF-F2CB-41E5-A01C-FFA1F027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858" y="5113772"/>
              <a:ext cx="46297" cy="47000"/>
            </a:xfrm>
            <a:custGeom>
              <a:avLst/>
              <a:gdLst>
                <a:gd name="T0" fmla="*/ 34 w 34"/>
                <a:gd name="T1" fmla="*/ 35 h 35"/>
                <a:gd name="T2" fmla="*/ 17 w 34"/>
                <a:gd name="T3" fmla="*/ 0 h 35"/>
                <a:gd name="T4" fmla="*/ 0 w 34"/>
                <a:gd name="T5" fmla="*/ 35 h 35"/>
                <a:gd name="T6" fmla="*/ 34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70">
              <a:extLst>
                <a:ext uri="{FF2B5EF4-FFF2-40B4-BE49-F238E27FC236}">
                  <a16:creationId xmlns:a16="http://schemas.microsoft.com/office/drawing/2014/main" id="{ED5EDB23-EBA6-40C2-B601-B86E19DB6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538" y="5129889"/>
              <a:ext cx="47659" cy="45657"/>
            </a:xfrm>
            <a:custGeom>
              <a:avLst/>
              <a:gdLst>
                <a:gd name="T0" fmla="*/ 35 w 35"/>
                <a:gd name="T1" fmla="*/ 34 h 34"/>
                <a:gd name="T2" fmla="*/ 17 w 35"/>
                <a:gd name="T3" fmla="*/ 0 h 34"/>
                <a:gd name="T4" fmla="*/ 0 w 35"/>
                <a:gd name="T5" fmla="*/ 34 h 34"/>
                <a:gd name="T6" fmla="*/ 35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5" y="34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71">
              <a:extLst>
                <a:ext uri="{FF2B5EF4-FFF2-40B4-BE49-F238E27FC236}">
                  <a16:creationId xmlns:a16="http://schemas.microsoft.com/office/drawing/2014/main" id="{5F56C2FD-B52E-4E2B-A18F-D3628E849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204" y="5099003"/>
              <a:ext cx="47659" cy="45657"/>
            </a:xfrm>
            <a:custGeom>
              <a:avLst/>
              <a:gdLst>
                <a:gd name="T0" fmla="*/ 0 w 35"/>
                <a:gd name="T1" fmla="*/ 34 h 34"/>
                <a:gd name="T2" fmla="*/ 35 w 35"/>
                <a:gd name="T3" fmla="*/ 34 h 34"/>
                <a:gd name="T4" fmla="*/ 17 w 35"/>
                <a:gd name="T5" fmla="*/ 0 h 34"/>
                <a:gd name="T6" fmla="*/ 0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0" y="34"/>
                  </a:moveTo>
                  <a:lnTo>
                    <a:pt x="35" y="34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72">
              <a:extLst>
                <a:ext uri="{FF2B5EF4-FFF2-40B4-BE49-F238E27FC236}">
                  <a16:creationId xmlns:a16="http://schemas.microsoft.com/office/drawing/2014/main" id="{292D56D3-9281-44F0-A51A-DFABD3C1A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820" y="5031859"/>
              <a:ext cx="47659" cy="47000"/>
            </a:xfrm>
            <a:custGeom>
              <a:avLst/>
              <a:gdLst>
                <a:gd name="T0" fmla="*/ 0 w 35"/>
                <a:gd name="T1" fmla="*/ 35 h 35"/>
                <a:gd name="T2" fmla="*/ 35 w 35"/>
                <a:gd name="T3" fmla="*/ 35 h 35"/>
                <a:gd name="T4" fmla="*/ 18 w 35"/>
                <a:gd name="T5" fmla="*/ 0 h 35"/>
                <a:gd name="T6" fmla="*/ 0 w 35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35"/>
                  </a:moveTo>
                  <a:lnTo>
                    <a:pt x="35" y="35"/>
                  </a:lnTo>
                  <a:lnTo>
                    <a:pt x="18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73">
              <a:extLst>
                <a:ext uri="{FF2B5EF4-FFF2-40B4-BE49-F238E27FC236}">
                  <a16:creationId xmlns:a16="http://schemas.microsoft.com/office/drawing/2014/main" id="{BCAEB8A6-25BB-409E-831D-EB03783C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543" y="5031859"/>
              <a:ext cx="47659" cy="47000"/>
            </a:xfrm>
            <a:custGeom>
              <a:avLst/>
              <a:gdLst>
                <a:gd name="T0" fmla="*/ 0 w 35"/>
                <a:gd name="T1" fmla="*/ 35 h 35"/>
                <a:gd name="T2" fmla="*/ 35 w 35"/>
                <a:gd name="T3" fmla="*/ 35 h 35"/>
                <a:gd name="T4" fmla="*/ 18 w 35"/>
                <a:gd name="T5" fmla="*/ 0 h 35"/>
                <a:gd name="T6" fmla="*/ 0 w 35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35"/>
                  </a:moveTo>
                  <a:lnTo>
                    <a:pt x="35" y="35"/>
                  </a:lnTo>
                  <a:lnTo>
                    <a:pt x="18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74">
              <a:extLst>
                <a:ext uri="{FF2B5EF4-FFF2-40B4-BE49-F238E27FC236}">
                  <a16:creationId xmlns:a16="http://schemas.microsoft.com/office/drawing/2014/main" id="{8B028617-8527-4782-AFCB-906754358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537" y="5144658"/>
              <a:ext cx="46297" cy="47000"/>
            </a:xfrm>
            <a:custGeom>
              <a:avLst/>
              <a:gdLst>
                <a:gd name="T0" fmla="*/ 0 w 34"/>
                <a:gd name="T1" fmla="*/ 35 h 35"/>
                <a:gd name="T2" fmla="*/ 34 w 34"/>
                <a:gd name="T3" fmla="*/ 35 h 35"/>
                <a:gd name="T4" fmla="*/ 17 w 34"/>
                <a:gd name="T5" fmla="*/ 0 h 35"/>
                <a:gd name="T6" fmla="*/ 0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0" y="35"/>
                  </a:moveTo>
                  <a:lnTo>
                    <a:pt x="34" y="35"/>
                  </a:lnTo>
                  <a:lnTo>
                    <a:pt x="1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75">
              <a:extLst>
                <a:ext uri="{FF2B5EF4-FFF2-40B4-BE49-F238E27FC236}">
                  <a16:creationId xmlns:a16="http://schemas.microsoft.com/office/drawing/2014/main" id="{F165321B-0310-4DF8-B62D-BA8AFC62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793" y="5170174"/>
              <a:ext cx="46297" cy="45657"/>
            </a:xfrm>
            <a:custGeom>
              <a:avLst/>
              <a:gdLst>
                <a:gd name="T0" fmla="*/ 0 w 34"/>
                <a:gd name="T1" fmla="*/ 34 h 34"/>
                <a:gd name="T2" fmla="*/ 34 w 34"/>
                <a:gd name="T3" fmla="*/ 34 h 34"/>
                <a:gd name="T4" fmla="*/ 17 w 34"/>
                <a:gd name="T5" fmla="*/ 0 h 34"/>
                <a:gd name="T6" fmla="*/ 0 w 3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34"/>
                  </a:moveTo>
                  <a:lnTo>
                    <a:pt x="34" y="34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76">
              <a:extLst>
                <a:ext uri="{FF2B5EF4-FFF2-40B4-BE49-F238E27FC236}">
                  <a16:creationId xmlns:a16="http://schemas.microsoft.com/office/drawing/2014/main" id="{133B5FE4-1E4D-4270-999B-884B60A7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287" y="5272230"/>
              <a:ext cx="47659" cy="45657"/>
            </a:xfrm>
            <a:custGeom>
              <a:avLst/>
              <a:gdLst>
                <a:gd name="T0" fmla="*/ 0 w 35"/>
                <a:gd name="T1" fmla="*/ 34 h 34"/>
                <a:gd name="T2" fmla="*/ 35 w 35"/>
                <a:gd name="T3" fmla="*/ 34 h 34"/>
                <a:gd name="T4" fmla="*/ 17 w 35"/>
                <a:gd name="T5" fmla="*/ 0 h 34"/>
                <a:gd name="T6" fmla="*/ 0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0" y="34"/>
                  </a:moveTo>
                  <a:lnTo>
                    <a:pt x="35" y="34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77">
              <a:extLst>
                <a:ext uri="{FF2B5EF4-FFF2-40B4-BE49-F238E27FC236}">
                  <a16:creationId xmlns:a16="http://schemas.microsoft.com/office/drawing/2014/main" id="{6E698603-F462-4B7C-BD07-AF1EC68A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51" y="5299087"/>
              <a:ext cx="47659" cy="45657"/>
            </a:xfrm>
            <a:custGeom>
              <a:avLst/>
              <a:gdLst>
                <a:gd name="T0" fmla="*/ 0 w 35"/>
                <a:gd name="T1" fmla="*/ 34 h 34"/>
                <a:gd name="T2" fmla="*/ 35 w 35"/>
                <a:gd name="T3" fmla="*/ 34 h 34"/>
                <a:gd name="T4" fmla="*/ 18 w 35"/>
                <a:gd name="T5" fmla="*/ 0 h 34"/>
                <a:gd name="T6" fmla="*/ 0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0" y="34"/>
                  </a:moveTo>
                  <a:lnTo>
                    <a:pt x="35" y="34"/>
                  </a:lnTo>
                  <a:lnTo>
                    <a:pt x="1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78">
              <a:extLst>
                <a:ext uri="{FF2B5EF4-FFF2-40B4-BE49-F238E27FC236}">
                  <a16:creationId xmlns:a16="http://schemas.microsoft.com/office/drawing/2014/main" id="{16D599F9-4832-4925-B4ED-04E58299D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158" y="5331314"/>
              <a:ext cx="46297" cy="47000"/>
            </a:xfrm>
            <a:custGeom>
              <a:avLst/>
              <a:gdLst>
                <a:gd name="T0" fmla="*/ 0 w 34"/>
                <a:gd name="T1" fmla="*/ 35 h 35"/>
                <a:gd name="T2" fmla="*/ 34 w 34"/>
                <a:gd name="T3" fmla="*/ 35 h 35"/>
                <a:gd name="T4" fmla="*/ 17 w 34"/>
                <a:gd name="T5" fmla="*/ 0 h 35"/>
                <a:gd name="T6" fmla="*/ 0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0" y="35"/>
                  </a:moveTo>
                  <a:lnTo>
                    <a:pt x="34" y="35"/>
                  </a:lnTo>
                  <a:lnTo>
                    <a:pt x="1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79">
              <a:extLst>
                <a:ext uri="{FF2B5EF4-FFF2-40B4-BE49-F238E27FC236}">
                  <a16:creationId xmlns:a16="http://schemas.microsoft.com/office/drawing/2014/main" id="{5F6942B8-01E1-4F53-84F0-68908EF6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787" y="4992916"/>
              <a:ext cx="47659" cy="47000"/>
            </a:xfrm>
            <a:custGeom>
              <a:avLst/>
              <a:gdLst>
                <a:gd name="T0" fmla="*/ 0 w 35"/>
                <a:gd name="T1" fmla="*/ 35 h 35"/>
                <a:gd name="T2" fmla="*/ 35 w 35"/>
                <a:gd name="T3" fmla="*/ 35 h 35"/>
                <a:gd name="T4" fmla="*/ 17 w 35"/>
                <a:gd name="T5" fmla="*/ 0 h 35"/>
                <a:gd name="T6" fmla="*/ 0 w 35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35"/>
                  </a:moveTo>
                  <a:lnTo>
                    <a:pt x="35" y="35"/>
                  </a:lnTo>
                  <a:lnTo>
                    <a:pt x="1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80">
              <a:extLst>
                <a:ext uri="{FF2B5EF4-FFF2-40B4-BE49-F238E27FC236}">
                  <a16:creationId xmlns:a16="http://schemas.microsoft.com/office/drawing/2014/main" id="{E93A8AD7-9DE1-4011-801F-C6772580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750" y="5219857"/>
              <a:ext cx="46297" cy="47000"/>
            </a:xfrm>
            <a:custGeom>
              <a:avLst/>
              <a:gdLst>
                <a:gd name="T0" fmla="*/ 5 w 34"/>
                <a:gd name="T1" fmla="*/ 30 h 35"/>
                <a:gd name="T2" fmla="*/ 7 w 34"/>
                <a:gd name="T3" fmla="*/ 32 h 35"/>
                <a:gd name="T4" fmla="*/ 10 w 34"/>
                <a:gd name="T5" fmla="*/ 33 h 35"/>
                <a:gd name="T6" fmla="*/ 13 w 34"/>
                <a:gd name="T7" fmla="*/ 34 h 35"/>
                <a:gd name="T8" fmla="*/ 17 w 34"/>
                <a:gd name="T9" fmla="*/ 35 h 35"/>
                <a:gd name="T10" fmla="*/ 20 w 34"/>
                <a:gd name="T11" fmla="*/ 34 h 35"/>
                <a:gd name="T12" fmla="*/ 23 w 34"/>
                <a:gd name="T13" fmla="*/ 33 h 35"/>
                <a:gd name="T14" fmla="*/ 25 w 34"/>
                <a:gd name="T15" fmla="*/ 32 h 35"/>
                <a:gd name="T16" fmla="*/ 26 w 34"/>
                <a:gd name="T17" fmla="*/ 32 h 35"/>
                <a:gd name="T18" fmla="*/ 28 w 34"/>
                <a:gd name="T19" fmla="*/ 30 h 35"/>
                <a:gd name="T20" fmla="*/ 29 w 34"/>
                <a:gd name="T21" fmla="*/ 30 h 35"/>
                <a:gd name="T22" fmla="*/ 30 w 34"/>
                <a:gd name="T23" fmla="*/ 28 h 35"/>
                <a:gd name="T24" fmla="*/ 31 w 34"/>
                <a:gd name="T25" fmla="*/ 27 h 35"/>
                <a:gd name="T26" fmla="*/ 32 w 34"/>
                <a:gd name="T27" fmla="*/ 25 h 35"/>
                <a:gd name="T28" fmla="*/ 33 w 34"/>
                <a:gd name="T29" fmla="*/ 24 h 35"/>
                <a:gd name="T30" fmla="*/ 34 w 34"/>
                <a:gd name="T31" fmla="*/ 21 h 35"/>
                <a:gd name="T32" fmla="*/ 34 w 34"/>
                <a:gd name="T33" fmla="*/ 17 h 35"/>
                <a:gd name="T34" fmla="*/ 34 w 34"/>
                <a:gd name="T35" fmla="*/ 14 h 35"/>
                <a:gd name="T36" fmla="*/ 33 w 34"/>
                <a:gd name="T37" fmla="*/ 10 h 35"/>
                <a:gd name="T38" fmla="*/ 31 w 34"/>
                <a:gd name="T39" fmla="*/ 7 h 35"/>
                <a:gd name="T40" fmla="*/ 29 w 34"/>
                <a:gd name="T41" fmla="*/ 5 h 35"/>
                <a:gd name="T42" fmla="*/ 26 w 34"/>
                <a:gd name="T43" fmla="*/ 3 h 35"/>
                <a:gd name="T44" fmla="*/ 25 w 34"/>
                <a:gd name="T45" fmla="*/ 2 h 35"/>
                <a:gd name="T46" fmla="*/ 23 w 34"/>
                <a:gd name="T47" fmla="*/ 1 h 35"/>
                <a:gd name="T48" fmla="*/ 20 w 34"/>
                <a:gd name="T49" fmla="*/ 0 h 35"/>
                <a:gd name="T50" fmla="*/ 17 w 34"/>
                <a:gd name="T51" fmla="*/ 0 h 35"/>
                <a:gd name="T52" fmla="*/ 13 w 34"/>
                <a:gd name="T53" fmla="*/ 0 h 35"/>
                <a:gd name="T54" fmla="*/ 10 w 34"/>
                <a:gd name="T55" fmla="*/ 1 h 35"/>
                <a:gd name="T56" fmla="*/ 7 w 34"/>
                <a:gd name="T57" fmla="*/ 3 h 35"/>
                <a:gd name="T58" fmla="*/ 5 w 34"/>
                <a:gd name="T59" fmla="*/ 5 h 35"/>
                <a:gd name="T60" fmla="*/ 2 w 34"/>
                <a:gd name="T61" fmla="*/ 7 h 35"/>
                <a:gd name="T62" fmla="*/ 1 w 34"/>
                <a:gd name="T63" fmla="*/ 10 h 35"/>
                <a:gd name="T64" fmla="*/ 0 w 34"/>
                <a:gd name="T65" fmla="*/ 14 h 35"/>
                <a:gd name="T66" fmla="*/ 0 w 34"/>
                <a:gd name="T67" fmla="*/ 17 h 35"/>
                <a:gd name="T68" fmla="*/ 0 w 34"/>
                <a:gd name="T69" fmla="*/ 21 h 35"/>
                <a:gd name="T70" fmla="*/ 1 w 34"/>
                <a:gd name="T71" fmla="*/ 24 h 35"/>
                <a:gd name="T72" fmla="*/ 1 w 34"/>
                <a:gd name="T73" fmla="*/ 25 h 35"/>
                <a:gd name="T74" fmla="*/ 2 w 34"/>
                <a:gd name="T75" fmla="*/ 27 h 35"/>
                <a:gd name="T76" fmla="*/ 5 w 34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5" y="30"/>
                  </a:moveTo>
                  <a:lnTo>
                    <a:pt x="7" y="32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81">
              <a:extLst>
                <a:ext uri="{FF2B5EF4-FFF2-40B4-BE49-F238E27FC236}">
                  <a16:creationId xmlns:a16="http://schemas.microsoft.com/office/drawing/2014/main" id="{A30B1EEE-23D1-475C-A86F-CAE8804B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289" y="5090944"/>
              <a:ext cx="47659" cy="47000"/>
            </a:xfrm>
            <a:custGeom>
              <a:avLst/>
              <a:gdLst>
                <a:gd name="T0" fmla="*/ 6 w 35"/>
                <a:gd name="T1" fmla="*/ 30 h 35"/>
                <a:gd name="T2" fmla="*/ 8 w 35"/>
                <a:gd name="T3" fmla="*/ 32 h 35"/>
                <a:gd name="T4" fmla="*/ 11 w 35"/>
                <a:gd name="T5" fmla="*/ 34 h 35"/>
                <a:gd name="T6" fmla="*/ 14 w 35"/>
                <a:gd name="T7" fmla="*/ 35 h 35"/>
                <a:gd name="T8" fmla="*/ 18 w 35"/>
                <a:gd name="T9" fmla="*/ 35 h 35"/>
                <a:gd name="T10" fmla="*/ 21 w 35"/>
                <a:gd name="T11" fmla="*/ 35 h 35"/>
                <a:gd name="T12" fmla="*/ 24 w 35"/>
                <a:gd name="T13" fmla="*/ 34 h 35"/>
                <a:gd name="T14" fmla="*/ 25 w 35"/>
                <a:gd name="T15" fmla="*/ 33 h 35"/>
                <a:gd name="T16" fmla="*/ 27 w 35"/>
                <a:gd name="T17" fmla="*/ 32 h 35"/>
                <a:gd name="T18" fmla="*/ 28 w 35"/>
                <a:gd name="T19" fmla="*/ 31 h 35"/>
                <a:gd name="T20" fmla="*/ 30 w 35"/>
                <a:gd name="T21" fmla="*/ 30 h 35"/>
                <a:gd name="T22" fmla="*/ 31 w 35"/>
                <a:gd name="T23" fmla="*/ 28 h 35"/>
                <a:gd name="T24" fmla="*/ 32 w 35"/>
                <a:gd name="T25" fmla="*/ 27 h 35"/>
                <a:gd name="T26" fmla="*/ 33 w 35"/>
                <a:gd name="T27" fmla="*/ 25 h 35"/>
                <a:gd name="T28" fmla="*/ 34 w 35"/>
                <a:gd name="T29" fmla="*/ 24 h 35"/>
                <a:gd name="T30" fmla="*/ 35 w 35"/>
                <a:gd name="T31" fmla="*/ 21 h 35"/>
                <a:gd name="T32" fmla="*/ 35 w 35"/>
                <a:gd name="T33" fmla="*/ 18 h 35"/>
                <a:gd name="T34" fmla="*/ 35 w 35"/>
                <a:gd name="T35" fmla="*/ 14 h 35"/>
                <a:gd name="T36" fmla="*/ 34 w 35"/>
                <a:gd name="T37" fmla="*/ 11 h 35"/>
                <a:gd name="T38" fmla="*/ 32 w 35"/>
                <a:gd name="T39" fmla="*/ 8 h 35"/>
                <a:gd name="T40" fmla="*/ 30 w 35"/>
                <a:gd name="T41" fmla="*/ 5 h 35"/>
                <a:gd name="T42" fmla="*/ 27 w 35"/>
                <a:gd name="T43" fmla="*/ 3 h 35"/>
                <a:gd name="T44" fmla="*/ 25 w 35"/>
                <a:gd name="T45" fmla="*/ 2 h 35"/>
                <a:gd name="T46" fmla="*/ 24 w 35"/>
                <a:gd name="T47" fmla="*/ 1 h 35"/>
                <a:gd name="T48" fmla="*/ 21 w 35"/>
                <a:gd name="T49" fmla="*/ 1 h 35"/>
                <a:gd name="T50" fmla="*/ 18 w 35"/>
                <a:gd name="T51" fmla="*/ 0 h 35"/>
                <a:gd name="T52" fmla="*/ 14 w 35"/>
                <a:gd name="T53" fmla="*/ 1 h 35"/>
                <a:gd name="T54" fmla="*/ 11 w 35"/>
                <a:gd name="T55" fmla="*/ 1 h 35"/>
                <a:gd name="T56" fmla="*/ 8 w 35"/>
                <a:gd name="T57" fmla="*/ 3 h 35"/>
                <a:gd name="T58" fmla="*/ 6 w 35"/>
                <a:gd name="T59" fmla="*/ 5 h 35"/>
                <a:gd name="T60" fmla="*/ 3 w 35"/>
                <a:gd name="T61" fmla="*/ 8 h 35"/>
                <a:gd name="T62" fmla="*/ 2 w 35"/>
                <a:gd name="T63" fmla="*/ 11 h 35"/>
                <a:gd name="T64" fmla="*/ 1 w 35"/>
                <a:gd name="T65" fmla="*/ 14 h 35"/>
                <a:gd name="T66" fmla="*/ 0 w 35"/>
                <a:gd name="T67" fmla="*/ 18 h 35"/>
                <a:gd name="T68" fmla="*/ 1 w 35"/>
                <a:gd name="T69" fmla="*/ 21 h 35"/>
                <a:gd name="T70" fmla="*/ 2 w 35"/>
                <a:gd name="T71" fmla="*/ 24 h 35"/>
                <a:gd name="T72" fmla="*/ 2 w 35"/>
                <a:gd name="T73" fmla="*/ 25 h 35"/>
                <a:gd name="T74" fmla="*/ 3 w 35"/>
                <a:gd name="T75" fmla="*/ 27 h 35"/>
                <a:gd name="T76" fmla="*/ 6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6" y="30"/>
                  </a:move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82">
              <a:extLst>
                <a:ext uri="{FF2B5EF4-FFF2-40B4-BE49-F238E27FC236}">
                  <a16:creationId xmlns:a16="http://schemas.microsoft.com/office/drawing/2014/main" id="{72FC7BE9-B0A5-47F6-9969-ECBB0B83C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732" y="5219857"/>
              <a:ext cx="46297" cy="47000"/>
            </a:xfrm>
            <a:custGeom>
              <a:avLst/>
              <a:gdLst>
                <a:gd name="T0" fmla="*/ 5 w 34"/>
                <a:gd name="T1" fmla="*/ 30 h 35"/>
                <a:gd name="T2" fmla="*/ 8 w 34"/>
                <a:gd name="T3" fmla="*/ 32 h 35"/>
                <a:gd name="T4" fmla="*/ 10 w 34"/>
                <a:gd name="T5" fmla="*/ 33 h 35"/>
                <a:gd name="T6" fmla="*/ 14 w 34"/>
                <a:gd name="T7" fmla="*/ 34 h 35"/>
                <a:gd name="T8" fmla="*/ 17 w 34"/>
                <a:gd name="T9" fmla="*/ 35 h 35"/>
                <a:gd name="T10" fmla="*/ 20 w 34"/>
                <a:gd name="T11" fmla="*/ 34 h 35"/>
                <a:gd name="T12" fmla="*/ 24 w 34"/>
                <a:gd name="T13" fmla="*/ 33 h 35"/>
                <a:gd name="T14" fmla="*/ 25 w 34"/>
                <a:gd name="T15" fmla="*/ 32 h 35"/>
                <a:gd name="T16" fmla="*/ 26 w 34"/>
                <a:gd name="T17" fmla="*/ 32 h 35"/>
                <a:gd name="T18" fmla="*/ 28 w 34"/>
                <a:gd name="T19" fmla="*/ 30 h 35"/>
                <a:gd name="T20" fmla="*/ 29 w 34"/>
                <a:gd name="T21" fmla="*/ 30 h 35"/>
                <a:gd name="T22" fmla="*/ 30 w 34"/>
                <a:gd name="T23" fmla="*/ 28 h 35"/>
                <a:gd name="T24" fmla="*/ 31 w 34"/>
                <a:gd name="T25" fmla="*/ 27 h 35"/>
                <a:gd name="T26" fmla="*/ 32 w 34"/>
                <a:gd name="T27" fmla="*/ 25 h 35"/>
                <a:gd name="T28" fmla="*/ 33 w 34"/>
                <a:gd name="T29" fmla="*/ 24 h 35"/>
                <a:gd name="T30" fmla="*/ 34 w 34"/>
                <a:gd name="T31" fmla="*/ 21 h 35"/>
                <a:gd name="T32" fmla="*/ 34 w 34"/>
                <a:gd name="T33" fmla="*/ 17 h 35"/>
                <a:gd name="T34" fmla="*/ 34 w 34"/>
                <a:gd name="T35" fmla="*/ 14 h 35"/>
                <a:gd name="T36" fmla="*/ 33 w 34"/>
                <a:gd name="T37" fmla="*/ 10 h 35"/>
                <a:gd name="T38" fmla="*/ 31 w 34"/>
                <a:gd name="T39" fmla="*/ 7 h 35"/>
                <a:gd name="T40" fmla="*/ 29 w 34"/>
                <a:gd name="T41" fmla="*/ 5 h 35"/>
                <a:gd name="T42" fmla="*/ 26 w 34"/>
                <a:gd name="T43" fmla="*/ 3 h 35"/>
                <a:gd name="T44" fmla="*/ 25 w 34"/>
                <a:gd name="T45" fmla="*/ 2 h 35"/>
                <a:gd name="T46" fmla="*/ 24 w 34"/>
                <a:gd name="T47" fmla="*/ 1 h 35"/>
                <a:gd name="T48" fmla="*/ 20 w 34"/>
                <a:gd name="T49" fmla="*/ 0 h 35"/>
                <a:gd name="T50" fmla="*/ 17 w 34"/>
                <a:gd name="T51" fmla="*/ 0 h 35"/>
                <a:gd name="T52" fmla="*/ 14 w 34"/>
                <a:gd name="T53" fmla="*/ 0 h 35"/>
                <a:gd name="T54" fmla="*/ 10 w 34"/>
                <a:gd name="T55" fmla="*/ 1 h 35"/>
                <a:gd name="T56" fmla="*/ 8 w 34"/>
                <a:gd name="T57" fmla="*/ 3 h 35"/>
                <a:gd name="T58" fmla="*/ 5 w 34"/>
                <a:gd name="T59" fmla="*/ 5 h 35"/>
                <a:gd name="T60" fmla="*/ 3 w 34"/>
                <a:gd name="T61" fmla="*/ 7 h 35"/>
                <a:gd name="T62" fmla="*/ 1 w 34"/>
                <a:gd name="T63" fmla="*/ 10 h 35"/>
                <a:gd name="T64" fmla="*/ 0 w 34"/>
                <a:gd name="T65" fmla="*/ 14 h 35"/>
                <a:gd name="T66" fmla="*/ 0 w 34"/>
                <a:gd name="T67" fmla="*/ 17 h 35"/>
                <a:gd name="T68" fmla="*/ 0 w 34"/>
                <a:gd name="T69" fmla="*/ 21 h 35"/>
                <a:gd name="T70" fmla="*/ 1 w 34"/>
                <a:gd name="T71" fmla="*/ 24 h 35"/>
                <a:gd name="T72" fmla="*/ 1 w 34"/>
                <a:gd name="T73" fmla="*/ 25 h 35"/>
                <a:gd name="T74" fmla="*/ 3 w 34"/>
                <a:gd name="T75" fmla="*/ 27 h 35"/>
                <a:gd name="T76" fmla="*/ 5 w 34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5" y="30"/>
                  </a:moveTo>
                  <a:lnTo>
                    <a:pt x="8" y="32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83">
              <a:extLst>
                <a:ext uri="{FF2B5EF4-FFF2-40B4-BE49-F238E27FC236}">
                  <a16:creationId xmlns:a16="http://schemas.microsoft.com/office/drawing/2014/main" id="{36CDBFD4-7288-4120-8935-2F4742D94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37" y="5323256"/>
              <a:ext cx="47659" cy="47000"/>
            </a:xfrm>
            <a:custGeom>
              <a:avLst/>
              <a:gdLst>
                <a:gd name="T0" fmla="*/ 5 w 35"/>
                <a:gd name="T1" fmla="*/ 30 h 35"/>
                <a:gd name="T2" fmla="*/ 8 w 35"/>
                <a:gd name="T3" fmla="*/ 32 h 35"/>
                <a:gd name="T4" fmla="*/ 11 w 35"/>
                <a:gd name="T5" fmla="*/ 34 h 35"/>
                <a:gd name="T6" fmla="*/ 14 w 35"/>
                <a:gd name="T7" fmla="*/ 34 h 35"/>
                <a:gd name="T8" fmla="*/ 17 w 35"/>
                <a:gd name="T9" fmla="*/ 35 h 35"/>
                <a:gd name="T10" fmla="*/ 20 w 35"/>
                <a:gd name="T11" fmla="*/ 34 h 35"/>
                <a:gd name="T12" fmla="*/ 24 w 35"/>
                <a:gd name="T13" fmla="*/ 34 h 35"/>
                <a:gd name="T14" fmla="*/ 25 w 35"/>
                <a:gd name="T15" fmla="*/ 33 h 35"/>
                <a:gd name="T16" fmla="*/ 27 w 35"/>
                <a:gd name="T17" fmla="*/ 32 h 35"/>
                <a:gd name="T18" fmla="*/ 28 w 35"/>
                <a:gd name="T19" fmla="*/ 31 h 35"/>
                <a:gd name="T20" fmla="*/ 30 w 35"/>
                <a:gd name="T21" fmla="*/ 30 h 35"/>
                <a:gd name="T22" fmla="*/ 30 w 35"/>
                <a:gd name="T23" fmla="*/ 28 h 35"/>
                <a:gd name="T24" fmla="*/ 31 w 35"/>
                <a:gd name="T25" fmla="*/ 27 h 35"/>
                <a:gd name="T26" fmla="*/ 32 w 35"/>
                <a:gd name="T27" fmla="*/ 25 h 35"/>
                <a:gd name="T28" fmla="*/ 33 w 35"/>
                <a:gd name="T29" fmla="*/ 24 h 35"/>
                <a:gd name="T30" fmla="*/ 34 w 35"/>
                <a:gd name="T31" fmla="*/ 21 h 35"/>
                <a:gd name="T32" fmla="*/ 35 w 35"/>
                <a:gd name="T33" fmla="*/ 18 h 35"/>
                <a:gd name="T34" fmla="*/ 34 w 35"/>
                <a:gd name="T35" fmla="*/ 14 h 35"/>
                <a:gd name="T36" fmla="*/ 33 w 35"/>
                <a:gd name="T37" fmla="*/ 11 h 35"/>
                <a:gd name="T38" fmla="*/ 31 w 35"/>
                <a:gd name="T39" fmla="*/ 8 h 35"/>
                <a:gd name="T40" fmla="*/ 30 w 35"/>
                <a:gd name="T41" fmla="*/ 5 h 35"/>
                <a:gd name="T42" fmla="*/ 27 w 35"/>
                <a:gd name="T43" fmla="*/ 3 h 35"/>
                <a:gd name="T44" fmla="*/ 25 w 35"/>
                <a:gd name="T45" fmla="*/ 2 h 35"/>
                <a:gd name="T46" fmla="*/ 24 w 35"/>
                <a:gd name="T47" fmla="*/ 1 h 35"/>
                <a:gd name="T48" fmla="*/ 20 w 35"/>
                <a:gd name="T49" fmla="*/ 1 h 35"/>
                <a:gd name="T50" fmla="*/ 17 w 35"/>
                <a:gd name="T51" fmla="*/ 0 h 35"/>
                <a:gd name="T52" fmla="*/ 14 w 35"/>
                <a:gd name="T53" fmla="*/ 1 h 35"/>
                <a:gd name="T54" fmla="*/ 11 w 35"/>
                <a:gd name="T55" fmla="*/ 1 h 35"/>
                <a:gd name="T56" fmla="*/ 8 w 35"/>
                <a:gd name="T57" fmla="*/ 3 h 35"/>
                <a:gd name="T58" fmla="*/ 5 w 35"/>
                <a:gd name="T59" fmla="*/ 5 h 35"/>
                <a:gd name="T60" fmla="*/ 3 w 35"/>
                <a:gd name="T61" fmla="*/ 8 h 35"/>
                <a:gd name="T62" fmla="*/ 1 w 35"/>
                <a:gd name="T63" fmla="*/ 11 h 35"/>
                <a:gd name="T64" fmla="*/ 0 w 35"/>
                <a:gd name="T65" fmla="*/ 14 h 35"/>
                <a:gd name="T66" fmla="*/ 0 w 35"/>
                <a:gd name="T67" fmla="*/ 18 h 35"/>
                <a:gd name="T68" fmla="*/ 0 w 35"/>
                <a:gd name="T69" fmla="*/ 21 h 35"/>
                <a:gd name="T70" fmla="*/ 1 w 35"/>
                <a:gd name="T71" fmla="*/ 24 h 35"/>
                <a:gd name="T72" fmla="*/ 2 w 35"/>
                <a:gd name="T73" fmla="*/ 25 h 35"/>
                <a:gd name="T74" fmla="*/ 3 w 35"/>
                <a:gd name="T75" fmla="*/ 27 h 35"/>
                <a:gd name="T76" fmla="*/ 5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5" y="30"/>
                  </a:moveTo>
                  <a:lnTo>
                    <a:pt x="8" y="32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84">
              <a:extLst>
                <a:ext uri="{FF2B5EF4-FFF2-40B4-BE49-F238E27FC236}">
                  <a16:creationId xmlns:a16="http://schemas.microsoft.com/office/drawing/2014/main" id="{3EE2571D-400B-4016-A833-A1104D597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058" y="4992916"/>
              <a:ext cx="46297" cy="47000"/>
            </a:xfrm>
            <a:custGeom>
              <a:avLst/>
              <a:gdLst>
                <a:gd name="T0" fmla="*/ 5 w 34"/>
                <a:gd name="T1" fmla="*/ 29 h 35"/>
                <a:gd name="T2" fmla="*/ 7 w 34"/>
                <a:gd name="T3" fmla="*/ 31 h 35"/>
                <a:gd name="T4" fmla="*/ 10 w 34"/>
                <a:gd name="T5" fmla="*/ 33 h 35"/>
                <a:gd name="T6" fmla="*/ 13 w 34"/>
                <a:gd name="T7" fmla="*/ 34 h 35"/>
                <a:gd name="T8" fmla="*/ 17 w 34"/>
                <a:gd name="T9" fmla="*/ 35 h 35"/>
                <a:gd name="T10" fmla="*/ 20 w 34"/>
                <a:gd name="T11" fmla="*/ 34 h 35"/>
                <a:gd name="T12" fmla="*/ 23 w 34"/>
                <a:gd name="T13" fmla="*/ 33 h 35"/>
                <a:gd name="T14" fmla="*/ 25 w 34"/>
                <a:gd name="T15" fmla="*/ 32 h 35"/>
                <a:gd name="T16" fmla="*/ 26 w 34"/>
                <a:gd name="T17" fmla="*/ 31 h 35"/>
                <a:gd name="T18" fmla="*/ 28 w 34"/>
                <a:gd name="T19" fmla="*/ 30 h 35"/>
                <a:gd name="T20" fmla="*/ 29 w 34"/>
                <a:gd name="T21" fmla="*/ 29 h 35"/>
                <a:gd name="T22" fmla="*/ 30 w 34"/>
                <a:gd name="T23" fmla="*/ 28 h 35"/>
                <a:gd name="T24" fmla="*/ 31 w 34"/>
                <a:gd name="T25" fmla="*/ 27 h 35"/>
                <a:gd name="T26" fmla="*/ 32 w 34"/>
                <a:gd name="T27" fmla="*/ 25 h 35"/>
                <a:gd name="T28" fmla="*/ 33 w 34"/>
                <a:gd name="T29" fmla="*/ 24 h 35"/>
                <a:gd name="T30" fmla="*/ 34 w 34"/>
                <a:gd name="T31" fmla="*/ 20 h 35"/>
                <a:gd name="T32" fmla="*/ 34 w 34"/>
                <a:gd name="T33" fmla="*/ 17 h 35"/>
                <a:gd name="T34" fmla="*/ 34 w 34"/>
                <a:gd name="T35" fmla="*/ 13 h 35"/>
                <a:gd name="T36" fmla="*/ 33 w 34"/>
                <a:gd name="T37" fmla="*/ 10 h 35"/>
                <a:gd name="T38" fmla="*/ 31 w 34"/>
                <a:gd name="T39" fmla="*/ 7 h 35"/>
                <a:gd name="T40" fmla="*/ 29 w 34"/>
                <a:gd name="T41" fmla="*/ 5 h 35"/>
                <a:gd name="T42" fmla="*/ 26 w 34"/>
                <a:gd name="T43" fmla="*/ 3 h 35"/>
                <a:gd name="T44" fmla="*/ 25 w 34"/>
                <a:gd name="T45" fmla="*/ 1 h 35"/>
                <a:gd name="T46" fmla="*/ 23 w 34"/>
                <a:gd name="T47" fmla="*/ 1 h 35"/>
                <a:gd name="T48" fmla="*/ 20 w 34"/>
                <a:gd name="T49" fmla="*/ 0 h 35"/>
                <a:gd name="T50" fmla="*/ 17 w 34"/>
                <a:gd name="T51" fmla="*/ 0 h 35"/>
                <a:gd name="T52" fmla="*/ 13 w 34"/>
                <a:gd name="T53" fmla="*/ 0 h 35"/>
                <a:gd name="T54" fmla="*/ 10 w 34"/>
                <a:gd name="T55" fmla="*/ 1 h 35"/>
                <a:gd name="T56" fmla="*/ 7 w 34"/>
                <a:gd name="T57" fmla="*/ 3 h 35"/>
                <a:gd name="T58" fmla="*/ 5 w 34"/>
                <a:gd name="T59" fmla="*/ 5 h 35"/>
                <a:gd name="T60" fmla="*/ 2 w 34"/>
                <a:gd name="T61" fmla="*/ 7 h 35"/>
                <a:gd name="T62" fmla="*/ 1 w 34"/>
                <a:gd name="T63" fmla="*/ 10 h 35"/>
                <a:gd name="T64" fmla="*/ 0 w 34"/>
                <a:gd name="T65" fmla="*/ 13 h 35"/>
                <a:gd name="T66" fmla="*/ 0 w 34"/>
                <a:gd name="T67" fmla="*/ 17 h 35"/>
                <a:gd name="T68" fmla="*/ 0 w 34"/>
                <a:gd name="T69" fmla="*/ 20 h 35"/>
                <a:gd name="T70" fmla="*/ 1 w 34"/>
                <a:gd name="T71" fmla="*/ 24 h 35"/>
                <a:gd name="T72" fmla="*/ 1 w 34"/>
                <a:gd name="T73" fmla="*/ 25 h 35"/>
                <a:gd name="T74" fmla="*/ 2 w 34"/>
                <a:gd name="T75" fmla="*/ 27 h 35"/>
                <a:gd name="T76" fmla="*/ 5 w 34"/>
                <a:gd name="T7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5" y="29"/>
                  </a:moveTo>
                  <a:lnTo>
                    <a:pt x="7" y="31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85">
              <a:extLst>
                <a:ext uri="{FF2B5EF4-FFF2-40B4-BE49-F238E27FC236}">
                  <a16:creationId xmlns:a16="http://schemas.microsoft.com/office/drawing/2014/main" id="{1744E637-29C1-432E-B129-6B72CF93E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750" y="4829091"/>
              <a:ext cx="46297" cy="45657"/>
            </a:xfrm>
            <a:custGeom>
              <a:avLst/>
              <a:gdLst>
                <a:gd name="T0" fmla="*/ 0 w 34"/>
                <a:gd name="T1" fmla="*/ 34 h 34"/>
                <a:gd name="T2" fmla="*/ 34 w 34"/>
                <a:gd name="T3" fmla="*/ 34 h 34"/>
                <a:gd name="T4" fmla="*/ 17 w 34"/>
                <a:gd name="T5" fmla="*/ 0 h 34"/>
                <a:gd name="T6" fmla="*/ 0 w 3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34"/>
                  </a:moveTo>
                  <a:lnTo>
                    <a:pt x="34" y="34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86">
              <a:extLst>
                <a:ext uri="{FF2B5EF4-FFF2-40B4-BE49-F238E27FC236}">
                  <a16:creationId xmlns:a16="http://schemas.microsoft.com/office/drawing/2014/main" id="{011E3990-807F-4521-B9B7-21067229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537" y="4690778"/>
              <a:ext cx="46297" cy="45657"/>
            </a:xfrm>
            <a:custGeom>
              <a:avLst/>
              <a:gdLst>
                <a:gd name="T0" fmla="*/ 0 w 34"/>
                <a:gd name="T1" fmla="*/ 34 h 34"/>
                <a:gd name="T2" fmla="*/ 34 w 34"/>
                <a:gd name="T3" fmla="*/ 34 h 34"/>
                <a:gd name="T4" fmla="*/ 17 w 34"/>
                <a:gd name="T5" fmla="*/ 0 h 34"/>
                <a:gd name="T6" fmla="*/ 0 w 3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34"/>
                  </a:moveTo>
                  <a:lnTo>
                    <a:pt x="34" y="34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87">
              <a:extLst>
                <a:ext uri="{FF2B5EF4-FFF2-40B4-BE49-F238E27FC236}">
                  <a16:creationId xmlns:a16="http://schemas.microsoft.com/office/drawing/2014/main" id="{261462CC-829D-4819-9087-DED1EB748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319" y="4470551"/>
              <a:ext cx="47659" cy="45657"/>
            </a:xfrm>
            <a:custGeom>
              <a:avLst/>
              <a:gdLst>
                <a:gd name="T0" fmla="*/ 0 w 35"/>
                <a:gd name="T1" fmla="*/ 34 h 34"/>
                <a:gd name="T2" fmla="*/ 35 w 35"/>
                <a:gd name="T3" fmla="*/ 34 h 34"/>
                <a:gd name="T4" fmla="*/ 17 w 35"/>
                <a:gd name="T5" fmla="*/ 0 h 34"/>
                <a:gd name="T6" fmla="*/ 0 w 3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0" y="34"/>
                  </a:moveTo>
                  <a:lnTo>
                    <a:pt x="35" y="34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88">
              <a:extLst>
                <a:ext uri="{FF2B5EF4-FFF2-40B4-BE49-F238E27FC236}">
                  <a16:creationId xmlns:a16="http://schemas.microsoft.com/office/drawing/2014/main" id="{89B302FA-F835-4896-906D-00059C941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094" y="4646462"/>
              <a:ext cx="46297" cy="47000"/>
            </a:xfrm>
            <a:custGeom>
              <a:avLst/>
              <a:gdLst>
                <a:gd name="T0" fmla="*/ 5 w 34"/>
                <a:gd name="T1" fmla="*/ 30 h 35"/>
                <a:gd name="T2" fmla="*/ 8 w 34"/>
                <a:gd name="T3" fmla="*/ 31 h 35"/>
                <a:gd name="T4" fmla="*/ 11 w 34"/>
                <a:gd name="T5" fmla="*/ 33 h 35"/>
                <a:gd name="T6" fmla="*/ 14 w 34"/>
                <a:gd name="T7" fmla="*/ 34 h 35"/>
                <a:gd name="T8" fmla="*/ 17 w 34"/>
                <a:gd name="T9" fmla="*/ 35 h 35"/>
                <a:gd name="T10" fmla="*/ 20 w 34"/>
                <a:gd name="T11" fmla="*/ 34 h 35"/>
                <a:gd name="T12" fmla="*/ 24 w 34"/>
                <a:gd name="T13" fmla="*/ 33 h 35"/>
                <a:gd name="T14" fmla="*/ 25 w 34"/>
                <a:gd name="T15" fmla="*/ 32 h 35"/>
                <a:gd name="T16" fmla="*/ 26 w 34"/>
                <a:gd name="T17" fmla="*/ 31 h 35"/>
                <a:gd name="T18" fmla="*/ 28 w 34"/>
                <a:gd name="T19" fmla="*/ 30 h 35"/>
                <a:gd name="T20" fmla="*/ 29 w 34"/>
                <a:gd name="T21" fmla="*/ 30 h 35"/>
                <a:gd name="T22" fmla="*/ 30 w 34"/>
                <a:gd name="T23" fmla="*/ 28 h 35"/>
                <a:gd name="T24" fmla="*/ 31 w 34"/>
                <a:gd name="T25" fmla="*/ 27 h 35"/>
                <a:gd name="T26" fmla="*/ 32 w 34"/>
                <a:gd name="T27" fmla="*/ 25 h 35"/>
                <a:gd name="T28" fmla="*/ 33 w 34"/>
                <a:gd name="T29" fmla="*/ 24 h 35"/>
                <a:gd name="T30" fmla="*/ 34 w 34"/>
                <a:gd name="T31" fmla="*/ 20 h 35"/>
                <a:gd name="T32" fmla="*/ 34 w 34"/>
                <a:gd name="T33" fmla="*/ 17 h 35"/>
                <a:gd name="T34" fmla="*/ 34 w 34"/>
                <a:gd name="T35" fmla="*/ 14 h 35"/>
                <a:gd name="T36" fmla="*/ 33 w 34"/>
                <a:gd name="T37" fmla="*/ 10 h 35"/>
                <a:gd name="T38" fmla="*/ 31 w 34"/>
                <a:gd name="T39" fmla="*/ 7 h 35"/>
                <a:gd name="T40" fmla="*/ 29 w 34"/>
                <a:gd name="T41" fmla="*/ 5 h 35"/>
                <a:gd name="T42" fmla="*/ 26 w 34"/>
                <a:gd name="T43" fmla="*/ 3 h 35"/>
                <a:gd name="T44" fmla="*/ 25 w 34"/>
                <a:gd name="T45" fmla="*/ 2 h 35"/>
                <a:gd name="T46" fmla="*/ 24 w 34"/>
                <a:gd name="T47" fmla="*/ 1 h 35"/>
                <a:gd name="T48" fmla="*/ 20 w 34"/>
                <a:gd name="T49" fmla="*/ 0 h 35"/>
                <a:gd name="T50" fmla="*/ 17 w 34"/>
                <a:gd name="T51" fmla="*/ 0 h 35"/>
                <a:gd name="T52" fmla="*/ 14 w 34"/>
                <a:gd name="T53" fmla="*/ 0 h 35"/>
                <a:gd name="T54" fmla="*/ 11 w 34"/>
                <a:gd name="T55" fmla="*/ 1 h 35"/>
                <a:gd name="T56" fmla="*/ 8 w 34"/>
                <a:gd name="T57" fmla="*/ 3 h 35"/>
                <a:gd name="T58" fmla="*/ 5 w 34"/>
                <a:gd name="T59" fmla="*/ 5 h 35"/>
                <a:gd name="T60" fmla="*/ 3 w 34"/>
                <a:gd name="T61" fmla="*/ 7 h 35"/>
                <a:gd name="T62" fmla="*/ 1 w 34"/>
                <a:gd name="T63" fmla="*/ 10 h 35"/>
                <a:gd name="T64" fmla="*/ 0 w 34"/>
                <a:gd name="T65" fmla="*/ 14 h 35"/>
                <a:gd name="T66" fmla="*/ 0 w 34"/>
                <a:gd name="T67" fmla="*/ 17 h 35"/>
                <a:gd name="T68" fmla="*/ 0 w 34"/>
                <a:gd name="T69" fmla="*/ 20 h 35"/>
                <a:gd name="T70" fmla="*/ 1 w 34"/>
                <a:gd name="T71" fmla="*/ 24 h 35"/>
                <a:gd name="T72" fmla="*/ 1 w 34"/>
                <a:gd name="T73" fmla="*/ 25 h 35"/>
                <a:gd name="T74" fmla="*/ 3 w 34"/>
                <a:gd name="T75" fmla="*/ 27 h 35"/>
                <a:gd name="T76" fmla="*/ 5 w 34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5" y="30"/>
                  </a:move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89">
              <a:extLst>
                <a:ext uri="{FF2B5EF4-FFF2-40B4-BE49-F238E27FC236}">
                  <a16:creationId xmlns:a16="http://schemas.microsoft.com/office/drawing/2014/main" id="{ABE62C6F-AD99-4AF5-A011-F147B38D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360" y="4469206"/>
              <a:ext cx="46297" cy="47000"/>
            </a:xfrm>
            <a:custGeom>
              <a:avLst/>
              <a:gdLst>
                <a:gd name="T0" fmla="*/ 5 w 34"/>
                <a:gd name="T1" fmla="*/ 30 h 35"/>
                <a:gd name="T2" fmla="*/ 8 w 34"/>
                <a:gd name="T3" fmla="*/ 32 h 35"/>
                <a:gd name="T4" fmla="*/ 10 w 34"/>
                <a:gd name="T5" fmla="*/ 34 h 35"/>
                <a:gd name="T6" fmla="*/ 14 w 34"/>
                <a:gd name="T7" fmla="*/ 35 h 35"/>
                <a:gd name="T8" fmla="*/ 17 w 34"/>
                <a:gd name="T9" fmla="*/ 35 h 35"/>
                <a:gd name="T10" fmla="*/ 20 w 34"/>
                <a:gd name="T11" fmla="*/ 35 h 35"/>
                <a:gd name="T12" fmla="*/ 23 w 34"/>
                <a:gd name="T13" fmla="*/ 34 h 35"/>
                <a:gd name="T14" fmla="*/ 25 w 34"/>
                <a:gd name="T15" fmla="*/ 33 h 35"/>
                <a:gd name="T16" fmla="*/ 26 w 34"/>
                <a:gd name="T17" fmla="*/ 32 h 35"/>
                <a:gd name="T18" fmla="*/ 28 w 34"/>
                <a:gd name="T19" fmla="*/ 31 h 35"/>
                <a:gd name="T20" fmla="*/ 29 w 34"/>
                <a:gd name="T21" fmla="*/ 30 h 35"/>
                <a:gd name="T22" fmla="*/ 30 w 34"/>
                <a:gd name="T23" fmla="*/ 28 h 35"/>
                <a:gd name="T24" fmla="*/ 31 w 34"/>
                <a:gd name="T25" fmla="*/ 27 h 35"/>
                <a:gd name="T26" fmla="*/ 32 w 34"/>
                <a:gd name="T27" fmla="*/ 26 h 35"/>
                <a:gd name="T28" fmla="*/ 33 w 34"/>
                <a:gd name="T29" fmla="*/ 24 h 35"/>
                <a:gd name="T30" fmla="*/ 34 w 34"/>
                <a:gd name="T31" fmla="*/ 21 h 35"/>
                <a:gd name="T32" fmla="*/ 34 w 34"/>
                <a:gd name="T33" fmla="*/ 18 h 35"/>
                <a:gd name="T34" fmla="*/ 34 w 34"/>
                <a:gd name="T35" fmla="*/ 14 h 35"/>
                <a:gd name="T36" fmla="*/ 33 w 34"/>
                <a:gd name="T37" fmla="*/ 11 h 35"/>
                <a:gd name="T38" fmla="*/ 31 w 34"/>
                <a:gd name="T39" fmla="*/ 8 h 35"/>
                <a:gd name="T40" fmla="*/ 29 w 34"/>
                <a:gd name="T41" fmla="*/ 5 h 35"/>
                <a:gd name="T42" fmla="*/ 26 w 34"/>
                <a:gd name="T43" fmla="*/ 3 h 35"/>
                <a:gd name="T44" fmla="*/ 25 w 34"/>
                <a:gd name="T45" fmla="*/ 2 h 35"/>
                <a:gd name="T46" fmla="*/ 23 w 34"/>
                <a:gd name="T47" fmla="*/ 1 h 35"/>
                <a:gd name="T48" fmla="*/ 20 w 34"/>
                <a:gd name="T49" fmla="*/ 1 h 35"/>
                <a:gd name="T50" fmla="*/ 17 w 34"/>
                <a:gd name="T51" fmla="*/ 0 h 35"/>
                <a:gd name="T52" fmla="*/ 14 w 34"/>
                <a:gd name="T53" fmla="*/ 1 h 35"/>
                <a:gd name="T54" fmla="*/ 10 w 34"/>
                <a:gd name="T55" fmla="*/ 1 h 35"/>
                <a:gd name="T56" fmla="*/ 8 w 34"/>
                <a:gd name="T57" fmla="*/ 3 h 35"/>
                <a:gd name="T58" fmla="*/ 5 w 34"/>
                <a:gd name="T59" fmla="*/ 5 h 35"/>
                <a:gd name="T60" fmla="*/ 2 w 34"/>
                <a:gd name="T61" fmla="*/ 8 h 35"/>
                <a:gd name="T62" fmla="*/ 1 w 34"/>
                <a:gd name="T63" fmla="*/ 11 h 35"/>
                <a:gd name="T64" fmla="*/ 0 w 34"/>
                <a:gd name="T65" fmla="*/ 14 h 35"/>
                <a:gd name="T66" fmla="*/ 0 w 34"/>
                <a:gd name="T67" fmla="*/ 18 h 35"/>
                <a:gd name="T68" fmla="*/ 0 w 34"/>
                <a:gd name="T69" fmla="*/ 21 h 35"/>
                <a:gd name="T70" fmla="*/ 1 w 34"/>
                <a:gd name="T71" fmla="*/ 24 h 35"/>
                <a:gd name="T72" fmla="*/ 1 w 34"/>
                <a:gd name="T73" fmla="*/ 26 h 35"/>
                <a:gd name="T74" fmla="*/ 2 w 34"/>
                <a:gd name="T75" fmla="*/ 27 h 35"/>
                <a:gd name="T76" fmla="*/ 5 w 34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5" y="30"/>
                  </a:moveTo>
                  <a:lnTo>
                    <a:pt x="8" y="32"/>
                  </a:lnTo>
                  <a:lnTo>
                    <a:pt x="10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90">
              <a:extLst>
                <a:ext uri="{FF2B5EF4-FFF2-40B4-BE49-F238E27FC236}">
                  <a16:creationId xmlns:a16="http://schemas.microsoft.com/office/drawing/2014/main" id="{1714D143-F7A6-40B2-97E1-4182FC7B6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425" y="4513520"/>
              <a:ext cx="47659" cy="47000"/>
            </a:xfrm>
            <a:custGeom>
              <a:avLst/>
              <a:gdLst>
                <a:gd name="T0" fmla="*/ 5 w 35"/>
                <a:gd name="T1" fmla="*/ 30 h 35"/>
                <a:gd name="T2" fmla="*/ 8 w 35"/>
                <a:gd name="T3" fmla="*/ 32 h 35"/>
                <a:gd name="T4" fmla="*/ 11 w 35"/>
                <a:gd name="T5" fmla="*/ 33 h 35"/>
                <a:gd name="T6" fmla="*/ 14 w 35"/>
                <a:gd name="T7" fmla="*/ 34 h 35"/>
                <a:gd name="T8" fmla="*/ 17 w 35"/>
                <a:gd name="T9" fmla="*/ 35 h 35"/>
                <a:gd name="T10" fmla="*/ 21 w 35"/>
                <a:gd name="T11" fmla="*/ 34 h 35"/>
                <a:gd name="T12" fmla="*/ 24 w 35"/>
                <a:gd name="T13" fmla="*/ 33 h 35"/>
                <a:gd name="T14" fmla="*/ 25 w 35"/>
                <a:gd name="T15" fmla="*/ 32 h 35"/>
                <a:gd name="T16" fmla="*/ 27 w 35"/>
                <a:gd name="T17" fmla="*/ 32 h 35"/>
                <a:gd name="T18" fmla="*/ 28 w 35"/>
                <a:gd name="T19" fmla="*/ 30 h 35"/>
                <a:gd name="T20" fmla="*/ 30 w 35"/>
                <a:gd name="T21" fmla="*/ 30 h 35"/>
                <a:gd name="T22" fmla="*/ 30 w 35"/>
                <a:gd name="T23" fmla="*/ 28 h 35"/>
                <a:gd name="T24" fmla="*/ 31 w 35"/>
                <a:gd name="T25" fmla="*/ 27 h 35"/>
                <a:gd name="T26" fmla="*/ 32 w 35"/>
                <a:gd name="T27" fmla="*/ 25 h 35"/>
                <a:gd name="T28" fmla="*/ 33 w 35"/>
                <a:gd name="T29" fmla="*/ 24 h 35"/>
                <a:gd name="T30" fmla="*/ 34 w 35"/>
                <a:gd name="T31" fmla="*/ 21 h 35"/>
                <a:gd name="T32" fmla="*/ 35 w 35"/>
                <a:gd name="T33" fmla="*/ 17 h 35"/>
                <a:gd name="T34" fmla="*/ 34 w 35"/>
                <a:gd name="T35" fmla="*/ 14 h 35"/>
                <a:gd name="T36" fmla="*/ 33 w 35"/>
                <a:gd name="T37" fmla="*/ 10 h 35"/>
                <a:gd name="T38" fmla="*/ 31 w 35"/>
                <a:gd name="T39" fmla="*/ 8 h 35"/>
                <a:gd name="T40" fmla="*/ 30 w 35"/>
                <a:gd name="T41" fmla="*/ 5 h 35"/>
                <a:gd name="T42" fmla="*/ 27 w 35"/>
                <a:gd name="T43" fmla="*/ 3 h 35"/>
                <a:gd name="T44" fmla="*/ 25 w 35"/>
                <a:gd name="T45" fmla="*/ 2 h 35"/>
                <a:gd name="T46" fmla="*/ 24 w 35"/>
                <a:gd name="T47" fmla="*/ 1 h 35"/>
                <a:gd name="T48" fmla="*/ 21 w 35"/>
                <a:gd name="T49" fmla="*/ 0 h 35"/>
                <a:gd name="T50" fmla="*/ 17 w 35"/>
                <a:gd name="T51" fmla="*/ 0 h 35"/>
                <a:gd name="T52" fmla="*/ 14 w 35"/>
                <a:gd name="T53" fmla="*/ 0 h 35"/>
                <a:gd name="T54" fmla="*/ 11 w 35"/>
                <a:gd name="T55" fmla="*/ 1 h 35"/>
                <a:gd name="T56" fmla="*/ 8 w 35"/>
                <a:gd name="T57" fmla="*/ 3 h 35"/>
                <a:gd name="T58" fmla="*/ 5 w 35"/>
                <a:gd name="T59" fmla="*/ 5 h 35"/>
                <a:gd name="T60" fmla="*/ 3 w 35"/>
                <a:gd name="T61" fmla="*/ 8 h 35"/>
                <a:gd name="T62" fmla="*/ 1 w 35"/>
                <a:gd name="T63" fmla="*/ 10 h 35"/>
                <a:gd name="T64" fmla="*/ 0 w 35"/>
                <a:gd name="T65" fmla="*/ 14 h 35"/>
                <a:gd name="T66" fmla="*/ 0 w 35"/>
                <a:gd name="T67" fmla="*/ 17 h 35"/>
                <a:gd name="T68" fmla="*/ 0 w 35"/>
                <a:gd name="T69" fmla="*/ 21 h 35"/>
                <a:gd name="T70" fmla="*/ 1 w 35"/>
                <a:gd name="T71" fmla="*/ 24 h 35"/>
                <a:gd name="T72" fmla="*/ 2 w 35"/>
                <a:gd name="T73" fmla="*/ 25 h 35"/>
                <a:gd name="T74" fmla="*/ 3 w 35"/>
                <a:gd name="T75" fmla="*/ 27 h 35"/>
                <a:gd name="T76" fmla="*/ 5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5" y="30"/>
                  </a:moveTo>
                  <a:lnTo>
                    <a:pt x="8" y="32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7" y="35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91">
              <a:extLst>
                <a:ext uri="{FF2B5EF4-FFF2-40B4-BE49-F238E27FC236}">
                  <a16:creationId xmlns:a16="http://schemas.microsoft.com/office/drawing/2014/main" id="{F3520CC5-316F-4F78-81E8-976BA812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045" y="4528293"/>
              <a:ext cx="46297" cy="45657"/>
            </a:xfrm>
            <a:custGeom>
              <a:avLst/>
              <a:gdLst>
                <a:gd name="T0" fmla="*/ 5 w 34"/>
                <a:gd name="T1" fmla="*/ 29 h 34"/>
                <a:gd name="T2" fmla="*/ 7 w 34"/>
                <a:gd name="T3" fmla="*/ 31 h 34"/>
                <a:gd name="T4" fmla="*/ 10 w 34"/>
                <a:gd name="T5" fmla="*/ 33 h 34"/>
                <a:gd name="T6" fmla="*/ 13 w 34"/>
                <a:gd name="T7" fmla="*/ 34 h 34"/>
                <a:gd name="T8" fmla="*/ 17 w 34"/>
                <a:gd name="T9" fmla="*/ 34 h 34"/>
                <a:gd name="T10" fmla="*/ 20 w 34"/>
                <a:gd name="T11" fmla="*/ 34 h 34"/>
                <a:gd name="T12" fmla="*/ 23 w 34"/>
                <a:gd name="T13" fmla="*/ 33 h 34"/>
                <a:gd name="T14" fmla="*/ 25 w 34"/>
                <a:gd name="T15" fmla="*/ 32 h 34"/>
                <a:gd name="T16" fmla="*/ 26 w 34"/>
                <a:gd name="T17" fmla="*/ 31 h 34"/>
                <a:gd name="T18" fmla="*/ 27 w 34"/>
                <a:gd name="T19" fmla="*/ 30 h 34"/>
                <a:gd name="T20" fmla="*/ 29 w 34"/>
                <a:gd name="T21" fmla="*/ 29 h 34"/>
                <a:gd name="T22" fmla="*/ 30 w 34"/>
                <a:gd name="T23" fmla="*/ 28 h 34"/>
                <a:gd name="T24" fmla="*/ 31 w 34"/>
                <a:gd name="T25" fmla="*/ 26 h 34"/>
                <a:gd name="T26" fmla="*/ 32 w 34"/>
                <a:gd name="T27" fmla="*/ 25 h 34"/>
                <a:gd name="T28" fmla="*/ 33 w 34"/>
                <a:gd name="T29" fmla="*/ 24 h 34"/>
                <a:gd name="T30" fmla="*/ 34 w 34"/>
                <a:gd name="T31" fmla="*/ 20 h 34"/>
                <a:gd name="T32" fmla="*/ 34 w 34"/>
                <a:gd name="T33" fmla="*/ 17 h 34"/>
                <a:gd name="T34" fmla="*/ 34 w 34"/>
                <a:gd name="T35" fmla="*/ 13 h 34"/>
                <a:gd name="T36" fmla="*/ 33 w 34"/>
                <a:gd name="T37" fmla="*/ 10 h 34"/>
                <a:gd name="T38" fmla="*/ 31 w 34"/>
                <a:gd name="T39" fmla="*/ 7 h 34"/>
                <a:gd name="T40" fmla="*/ 29 w 34"/>
                <a:gd name="T41" fmla="*/ 5 h 34"/>
                <a:gd name="T42" fmla="*/ 26 w 34"/>
                <a:gd name="T43" fmla="*/ 2 h 34"/>
                <a:gd name="T44" fmla="*/ 25 w 34"/>
                <a:gd name="T45" fmla="*/ 1 h 34"/>
                <a:gd name="T46" fmla="*/ 23 w 34"/>
                <a:gd name="T47" fmla="*/ 1 h 34"/>
                <a:gd name="T48" fmla="*/ 20 w 34"/>
                <a:gd name="T49" fmla="*/ 0 h 34"/>
                <a:gd name="T50" fmla="*/ 17 w 34"/>
                <a:gd name="T51" fmla="*/ 0 h 34"/>
                <a:gd name="T52" fmla="*/ 13 w 34"/>
                <a:gd name="T53" fmla="*/ 0 h 34"/>
                <a:gd name="T54" fmla="*/ 10 w 34"/>
                <a:gd name="T55" fmla="*/ 1 h 34"/>
                <a:gd name="T56" fmla="*/ 7 w 34"/>
                <a:gd name="T57" fmla="*/ 2 h 34"/>
                <a:gd name="T58" fmla="*/ 5 w 34"/>
                <a:gd name="T59" fmla="*/ 5 h 34"/>
                <a:gd name="T60" fmla="*/ 2 w 34"/>
                <a:gd name="T61" fmla="*/ 7 h 34"/>
                <a:gd name="T62" fmla="*/ 1 w 34"/>
                <a:gd name="T63" fmla="*/ 10 h 34"/>
                <a:gd name="T64" fmla="*/ 0 w 34"/>
                <a:gd name="T65" fmla="*/ 13 h 34"/>
                <a:gd name="T66" fmla="*/ 0 w 34"/>
                <a:gd name="T67" fmla="*/ 17 h 34"/>
                <a:gd name="T68" fmla="*/ 0 w 34"/>
                <a:gd name="T69" fmla="*/ 20 h 34"/>
                <a:gd name="T70" fmla="*/ 1 w 34"/>
                <a:gd name="T71" fmla="*/ 24 h 34"/>
                <a:gd name="T72" fmla="*/ 1 w 34"/>
                <a:gd name="T73" fmla="*/ 25 h 34"/>
                <a:gd name="T74" fmla="*/ 2 w 34"/>
                <a:gd name="T75" fmla="*/ 26 h 34"/>
                <a:gd name="T76" fmla="*/ 5 w 34"/>
                <a:gd name="T7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4">
                  <a:moveTo>
                    <a:pt x="5" y="29"/>
                  </a:moveTo>
                  <a:lnTo>
                    <a:pt x="7" y="31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92">
              <a:extLst>
                <a:ext uri="{FF2B5EF4-FFF2-40B4-BE49-F238E27FC236}">
                  <a16:creationId xmlns:a16="http://schemas.microsoft.com/office/drawing/2014/main" id="{C8C780D6-EC43-4ED1-8C2A-00301B38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38" y="4470549"/>
              <a:ext cx="46297" cy="47000"/>
            </a:xfrm>
            <a:custGeom>
              <a:avLst/>
              <a:gdLst>
                <a:gd name="T0" fmla="*/ 5 w 34"/>
                <a:gd name="T1" fmla="*/ 30 h 35"/>
                <a:gd name="T2" fmla="*/ 7 w 34"/>
                <a:gd name="T3" fmla="*/ 31 h 35"/>
                <a:gd name="T4" fmla="*/ 10 w 34"/>
                <a:gd name="T5" fmla="*/ 33 h 35"/>
                <a:gd name="T6" fmla="*/ 14 w 34"/>
                <a:gd name="T7" fmla="*/ 34 h 35"/>
                <a:gd name="T8" fmla="*/ 17 w 34"/>
                <a:gd name="T9" fmla="*/ 35 h 35"/>
                <a:gd name="T10" fmla="*/ 20 w 34"/>
                <a:gd name="T11" fmla="*/ 34 h 35"/>
                <a:gd name="T12" fmla="*/ 23 w 34"/>
                <a:gd name="T13" fmla="*/ 33 h 35"/>
                <a:gd name="T14" fmla="*/ 25 w 34"/>
                <a:gd name="T15" fmla="*/ 32 h 35"/>
                <a:gd name="T16" fmla="*/ 26 w 34"/>
                <a:gd name="T17" fmla="*/ 31 h 35"/>
                <a:gd name="T18" fmla="*/ 28 w 34"/>
                <a:gd name="T19" fmla="*/ 30 h 35"/>
                <a:gd name="T20" fmla="*/ 29 w 34"/>
                <a:gd name="T21" fmla="*/ 30 h 35"/>
                <a:gd name="T22" fmla="*/ 30 w 34"/>
                <a:gd name="T23" fmla="*/ 28 h 35"/>
                <a:gd name="T24" fmla="*/ 31 w 34"/>
                <a:gd name="T25" fmla="*/ 27 h 35"/>
                <a:gd name="T26" fmla="*/ 32 w 34"/>
                <a:gd name="T27" fmla="*/ 25 h 35"/>
                <a:gd name="T28" fmla="*/ 33 w 34"/>
                <a:gd name="T29" fmla="*/ 24 h 35"/>
                <a:gd name="T30" fmla="*/ 34 w 34"/>
                <a:gd name="T31" fmla="*/ 21 h 35"/>
                <a:gd name="T32" fmla="*/ 34 w 34"/>
                <a:gd name="T33" fmla="*/ 17 h 35"/>
                <a:gd name="T34" fmla="*/ 34 w 34"/>
                <a:gd name="T35" fmla="*/ 14 h 35"/>
                <a:gd name="T36" fmla="*/ 33 w 34"/>
                <a:gd name="T37" fmla="*/ 10 h 35"/>
                <a:gd name="T38" fmla="*/ 31 w 34"/>
                <a:gd name="T39" fmla="*/ 7 h 35"/>
                <a:gd name="T40" fmla="*/ 29 w 34"/>
                <a:gd name="T41" fmla="*/ 5 h 35"/>
                <a:gd name="T42" fmla="*/ 26 w 34"/>
                <a:gd name="T43" fmla="*/ 3 h 35"/>
                <a:gd name="T44" fmla="*/ 25 w 34"/>
                <a:gd name="T45" fmla="*/ 2 h 35"/>
                <a:gd name="T46" fmla="*/ 23 w 34"/>
                <a:gd name="T47" fmla="*/ 1 h 35"/>
                <a:gd name="T48" fmla="*/ 20 w 34"/>
                <a:gd name="T49" fmla="*/ 0 h 35"/>
                <a:gd name="T50" fmla="*/ 17 w 34"/>
                <a:gd name="T51" fmla="*/ 0 h 35"/>
                <a:gd name="T52" fmla="*/ 14 w 34"/>
                <a:gd name="T53" fmla="*/ 0 h 35"/>
                <a:gd name="T54" fmla="*/ 10 w 34"/>
                <a:gd name="T55" fmla="*/ 1 h 35"/>
                <a:gd name="T56" fmla="*/ 7 w 34"/>
                <a:gd name="T57" fmla="*/ 3 h 35"/>
                <a:gd name="T58" fmla="*/ 5 w 34"/>
                <a:gd name="T59" fmla="*/ 5 h 35"/>
                <a:gd name="T60" fmla="*/ 2 w 34"/>
                <a:gd name="T61" fmla="*/ 7 h 35"/>
                <a:gd name="T62" fmla="*/ 1 w 34"/>
                <a:gd name="T63" fmla="*/ 10 h 35"/>
                <a:gd name="T64" fmla="*/ 0 w 34"/>
                <a:gd name="T65" fmla="*/ 14 h 35"/>
                <a:gd name="T66" fmla="*/ 0 w 34"/>
                <a:gd name="T67" fmla="*/ 17 h 35"/>
                <a:gd name="T68" fmla="*/ 0 w 34"/>
                <a:gd name="T69" fmla="*/ 21 h 35"/>
                <a:gd name="T70" fmla="*/ 1 w 34"/>
                <a:gd name="T71" fmla="*/ 24 h 35"/>
                <a:gd name="T72" fmla="*/ 1 w 34"/>
                <a:gd name="T73" fmla="*/ 25 h 35"/>
                <a:gd name="T74" fmla="*/ 2 w 34"/>
                <a:gd name="T75" fmla="*/ 27 h 35"/>
                <a:gd name="T76" fmla="*/ 5 w 34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5" y="30"/>
                  </a:moveTo>
                  <a:lnTo>
                    <a:pt x="7" y="31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93">
              <a:extLst>
                <a:ext uri="{FF2B5EF4-FFF2-40B4-BE49-F238E27FC236}">
                  <a16:creationId xmlns:a16="http://schemas.microsoft.com/office/drawing/2014/main" id="{795602A5-7B90-4D6F-A03D-926A67D4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877" y="4324179"/>
              <a:ext cx="47659" cy="47000"/>
            </a:xfrm>
            <a:custGeom>
              <a:avLst/>
              <a:gdLst>
                <a:gd name="T0" fmla="*/ 5 w 35"/>
                <a:gd name="T1" fmla="*/ 30 h 35"/>
                <a:gd name="T2" fmla="*/ 8 w 35"/>
                <a:gd name="T3" fmla="*/ 32 h 35"/>
                <a:gd name="T4" fmla="*/ 11 w 35"/>
                <a:gd name="T5" fmla="*/ 34 h 35"/>
                <a:gd name="T6" fmla="*/ 14 w 35"/>
                <a:gd name="T7" fmla="*/ 35 h 35"/>
                <a:gd name="T8" fmla="*/ 18 w 35"/>
                <a:gd name="T9" fmla="*/ 35 h 35"/>
                <a:gd name="T10" fmla="*/ 21 w 35"/>
                <a:gd name="T11" fmla="*/ 35 h 35"/>
                <a:gd name="T12" fmla="*/ 24 w 35"/>
                <a:gd name="T13" fmla="*/ 34 h 35"/>
                <a:gd name="T14" fmla="*/ 25 w 35"/>
                <a:gd name="T15" fmla="*/ 33 h 35"/>
                <a:gd name="T16" fmla="*/ 27 w 35"/>
                <a:gd name="T17" fmla="*/ 32 h 35"/>
                <a:gd name="T18" fmla="*/ 28 w 35"/>
                <a:gd name="T19" fmla="*/ 31 h 35"/>
                <a:gd name="T20" fmla="*/ 30 w 35"/>
                <a:gd name="T21" fmla="*/ 30 h 35"/>
                <a:gd name="T22" fmla="*/ 31 w 35"/>
                <a:gd name="T23" fmla="*/ 29 h 35"/>
                <a:gd name="T24" fmla="*/ 32 w 35"/>
                <a:gd name="T25" fmla="*/ 27 h 35"/>
                <a:gd name="T26" fmla="*/ 33 w 35"/>
                <a:gd name="T27" fmla="*/ 26 h 35"/>
                <a:gd name="T28" fmla="*/ 34 w 35"/>
                <a:gd name="T29" fmla="*/ 24 h 35"/>
                <a:gd name="T30" fmla="*/ 34 w 35"/>
                <a:gd name="T31" fmla="*/ 21 h 35"/>
                <a:gd name="T32" fmla="*/ 35 w 35"/>
                <a:gd name="T33" fmla="*/ 18 h 35"/>
                <a:gd name="T34" fmla="*/ 34 w 35"/>
                <a:gd name="T35" fmla="*/ 14 h 35"/>
                <a:gd name="T36" fmla="*/ 34 w 35"/>
                <a:gd name="T37" fmla="*/ 11 h 35"/>
                <a:gd name="T38" fmla="*/ 32 w 35"/>
                <a:gd name="T39" fmla="*/ 8 h 35"/>
                <a:gd name="T40" fmla="*/ 30 w 35"/>
                <a:gd name="T41" fmla="*/ 6 h 35"/>
                <a:gd name="T42" fmla="*/ 27 w 35"/>
                <a:gd name="T43" fmla="*/ 3 h 35"/>
                <a:gd name="T44" fmla="*/ 25 w 35"/>
                <a:gd name="T45" fmla="*/ 2 h 35"/>
                <a:gd name="T46" fmla="*/ 24 w 35"/>
                <a:gd name="T47" fmla="*/ 2 h 35"/>
                <a:gd name="T48" fmla="*/ 21 w 35"/>
                <a:gd name="T49" fmla="*/ 1 h 35"/>
                <a:gd name="T50" fmla="*/ 18 w 35"/>
                <a:gd name="T51" fmla="*/ 0 h 35"/>
                <a:gd name="T52" fmla="*/ 14 w 35"/>
                <a:gd name="T53" fmla="*/ 1 h 35"/>
                <a:gd name="T54" fmla="*/ 11 w 35"/>
                <a:gd name="T55" fmla="*/ 2 h 35"/>
                <a:gd name="T56" fmla="*/ 8 w 35"/>
                <a:gd name="T57" fmla="*/ 3 h 35"/>
                <a:gd name="T58" fmla="*/ 5 w 35"/>
                <a:gd name="T59" fmla="*/ 6 h 35"/>
                <a:gd name="T60" fmla="*/ 3 w 35"/>
                <a:gd name="T61" fmla="*/ 8 h 35"/>
                <a:gd name="T62" fmla="*/ 1 w 35"/>
                <a:gd name="T63" fmla="*/ 11 h 35"/>
                <a:gd name="T64" fmla="*/ 1 w 35"/>
                <a:gd name="T65" fmla="*/ 14 h 35"/>
                <a:gd name="T66" fmla="*/ 0 w 35"/>
                <a:gd name="T67" fmla="*/ 18 h 35"/>
                <a:gd name="T68" fmla="*/ 1 w 35"/>
                <a:gd name="T69" fmla="*/ 21 h 35"/>
                <a:gd name="T70" fmla="*/ 1 w 35"/>
                <a:gd name="T71" fmla="*/ 24 h 35"/>
                <a:gd name="T72" fmla="*/ 2 w 35"/>
                <a:gd name="T73" fmla="*/ 26 h 35"/>
                <a:gd name="T74" fmla="*/ 3 w 35"/>
                <a:gd name="T75" fmla="*/ 27 h 35"/>
                <a:gd name="T76" fmla="*/ 5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5" y="30"/>
                  </a:move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2" y="27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94">
              <a:extLst>
                <a:ext uri="{FF2B5EF4-FFF2-40B4-BE49-F238E27FC236}">
                  <a16:creationId xmlns:a16="http://schemas.microsoft.com/office/drawing/2014/main" id="{38576E8A-DF08-41F3-B896-87E3100C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535" y="4290609"/>
              <a:ext cx="47659" cy="45657"/>
            </a:xfrm>
            <a:custGeom>
              <a:avLst/>
              <a:gdLst>
                <a:gd name="T0" fmla="*/ 5 w 35"/>
                <a:gd name="T1" fmla="*/ 29 h 34"/>
                <a:gd name="T2" fmla="*/ 8 w 35"/>
                <a:gd name="T3" fmla="*/ 31 h 34"/>
                <a:gd name="T4" fmla="*/ 11 w 35"/>
                <a:gd name="T5" fmla="*/ 33 h 34"/>
                <a:gd name="T6" fmla="*/ 14 w 35"/>
                <a:gd name="T7" fmla="*/ 34 h 34"/>
                <a:gd name="T8" fmla="*/ 18 w 35"/>
                <a:gd name="T9" fmla="*/ 34 h 34"/>
                <a:gd name="T10" fmla="*/ 21 w 35"/>
                <a:gd name="T11" fmla="*/ 34 h 34"/>
                <a:gd name="T12" fmla="*/ 24 w 35"/>
                <a:gd name="T13" fmla="*/ 33 h 34"/>
                <a:gd name="T14" fmla="*/ 25 w 35"/>
                <a:gd name="T15" fmla="*/ 32 h 34"/>
                <a:gd name="T16" fmla="*/ 27 w 35"/>
                <a:gd name="T17" fmla="*/ 31 h 34"/>
                <a:gd name="T18" fmla="*/ 28 w 35"/>
                <a:gd name="T19" fmla="*/ 30 h 34"/>
                <a:gd name="T20" fmla="*/ 30 w 35"/>
                <a:gd name="T21" fmla="*/ 29 h 34"/>
                <a:gd name="T22" fmla="*/ 31 w 35"/>
                <a:gd name="T23" fmla="*/ 28 h 34"/>
                <a:gd name="T24" fmla="*/ 32 w 35"/>
                <a:gd name="T25" fmla="*/ 26 h 34"/>
                <a:gd name="T26" fmla="*/ 32 w 35"/>
                <a:gd name="T27" fmla="*/ 25 h 34"/>
                <a:gd name="T28" fmla="*/ 33 w 35"/>
                <a:gd name="T29" fmla="*/ 23 h 34"/>
                <a:gd name="T30" fmla="*/ 34 w 35"/>
                <a:gd name="T31" fmla="*/ 20 h 34"/>
                <a:gd name="T32" fmla="*/ 35 w 35"/>
                <a:gd name="T33" fmla="*/ 17 h 34"/>
                <a:gd name="T34" fmla="*/ 34 w 35"/>
                <a:gd name="T35" fmla="*/ 13 h 34"/>
                <a:gd name="T36" fmla="*/ 33 w 35"/>
                <a:gd name="T37" fmla="*/ 10 h 34"/>
                <a:gd name="T38" fmla="*/ 32 w 35"/>
                <a:gd name="T39" fmla="*/ 7 h 34"/>
                <a:gd name="T40" fmla="*/ 30 w 35"/>
                <a:gd name="T41" fmla="*/ 5 h 34"/>
                <a:gd name="T42" fmla="*/ 27 w 35"/>
                <a:gd name="T43" fmla="*/ 2 h 34"/>
                <a:gd name="T44" fmla="*/ 25 w 35"/>
                <a:gd name="T45" fmla="*/ 1 h 34"/>
                <a:gd name="T46" fmla="*/ 24 w 35"/>
                <a:gd name="T47" fmla="*/ 1 h 34"/>
                <a:gd name="T48" fmla="*/ 21 w 35"/>
                <a:gd name="T49" fmla="*/ 0 h 34"/>
                <a:gd name="T50" fmla="*/ 18 w 35"/>
                <a:gd name="T51" fmla="*/ 0 h 34"/>
                <a:gd name="T52" fmla="*/ 14 w 35"/>
                <a:gd name="T53" fmla="*/ 0 h 34"/>
                <a:gd name="T54" fmla="*/ 11 w 35"/>
                <a:gd name="T55" fmla="*/ 1 h 34"/>
                <a:gd name="T56" fmla="*/ 8 w 35"/>
                <a:gd name="T57" fmla="*/ 2 h 34"/>
                <a:gd name="T58" fmla="*/ 5 w 35"/>
                <a:gd name="T59" fmla="*/ 5 h 34"/>
                <a:gd name="T60" fmla="*/ 3 w 35"/>
                <a:gd name="T61" fmla="*/ 7 h 34"/>
                <a:gd name="T62" fmla="*/ 1 w 35"/>
                <a:gd name="T63" fmla="*/ 10 h 34"/>
                <a:gd name="T64" fmla="*/ 1 w 35"/>
                <a:gd name="T65" fmla="*/ 13 h 34"/>
                <a:gd name="T66" fmla="*/ 0 w 35"/>
                <a:gd name="T67" fmla="*/ 17 h 34"/>
                <a:gd name="T68" fmla="*/ 1 w 35"/>
                <a:gd name="T69" fmla="*/ 20 h 34"/>
                <a:gd name="T70" fmla="*/ 1 w 35"/>
                <a:gd name="T71" fmla="*/ 23 h 34"/>
                <a:gd name="T72" fmla="*/ 2 w 35"/>
                <a:gd name="T73" fmla="*/ 25 h 34"/>
                <a:gd name="T74" fmla="*/ 3 w 35"/>
                <a:gd name="T75" fmla="*/ 26 h 34"/>
                <a:gd name="T76" fmla="*/ 5 w 35"/>
                <a:gd name="T7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4">
                  <a:moveTo>
                    <a:pt x="5" y="29"/>
                  </a:move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95">
              <a:extLst>
                <a:ext uri="{FF2B5EF4-FFF2-40B4-BE49-F238E27FC236}">
                  <a16:creationId xmlns:a16="http://schemas.microsoft.com/office/drawing/2014/main" id="{85051D84-7472-4780-B55E-C50E727D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579" y="4210037"/>
              <a:ext cx="47659" cy="47000"/>
            </a:xfrm>
            <a:custGeom>
              <a:avLst/>
              <a:gdLst>
                <a:gd name="T0" fmla="*/ 5 w 35"/>
                <a:gd name="T1" fmla="*/ 30 h 35"/>
                <a:gd name="T2" fmla="*/ 8 w 35"/>
                <a:gd name="T3" fmla="*/ 32 h 35"/>
                <a:gd name="T4" fmla="*/ 11 w 35"/>
                <a:gd name="T5" fmla="*/ 34 h 35"/>
                <a:gd name="T6" fmla="*/ 14 w 35"/>
                <a:gd name="T7" fmla="*/ 35 h 35"/>
                <a:gd name="T8" fmla="*/ 17 w 35"/>
                <a:gd name="T9" fmla="*/ 35 h 35"/>
                <a:gd name="T10" fmla="*/ 21 w 35"/>
                <a:gd name="T11" fmla="*/ 35 h 35"/>
                <a:gd name="T12" fmla="*/ 24 w 35"/>
                <a:gd name="T13" fmla="*/ 34 h 35"/>
                <a:gd name="T14" fmla="*/ 25 w 35"/>
                <a:gd name="T15" fmla="*/ 33 h 35"/>
                <a:gd name="T16" fmla="*/ 27 w 35"/>
                <a:gd name="T17" fmla="*/ 32 h 35"/>
                <a:gd name="T18" fmla="*/ 28 w 35"/>
                <a:gd name="T19" fmla="*/ 31 h 35"/>
                <a:gd name="T20" fmla="*/ 30 w 35"/>
                <a:gd name="T21" fmla="*/ 30 h 35"/>
                <a:gd name="T22" fmla="*/ 30 w 35"/>
                <a:gd name="T23" fmla="*/ 29 h 35"/>
                <a:gd name="T24" fmla="*/ 31 w 35"/>
                <a:gd name="T25" fmla="*/ 27 h 35"/>
                <a:gd name="T26" fmla="*/ 32 w 35"/>
                <a:gd name="T27" fmla="*/ 26 h 35"/>
                <a:gd name="T28" fmla="*/ 33 w 35"/>
                <a:gd name="T29" fmla="*/ 24 h 35"/>
                <a:gd name="T30" fmla="*/ 34 w 35"/>
                <a:gd name="T31" fmla="*/ 21 h 35"/>
                <a:gd name="T32" fmla="*/ 35 w 35"/>
                <a:gd name="T33" fmla="*/ 18 h 35"/>
                <a:gd name="T34" fmla="*/ 34 w 35"/>
                <a:gd name="T35" fmla="*/ 14 h 35"/>
                <a:gd name="T36" fmla="*/ 33 w 35"/>
                <a:gd name="T37" fmla="*/ 11 h 35"/>
                <a:gd name="T38" fmla="*/ 31 w 35"/>
                <a:gd name="T39" fmla="*/ 8 h 35"/>
                <a:gd name="T40" fmla="*/ 30 w 35"/>
                <a:gd name="T41" fmla="*/ 6 h 35"/>
                <a:gd name="T42" fmla="*/ 27 w 35"/>
                <a:gd name="T43" fmla="*/ 3 h 35"/>
                <a:gd name="T44" fmla="*/ 25 w 35"/>
                <a:gd name="T45" fmla="*/ 2 h 35"/>
                <a:gd name="T46" fmla="*/ 24 w 35"/>
                <a:gd name="T47" fmla="*/ 2 h 35"/>
                <a:gd name="T48" fmla="*/ 21 w 35"/>
                <a:gd name="T49" fmla="*/ 1 h 35"/>
                <a:gd name="T50" fmla="*/ 17 w 35"/>
                <a:gd name="T51" fmla="*/ 0 h 35"/>
                <a:gd name="T52" fmla="*/ 14 w 35"/>
                <a:gd name="T53" fmla="*/ 1 h 35"/>
                <a:gd name="T54" fmla="*/ 11 w 35"/>
                <a:gd name="T55" fmla="*/ 2 h 35"/>
                <a:gd name="T56" fmla="*/ 8 w 35"/>
                <a:gd name="T57" fmla="*/ 3 h 35"/>
                <a:gd name="T58" fmla="*/ 5 w 35"/>
                <a:gd name="T59" fmla="*/ 6 h 35"/>
                <a:gd name="T60" fmla="*/ 3 w 35"/>
                <a:gd name="T61" fmla="*/ 8 h 35"/>
                <a:gd name="T62" fmla="*/ 1 w 35"/>
                <a:gd name="T63" fmla="*/ 11 h 35"/>
                <a:gd name="T64" fmla="*/ 0 w 35"/>
                <a:gd name="T65" fmla="*/ 14 h 35"/>
                <a:gd name="T66" fmla="*/ 0 w 35"/>
                <a:gd name="T67" fmla="*/ 18 h 35"/>
                <a:gd name="T68" fmla="*/ 0 w 35"/>
                <a:gd name="T69" fmla="*/ 21 h 35"/>
                <a:gd name="T70" fmla="*/ 1 w 35"/>
                <a:gd name="T71" fmla="*/ 24 h 35"/>
                <a:gd name="T72" fmla="*/ 2 w 35"/>
                <a:gd name="T73" fmla="*/ 26 h 35"/>
                <a:gd name="T74" fmla="*/ 3 w 35"/>
                <a:gd name="T75" fmla="*/ 27 h 35"/>
                <a:gd name="T76" fmla="*/ 5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5" y="30"/>
                  </a:move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96">
              <a:extLst>
                <a:ext uri="{FF2B5EF4-FFF2-40B4-BE49-F238E27FC236}">
                  <a16:creationId xmlns:a16="http://schemas.microsoft.com/office/drawing/2014/main" id="{8203C36E-0BCB-47A7-9078-5F293297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7544" y="4180494"/>
              <a:ext cx="46297" cy="47000"/>
            </a:xfrm>
            <a:custGeom>
              <a:avLst/>
              <a:gdLst>
                <a:gd name="T0" fmla="*/ 34 w 34"/>
                <a:gd name="T1" fmla="*/ 35 h 35"/>
                <a:gd name="T2" fmla="*/ 17 w 34"/>
                <a:gd name="T3" fmla="*/ 0 h 35"/>
                <a:gd name="T4" fmla="*/ 0 w 34"/>
                <a:gd name="T5" fmla="*/ 35 h 35"/>
                <a:gd name="T6" fmla="*/ 34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97">
              <a:extLst>
                <a:ext uri="{FF2B5EF4-FFF2-40B4-BE49-F238E27FC236}">
                  <a16:creationId xmlns:a16="http://schemas.microsoft.com/office/drawing/2014/main" id="{C7481C6C-72D9-43C9-9F95-97015630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676" y="4763289"/>
              <a:ext cx="46297" cy="47000"/>
            </a:xfrm>
            <a:custGeom>
              <a:avLst/>
              <a:gdLst>
                <a:gd name="T0" fmla="*/ 0 w 34"/>
                <a:gd name="T1" fmla="*/ 35 h 35"/>
                <a:gd name="T2" fmla="*/ 34 w 34"/>
                <a:gd name="T3" fmla="*/ 35 h 35"/>
                <a:gd name="T4" fmla="*/ 17 w 34"/>
                <a:gd name="T5" fmla="*/ 0 h 35"/>
                <a:gd name="T6" fmla="*/ 0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0" y="35"/>
                  </a:moveTo>
                  <a:lnTo>
                    <a:pt x="34" y="35"/>
                  </a:lnTo>
                  <a:lnTo>
                    <a:pt x="1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98">
              <a:extLst>
                <a:ext uri="{FF2B5EF4-FFF2-40B4-BE49-F238E27FC236}">
                  <a16:creationId xmlns:a16="http://schemas.microsoft.com/office/drawing/2014/main" id="{19FD6AE9-67E7-4A71-9F54-F263AADC8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094" y="5483055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99">
              <a:extLst>
                <a:ext uri="{FF2B5EF4-FFF2-40B4-BE49-F238E27FC236}">
                  <a16:creationId xmlns:a16="http://schemas.microsoft.com/office/drawing/2014/main" id="{CB773E51-6D63-4F52-A2D1-613B2E0B7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284" y="5500512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100">
              <a:extLst>
                <a:ext uri="{FF2B5EF4-FFF2-40B4-BE49-F238E27FC236}">
                  <a16:creationId xmlns:a16="http://schemas.microsoft.com/office/drawing/2014/main" id="{FA5449B7-01B0-4544-8565-F58D3A00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577" y="5520655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101">
              <a:extLst>
                <a:ext uri="{FF2B5EF4-FFF2-40B4-BE49-F238E27FC236}">
                  <a16:creationId xmlns:a16="http://schemas.microsoft.com/office/drawing/2014/main" id="{3793CB97-3F0A-40F3-9C4D-F9DCE24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107" y="5393084"/>
              <a:ext cx="47659" cy="47000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8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102">
              <a:extLst>
                <a:ext uri="{FF2B5EF4-FFF2-40B4-BE49-F238E27FC236}">
                  <a16:creationId xmlns:a16="http://schemas.microsoft.com/office/drawing/2014/main" id="{2C167A51-5571-4B2B-AD94-13461844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416" y="5374287"/>
              <a:ext cx="46297" cy="45657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34 h 34"/>
                <a:gd name="T4" fmla="*/ 34 w 34"/>
                <a:gd name="T5" fmla="*/ 34 h 34"/>
                <a:gd name="T6" fmla="*/ 17 w 3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103">
              <a:extLst>
                <a:ext uri="{FF2B5EF4-FFF2-40B4-BE49-F238E27FC236}">
                  <a16:creationId xmlns:a16="http://schemas.microsoft.com/office/drawing/2014/main" id="{67196A7C-7D9A-4BA7-B452-692693F2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400" y="5352799"/>
              <a:ext cx="47659" cy="47000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7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104">
              <a:extLst>
                <a:ext uri="{FF2B5EF4-FFF2-40B4-BE49-F238E27FC236}">
                  <a16:creationId xmlns:a16="http://schemas.microsoft.com/office/drawing/2014/main" id="{1DA24809-EBE6-43B3-BCD6-C33DE3E2B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800" y="5383685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Freeform 105">
              <a:extLst>
                <a:ext uri="{FF2B5EF4-FFF2-40B4-BE49-F238E27FC236}">
                  <a16:creationId xmlns:a16="http://schemas.microsoft.com/office/drawing/2014/main" id="{FF204FEF-8711-49EF-9947-E8285DB2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741" y="5137944"/>
              <a:ext cx="47659" cy="47000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7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Freeform 106">
              <a:extLst>
                <a:ext uri="{FF2B5EF4-FFF2-40B4-BE49-F238E27FC236}">
                  <a16:creationId xmlns:a16="http://schemas.microsoft.com/office/drawing/2014/main" id="{24EFDFBB-CA32-48E6-9D4F-E5771FDC2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402" y="5274914"/>
              <a:ext cx="47659" cy="47000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7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107">
              <a:extLst>
                <a:ext uri="{FF2B5EF4-FFF2-40B4-BE49-F238E27FC236}">
                  <a16:creationId xmlns:a16="http://schemas.microsoft.com/office/drawing/2014/main" id="{3A7AFB78-5729-403D-B82A-0BB842FCC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4888" y="5266859"/>
              <a:ext cx="47659" cy="45657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34 h 34"/>
                <a:gd name="T4" fmla="*/ 35 w 35"/>
                <a:gd name="T5" fmla="*/ 34 h 34"/>
                <a:gd name="T6" fmla="*/ 18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0" y="34"/>
                  </a:lnTo>
                  <a:lnTo>
                    <a:pt x="35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108">
              <a:extLst>
                <a:ext uri="{FF2B5EF4-FFF2-40B4-BE49-F238E27FC236}">
                  <a16:creationId xmlns:a16="http://schemas.microsoft.com/office/drawing/2014/main" id="{D0991F4F-60B2-4E31-B696-F6E2647D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2" y="5264171"/>
              <a:ext cx="46297" cy="47000"/>
            </a:xfrm>
            <a:custGeom>
              <a:avLst/>
              <a:gdLst>
                <a:gd name="T0" fmla="*/ 17 w 34"/>
                <a:gd name="T1" fmla="*/ 0 h 35"/>
                <a:gd name="T2" fmla="*/ 0 w 34"/>
                <a:gd name="T3" fmla="*/ 35 h 35"/>
                <a:gd name="T4" fmla="*/ 34 w 34"/>
                <a:gd name="T5" fmla="*/ 35 h 35"/>
                <a:gd name="T6" fmla="*/ 17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109">
              <a:extLst>
                <a:ext uri="{FF2B5EF4-FFF2-40B4-BE49-F238E27FC236}">
                  <a16:creationId xmlns:a16="http://schemas.microsoft.com/office/drawing/2014/main" id="{E3C724BE-AC0B-48CA-B18B-9C78BBCBF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812" y="5175545"/>
              <a:ext cx="47659" cy="45657"/>
            </a:xfrm>
            <a:custGeom>
              <a:avLst/>
              <a:gdLst>
                <a:gd name="T0" fmla="*/ 17 w 35"/>
                <a:gd name="T1" fmla="*/ 0 h 34"/>
                <a:gd name="T2" fmla="*/ 0 w 35"/>
                <a:gd name="T3" fmla="*/ 34 h 34"/>
                <a:gd name="T4" fmla="*/ 35 w 35"/>
                <a:gd name="T5" fmla="*/ 34 h 34"/>
                <a:gd name="T6" fmla="*/ 17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0" y="34"/>
                  </a:lnTo>
                  <a:lnTo>
                    <a:pt x="35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Freeform 110">
              <a:extLst>
                <a:ext uri="{FF2B5EF4-FFF2-40B4-BE49-F238E27FC236}">
                  <a16:creationId xmlns:a16="http://schemas.microsoft.com/office/drawing/2014/main" id="{674296F7-4922-445C-A321-CC5F4C176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557" y="5277602"/>
              <a:ext cx="47659" cy="45657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34 h 34"/>
                <a:gd name="T4" fmla="*/ 35 w 35"/>
                <a:gd name="T5" fmla="*/ 34 h 34"/>
                <a:gd name="T6" fmla="*/ 18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0" y="34"/>
                  </a:lnTo>
                  <a:lnTo>
                    <a:pt x="35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Freeform 111">
              <a:extLst>
                <a:ext uri="{FF2B5EF4-FFF2-40B4-BE49-F238E27FC236}">
                  <a16:creationId xmlns:a16="http://schemas.microsoft.com/office/drawing/2014/main" id="{2632FCA1-F3BB-4F80-978B-90490CD8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048" y="5246714"/>
              <a:ext cx="47659" cy="47000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17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112">
              <a:extLst>
                <a:ext uri="{FF2B5EF4-FFF2-40B4-BE49-F238E27FC236}">
                  <a16:creationId xmlns:a16="http://schemas.microsoft.com/office/drawing/2014/main" id="{D2ABBDC3-7C85-4193-B3A5-92C59E5B4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774" y="5022461"/>
              <a:ext cx="46297" cy="45657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34 h 34"/>
                <a:gd name="T4" fmla="*/ 34 w 34"/>
                <a:gd name="T5" fmla="*/ 34 h 34"/>
                <a:gd name="T6" fmla="*/ 17 w 3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113">
              <a:extLst>
                <a:ext uri="{FF2B5EF4-FFF2-40B4-BE49-F238E27FC236}">
                  <a16:creationId xmlns:a16="http://schemas.microsoft.com/office/drawing/2014/main" id="{2CB0A764-11DD-44D0-AD40-6D767527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300" y="5068118"/>
              <a:ext cx="47659" cy="45657"/>
            </a:xfrm>
            <a:custGeom>
              <a:avLst/>
              <a:gdLst>
                <a:gd name="T0" fmla="*/ 17 w 35"/>
                <a:gd name="T1" fmla="*/ 0 h 34"/>
                <a:gd name="T2" fmla="*/ 0 w 35"/>
                <a:gd name="T3" fmla="*/ 34 h 34"/>
                <a:gd name="T4" fmla="*/ 35 w 35"/>
                <a:gd name="T5" fmla="*/ 34 h 34"/>
                <a:gd name="T6" fmla="*/ 17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0" y="34"/>
                  </a:lnTo>
                  <a:lnTo>
                    <a:pt x="35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114">
              <a:extLst>
                <a:ext uri="{FF2B5EF4-FFF2-40B4-BE49-F238E27FC236}">
                  <a16:creationId xmlns:a16="http://schemas.microsoft.com/office/drawing/2014/main" id="{660E9573-6277-439A-B195-0A1C642E7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143" y="5366228"/>
              <a:ext cx="47659" cy="47000"/>
            </a:xfrm>
            <a:custGeom>
              <a:avLst/>
              <a:gdLst>
                <a:gd name="T0" fmla="*/ 0 w 35"/>
                <a:gd name="T1" fmla="*/ 18 h 35"/>
                <a:gd name="T2" fmla="*/ 0 w 35"/>
                <a:gd name="T3" fmla="*/ 21 h 35"/>
                <a:gd name="T4" fmla="*/ 1 w 35"/>
                <a:gd name="T5" fmla="*/ 24 h 35"/>
                <a:gd name="T6" fmla="*/ 2 w 35"/>
                <a:gd name="T7" fmla="*/ 26 h 35"/>
                <a:gd name="T8" fmla="*/ 3 w 35"/>
                <a:gd name="T9" fmla="*/ 27 h 35"/>
                <a:gd name="T10" fmla="*/ 5 w 35"/>
                <a:gd name="T11" fmla="*/ 30 h 35"/>
                <a:gd name="T12" fmla="*/ 8 w 35"/>
                <a:gd name="T13" fmla="*/ 32 h 35"/>
                <a:gd name="T14" fmla="*/ 11 w 35"/>
                <a:gd name="T15" fmla="*/ 34 h 35"/>
                <a:gd name="T16" fmla="*/ 14 w 35"/>
                <a:gd name="T17" fmla="*/ 35 h 35"/>
                <a:gd name="T18" fmla="*/ 17 w 35"/>
                <a:gd name="T19" fmla="*/ 35 h 35"/>
                <a:gd name="T20" fmla="*/ 21 w 35"/>
                <a:gd name="T21" fmla="*/ 35 h 35"/>
                <a:gd name="T22" fmla="*/ 24 w 35"/>
                <a:gd name="T23" fmla="*/ 34 h 35"/>
                <a:gd name="T24" fmla="*/ 25 w 35"/>
                <a:gd name="T25" fmla="*/ 33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0 w 35"/>
                <a:gd name="T33" fmla="*/ 29 h 35"/>
                <a:gd name="T34" fmla="*/ 31 w 35"/>
                <a:gd name="T35" fmla="*/ 27 h 35"/>
                <a:gd name="T36" fmla="*/ 32 w 35"/>
                <a:gd name="T37" fmla="*/ 26 h 35"/>
                <a:gd name="T38" fmla="*/ 33 w 35"/>
                <a:gd name="T39" fmla="*/ 24 h 35"/>
                <a:gd name="T40" fmla="*/ 34 w 35"/>
                <a:gd name="T41" fmla="*/ 21 h 35"/>
                <a:gd name="T42" fmla="*/ 35 w 35"/>
                <a:gd name="T43" fmla="*/ 18 h 35"/>
                <a:gd name="T44" fmla="*/ 34 w 35"/>
                <a:gd name="T45" fmla="*/ 14 h 35"/>
                <a:gd name="T46" fmla="*/ 33 w 35"/>
                <a:gd name="T47" fmla="*/ 11 h 35"/>
                <a:gd name="T48" fmla="*/ 31 w 35"/>
                <a:gd name="T49" fmla="*/ 8 h 35"/>
                <a:gd name="T50" fmla="*/ 30 w 35"/>
                <a:gd name="T51" fmla="*/ 6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2 h 35"/>
                <a:gd name="T58" fmla="*/ 21 w 35"/>
                <a:gd name="T59" fmla="*/ 1 h 35"/>
                <a:gd name="T60" fmla="*/ 17 w 35"/>
                <a:gd name="T61" fmla="*/ 0 h 35"/>
                <a:gd name="T62" fmla="*/ 14 w 35"/>
                <a:gd name="T63" fmla="*/ 1 h 35"/>
                <a:gd name="T64" fmla="*/ 11 w 35"/>
                <a:gd name="T65" fmla="*/ 2 h 35"/>
                <a:gd name="T66" fmla="*/ 8 w 35"/>
                <a:gd name="T67" fmla="*/ 3 h 35"/>
                <a:gd name="T68" fmla="*/ 5 w 35"/>
                <a:gd name="T69" fmla="*/ 6 h 35"/>
                <a:gd name="T70" fmla="*/ 3 w 35"/>
                <a:gd name="T71" fmla="*/ 8 h 35"/>
                <a:gd name="T72" fmla="*/ 1 w 35"/>
                <a:gd name="T73" fmla="*/ 11 h 35"/>
                <a:gd name="T74" fmla="*/ 0 w 35"/>
                <a:gd name="T75" fmla="*/ 14 h 35"/>
                <a:gd name="T76" fmla="*/ 0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115">
              <a:extLst>
                <a:ext uri="{FF2B5EF4-FFF2-40B4-BE49-F238E27FC236}">
                  <a16:creationId xmlns:a16="http://schemas.microsoft.com/office/drawing/2014/main" id="{E79F3A0D-3B4B-4C4B-A7F1-F96FA7767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9694" y="5407856"/>
              <a:ext cx="47659" cy="47000"/>
            </a:xfrm>
            <a:custGeom>
              <a:avLst/>
              <a:gdLst>
                <a:gd name="T0" fmla="*/ 0 w 35"/>
                <a:gd name="T1" fmla="*/ 17 h 35"/>
                <a:gd name="T2" fmla="*/ 1 w 35"/>
                <a:gd name="T3" fmla="*/ 21 h 35"/>
                <a:gd name="T4" fmla="*/ 1 w 35"/>
                <a:gd name="T5" fmla="*/ 24 h 35"/>
                <a:gd name="T6" fmla="*/ 2 w 35"/>
                <a:gd name="T7" fmla="*/ 25 h 35"/>
                <a:gd name="T8" fmla="*/ 3 w 35"/>
                <a:gd name="T9" fmla="*/ 27 h 35"/>
                <a:gd name="T10" fmla="*/ 5 w 35"/>
                <a:gd name="T11" fmla="*/ 30 h 35"/>
                <a:gd name="T12" fmla="*/ 8 w 35"/>
                <a:gd name="T13" fmla="*/ 32 h 35"/>
                <a:gd name="T14" fmla="*/ 11 w 35"/>
                <a:gd name="T15" fmla="*/ 33 h 35"/>
                <a:gd name="T16" fmla="*/ 14 w 35"/>
                <a:gd name="T17" fmla="*/ 34 h 35"/>
                <a:gd name="T18" fmla="*/ 18 w 35"/>
                <a:gd name="T19" fmla="*/ 35 h 35"/>
                <a:gd name="T20" fmla="*/ 21 w 35"/>
                <a:gd name="T21" fmla="*/ 34 h 35"/>
                <a:gd name="T22" fmla="*/ 24 w 35"/>
                <a:gd name="T23" fmla="*/ 33 h 35"/>
                <a:gd name="T24" fmla="*/ 25 w 35"/>
                <a:gd name="T25" fmla="*/ 32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1 w 35"/>
                <a:gd name="T33" fmla="*/ 28 h 35"/>
                <a:gd name="T34" fmla="*/ 32 w 35"/>
                <a:gd name="T35" fmla="*/ 27 h 35"/>
                <a:gd name="T36" fmla="*/ 33 w 35"/>
                <a:gd name="T37" fmla="*/ 25 h 35"/>
                <a:gd name="T38" fmla="*/ 34 w 35"/>
                <a:gd name="T39" fmla="*/ 24 h 35"/>
                <a:gd name="T40" fmla="*/ 34 w 35"/>
                <a:gd name="T41" fmla="*/ 21 h 35"/>
                <a:gd name="T42" fmla="*/ 35 w 35"/>
                <a:gd name="T43" fmla="*/ 17 h 35"/>
                <a:gd name="T44" fmla="*/ 34 w 35"/>
                <a:gd name="T45" fmla="*/ 14 h 35"/>
                <a:gd name="T46" fmla="*/ 34 w 35"/>
                <a:gd name="T47" fmla="*/ 10 h 35"/>
                <a:gd name="T48" fmla="*/ 32 w 35"/>
                <a:gd name="T49" fmla="*/ 8 h 35"/>
                <a:gd name="T50" fmla="*/ 30 w 35"/>
                <a:gd name="T51" fmla="*/ 5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1 h 35"/>
                <a:gd name="T58" fmla="*/ 21 w 35"/>
                <a:gd name="T59" fmla="*/ 0 h 35"/>
                <a:gd name="T60" fmla="*/ 18 w 35"/>
                <a:gd name="T61" fmla="*/ 0 h 35"/>
                <a:gd name="T62" fmla="*/ 14 w 35"/>
                <a:gd name="T63" fmla="*/ 0 h 35"/>
                <a:gd name="T64" fmla="*/ 11 w 35"/>
                <a:gd name="T65" fmla="*/ 1 h 35"/>
                <a:gd name="T66" fmla="*/ 8 w 35"/>
                <a:gd name="T67" fmla="*/ 3 h 35"/>
                <a:gd name="T68" fmla="*/ 5 w 35"/>
                <a:gd name="T69" fmla="*/ 5 h 35"/>
                <a:gd name="T70" fmla="*/ 3 w 35"/>
                <a:gd name="T71" fmla="*/ 8 h 35"/>
                <a:gd name="T72" fmla="*/ 1 w 35"/>
                <a:gd name="T73" fmla="*/ 10 h 35"/>
                <a:gd name="T74" fmla="*/ 1 w 35"/>
                <a:gd name="T75" fmla="*/ 14 h 35"/>
                <a:gd name="T76" fmla="*/ 0 w 35"/>
                <a:gd name="T7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7"/>
                  </a:move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116">
              <a:extLst>
                <a:ext uri="{FF2B5EF4-FFF2-40B4-BE49-F238E27FC236}">
                  <a16:creationId xmlns:a16="http://schemas.microsoft.com/office/drawing/2014/main" id="{8C304008-BD15-4AC9-B1A6-343F14D7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989" y="5425313"/>
              <a:ext cx="47659" cy="47000"/>
            </a:xfrm>
            <a:custGeom>
              <a:avLst/>
              <a:gdLst>
                <a:gd name="T0" fmla="*/ 0 w 35"/>
                <a:gd name="T1" fmla="*/ 18 h 35"/>
                <a:gd name="T2" fmla="*/ 0 w 35"/>
                <a:gd name="T3" fmla="*/ 21 h 35"/>
                <a:gd name="T4" fmla="*/ 1 w 35"/>
                <a:gd name="T5" fmla="*/ 24 h 35"/>
                <a:gd name="T6" fmla="*/ 2 w 35"/>
                <a:gd name="T7" fmla="*/ 26 h 35"/>
                <a:gd name="T8" fmla="*/ 3 w 35"/>
                <a:gd name="T9" fmla="*/ 27 h 35"/>
                <a:gd name="T10" fmla="*/ 5 w 35"/>
                <a:gd name="T11" fmla="*/ 30 h 35"/>
                <a:gd name="T12" fmla="*/ 8 w 35"/>
                <a:gd name="T13" fmla="*/ 32 h 35"/>
                <a:gd name="T14" fmla="*/ 11 w 35"/>
                <a:gd name="T15" fmla="*/ 34 h 35"/>
                <a:gd name="T16" fmla="*/ 14 w 35"/>
                <a:gd name="T17" fmla="*/ 35 h 35"/>
                <a:gd name="T18" fmla="*/ 17 w 35"/>
                <a:gd name="T19" fmla="*/ 35 h 35"/>
                <a:gd name="T20" fmla="*/ 21 w 35"/>
                <a:gd name="T21" fmla="*/ 35 h 35"/>
                <a:gd name="T22" fmla="*/ 24 w 35"/>
                <a:gd name="T23" fmla="*/ 34 h 35"/>
                <a:gd name="T24" fmla="*/ 25 w 35"/>
                <a:gd name="T25" fmla="*/ 33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1 w 35"/>
                <a:gd name="T33" fmla="*/ 28 h 35"/>
                <a:gd name="T34" fmla="*/ 32 w 35"/>
                <a:gd name="T35" fmla="*/ 27 h 35"/>
                <a:gd name="T36" fmla="*/ 32 w 35"/>
                <a:gd name="T37" fmla="*/ 26 h 35"/>
                <a:gd name="T38" fmla="*/ 33 w 35"/>
                <a:gd name="T39" fmla="*/ 24 h 35"/>
                <a:gd name="T40" fmla="*/ 34 w 35"/>
                <a:gd name="T41" fmla="*/ 21 h 35"/>
                <a:gd name="T42" fmla="*/ 35 w 35"/>
                <a:gd name="T43" fmla="*/ 18 h 35"/>
                <a:gd name="T44" fmla="*/ 34 w 35"/>
                <a:gd name="T45" fmla="*/ 14 h 35"/>
                <a:gd name="T46" fmla="*/ 33 w 35"/>
                <a:gd name="T47" fmla="*/ 11 h 35"/>
                <a:gd name="T48" fmla="*/ 32 w 35"/>
                <a:gd name="T49" fmla="*/ 8 h 35"/>
                <a:gd name="T50" fmla="*/ 30 w 35"/>
                <a:gd name="T51" fmla="*/ 6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1 h 35"/>
                <a:gd name="T58" fmla="*/ 21 w 35"/>
                <a:gd name="T59" fmla="*/ 0 h 35"/>
                <a:gd name="T60" fmla="*/ 17 w 35"/>
                <a:gd name="T61" fmla="*/ 0 h 35"/>
                <a:gd name="T62" fmla="*/ 14 w 35"/>
                <a:gd name="T63" fmla="*/ 0 h 35"/>
                <a:gd name="T64" fmla="*/ 11 w 35"/>
                <a:gd name="T65" fmla="*/ 1 h 35"/>
                <a:gd name="T66" fmla="*/ 8 w 35"/>
                <a:gd name="T67" fmla="*/ 3 h 35"/>
                <a:gd name="T68" fmla="*/ 5 w 35"/>
                <a:gd name="T69" fmla="*/ 6 h 35"/>
                <a:gd name="T70" fmla="*/ 3 w 35"/>
                <a:gd name="T71" fmla="*/ 8 h 35"/>
                <a:gd name="T72" fmla="*/ 1 w 35"/>
                <a:gd name="T73" fmla="*/ 11 h 35"/>
                <a:gd name="T74" fmla="*/ 0 w 35"/>
                <a:gd name="T75" fmla="*/ 14 h 35"/>
                <a:gd name="T76" fmla="*/ 0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117">
              <a:extLst>
                <a:ext uri="{FF2B5EF4-FFF2-40B4-BE49-F238E27FC236}">
                  <a16:creationId xmlns:a16="http://schemas.microsoft.com/office/drawing/2014/main" id="{C7B9EF9D-BD72-4CE6-8625-477CEDA6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601" y="5419941"/>
              <a:ext cx="47659" cy="47000"/>
            </a:xfrm>
            <a:custGeom>
              <a:avLst/>
              <a:gdLst>
                <a:gd name="T0" fmla="*/ 0 w 35"/>
                <a:gd name="T1" fmla="*/ 18 h 35"/>
                <a:gd name="T2" fmla="*/ 1 w 35"/>
                <a:gd name="T3" fmla="*/ 21 h 35"/>
                <a:gd name="T4" fmla="*/ 2 w 35"/>
                <a:gd name="T5" fmla="*/ 24 h 35"/>
                <a:gd name="T6" fmla="*/ 2 w 35"/>
                <a:gd name="T7" fmla="*/ 26 h 35"/>
                <a:gd name="T8" fmla="*/ 3 w 35"/>
                <a:gd name="T9" fmla="*/ 27 h 35"/>
                <a:gd name="T10" fmla="*/ 6 w 35"/>
                <a:gd name="T11" fmla="*/ 30 h 35"/>
                <a:gd name="T12" fmla="*/ 8 w 35"/>
                <a:gd name="T13" fmla="*/ 32 h 35"/>
                <a:gd name="T14" fmla="*/ 11 w 35"/>
                <a:gd name="T15" fmla="*/ 34 h 35"/>
                <a:gd name="T16" fmla="*/ 14 w 35"/>
                <a:gd name="T17" fmla="*/ 35 h 35"/>
                <a:gd name="T18" fmla="*/ 18 w 35"/>
                <a:gd name="T19" fmla="*/ 35 h 35"/>
                <a:gd name="T20" fmla="*/ 21 w 35"/>
                <a:gd name="T21" fmla="*/ 35 h 35"/>
                <a:gd name="T22" fmla="*/ 24 w 35"/>
                <a:gd name="T23" fmla="*/ 34 h 35"/>
                <a:gd name="T24" fmla="*/ 25 w 35"/>
                <a:gd name="T25" fmla="*/ 33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1 w 35"/>
                <a:gd name="T33" fmla="*/ 29 h 35"/>
                <a:gd name="T34" fmla="*/ 32 w 35"/>
                <a:gd name="T35" fmla="*/ 27 h 35"/>
                <a:gd name="T36" fmla="*/ 33 w 35"/>
                <a:gd name="T37" fmla="*/ 26 h 35"/>
                <a:gd name="T38" fmla="*/ 34 w 35"/>
                <a:gd name="T39" fmla="*/ 24 h 35"/>
                <a:gd name="T40" fmla="*/ 35 w 35"/>
                <a:gd name="T41" fmla="*/ 21 h 35"/>
                <a:gd name="T42" fmla="*/ 35 w 35"/>
                <a:gd name="T43" fmla="*/ 18 h 35"/>
                <a:gd name="T44" fmla="*/ 35 w 35"/>
                <a:gd name="T45" fmla="*/ 14 h 35"/>
                <a:gd name="T46" fmla="*/ 34 w 35"/>
                <a:gd name="T47" fmla="*/ 11 h 35"/>
                <a:gd name="T48" fmla="*/ 32 w 35"/>
                <a:gd name="T49" fmla="*/ 8 h 35"/>
                <a:gd name="T50" fmla="*/ 30 w 35"/>
                <a:gd name="T51" fmla="*/ 6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2 h 35"/>
                <a:gd name="T58" fmla="*/ 21 w 35"/>
                <a:gd name="T59" fmla="*/ 1 h 35"/>
                <a:gd name="T60" fmla="*/ 18 w 35"/>
                <a:gd name="T61" fmla="*/ 0 h 35"/>
                <a:gd name="T62" fmla="*/ 14 w 35"/>
                <a:gd name="T63" fmla="*/ 1 h 35"/>
                <a:gd name="T64" fmla="*/ 11 w 35"/>
                <a:gd name="T65" fmla="*/ 2 h 35"/>
                <a:gd name="T66" fmla="*/ 8 w 35"/>
                <a:gd name="T67" fmla="*/ 3 h 35"/>
                <a:gd name="T68" fmla="*/ 6 w 35"/>
                <a:gd name="T69" fmla="*/ 6 h 35"/>
                <a:gd name="T70" fmla="*/ 3 w 35"/>
                <a:gd name="T71" fmla="*/ 8 h 35"/>
                <a:gd name="T72" fmla="*/ 2 w 35"/>
                <a:gd name="T73" fmla="*/ 11 h 35"/>
                <a:gd name="T74" fmla="*/ 1 w 35"/>
                <a:gd name="T75" fmla="*/ 14 h 35"/>
                <a:gd name="T76" fmla="*/ 0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1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2" y="27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118">
              <a:extLst>
                <a:ext uri="{FF2B5EF4-FFF2-40B4-BE49-F238E27FC236}">
                  <a16:creationId xmlns:a16="http://schemas.microsoft.com/office/drawing/2014/main" id="{3DDB716C-F7A5-441A-9699-BC2C4A9A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813" y="5481712"/>
              <a:ext cx="46297" cy="47000"/>
            </a:xfrm>
            <a:custGeom>
              <a:avLst/>
              <a:gdLst>
                <a:gd name="T0" fmla="*/ 0 w 34"/>
                <a:gd name="T1" fmla="*/ 18 h 35"/>
                <a:gd name="T2" fmla="*/ 0 w 34"/>
                <a:gd name="T3" fmla="*/ 21 h 35"/>
                <a:gd name="T4" fmla="*/ 1 w 34"/>
                <a:gd name="T5" fmla="*/ 24 h 35"/>
                <a:gd name="T6" fmla="*/ 1 w 34"/>
                <a:gd name="T7" fmla="*/ 26 h 35"/>
                <a:gd name="T8" fmla="*/ 3 w 34"/>
                <a:gd name="T9" fmla="*/ 27 h 35"/>
                <a:gd name="T10" fmla="*/ 5 w 34"/>
                <a:gd name="T11" fmla="*/ 30 h 35"/>
                <a:gd name="T12" fmla="*/ 8 w 34"/>
                <a:gd name="T13" fmla="*/ 32 h 35"/>
                <a:gd name="T14" fmla="*/ 10 w 34"/>
                <a:gd name="T15" fmla="*/ 34 h 35"/>
                <a:gd name="T16" fmla="*/ 14 w 34"/>
                <a:gd name="T17" fmla="*/ 35 h 35"/>
                <a:gd name="T18" fmla="*/ 17 w 34"/>
                <a:gd name="T19" fmla="*/ 35 h 35"/>
                <a:gd name="T20" fmla="*/ 20 w 34"/>
                <a:gd name="T21" fmla="*/ 35 h 35"/>
                <a:gd name="T22" fmla="*/ 24 w 34"/>
                <a:gd name="T23" fmla="*/ 34 h 35"/>
                <a:gd name="T24" fmla="*/ 25 w 34"/>
                <a:gd name="T25" fmla="*/ 33 h 35"/>
                <a:gd name="T26" fmla="*/ 26 w 34"/>
                <a:gd name="T27" fmla="*/ 32 h 35"/>
                <a:gd name="T28" fmla="*/ 28 w 34"/>
                <a:gd name="T29" fmla="*/ 31 h 35"/>
                <a:gd name="T30" fmla="*/ 29 w 34"/>
                <a:gd name="T31" fmla="*/ 30 h 35"/>
                <a:gd name="T32" fmla="*/ 30 w 34"/>
                <a:gd name="T33" fmla="*/ 29 h 35"/>
                <a:gd name="T34" fmla="*/ 31 w 34"/>
                <a:gd name="T35" fmla="*/ 27 h 35"/>
                <a:gd name="T36" fmla="*/ 32 w 34"/>
                <a:gd name="T37" fmla="*/ 26 h 35"/>
                <a:gd name="T38" fmla="*/ 33 w 34"/>
                <a:gd name="T39" fmla="*/ 24 h 35"/>
                <a:gd name="T40" fmla="*/ 34 w 34"/>
                <a:gd name="T41" fmla="*/ 21 h 35"/>
                <a:gd name="T42" fmla="*/ 34 w 34"/>
                <a:gd name="T43" fmla="*/ 18 h 35"/>
                <a:gd name="T44" fmla="*/ 34 w 34"/>
                <a:gd name="T45" fmla="*/ 14 h 35"/>
                <a:gd name="T46" fmla="*/ 33 w 34"/>
                <a:gd name="T47" fmla="*/ 11 h 35"/>
                <a:gd name="T48" fmla="*/ 31 w 34"/>
                <a:gd name="T49" fmla="*/ 8 h 35"/>
                <a:gd name="T50" fmla="*/ 29 w 34"/>
                <a:gd name="T51" fmla="*/ 6 h 35"/>
                <a:gd name="T52" fmla="*/ 26 w 34"/>
                <a:gd name="T53" fmla="*/ 3 h 35"/>
                <a:gd name="T54" fmla="*/ 25 w 34"/>
                <a:gd name="T55" fmla="*/ 2 h 35"/>
                <a:gd name="T56" fmla="*/ 24 w 34"/>
                <a:gd name="T57" fmla="*/ 2 h 35"/>
                <a:gd name="T58" fmla="*/ 20 w 34"/>
                <a:gd name="T59" fmla="*/ 1 h 35"/>
                <a:gd name="T60" fmla="*/ 17 w 34"/>
                <a:gd name="T61" fmla="*/ 0 h 35"/>
                <a:gd name="T62" fmla="*/ 14 w 34"/>
                <a:gd name="T63" fmla="*/ 1 h 35"/>
                <a:gd name="T64" fmla="*/ 10 w 34"/>
                <a:gd name="T65" fmla="*/ 2 h 35"/>
                <a:gd name="T66" fmla="*/ 8 w 34"/>
                <a:gd name="T67" fmla="*/ 3 h 35"/>
                <a:gd name="T68" fmla="*/ 5 w 34"/>
                <a:gd name="T69" fmla="*/ 6 h 35"/>
                <a:gd name="T70" fmla="*/ 3 w 34"/>
                <a:gd name="T71" fmla="*/ 8 h 35"/>
                <a:gd name="T72" fmla="*/ 1 w 34"/>
                <a:gd name="T73" fmla="*/ 11 h 35"/>
                <a:gd name="T74" fmla="*/ 0 w 34"/>
                <a:gd name="T75" fmla="*/ 14 h 35"/>
                <a:gd name="T76" fmla="*/ 0 w 34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0" y="18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30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119">
              <a:extLst>
                <a:ext uri="{FF2B5EF4-FFF2-40B4-BE49-F238E27FC236}">
                  <a16:creationId xmlns:a16="http://schemas.microsoft.com/office/drawing/2014/main" id="{B57F5B69-AAAC-4F4F-B316-6FAF74B9D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493" y="5390399"/>
              <a:ext cx="46297" cy="47000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21 h 35"/>
                <a:gd name="T4" fmla="*/ 1 w 34"/>
                <a:gd name="T5" fmla="*/ 24 h 35"/>
                <a:gd name="T6" fmla="*/ 1 w 34"/>
                <a:gd name="T7" fmla="*/ 25 h 35"/>
                <a:gd name="T8" fmla="*/ 2 w 34"/>
                <a:gd name="T9" fmla="*/ 27 h 35"/>
                <a:gd name="T10" fmla="*/ 5 w 34"/>
                <a:gd name="T11" fmla="*/ 30 h 35"/>
                <a:gd name="T12" fmla="*/ 7 w 34"/>
                <a:gd name="T13" fmla="*/ 32 h 35"/>
                <a:gd name="T14" fmla="*/ 10 w 34"/>
                <a:gd name="T15" fmla="*/ 33 h 35"/>
                <a:gd name="T16" fmla="*/ 13 w 34"/>
                <a:gd name="T17" fmla="*/ 34 h 35"/>
                <a:gd name="T18" fmla="*/ 17 w 34"/>
                <a:gd name="T19" fmla="*/ 35 h 35"/>
                <a:gd name="T20" fmla="*/ 20 w 34"/>
                <a:gd name="T21" fmla="*/ 34 h 35"/>
                <a:gd name="T22" fmla="*/ 23 w 34"/>
                <a:gd name="T23" fmla="*/ 33 h 35"/>
                <a:gd name="T24" fmla="*/ 24 w 34"/>
                <a:gd name="T25" fmla="*/ 32 h 35"/>
                <a:gd name="T26" fmla="*/ 26 w 34"/>
                <a:gd name="T27" fmla="*/ 32 h 35"/>
                <a:gd name="T28" fmla="*/ 27 w 34"/>
                <a:gd name="T29" fmla="*/ 30 h 35"/>
                <a:gd name="T30" fmla="*/ 29 w 34"/>
                <a:gd name="T31" fmla="*/ 30 h 35"/>
                <a:gd name="T32" fmla="*/ 30 w 34"/>
                <a:gd name="T33" fmla="*/ 28 h 35"/>
                <a:gd name="T34" fmla="*/ 31 w 34"/>
                <a:gd name="T35" fmla="*/ 27 h 35"/>
                <a:gd name="T36" fmla="*/ 32 w 34"/>
                <a:gd name="T37" fmla="*/ 25 h 35"/>
                <a:gd name="T38" fmla="*/ 33 w 34"/>
                <a:gd name="T39" fmla="*/ 24 h 35"/>
                <a:gd name="T40" fmla="*/ 34 w 34"/>
                <a:gd name="T41" fmla="*/ 21 h 35"/>
                <a:gd name="T42" fmla="*/ 34 w 34"/>
                <a:gd name="T43" fmla="*/ 17 h 35"/>
                <a:gd name="T44" fmla="*/ 34 w 34"/>
                <a:gd name="T45" fmla="*/ 14 h 35"/>
                <a:gd name="T46" fmla="*/ 33 w 34"/>
                <a:gd name="T47" fmla="*/ 10 h 35"/>
                <a:gd name="T48" fmla="*/ 31 w 34"/>
                <a:gd name="T49" fmla="*/ 7 h 35"/>
                <a:gd name="T50" fmla="*/ 29 w 34"/>
                <a:gd name="T51" fmla="*/ 5 h 35"/>
                <a:gd name="T52" fmla="*/ 26 w 34"/>
                <a:gd name="T53" fmla="*/ 3 h 35"/>
                <a:gd name="T54" fmla="*/ 24 w 34"/>
                <a:gd name="T55" fmla="*/ 2 h 35"/>
                <a:gd name="T56" fmla="*/ 23 w 34"/>
                <a:gd name="T57" fmla="*/ 1 h 35"/>
                <a:gd name="T58" fmla="*/ 20 w 34"/>
                <a:gd name="T59" fmla="*/ 0 h 35"/>
                <a:gd name="T60" fmla="*/ 17 w 34"/>
                <a:gd name="T61" fmla="*/ 0 h 35"/>
                <a:gd name="T62" fmla="*/ 13 w 34"/>
                <a:gd name="T63" fmla="*/ 0 h 35"/>
                <a:gd name="T64" fmla="*/ 10 w 34"/>
                <a:gd name="T65" fmla="*/ 1 h 35"/>
                <a:gd name="T66" fmla="*/ 7 w 34"/>
                <a:gd name="T67" fmla="*/ 3 h 35"/>
                <a:gd name="T68" fmla="*/ 5 w 34"/>
                <a:gd name="T69" fmla="*/ 5 h 35"/>
                <a:gd name="T70" fmla="*/ 2 w 34"/>
                <a:gd name="T71" fmla="*/ 7 h 35"/>
                <a:gd name="T72" fmla="*/ 1 w 34"/>
                <a:gd name="T73" fmla="*/ 10 h 35"/>
                <a:gd name="T74" fmla="*/ 0 w 34"/>
                <a:gd name="T75" fmla="*/ 14 h 35"/>
                <a:gd name="T76" fmla="*/ 0 w 34"/>
                <a:gd name="T7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120">
              <a:extLst>
                <a:ext uri="{FF2B5EF4-FFF2-40B4-BE49-F238E27FC236}">
                  <a16:creationId xmlns:a16="http://schemas.microsoft.com/office/drawing/2014/main" id="{06C1BEB1-DCAA-429A-A476-78D994A52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461" y="5425313"/>
              <a:ext cx="47659" cy="47000"/>
            </a:xfrm>
            <a:custGeom>
              <a:avLst/>
              <a:gdLst>
                <a:gd name="T0" fmla="*/ 0 w 35"/>
                <a:gd name="T1" fmla="*/ 18 h 35"/>
                <a:gd name="T2" fmla="*/ 0 w 35"/>
                <a:gd name="T3" fmla="*/ 21 h 35"/>
                <a:gd name="T4" fmla="*/ 1 w 35"/>
                <a:gd name="T5" fmla="*/ 24 h 35"/>
                <a:gd name="T6" fmla="*/ 2 w 35"/>
                <a:gd name="T7" fmla="*/ 26 h 35"/>
                <a:gd name="T8" fmla="*/ 3 w 35"/>
                <a:gd name="T9" fmla="*/ 27 h 35"/>
                <a:gd name="T10" fmla="*/ 5 w 35"/>
                <a:gd name="T11" fmla="*/ 30 h 35"/>
                <a:gd name="T12" fmla="*/ 8 w 35"/>
                <a:gd name="T13" fmla="*/ 32 h 35"/>
                <a:gd name="T14" fmla="*/ 11 w 35"/>
                <a:gd name="T15" fmla="*/ 34 h 35"/>
                <a:gd name="T16" fmla="*/ 14 w 35"/>
                <a:gd name="T17" fmla="*/ 35 h 35"/>
                <a:gd name="T18" fmla="*/ 17 w 35"/>
                <a:gd name="T19" fmla="*/ 35 h 35"/>
                <a:gd name="T20" fmla="*/ 21 w 35"/>
                <a:gd name="T21" fmla="*/ 35 h 35"/>
                <a:gd name="T22" fmla="*/ 24 w 35"/>
                <a:gd name="T23" fmla="*/ 34 h 35"/>
                <a:gd name="T24" fmla="*/ 25 w 35"/>
                <a:gd name="T25" fmla="*/ 33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0 w 35"/>
                <a:gd name="T33" fmla="*/ 28 h 35"/>
                <a:gd name="T34" fmla="*/ 31 w 35"/>
                <a:gd name="T35" fmla="*/ 27 h 35"/>
                <a:gd name="T36" fmla="*/ 32 w 35"/>
                <a:gd name="T37" fmla="*/ 26 h 35"/>
                <a:gd name="T38" fmla="*/ 33 w 35"/>
                <a:gd name="T39" fmla="*/ 24 h 35"/>
                <a:gd name="T40" fmla="*/ 34 w 35"/>
                <a:gd name="T41" fmla="*/ 21 h 35"/>
                <a:gd name="T42" fmla="*/ 35 w 35"/>
                <a:gd name="T43" fmla="*/ 18 h 35"/>
                <a:gd name="T44" fmla="*/ 34 w 35"/>
                <a:gd name="T45" fmla="*/ 14 h 35"/>
                <a:gd name="T46" fmla="*/ 33 w 35"/>
                <a:gd name="T47" fmla="*/ 11 h 35"/>
                <a:gd name="T48" fmla="*/ 31 w 35"/>
                <a:gd name="T49" fmla="*/ 8 h 35"/>
                <a:gd name="T50" fmla="*/ 30 w 35"/>
                <a:gd name="T51" fmla="*/ 6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1 h 35"/>
                <a:gd name="T58" fmla="*/ 21 w 35"/>
                <a:gd name="T59" fmla="*/ 0 h 35"/>
                <a:gd name="T60" fmla="*/ 17 w 35"/>
                <a:gd name="T61" fmla="*/ 0 h 35"/>
                <a:gd name="T62" fmla="*/ 14 w 35"/>
                <a:gd name="T63" fmla="*/ 0 h 35"/>
                <a:gd name="T64" fmla="*/ 11 w 35"/>
                <a:gd name="T65" fmla="*/ 1 h 35"/>
                <a:gd name="T66" fmla="*/ 8 w 35"/>
                <a:gd name="T67" fmla="*/ 3 h 35"/>
                <a:gd name="T68" fmla="*/ 5 w 35"/>
                <a:gd name="T69" fmla="*/ 6 h 35"/>
                <a:gd name="T70" fmla="*/ 3 w 35"/>
                <a:gd name="T71" fmla="*/ 8 h 35"/>
                <a:gd name="T72" fmla="*/ 1 w 35"/>
                <a:gd name="T73" fmla="*/ 11 h 35"/>
                <a:gd name="T74" fmla="*/ 0 w 35"/>
                <a:gd name="T75" fmla="*/ 14 h 35"/>
                <a:gd name="T76" fmla="*/ 0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121">
              <a:extLst>
                <a:ext uri="{FF2B5EF4-FFF2-40B4-BE49-F238E27FC236}">
                  <a16:creationId xmlns:a16="http://schemas.microsoft.com/office/drawing/2014/main" id="{BFDB65EF-64CD-4673-A492-E46F24EA3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601" y="5312514"/>
              <a:ext cx="47659" cy="47000"/>
            </a:xfrm>
            <a:custGeom>
              <a:avLst/>
              <a:gdLst>
                <a:gd name="T0" fmla="*/ 0 w 35"/>
                <a:gd name="T1" fmla="*/ 18 h 35"/>
                <a:gd name="T2" fmla="*/ 1 w 35"/>
                <a:gd name="T3" fmla="*/ 21 h 35"/>
                <a:gd name="T4" fmla="*/ 2 w 35"/>
                <a:gd name="T5" fmla="*/ 24 h 35"/>
                <a:gd name="T6" fmla="*/ 2 w 35"/>
                <a:gd name="T7" fmla="*/ 26 h 35"/>
                <a:gd name="T8" fmla="*/ 3 w 35"/>
                <a:gd name="T9" fmla="*/ 27 h 35"/>
                <a:gd name="T10" fmla="*/ 6 w 35"/>
                <a:gd name="T11" fmla="*/ 30 h 35"/>
                <a:gd name="T12" fmla="*/ 8 w 35"/>
                <a:gd name="T13" fmla="*/ 32 h 35"/>
                <a:gd name="T14" fmla="*/ 11 w 35"/>
                <a:gd name="T15" fmla="*/ 34 h 35"/>
                <a:gd name="T16" fmla="*/ 14 w 35"/>
                <a:gd name="T17" fmla="*/ 35 h 35"/>
                <a:gd name="T18" fmla="*/ 18 w 35"/>
                <a:gd name="T19" fmla="*/ 35 h 35"/>
                <a:gd name="T20" fmla="*/ 21 w 35"/>
                <a:gd name="T21" fmla="*/ 35 h 35"/>
                <a:gd name="T22" fmla="*/ 24 w 35"/>
                <a:gd name="T23" fmla="*/ 34 h 35"/>
                <a:gd name="T24" fmla="*/ 25 w 35"/>
                <a:gd name="T25" fmla="*/ 33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1 w 35"/>
                <a:gd name="T33" fmla="*/ 29 h 35"/>
                <a:gd name="T34" fmla="*/ 32 w 35"/>
                <a:gd name="T35" fmla="*/ 27 h 35"/>
                <a:gd name="T36" fmla="*/ 33 w 35"/>
                <a:gd name="T37" fmla="*/ 26 h 35"/>
                <a:gd name="T38" fmla="*/ 34 w 35"/>
                <a:gd name="T39" fmla="*/ 24 h 35"/>
                <a:gd name="T40" fmla="*/ 35 w 35"/>
                <a:gd name="T41" fmla="*/ 21 h 35"/>
                <a:gd name="T42" fmla="*/ 35 w 35"/>
                <a:gd name="T43" fmla="*/ 18 h 35"/>
                <a:gd name="T44" fmla="*/ 35 w 35"/>
                <a:gd name="T45" fmla="*/ 14 h 35"/>
                <a:gd name="T46" fmla="*/ 34 w 35"/>
                <a:gd name="T47" fmla="*/ 11 h 35"/>
                <a:gd name="T48" fmla="*/ 32 w 35"/>
                <a:gd name="T49" fmla="*/ 8 h 35"/>
                <a:gd name="T50" fmla="*/ 30 w 35"/>
                <a:gd name="T51" fmla="*/ 6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2 h 35"/>
                <a:gd name="T58" fmla="*/ 21 w 35"/>
                <a:gd name="T59" fmla="*/ 1 h 35"/>
                <a:gd name="T60" fmla="*/ 18 w 35"/>
                <a:gd name="T61" fmla="*/ 0 h 35"/>
                <a:gd name="T62" fmla="*/ 14 w 35"/>
                <a:gd name="T63" fmla="*/ 1 h 35"/>
                <a:gd name="T64" fmla="*/ 11 w 35"/>
                <a:gd name="T65" fmla="*/ 2 h 35"/>
                <a:gd name="T66" fmla="*/ 8 w 35"/>
                <a:gd name="T67" fmla="*/ 3 h 35"/>
                <a:gd name="T68" fmla="*/ 6 w 35"/>
                <a:gd name="T69" fmla="*/ 6 h 35"/>
                <a:gd name="T70" fmla="*/ 3 w 35"/>
                <a:gd name="T71" fmla="*/ 8 h 35"/>
                <a:gd name="T72" fmla="*/ 2 w 35"/>
                <a:gd name="T73" fmla="*/ 11 h 35"/>
                <a:gd name="T74" fmla="*/ 1 w 35"/>
                <a:gd name="T75" fmla="*/ 14 h 35"/>
                <a:gd name="T76" fmla="*/ 0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1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2" y="27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122">
              <a:extLst>
                <a:ext uri="{FF2B5EF4-FFF2-40B4-BE49-F238E27FC236}">
                  <a16:creationId xmlns:a16="http://schemas.microsoft.com/office/drawing/2014/main" id="{4CED1CB7-EA14-4FE6-A176-22A98FA2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646" y="5319228"/>
              <a:ext cx="46297" cy="47000"/>
            </a:xfrm>
            <a:custGeom>
              <a:avLst/>
              <a:gdLst>
                <a:gd name="T0" fmla="*/ 0 w 34"/>
                <a:gd name="T1" fmla="*/ 18 h 35"/>
                <a:gd name="T2" fmla="*/ 0 w 34"/>
                <a:gd name="T3" fmla="*/ 21 h 35"/>
                <a:gd name="T4" fmla="*/ 1 w 34"/>
                <a:gd name="T5" fmla="*/ 24 h 35"/>
                <a:gd name="T6" fmla="*/ 1 w 34"/>
                <a:gd name="T7" fmla="*/ 26 h 35"/>
                <a:gd name="T8" fmla="*/ 3 w 34"/>
                <a:gd name="T9" fmla="*/ 27 h 35"/>
                <a:gd name="T10" fmla="*/ 5 w 34"/>
                <a:gd name="T11" fmla="*/ 30 h 35"/>
                <a:gd name="T12" fmla="*/ 8 w 34"/>
                <a:gd name="T13" fmla="*/ 32 h 35"/>
                <a:gd name="T14" fmla="*/ 10 w 34"/>
                <a:gd name="T15" fmla="*/ 34 h 35"/>
                <a:gd name="T16" fmla="*/ 14 w 34"/>
                <a:gd name="T17" fmla="*/ 35 h 35"/>
                <a:gd name="T18" fmla="*/ 17 w 34"/>
                <a:gd name="T19" fmla="*/ 35 h 35"/>
                <a:gd name="T20" fmla="*/ 20 w 34"/>
                <a:gd name="T21" fmla="*/ 35 h 35"/>
                <a:gd name="T22" fmla="*/ 24 w 34"/>
                <a:gd name="T23" fmla="*/ 34 h 35"/>
                <a:gd name="T24" fmla="*/ 25 w 34"/>
                <a:gd name="T25" fmla="*/ 33 h 35"/>
                <a:gd name="T26" fmla="*/ 26 w 34"/>
                <a:gd name="T27" fmla="*/ 32 h 35"/>
                <a:gd name="T28" fmla="*/ 28 w 34"/>
                <a:gd name="T29" fmla="*/ 31 h 35"/>
                <a:gd name="T30" fmla="*/ 29 w 34"/>
                <a:gd name="T31" fmla="*/ 30 h 35"/>
                <a:gd name="T32" fmla="*/ 30 w 34"/>
                <a:gd name="T33" fmla="*/ 29 h 35"/>
                <a:gd name="T34" fmla="*/ 31 w 34"/>
                <a:gd name="T35" fmla="*/ 27 h 35"/>
                <a:gd name="T36" fmla="*/ 32 w 34"/>
                <a:gd name="T37" fmla="*/ 26 h 35"/>
                <a:gd name="T38" fmla="*/ 33 w 34"/>
                <a:gd name="T39" fmla="*/ 24 h 35"/>
                <a:gd name="T40" fmla="*/ 34 w 34"/>
                <a:gd name="T41" fmla="*/ 21 h 35"/>
                <a:gd name="T42" fmla="*/ 34 w 34"/>
                <a:gd name="T43" fmla="*/ 18 h 35"/>
                <a:gd name="T44" fmla="*/ 34 w 34"/>
                <a:gd name="T45" fmla="*/ 14 h 35"/>
                <a:gd name="T46" fmla="*/ 33 w 34"/>
                <a:gd name="T47" fmla="*/ 11 h 35"/>
                <a:gd name="T48" fmla="*/ 31 w 34"/>
                <a:gd name="T49" fmla="*/ 8 h 35"/>
                <a:gd name="T50" fmla="*/ 29 w 34"/>
                <a:gd name="T51" fmla="*/ 6 h 35"/>
                <a:gd name="T52" fmla="*/ 26 w 34"/>
                <a:gd name="T53" fmla="*/ 3 h 35"/>
                <a:gd name="T54" fmla="*/ 25 w 34"/>
                <a:gd name="T55" fmla="*/ 2 h 35"/>
                <a:gd name="T56" fmla="*/ 24 w 34"/>
                <a:gd name="T57" fmla="*/ 2 h 35"/>
                <a:gd name="T58" fmla="*/ 20 w 34"/>
                <a:gd name="T59" fmla="*/ 1 h 35"/>
                <a:gd name="T60" fmla="*/ 17 w 34"/>
                <a:gd name="T61" fmla="*/ 0 h 35"/>
                <a:gd name="T62" fmla="*/ 14 w 34"/>
                <a:gd name="T63" fmla="*/ 1 h 35"/>
                <a:gd name="T64" fmla="*/ 10 w 34"/>
                <a:gd name="T65" fmla="*/ 2 h 35"/>
                <a:gd name="T66" fmla="*/ 8 w 34"/>
                <a:gd name="T67" fmla="*/ 3 h 35"/>
                <a:gd name="T68" fmla="*/ 5 w 34"/>
                <a:gd name="T69" fmla="*/ 6 h 35"/>
                <a:gd name="T70" fmla="*/ 3 w 34"/>
                <a:gd name="T71" fmla="*/ 8 h 35"/>
                <a:gd name="T72" fmla="*/ 1 w 34"/>
                <a:gd name="T73" fmla="*/ 11 h 35"/>
                <a:gd name="T74" fmla="*/ 0 w 34"/>
                <a:gd name="T75" fmla="*/ 14 h 35"/>
                <a:gd name="T76" fmla="*/ 0 w 34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0" y="18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30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123">
              <a:extLst>
                <a:ext uri="{FF2B5EF4-FFF2-40B4-BE49-F238E27FC236}">
                  <a16:creationId xmlns:a16="http://schemas.microsoft.com/office/drawing/2014/main" id="{63A120CD-6AC9-44C7-867D-F515A53D0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904" y="5284314"/>
              <a:ext cx="46297" cy="47000"/>
            </a:xfrm>
            <a:custGeom>
              <a:avLst/>
              <a:gdLst>
                <a:gd name="T0" fmla="*/ 0 w 34"/>
                <a:gd name="T1" fmla="*/ 18 h 35"/>
                <a:gd name="T2" fmla="*/ 0 w 34"/>
                <a:gd name="T3" fmla="*/ 21 h 35"/>
                <a:gd name="T4" fmla="*/ 1 w 34"/>
                <a:gd name="T5" fmla="*/ 24 h 35"/>
                <a:gd name="T6" fmla="*/ 1 w 34"/>
                <a:gd name="T7" fmla="*/ 26 h 35"/>
                <a:gd name="T8" fmla="*/ 2 w 34"/>
                <a:gd name="T9" fmla="*/ 27 h 35"/>
                <a:gd name="T10" fmla="*/ 5 w 34"/>
                <a:gd name="T11" fmla="*/ 30 h 35"/>
                <a:gd name="T12" fmla="*/ 7 w 34"/>
                <a:gd name="T13" fmla="*/ 32 h 35"/>
                <a:gd name="T14" fmla="*/ 10 w 34"/>
                <a:gd name="T15" fmla="*/ 34 h 35"/>
                <a:gd name="T16" fmla="*/ 13 w 34"/>
                <a:gd name="T17" fmla="*/ 35 h 35"/>
                <a:gd name="T18" fmla="*/ 17 w 34"/>
                <a:gd name="T19" fmla="*/ 35 h 35"/>
                <a:gd name="T20" fmla="*/ 20 w 34"/>
                <a:gd name="T21" fmla="*/ 35 h 35"/>
                <a:gd name="T22" fmla="*/ 23 w 34"/>
                <a:gd name="T23" fmla="*/ 34 h 35"/>
                <a:gd name="T24" fmla="*/ 25 w 34"/>
                <a:gd name="T25" fmla="*/ 33 h 35"/>
                <a:gd name="T26" fmla="*/ 26 w 34"/>
                <a:gd name="T27" fmla="*/ 32 h 35"/>
                <a:gd name="T28" fmla="*/ 27 w 34"/>
                <a:gd name="T29" fmla="*/ 31 h 35"/>
                <a:gd name="T30" fmla="*/ 29 w 34"/>
                <a:gd name="T31" fmla="*/ 30 h 35"/>
                <a:gd name="T32" fmla="*/ 30 w 34"/>
                <a:gd name="T33" fmla="*/ 29 h 35"/>
                <a:gd name="T34" fmla="*/ 31 w 34"/>
                <a:gd name="T35" fmla="*/ 27 h 35"/>
                <a:gd name="T36" fmla="*/ 32 w 34"/>
                <a:gd name="T37" fmla="*/ 26 h 35"/>
                <a:gd name="T38" fmla="*/ 33 w 34"/>
                <a:gd name="T39" fmla="*/ 24 h 35"/>
                <a:gd name="T40" fmla="*/ 34 w 34"/>
                <a:gd name="T41" fmla="*/ 21 h 35"/>
                <a:gd name="T42" fmla="*/ 34 w 34"/>
                <a:gd name="T43" fmla="*/ 18 h 35"/>
                <a:gd name="T44" fmla="*/ 34 w 34"/>
                <a:gd name="T45" fmla="*/ 14 h 35"/>
                <a:gd name="T46" fmla="*/ 33 w 34"/>
                <a:gd name="T47" fmla="*/ 11 h 35"/>
                <a:gd name="T48" fmla="*/ 31 w 34"/>
                <a:gd name="T49" fmla="*/ 8 h 35"/>
                <a:gd name="T50" fmla="*/ 29 w 34"/>
                <a:gd name="T51" fmla="*/ 6 h 35"/>
                <a:gd name="T52" fmla="*/ 26 w 34"/>
                <a:gd name="T53" fmla="*/ 3 h 35"/>
                <a:gd name="T54" fmla="*/ 25 w 34"/>
                <a:gd name="T55" fmla="*/ 2 h 35"/>
                <a:gd name="T56" fmla="*/ 23 w 34"/>
                <a:gd name="T57" fmla="*/ 2 h 35"/>
                <a:gd name="T58" fmla="*/ 20 w 34"/>
                <a:gd name="T59" fmla="*/ 1 h 35"/>
                <a:gd name="T60" fmla="*/ 17 w 34"/>
                <a:gd name="T61" fmla="*/ 0 h 35"/>
                <a:gd name="T62" fmla="*/ 13 w 34"/>
                <a:gd name="T63" fmla="*/ 1 h 35"/>
                <a:gd name="T64" fmla="*/ 10 w 34"/>
                <a:gd name="T65" fmla="*/ 2 h 35"/>
                <a:gd name="T66" fmla="*/ 7 w 34"/>
                <a:gd name="T67" fmla="*/ 3 h 35"/>
                <a:gd name="T68" fmla="*/ 5 w 34"/>
                <a:gd name="T69" fmla="*/ 6 h 35"/>
                <a:gd name="T70" fmla="*/ 2 w 34"/>
                <a:gd name="T71" fmla="*/ 8 h 35"/>
                <a:gd name="T72" fmla="*/ 1 w 34"/>
                <a:gd name="T73" fmla="*/ 11 h 35"/>
                <a:gd name="T74" fmla="*/ 0 w 34"/>
                <a:gd name="T75" fmla="*/ 14 h 35"/>
                <a:gd name="T76" fmla="*/ 0 w 34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0" y="18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4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124">
              <a:extLst>
                <a:ext uri="{FF2B5EF4-FFF2-40B4-BE49-F238E27FC236}">
                  <a16:creationId xmlns:a16="http://schemas.microsoft.com/office/drawing/2014/main" id="{770D988E-3854-45C6-A2CA-D388C242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308" y="5195686"/>
              <a:ext cx="47659" cy="47000"/>
            </a:xfrm>
            <a:custGeom>
              <a:avLst/>
              <a:gdLst>
                <a:gd name="T0" fmla="*/ 0 w 35"/>
                <a:gd name="T1" fmla="*/ 17 h 35"/>
                <a:gd name="T2" fmla="*/ 1 w 35"/>
                <a:gd name="T3" fmla="*/ 20 h 35"/>
                <a:gd name="T4" fmla="*/ 1 w 35"/>
                <a:gd name="T5" fmla="*/ 24 h 35"/>
                <a:gd name="T6" fmla="*/ 2 w 35"/>
                <a:gd name="T7" fmla="*/ 25 h 35"/>
                <a:gd name="T8" fmla="*/ 3 w 35"/>
                <a:gd name="T9" fmla="*/ 27 h 35"/>
                <a:gd name="T10" fmla="*/ 5 w 35"/>
                <a:gd name="T11" fmla="*/ 30 h 35"/>
                <a:gd name="T12" fmla="*/ 8 w 35"/>
                <a:gd name="T13" fmla="*/ 31 h 35"/>
                <a:gd name="T14" fmla="*/ 11 w 35"/>
                <a:gd name="T15" fmla="*/ 33 h 35"/>
                <a:gd name="T16" fmla="*/ 14 w 35"/>
                <a:gd name="T17" fmla="*/ 34 h 35"/>
                <a:gd name="T18" fmla="*/ 18 w 35"/>
                <a:gd name="T19" fmla="*/ 35 h 35"/>
                <a:gd name="T20" fmla="*/ 21 w 35"/>
                <a:gd name="T21" fmla="*/ 34 h 35"/>
                <a:gd name="T22" fmla="*/ 24 w 35"/>
                <a:gd name="T23" fmla="*/ 33 h 35"/>
                <a:gd name="T24" fmla="*/ 25 w 35"/>
                <a:gd name="T25" fmla="*/ 32 h 35"/>
                <a:gd name="T26" fmla="*/ 27 w 35"/>
                <a:gd name="T27" fmla="*/ 31 h 35"/>
                <a:gd name="T28" fmla="*/ 28 w 35"/>
                <a:gd name="T29" fmla="*/ 30 h 35"/>
                <a:gd name="T30" fmla="*/ 30 w 35"/>
                <a:gd name="T31" fmla="*/ 30 h 35"/>
                <a:gd name="T32" fmla="*/ 31 w 35"/>
                <a:gd name="T33" fmla="*/ 28 h 35"/>
                <a:gd name="T34" fmla="*/ 32 w 35"/>
                <a:gd name="T35" fmla="*/ 27 h 35"/>
                <a:gd name="T36" fmla="*/ 32 w 35"/>
                <a:gd name="T37" fmla="*/ 25 h 35"/>
                <a:gd name="T38" fmla="*/ 34 w 35"/>
                <a:gd name="T39" fmla="*/ 24 h 35"/>
                <a:gd name="T40" fmla="*/ 34 w 35"/>
                <a:gd name="T41" fmla="*/ 20 h 35"/>
                <a:gd name="T42" fmla="*/ 35 w 35"/>
                <a:gd name="T43" fmla="*/ 17 h 35"/>
                <a:gd name="T44" fmla="*/ 34 w 35"/>
                <a:gd name="T45" fmla="*/ 13 h 35"/>
                <a:gd name="T46" fmla="*/ 34 w 35"/>
                <a:gd name="T47" fmla="*/ 10 h 35"/>
                <a:gd name="T48" fmla="*/ 32 w 35"/>
                <a:gd name="T49" fmla="*/ 7 h 35"/>
                <a:gd name="T50" fmla="*/ 30 w 35"/>
                <a:gd name="T51" fmla="*/ 5 h 35"/>
                <a:gd name="T52" fmla="*/ 27 w 35"/>
                <a:gd name="T53" fmla="*/ 3 h 35"/>
                <a:gd name="T54" fmla="*/ 25 w 35"/>
                <a:gd name="T55" fmla="*/ 1 h 35"/>
                <a:gd name="T56" fmla="*/ 24 w 35"/>
                <a:gd name="T57" fmla="*/ 1 h 35"/>
                <a:gd name="T58" fmla="*/ 21 w 35"/>
                <a:gd name="T59" fmla="*/ 0 h 35"/>
                <a:gd name="T60" fmla="*/ 18 w 35"/>
                <a:gd name="T61" fmla="*/ 0 h 35"/>
                <a:gd name="T62" fmla="*/ 14 w 35"/>
                <a:gd name="T63" fmla="*/ 0 h 35"/>
                <a:gd name="T64" fmla="*/ 11 w 35"/>
                <a:gd name="T65" fmla="*/ 1 h 35"/>
                <a:gd name="T66" fmla="*/ 8 w 35"/>
                <a:gd name="T67" fmla="*/ 3 h 35"/>
                <a:gd name="T68" fmla="*/ 5 w 35"/>
                <a:gd name="T69" fmla="*/ 5 h 35"/>
                <a:gd name="T70" fmla="*/ 3 w 35"/>
                <a:gd name="T71" fmla="*/ 7 h 35"/>
                <a:gd name="T72" fmla="*/ 1 w 35"/>
                <a:gd name="T73" fmla="*/ 10 h 35"/>
                <a:gd name="T74" fmla="*/ 1 w 35"/>
                <a:gd name="T75" fmla="*/ 13 h 35"/>
                <a:gd name="T76" fmla="*/ 0 w 35"/>
                <a:gd name="T7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7"/>
                  </a:moveTo>
                  <a:lnTo>
                    <a:pt x="1" y="20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125">
              <a:extLst>
                <a:ext uri="{FF2B5EF4-FFF2-40B4-BE49-F238E27FC236}">
                  <a16:creationId xmlns:a16="http://schemas.microsoft.com/office/drawing/2014/main" id="{0A0E36A8-E9F3-4258-B9A1-B439F95B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437" y="5175543"/>
              <a:ext cx="46297" cy="47000"/>
            </a:xfrm>
            <a:custGeom>
              <a:avLst/>
              <a:gdLst>
                <a:gd name="T0" fmla="*/ 0 w 34"/>
                <a:gd name="T1" fmla="*/ 18 h 35"/>
                <a:gd name="T2" fmla="*/ 0 w 34"/>
                <a:gd name="T3" fmla="*/ 21 h 35"/>
                <a:gd name="T4" fmla="*/ 1 w 34"/>
                <a:gd name="T5" fmla="*/ 24 h 35"/>
                <a:gd name="T6" fmla="*/ 1 w 34"/>
                <a:gd name="T7" fmla="*/ 26 h 35"/>
                <a:gd name="T8" fmla="*/ 2 w 34"/>
                <a:gd name="T9" fmla="*/ 27 h 35"/>
                <a:gd name="T10" fmla="*/ 5 w 34"/>
                <a:gd name="T11" fmla="*/ 30 h 35"/>
                <a:gd name="T12" fmla="*/ 7 w 34"/>
                <a:gd name="T13" fmla="*/ 32 h 35"/>
                <a:gd name="T14" fmla="*/ 10 w 34"/>
                <a:gd name="T15" fmla="*/ 34 h 35"/>
                <a:gd name="T16" fmla="*/ 13 w 34"/>
                <a:gd name="T17" fmla="*/ 35 h 35"/>
                <a:gd name="T18" fmla="*/ 17 w 34"/>
                <a:gd name="T19" fmla="*/ 35 h 35"/>
                <a:gd name="T20" fmla="*/ 20 w 34"/>
                <a:gd name="T21" fmla="*/ 35 h 35"/>
                <a:gd name="T22" fmla="*/ 23 w 34"/>
                <a:gd name="T23" fmla="*/ 34 h 35"/>
                <a:gd name="T24" fmla="*/ 25 w 34"/>
                <a:gd name="T25" fmla="*/ 33 h 35"/>
                <a:gd name="T26" fmla="*/ 26 w 34"/>
                <a:gd name="T27" fmla="*/ 32 h 35"/>
                <a:gd name="T28" fmla="*/ 28 w 34"/>
                <a:gd name="T29" fmla="*/ 31 h 35"/>
                <a:gd name="T30" fmla="*/ 29 w 34"/>
                <a:gd name="T31" fmla="*/ 30 h 35"/>
                <a:gd name="T32" fmla="*/ 30 w 34"/>
                <a:gd name="T33" fmla="*/ 29 h 35"/>
                <a:gd name="T34" fmla="*/ 31 w 34"/>
                <a:gd name="T35" fmla="*/ 27 h 35"/>
                <a:gd name="T36" fmla="*/ 32 w 34"/>
                <a:gd name="T37" fmla="*/ 26 h 35"/>
                <a:gd name="T38" fmla="*/ 33 w 34"/>
                <a:gd name="T39" fmla="*/ 24 h 35"/>
                <a:gd name="T40" fmla="*/ 34 w 34"/>
                <a:gd name="T41" fmla="*/ 21 h 35"/>
                <a:gd name="T42" fmla="*/ 34 w 34"/>
                <a:gd name="T43" fmla="*/ 18 h 35"/>
                <a:gd name="T44" fmla="*/ 34 w 34"/>
                <a:gd name="T45" fmla="*/ 14 h 35"/>
                <a:gd name="T46" fmla="*/ 33 w 34"/>
                <a:gd name="T47" fmla="*/ 11 h 35"/>
                <a:gd name="T48" fmla="*/ 31 w 34"/>
                <a:gd name="T49" fmla="*/ 8 h 35"/>
                <a:gd name="T50" fmla="*/ 29 w 34"/>
                <a:gd name="T51" fmla="*/ 6 h 35"/>
                <a:gd name="T52" fmla="*/ 26 w 34"/>
                <a:gd name="T53" fmla="*/ 3 h 35"/>
                <a:gd name="T54" fmla="*/ 25 w 34"/>
                <a:gd name="T55" fmla="*/ 2 h 35"/>
                <a:gd name="T56" fmla="*/ 23 w 34"/>
                <a:gd name="T57" fmla="*/ 2 h 35"/>
                <a:gd name="T58" fmla="*/ 20 w 34"/>
                <a:gd name="T59" fmla="*/ 1 h 35"/>
                <a:gd name="T60" fmla="*/ 17 w 34"/>
                <a:gd name="T61" fmla="*/ 0 h 35"/>
                <a:gd name="T62" fmla="*/ 13 w 34"/>
                <a:gd name="T63" fmla="*/ 1 h 35"/>
                <a:gd name="T64" fmla="*/ 10 w 34"/>
                <a:gd name="T65" fmla="*/ 2 h 35"/>
                <a:gd name="T66" fmla="*/ 7 w 34"/>
                <a:gd name="T67" fmla="*/ 3 h 35"/>
                <a:gd name="T68" fmla="*/ 5 w 34"/>
                <a:gd name="T69" fmla="*/ 6 h 35"/>
                <a:gd name="T70" fmla="*/ 2 w 34"/>
                <a:gd name="T71" fmla="*/ 8 h 35"/>
                <a:gd name="T72" fmla="*/ 1 w 34"/>
                <a:gd name="T73" fmla="*/ 11 h 35"/>
                <a:gd name="T74" fmla="*/ 0 w 34"/>
                <a:gd name="T75" fmla="*/ 14 h 35"/>
                <a:gd name="T76" fmla="*/ 0 w 34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0" y="18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4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30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126">
              <a:extLst>
                <a:ext uri="{FF2B5EF4-FFF2-40B4-BE49-F238E27FC236}">
                  <a16:creationId xmlns:a16="http://schemas.microsoft.com/office/drawing/2014/main" id="{10A2A5A2-3C03-4383-848C-84B92D59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14" y="5210457"/>
              <a:ext cx="47659" cy="47000"/>
            </a:xfrm>
            <a:custGeom>
              <a:avLst/>
              <a:gdLst>
                <a:gd name="T0" fmla="*/ 0 w 35"/>
                <a:gd name="T1" fmla="*/ 17 h 35"/>
                <a:gd name="T2" fmla="*/ 1 w 35"/>
                <a:gd name="T3" fmla="*/ 21 h 35"/>
                <a:gd name="T4" fmla="*/ 1 w 35"/>
                <a:gd name="T5" fmla="*/ 24 h 35"/>
                <a:gd name="T6" fmla="*/ 2 w 35"/>
                <a:gd name="T7" fmla="*/ 25 h 35"/>
                <a:gd name="T8" fmla="*/ 3 w 35"/>
                <a:gd name="T9" fmla="*/ 27 h 35"/>
                <a:gd name="T10" fmla="*/ 5 w 35"/>
                <a:gd name="T11" fmla="*/ 30 h 35"/>
                <a:gd name="T12" fmla="*/ 8 w 35"/>
                <a:gd name="T13" fmla="*/ 32 h 35"/>
                <a:gd name="T14" fmla="*/ 11 w 35"/>
                <a:gd name="T15" fmla="*/ 33 h 35"/>
                <a:gd name="T16" fmla="*/ 14 w 35"/>
                <a:gd name="T17" fmla="*/ 34 h 35"/>
                <a:gd name="T18" fmla="*/ 18 w 35"/>
                <a:gd name="T19" fmla="*/ 35 h 35"/>
                <a:gd name="T20" fmla="*/ 21 w 35"/>
                <a:gd name="T21" fmla="*/ 34 h 35"/>
                <a:gd name="T22" fmla="*/ 24 w 35"/>
                <a:gd name="T23" fmla="*/ 33 h 35"/>
                <a:gd name="T24" fmla="*/ 25 w 35"/>
                <a:gd name="T25" fmla="*/ 32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1 w 35"/>
                <a:gd name="T33" fmla="*/ 28 h 35"/>
                <a:gd name="T34" fmla="*/ 32 w 35"/>
                <a:gd name="T35" fmla="*/ 27 h 35"/>
                <a:gd name="T36" fmla="*/ 32 w 35"/>
                <a:gd name="T37" fmla="*/ 25 h 35"/>
                <a:gd name="T38" fmla="*/ 34 w 35"/>
                <a:gd name="T39" fmla="*/ 24 h 35"/>
                <a:gd name="T40" fmla="*/ 34 w 35"/>
                <a:gd name="T41" fmla="*/ 21 h 35"/>
                <a:gd name="T42" fmla="*/ 35 w 35"/>
                <a:gd name="T43" fmla="*/ 17 h 35"/>
                <a:gd name="T44" fmla="*/ 34 w 35"/>
                <a:gd name="T45" fmla="*/ 14 h 35"/>
                <a:gd name="T46" fmla="*/ 34 w 35"/>
                <a:gd name="T47" fmla="*/ 10 h 35"/>
                <a:gd name="T48" fmla="*/ 32 w 35"/>
                <a:gd name="T49" fmla="*/ 8 h 35"/>
                <a:gd name="T50" fmla="*/ 30 w 35"/>
                <a:gd name="T51" fmla="*/ 5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1 h 35"/>
                <a:gd name="T58" fmla="*/ 21 w 35"/>
                <a:gd name="T59" fmla="*/ 0 h 35"/>
                <a:gd name="T60" fmla="*/ 18 w 35"/>
                <a:gd name="T61" fmla="*/ 0 h 35"/>
                <a:gd name="T62" fmla="*/ 14 w 35"/>
                <a:gd name="T63" fmla="*/ 0 h 35"/>
                <a:gd name="T64" fmla="*/ 11 w 35"/>
                <a:gd name="T65" fmla="*/ 1 h 35"/>
                <a:gd name="T66" fmla="*/ 8 w 35"/>
                <a:gd name="T67" fmla="*/ 3 h 35"/>
                <a:gd name="T68" fmla="*/ 5 w 35"/>
                <a:gd name="T69" fmla="*/ 5 h 35"/>
                <a:gd name="T70" fmla="*/ 3 w 35"/>
                <a:gd name="T71" fmla="*/ 8 h 35"/>
                <a:gd name="T72" fmla="*/ 1 w 35"/>
                <a:gd name="T73" fmla="*/ 10 h 35"/>
                <a:gd name="T74" fmla="*/ 1 w 35"/>
                <a:gd name="T75" fmla="*/ 14 h 35"/>
                <a:gd name="T76" fmla="*/ 0 w 35"/>
                <a:gd name="T7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7"/>
                  </a:move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127">
              <a:extLst>
                <a:ext uri="{FF2B5EF4-FFF2-40B4-BE49-F238E27FC236}">
                  <a16:creationId xmlns:a16="http://schemas.microsoft.com/office/drawing/2014/main" id="{A6F62529-1A62-472C-9F41-AE566EBE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800" y="5125858"/>
              <a:ext cx="46297" cy="47000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21 h 35"/>
                <a:gd name="T4" fmla="*/ 1 w 34"/>
                <a:gd name="T5" fmla="*/ 24 h 35"/>
                <a:gd name="T6" fmla="*/ 1 w 34"/>
                <a:gd name="T7" fmla="*/ 25 h 35"/>
                <a:gd name="T8" fmla="*/ 2 w 34"/>
                <a:gd name="T9" fmla="*/ 27 h 35"/>
                <a:gd name="T10" fmla="*/ 5 w 34"/>
                <a:gd name="T11" fmla="*/ 30 h 35"/>
                <a:gd name="T12" fmla="*/ 7 w 34"/>
                <a:gd name="T13" fmla="*/ 32 h 35"/>
                <a:gd name="T14" fmla="*/ 10 w 34"/>
                <a:gd name="T15" fmla="*/ 33 h 35"/>
                <a:gd name="T16" fmla="*/ 14 w 34"/>
                <a:gd name="T17" fmla="*/ 34 h 35"/>
                <a:gd name="T18" fmla="*/ 17 w 34"/>
                <a:gd name="T19" fmla="*/ 35 h 35"/>
                <a:gd name="T20" fmla="*/ 20 w 34"/>
                <a:gd name="T21" fmla="*/ 34 h 35"/>
                <a:gd name="T22" fmla="*/ 23 w 34"/>
                <a:gd name="T23" fmla="*/ 33 h 35"/>
                <a:gd name="T24" fmla="*/ 25 w 34"/>
                <a:gd name="T25" fmla="*/ 32 h 35"/>
                <a:gd name="T26" fmla="*/ 26 w 34"/>
                <a:gd name="T27" fmla="*/ 32 h 35"/>
                <a:gd name="T28" fmla="*/ 28 w 34"/>
                <a:gd name="T29" fmla="*/ 30 h 35"/>
                <a:gd name="T30" fmla="*/ 29 w 34"/>
                <a:gd name="T31" fmla="*/ 30 h 35"/>
                <a:gd name="T32" fmla="*/ 30 w 34"/>
                <a:gd name="T33" fmla="*/ 28 h 35"/>
                <a:gd name="T34" fmla="*/ 31 w 34"/>
                <a:gd name="T35" fmla="*/ 27 h 35"/>
                <a:gd name="T36" fmla="*/ 32 w 34"/>
                <a:gd name="T37" fmla="*/ 25 h 35"/>
                <a:gd name="T38" fmla="*/ 33 w 34"/>
                <a:gd name="T39" fmla="*/ 24 h 35"/>
                <a:gd name="T40" fmla="*/ 34 w 34"/>
                <a:gd name="T41" fmla="*/ 21 h 35"/>
                <a:gd name="T42" fmla="*/ 34 w 34"/>
                <a:gd name="T43" fmla="*/ 17 h 35"/>
                <a:gd name="T44" fmla="*/ 34 w 34"/>
                <a:gd name="T45" fmla="*/ 14 h 35"/>
                <a:gd name="T46" fmla="*/ 33 w 34"/>
                <a:gd name="T47" fmla="*/ 10 h 35"/>
                <a:gd name="T48" fmla="*/ 31 w 34"/>
                <a:gd name="T49" fmla="*/ 7 h 35"/>
                <a:gd name="T50" fmla="*/ 29 w 34"/>
                <a:gd name="T51" fmla="*/ 5 h 35"/>
                <a:gd name="T52" fmla="*/ 26 w 34"/>
                <a:gd name="T53" fmla="*/ 3 h 35"/>
                <a:gd name="T54" fmla="*/ 25 w 34"/>
                <a:gd name="T55" fmla="*/ 2 h 35"/>
                <a:gd name="T56" fmla="*/ 23 w 34"/>
                <a:gd name="T57" fmla="*/ 1 h 35"/>
                <a:gd name="T58" fmla="*/ 20 w 34"/>
                <a:gd name="T59" fmla="*/ 0 h 35"/>
                <a:gd name="T60" fmla="*/ 17 w 34"/>
                <a:gd name="T61" fmla="*/ 0 h 35"/>
                <a:gd name="T62" fmla="*/ 14 w 34"/>
                <a:gd name="T63" fmla="*/ 0 h 35"/>
                <a:gd name="T64" fmla="*/ 10 w 34"/>
                <a:gd name="T65" fmla="*/ 1 h 35"/>
                <a:gd name="T66" fmla="*/ 7 w 34"/>
                <a:gd name="T67" fmla="*/ 3 h 35"/>
                <a:gd name="T68" fmla="*/ 5 w 34"/>
                <a:gd name="T69" fmla="*/ 5 h 35"/>
                <a:gd name="T70" fmla="*/ 2 w 34"/>
                <a:gd name="T71" fmla="*/ 7 h 35"/>
                <a:gd name="T72" fmla="*/ 1 w 34"/>
                <a:gd name="T73" fmla="*/ 10 h 35"/>
                <a:gd name="T74" fmla="*/ 0 w 34"/>
                <a:gd name="T75" fmla="*/ 14 h 35"/>
                <a:gd name="T76" fmla="*/ 0 w 34"/>
                <a:gd name="T7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128">
              <a:extLst>
                <a:ext uri="{FF2B5EF4-FFF2-40B4-BE49-F238E27FC236}">
                  <a16:creationId xmlns:a16="http://schemas.microsoft.com/office/drawing/2014/main" id="{B491D509-4772-4F48-B889-2966EF3F5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308" y="5150029"/>
              <a:ext cx="47659" cy="47000"/>
            </a:xfrm>
            <a:custGeom>
              <a:avLst/>
              <a:gdLst>
                <a:gd name="T0" fmla="*/ 0 w 35"/>
                <a:gd name="T1" fmla="*/ 18 h 35"/>
                <a:gd name="T2" fmla="*/ 1 w 35"/>
                <a:gd name="T3" fmla="*/ 21 h 35"/>
                <a:gd name="T4" fmla="*/ 1 w 35"/>
                <a:gd name="T5" fmla="*/ 24 h 35"/>
                <a:gd name="T6" fmla="*/ 2 w 35"/>
                <a:gd name="T7" fmla="*/ 25 h 35"/>
                <a:gd name="T8" fmla="*/ 3 w 35"/>
                <a:gd name="T9" fmla="*/ 27 h 35"/>
                <a:gd name="T10" fmla="*/ 5 w 35"/>
                <a:gd name="T11" fmla="*/ 30 h 35"/>
                <a:gd name="T12" fmla="*/ 8 w 35"/>
                <a:gd name="T13" fmla="*/ 32 h 35"/>
                <a:gd name="T14" fmla="*/ 11 w 35"/>
                <a:gd name="T15" fmla="*/ 34 h 35"/>
                <a:gd name="T16" fmla="*/ 14 w 35"/>
                <a:gd name="T17" fmla="*/ 34 h 35"/>
                <a:gd name="T18" fmla="*/ 18 w 35"/>
                <a:gd name="T19" fmla="*/ 35 h 35"/>
                <a:gd name="T20" fmla="*/ 21 w 35"/>
                <a:gd name="T21" fmla="*/ 34 h 35"/>
                <a:gd name="T22" fmla="*/ 24 w 35"/>
                <a:gd name="T23" fmla="*/ 34 h 35"/>
                <a:gd name="T24" fmla="*/ 25 w 35"/>
                <a:gd name="T25" fmla="*/ 33 h 35"/>
                <a:gd name="T26" fmla="*/ 27 w 35"/>
                <a:gd name="T27" fmla="*/ 32 h 35"/>
                <a:gd name="T28" fmla="*/ 28 w 35"/>
                <a:gd name="T29" fmla="*/ 31 h 35"/>
                <a:gd name="T30" fmla="*/ 30 w 35"/>
                <a:gd name="T31" fmla="*/ 30 h 35"/>
                <a:gd name="T32" fmla="*/ 31 w 35"/>
                <a:gd name="T33" fmla="*/ 28 h 35"/>
                <a:gd name="T34" fmla="*/ 32 w 35"/>
                <a:gd name="T35" fmla="*/ 27 h 35"/>
                <a:gd name="T36" fmla="*/ 32 w 35"/>
                <a:gd name="T37" fmla="*/ 25 h 35"/>
                <a:gd name="T38" fmla="*/ 34 w 35"/>
                <a:gd name="T39" fmla="*/ 24 h 35"/>
                <a:gd name="T40" fmla="*/ 34 w 35"/>
                <a:gd name="T41" fmla="*/ 21 h 35"/>
                <a:gd name="T42" fmla="*/ 35 w 35"/>
                <a:gd name="T43" fmla="*/ 18 h 35"/>
                <a:gd name="T44" fmla="*/ 34 w 35"/>
                <a:gd name="T45" fmla="*/ 14 h 35"/>
                <a:gd name="T46" fmla="*/ 34 w 35"/>
                <a:gd name="T47" fmla="*/ 11 h 35"/>
                <a:gd name="T48" fmla="*/ 32 w 35"/>
                <a:gd name="T49" fmla="*/ 8 h 35"/>
                <a:gd name="T50" fmla="*/ 30 w 35"/>
                <a:gd name="T51" fmla="*/ 5 h 35"/>
                <a:gd name="T52" fmla="*/ 27 w 35"/>
                <a:gd name="T53" fmla="*/ 3 h 35"/>
                <a:gd name="T54" fmla="*/ 25 w 35"/>
                <a:gd name="T55" fmla="*/ 2 h 35"/>
                <a:gd name="T56" fmla="*/ 24 w 35"/>
                <a:gd name="T57" fmla="*/ 1 h 35"/>
                <a:gd name="T58" fmla="*/ 21 w 35"/>
                <a:gd name="T59" fmla="*/ 0 h 35"/>
                <a:gd name="T60" fmla="*/ 18 w 35"/>
                <a:gd name="T61" fmla="*/ 0 h 35"/>
                <a:gd name="T62" fmla="*/ 14 w 35"/>
                <a:gd name="T63" fmla="*/ 0 h 35"/>
                <a:gd name="T64" fmla="*/ 11 w 35"/>
                <a:gd name="T65" fmla="*/ 1 h 35"/>
                <a:gd name="T66" fmla="*/ 8 w 35"/>
                <a:gd name="T67" fmla="*/ 3 h 35"/>
                <a:gd name="T68" fmla="*/ 5 w 35"/>
                <a:gd name="T69" fmla="*/ 5 h 35"/>
                <a:gd name="T70" fmla="*/ 3 w 35"/>
                <a:gd name="T71" fmla="*/ 8 h 35"/>
                <a:gd name="T72" fmla="*/ 1 w 35"/>
                <a:gd name="T73" fmla="*/ 11 h 35"/>
                <a:gd name="T74" fmla="*/ 1 w 35"/>
                <a:gd name="T75" fmla="*/ 14 h 35"/>
                <a:gd name="T76" fmla="*/ 0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129">
              <a:extLst>
                <a:ext uri="{FF2B5EF4-FFF2-40B4-BE49-F238E27FC236}">
                  <a16:creationId xmlns:a16="http://schemas.microsoft.com/office/drawing/2014/main" id="{B1F838AF-B2A1-41B4-96F0-F543531A3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205" y="4996945"/>
              <a:ext cx="47659" cy="47000"/>
            </a:xfrm>
            <a:custGeom>
              <a:avLst/>
              <a:gdLst>
                <a:gd name="T0" fmla="*/ 0 w 35"/>
                <a:gd name="T1" fmla="*/ 17 h 35"/>
                <a:gd name="T2" fmla="*/ 1 w 35"/>
                <a:gd name="T3" fmla="*/ 20 h 35"/>
                <a:gd name="T4" fmla="*/ 1 w 35"/>
                <a:gd name="T5" fmla="*/ 24 h 35"/>
                <a:gd name="T6" fmla="*/ 2 w 35"/>
                <a:gd name="T7" fmla="*/ 25 h 35"/>
                <a:gd name="T8" fmla="*/ 3 w 35"/>
                <a:gd name="T9" fmla="*/ 26 h 35"/>
                <a:gd name="T10" fmla="*/ 5 w 35"/>
                <a:gd name="T11" fmla="*/ 29 h 35"/>
                <a:gd name="T12" fmla="*/ 8 w 35"/>
                <a:gd name="T13" fmla="*/ 31 h 35"/>
                <a:gd name="T14" fmla="*/ 11 w 35"/>
                <a:gd name="T15" fmla="*/ 33 h 35"/>
                <a:gd name="T16" fmla="*/ 14 w 35"/>
                <a:gd name="T17" fmla="*/ 34 h 35"/>
                <a:gd name="T18" fmla="*/ 18 w 35"/>
                <a:gd name="T19" fmla="*/ 35 h 35"/>
                <a:gd name="T20" fmla="*/ 21 w 35"/>
                <a:gd name="T21" fmla="*/ 34 h 35"/>
                <a:gd name="T22" fmla="*/ 24 w 35"/>
                <a:gd name="T23" fmla="*/ 33 h 35"/>
                <a:gd name="T24" fmla="*/ 25 w 35"/>
                <a:gd name="T25" fmla="*/ 32 h 35"/>
                <a:gd name="T26" fmla="*/ 27 w 35"/>
                <a:gd name="T27" fmla="*/ 31 h 35"/>
                <a:gd name="T28" fmla="*/ 28 w 35"/>
                <a:gd name="T29" fmla="*/ 30 h 35"/>
                <a:gd name="T30" fmla="*/ 30 w 35"/>
                <a:gd name="T31" fmla="*/ 29 h 35"/>
                <a:gd name="T32" fmla="*/ 31 w 35"/>
                <a:gd name="T33" fmla="*/ 28 h 35"/>
                <a:gd name="T34" fmla="*/ 32 w 35"/>
                <a:gd name="T35" fmla="*/ 26 h 35"/>
                <a:gd name="T36" fmla="*/ 33 w 35"/>
                <a:gd name="T37" fmla="*/ 25 h 35"/>
                <a:gd name="T38" fmla="*/ 34 w 35"/>
                <a:gd name="T39" fmla="*/ 24 h 35"/>
                <a:gd name="T40" fmla="*/ 34 w 35"/>
                <a:gd name="T41" fmla="*/ 20 h 35"/>
                <a:gd name="T42" fmla="*/ 35 w 35"/>
                <a:gd name="T43" fmla="*/ 17 h 35"/>
                <a:gd name="T44" fmla="*/ 34 w 35"/>
                <a:gd name="T45" fmla="*/ 13 h 35"/>
                <a:gd name="T46" fmla="*/ 34 w 35"/>
                <a:gd name="T47" fmla="*/ 10 h 35"/>
                <a:gd name="T48" fmla="*/ 32 w 35"/>
                <a:gd name="T49" fmla="*/ 7 h 35"/>
                <a:gd name="T50" fmla="*/ 30 w 35"/>
                <a:gd name="T51" fmla="*/ 5 h 35"/>
                <a:gd name="T52" fmla="*/ 27 w 35"/>
                <a:gd name="T53" fmla="*/ 2 h 35"/>
                <a:gd name="T54" fmla="*/ 25 w 35"/>
                <a:gd name="T55" fmla="*/ 1 h 35"/>
                <a:gd name="T56" fmla="*/ 24 w 35"/>
                <a:gd name="T57" fmla="*/ 1 h 35"/>
                <a:gd name="T58" fmla="*/ 21 w 35"/>
                <a:gd name="T59" fmla="*/ 0 h 35"/>
                <a:gd name="T60" fmla="*/ 18 w 35"/>
                <a:gd name="T61" fmla="*/ 0 h 35"/>
                <a:gd name="T62" fmla="*/ 14 w 35"/>
                <a:gd name="T63" fmla="*/ 0 h 35"/>
                <a:gd name="T64" fmla="*/ 11 w 35"/>
                <a:gd name="T65" fmla="*/ 1 h 35"/>
                <a:gd name="T66" fmla="*/ 8 w 35"/>
                <a:gd name="T67" fmla="*/ 2 h 35"/>
                <a:gd name="T68" fmla="*/ 5 w 35"/>
                <a:gd name="T69" fmla="*/ 5 h 35"/>
                <a:gd name="T70" fmla="*/ 3 w 35"/>
                <a:gd name="T71" fmla="*/ 7 h 35"/>
                <a:gd name="T72" fmla="*/ 1 w 35"/>
                <a:gd name="T73" fmla="*/ 10 h 35"/>
                <a:gd name="T74" fmla="*/ 1 w 35"/>
                <a:gd name="T75" fmla="*/ 13 h 35"/>
                <a:gd name="T76" fmla="*/ 0 w 35"/>
                <a:gd name="T7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0" y="17"/>
                  </a:moveTo>
                  <a:lnTo>
                    <a:pt x="1" y="20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130">
              <a:extLst>
                <a:ext uri="{FF2B5EF4-FFF2-40B4-BE49-F238E27FC236}">
                  <a16:creationId xmlns:a16="http://schemas.microsoft.com/office/drawing/2014/main" id="{C1C004B5-B81B-4079-B5E7-565FB669B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57" y="4976802"/>
              <a:ext cx="46297" cy="47000"/>
            </a:xfrm>
            <a:custGeom>
              <a:avLst/>
              <a:gdLst>
                <a:gd name="T0" fmla="*/ 0 w 34"/>
                <a:gd name="T1" fmla="*/ 35 h 35"/>
                <a:gd name="T2" fmla="*/ 34 w 34"/>
                <a:gd name="T3" fmla="*/ 35 h 35"/>
                <a:gd name="T4" fmla="*/ 17 w 34"/>
                <a:gd name="T5" fmla="*/ 0 h 35"/>
                <a:gd name="T6" fmla="*/ 0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0" y="35"/>
                  </a:moveTo>
                  <a:lnTo>
                    <a:pt x="34" y="35"/>
                  </a:lnTo>
                  <a:lnTo>
                    <a:pt x="1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131">
              <a:extLst>
                <a:ext uri="{FF2B5EF4-FFF2-40B4-BE49-F238E27FC236}">
                  <a16:creationId xmlns:a16="http://schemas.microsoft.com/office/drawing/2014/main" id="{7ED4FA4B-D3FD-47BE-B099-F61A9E83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491" y="4949945"/>
              <a:ext cx="47659" cy="47000"/>
            </a:xfrm>
            <a:custGeom>
              <a:avLst/>
              <a:gdLst>
                <a:gd name="T0" fmla="*/ 17 w 35"/>
                <a:gd name="T1" fmla="*/ 35 h 35"/>
                <a:gd name="T2" fmla="*/ 21 w 35"/>
                <a:gd name="T3" fmla="*/ 34 h 35"/>
                <a:gd name="T4" fmla="*/ 24 w 35"/>
                <a:gd name="T5" fmla="*/ 33 h 35"/>
                <a:gd name="T6" fmla="*/ 25 w 35"/>
                <a:gd name="T7" fmla="*/ 32 h 35"/>
                <a:gd name="T8" fmla="*/ 27 w 35"/>
                <a:gd name="T9" fmla="*/ 31 h 35"/>
                <a:gd name="T10" fmla="*/ 28 w 35"/>
                <a:gd name="T11" fmla="*/ 30 h 35"/>
                <a:gd name="T12" fmla="*/ 30 w 35"/>
                <a:gd name="T13" fmla="*/ 29 h 35"/>
                <a:gd name="T14" fmla="*/ 31 w 35"/>
                <a:gd name="T15" fmla="*/ 28 h 35"/>
                <a:gd name="T16" fmla="*/ 32 w 35"/>
                <a:gd name="T17" fmla="*/ 26 h 35"/>
                <a:gd name="T18" fmla="*/ 32 w 35"/>
                <a:gd name="T19" fmla="*/ 25 h 35"/>
                <a:gd name="T20" fmla="*/ 33 w 35"/>
                <a:gd name="T21" fmla="*/ 24 h 35"/>
                <a:gd name="T22" fmla="*/ 34 w 35"/>
                <a:gd name="T23" fmla="*/ 20 h 35"/>
                <a:gd name="T24" fmla="*/ 35 w 35"/>
                <a:gd name="T25" fmla="*/ 17 h 35"/>
                <a:gd name="T26" fmla="*/ 34 w 35"/>
                <a:gd name="T27" fmla="*/ 13 h 35"/>
                <a:gd name="T28" fmla="*/ 33 w 35"/>
                <a:gd name="T29" fmla="*/ 10 h 35"/>
                <a:gd name="T30" fmla="*/ 32 w 35"/>
                <a:gd name="T31" fmla="*/ 7 h 35"/>
                <a:gd name="T32" fmla="*/ 30 w 35"/>
                <a:gd name="T33" fmla="*/ 5 h 35"/>
                <a:gd name="T34" fmla="*/ 27 w 35"/>
                <a:gd name="T35" fmla="*/ 2 h 35"/>
                <a:gd name="T36" fmla="*/ 25 w 35"/>
                <a:gd name="T37" fmla="*/ 1 h 35"/>
                <a:gd name="T38" fmla="*/ 24 w 35"/>
                <a:gd name="T39" fmla="*/ 1 h 35"/>
                <a:gd name="T40" fmla="*/ 21 w 35"/>
                <a:gd name="T41" fmla="*/ 0 h 35"/>
                <a:gd name="T42" fmla="*/ 17 w 35"/>
                <a:gd name="T43" fmla="*/ 0 h 35"/>
                <a:gd name="T44" fmla="*/ 14 w 35"/>
                <a:gd name="T45" fmla="*/ 0 h 35"/>
                <a:gd name="T46" fmla="*/ 11 w 35"/>
                <a:gd name="T47" fmla="*/ 1 h 35"/>
                <a:gd name="T48" fmla="*/ 8 w 35"/>
                <a:gd name="T49" fmla="*/ 2 h 35"/>
                <a:gd name="T50" fmla="*/ 5 w 35"/>
                <a:gd name="T51" fmla="*/ 5 h 35"/>
                <a:gd name="T52" fmla="*/ 3 w 35"/>
                <a:gd name="T53" fmla="*/ 7 h 35"/>
                <a:gd name="T54" fmla="*/ 1 w 35"/>
                <a:gd name="T55" fmla="*/ 10 h 35"/>
                <a:gd name="T56" fmla="*/ 0 w 35"/>
                <a:gd name="T57" fmla="*/ 13 h 35"/>
                <a:gd name="T58" fmla="*/ 0 w 35"/>
                <a:gd name="T59" fmla="*/ 17 h 35"/>
                <a:gd name="T60" fmla="*/ 0 w 35"/>
                <a:gd name="T61" fmla="*/ 20 h 35"/>
                <a:gd name="T62" fmla="*/ 1 w 35"/>
                <a:gd name="T63" fmla="*/ 24 h 35"/>
                <a:gd name="T64" fmla="*/ 2 w 35"/>
                <a:gd name="T65" fmla="*/ 25 h 35"/>
                <a:gd name="T66" fmla="*/ 3 w 35"/>
                <a:gd name="T67" fmla="*/ 26 h 35"/>
                <a:gd name="T68" fmla="*/ 5 w 35"/>
                <a:gd name="T69" fmla="*/ 29 h 35"/>
                <a:gd name="T70" fmla="*/ 8 w 35"/>
                <a:gd name="T71" fmla="*/ 31 h 35"/>
                <a:gd name="T72" fmla="*/ 11 w 35"/>
                <a:gd name="T73" fmla="*/ 33 h 35"/>
                <a:gd name="T74" fmla="*/ 14 w 35"/>
                <a:gd name="T75" fmla="*/ 34 h 35"/>
                <a:gd name="T76" fmla="*/ 17 w 35"/>
                <a:gd name="T7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lnTo>
                    <a:pt x="21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132">
              <a:extLst>
                <a:ext uri="{FF2B5EF4-FFF2-40B4-BE49-F238E27FC236}">
                  <a16:creationId xmlns:a16="http://schemas.microsoft.com/office/drawing/2014/main" id="{8E088A8D-7831-41DB-AE33-A10014E4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266" y="2930304"/>
              <a:ext cx="46297" cy="47000"/>
            </a:xfrm>
            <a:custGeom>
              <a:avLst/>
              <a:gdLst>
                <a:gd name="T0" fmla="*/ 29 w 34"/>
                <a:gd name="T1" fmla="*/ 29 h 35"/>
                <a:gd name="T2" fmla="*/ 30 w 34"/>
                <a:gd name="T3" fmla="*/ 28 h 35"/>
                <a:gd name="T4" fmla="*/ 31 w 34"/>
                <a:gd name="T5" fmla="*/ 27 h 35"/>
                <a:gd name="T6" fmla="*/ 32 w 34"/>
                <a:gd name="T7" fmla="*/ 25 h 35"/>
                <a:gd name="T8" fmla="*/ 33 w 34"/>
                <a:gd name="T9" fmla="*/ 24 h 35"/>
                <a:gd name="T10" fmla="*/ 34 w 34"/>
                <a:gd name="T11" fmla="*/ 20 h 35"/>
                <a:gd name="T12" fmla="*/ 34 w 34"/>
                <a:gd name="T13" fmla="*/ 17 h 35"/>
                <a:gd name="T14" fmla="*/ 34 w 34"/>
                <a:gd name="T15" fmla="*/ 14 h 35"/>
                <a:gd name="T16" fmla="*/ 33 w 34"/>
                <a:gd name="T17" fmla="*/ 11 h 35"/>
                <a:gd name="T18" fmla="*/ 31 w 34"/>
                <a:gd name="T19" fmla="*/ 8 h 35"/>
                <a:gd name="T20" fmla="*/ 29 w 34"/>
                <a:gd name="T21" fmla="*/ 5 h 35"/>
                <a:gd name="T22" fmla="*/ 26 w 34"/>
                <a:gd name="T23" fmla="*/ 3 h 35"/>
                <a:gd name="T24" fmla="*/ 25 w 34"/>
                <a:gd name="T25" fmla="*/ 2 h 35"/>
                <a:gd name="T26" fmla="*/ 23 w 34"/>
                <a:gd name="T27" fmla="*/ 1 h 35"/>
                <a:gd name="T28" fmla="*/ 20 w 34"/>
                <a:gd name="T29" fmla="*/ 0 h 35"/>
                <a:gd name="T30" fmla="*/ 17 w 34"/>
                <a:gd name="T31" fmla="*/ 0 h 35"/>
                <a:gd name="T32" fmla="*/ 13 w 34"/>
                <a:gd name="T33" fmla="*/ 0 h 35"/>
                <a:gd name="T34" fmla="*/ 10 w 34"/>
                <a:gd name="T35" fmla="*/ 1 h 35"/>
                <a:gd name="T36" fmla="*/ 7 w 34"/>
                <a:gd name="T37" fmla="*/ 3 h 35"/>
                <a:gd name="T38" fmla="*/ 5 w 34"/>
                <a:gd name="T39" fmla="*/ 5 h 35"/>
                <a:gd name="T40" fmla="*/ 2 w 34"/>
                <a:gd name="T41" fmla="*/ 8 h 35"/>
                <a:gd name="T42" fmla="*/ 1 w 34"/>
                <a:gd name="T43" fmla="*/ 11 h 35"/>
                <a:gd name="T44" fmla="*/ 0 w 34"/>
                <a:gd name="T45" fmla="*/ 14 h 35"/>
                <a:gd name="T46" fmla="*/ 0 w 34"/>
                <a:gd name="T47" fmla="*/ 17 h 35"/>
                <a:gd name="T48" fmla="*/ 0 w 34"/>
                <a:gd name="T49" fmla="*/ 20 h 35"/>
                <a:gd name="T50" fmla="*/ 1 w 34"/>
                <a:gd name="T51" fmla="*/ 24 h 35"/>
                <a:gd name="T52" fmla="*/ 1 w 34"/>
                <a:gd name="T53" fmla="*/ 25 h 35"/>
                <a:gd name="T54" fmla="*/ 2 w 34"/>
                <a:gd name="T55" fmla="*/ 27 h 35"/>
                <a:gd name="T56" fmla="*/ 5 w 34"/>
                <a:gd name="T57" fmla="*/ 29 h 35"/>
                <a:gd name="T58" fmla="*/ 7 w 34"/>
                <a:gd name="T59" fmla="*/ 32 h 35"/>
                <a:gd name="T60" fmla="*/ 10 w 34"/>
                <a:gd name="T61" fmla="*/ 34 h 35"/>
                <a:gd name="T62" fmla="*/ 13 w 34"/>
                <a:gd name="T63" fmla="*/ 34 h 35"/>
                <a:gd name="T64" fmla="*/ 17 w 34"/>
                <a:gd name="T65" fmla="*/ 35 h 35"/>
                <a:gd name="T66" fmla="*/ 20 w 34"/>
                <a:gd name="T67" fmla="*/ 34 h 35"/>
                <a:gd name="T68" fmla="*/ 23 w 34"/>
                <a:gd name="T69" fmla="*/ 34 h 35"/>
                <a:gd name="T70" fmla="*/ 25 w 34"/>
                <a:gd name="T71" fmla="*/ 32 h 35"/>
                <a:gd name="T72" fmla="*/ 26 w 34"/>
                <a:gd name="T73" fmla="*/ 32 h 35"/>
                <a:gd name="T74" fmla="*/ 28 w 34"/>
                <a:gd name="T75" fmla="*/ 31 h 35"/>
                <a:gd name="T76" fmla="*/ 29 w 34"/>
                <a:gd name="T7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29" y="29"/>
                  </a:move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10" y="34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133">
              <a:extLst>
                <a:ext uri="{FF2B5EF4-FFF2-40B4-BE49-F238E27FC236}">
                  <a16:creationId xmlns:a16="http://schemas.microsoft.com/office/drawing/2014/main" id="{4A4C6BEF-33A9-4442-8D3C-EE3F4A49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741" y="3404329"/>
              <a:ext cx="47659" cy="47000"/>
            </a:xfrm>
            <a:custGeom>
              <a:avLst/>
              <a:gdLst>
                <a:gd name="T0" fmla="*/ 17 w 35"/>
                <a:gd name="T1" fmla="*/ 35 h 35"/>
                <a:gd name="T2" fmla="*/ 21 w 35"/>
                <a:gd name="T3" fmla="*/ 35 h 35"/>
                <a:gd name="T4" fmla="*/ 24 w 35"/>
                <a:gd name="T5" fmla="*/ 34 h 35"/>
                <a:gd name="T6" fmla="*/ 25 w 35"/>
                <a:gd name="T7" fmla="*/ 33 h 35"/>
                <a:gd name="T8" fmla="*/ 27 w 35"/>
                <a:gd name="T9" fmla="*/ 32 h 35"/>
                <a:gd name="T10" fmla="*/ 28 w 35"/>
                <a:gd name="T11" fmla="*/ 31 h 35"/>
                <a:gd name="T12" fmla="*/ 30 w 35"/>
                <a:gd name="T13" fmla="*/ 30 h 35"/>
                <a:gd name="T14" fmla="*/ 30 w 35"/>
                <a:gd name="T15" fmla="*/ 28 h 35"/>
                <a:gd name="T16" fmla="*/ 32 w 35"/>
                <a:gd name="T17" fmla="*/ 27 h 35"/>
                <a:gd name="T18" fmla="*/ 32 w 35"/>
                <a:gd name="T19" fmla="*/ 26 h 35"/>
                <a:gd name="T20" fmla="*/ 33 w 35"/>
                <a:gd name="T21" fmla="*/ 24 h 35"/>
                <a:gd name="T22" fmla="*/ 34 w 35"/>
                <a:gd name="T23" fmla="*/ 21 h 35"/>
                <a:gd name="T24" fmla="*/ 35 w 35"/>
                <a:gd name="T25" fmla="*/ 18 h 35"/>
                <a:gd name="T26" fmla="*/ 34 w 35"/>
                <a:gd name="T27" fmla="*/ 14 h 35"/>
                <a:gd name="T28" fmla="*/ 33 w 35"/>
                <a:gd name="T29" fmla="*/ 11 h 35"/>
                <a:gd name="T30" fmla="*/ 32 w 35"/>
                <a:gd name="T31" fmla="*/ 8 h 35"/>
                <a:gd name="T32" fmla="*/ 30 w 35"/>
                <a:gd name="T33" fmla="*/ 6 h 35"/>
                <a:gd name="T34" fmla="*/ 27 w 35"/>
                <a:gd name="T35" fmla="*/ 3 h 35"/>
                <a:gd name="T36" fmla="*/ 25 w 35"/>
                <a:gd name="T37" fmla="*/ 2 h 35"/>
                <a:gd name="T38" fmla="*/ 24 w 35"/>
                <a:gd name="T39" fmla="*/ 1 h 35"/>
                <a:gd name="T40" fmla="*/ 21 w 35"/>
                <a:gd name="T41" fmla="*/ 1 h 35"/>
                <a:gd name="T42" fmla="*/ 17 w 35"/>
                <a:gd name="T43" fmla="*/ 0 h 35"/>
                <a:gd name="T44" fmla="*/ 14 w 35"/>
                <a:gd name="T45" fmla="*/ 1 h 35"/>
                <a:gd name="T46" fmla="*/ 11 w 35"/>
                <a:gd name="T47" fmla="*/ 1 h 35"/>
                <a:gd name="T48" fmla="*/ 8 w 35"/>
                <a:gd name="T49" fmla="*/ 3 h 35"/>
                <a:gd name="T50" fmla="*/ 5 w 35"/>
                <a:gd name="T51" fmla="*/ 6 h 35"/>
                <a:gd name="T52" fmla="*/ 3 w 35"/>
                <a:gd name="T53" fmla="*/ 8 h 35"/>
                <a:gd name="T54" fmla="*/ 1 w 35"/>
                <a:gd name="T55" fmla="*/ 11 h 35"/>
                <a:gd name="T56" fmla="*/ 0 w 35"/>
                <a:gd name="T57" fmla="*/ 14 h 35"/>
                <a:gd name="T58" fmla="*/ 0 w 35"/>
                <a:gd name="T59" fmla="*/ 18 h 35"/>
                <a:gd name="T60" fmla="*/ 0 w 35"/>
                <a:gd name="T61" fmla="*/ 21 h 35"/>
                <a:gd name="T62" fmla="*/ 1 w 35"/>
                <a:gd name="T63" fmla="*/ 24 h 35"/>
                <a:gd name="T64" fmla="*/ 2 w 35"/>
                <a:gd name="T65" fmla="*/ 26 h 35"/>
                <a:gd name="T66" fmla="*/ 3 w 35"/>
                <a:gd name="T67" fmla="*/ 27 h 35"/>
                <a:gd name="T68" fmla="*/ 5 w 35"/>
                <a:gd name="T69" fmla="*/ 30 h 35"/>
                <a:gd name="T70" fmla="*/ 8 w 35"/>
                <a:gd name="T71" fmla="*/ 32 h 35"/>
                <a:gd name="T72" fmla="*/ 11 w 35"/>
                <a:gd name="T73" fmla="*/ 34 h 35"/>
                <a:gd name="T74" fmla="*/ 14 w 35"/>
                <a:gd name="T75" fmla="*/ 35 h 35"/>
                <a:gd name="T76" fmla="*/ 17 w 35"/>
                <a:gd name="T7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134">
              <a:extLst>
                <a:ext uri="{FF2B5EF4-FFF2-40B4-BE49-F238E27FC236}">
                  <a16:creationId xmlns:a16="http://schemas.microsoft.com/office/drawing/2014/main" id="{B0E7B13B-95B8-4654-B778-2C38B6D87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732" y="3572184"/>
              <a:ext cx="46297" cy="47000"/>
            </a:xfrm>
            <a:custGeom>
              <a:avLst/>
              <a:gdLst>
                <a:gd name="T0" fmla="*/ 17 w 34"/>
                <a:gd name="T1" fmla="*/ 35 h 35"/>
                <a:gd name="T2" fmla="*/ 20 w 34"/>
                <a:gd name="T3" fmla="*/ 34 h 35"/>
                <a:gd name="T4" fmla="*/ 24 w 34"/>
                <a:gd name="T5" fmla="*/ 33 h 35"/>
                <a:gd name="T6" fmla="*/ 25 w 34"/>
                <a:gd name="T7" fmla="*/ 32 h 35"/>
                <a:gd name="T8" fmla="*/ 26 w 34"/>
                <a:gd name="T9" fmla="*/ 32 h 35"/>
                <a:gd name="T10" fmla="*/ 28 w 34"/>
                <a:gd name="T11" fmla="*/ 30 h 35"/>
                <a:gd name="T12" fmla="*/ 29 w 34"/>
                <a:gd name="T13" fmla="*/ 30 h 35"/>
                <a:gd name="T14" fmla="*/ 30 w 34"/>
                <a:gd name="T15" fmla="*/ 28 h 35"/>
                <a:gd name="T16" fmla="*/ 31 w 34"/>
                <a:gd name="T17" fmla="*/ 27 h 35"/>
                <a:gd name="T18" fmla="*/ 32 w 34"/>
                <a:gd name="T19" fmla="*/ 25 h 35"/>
                <a:gd name="T20" fmla="*/ 33 w 34"/>
                <a:gd name="T21" fmla="*/ 24 h 35"/>
                <a:gd name="T22" fmla="*/ 34 w 34"/>
                <a:gd name="T23" fmla="*/ 21 h 35"/>
                <a:gd name="T24" fmla="*/ 34 w 34"/>
                <a:gd name="T25" fmla="*/ 17 h 35"/>
                <a:gd name="T26" fmla="*/ 34 w 34"/>
                <a:gd name="T27" fmla="*/ 14 h 35"/>
                <a:gd name="T28" fmla="*/ 33 w 34"/>
                <a:gd name="T29" fmla="*/ 10 h 35"/>
                <a:gd name="T30" fmla="*/ 31 w 34"/>
                <a:gd name="T31" fmla="*/ 7 h 35"/>
                <a:gd name="T32" fmla="*/ 29 w 34"/>
                <a:gd name="T33" fmla="*/ 5 h 35"/>
                <a:gd name="T34" fmla="*/ 26 w 34"/>
                <a:gd name="T35" fmla="*/ 3 h 35"/>
                <a:gd name="T36" fmla="*/ 25 w 34"/>
                <a:gd name="T37" fmla="*/ 2 h 35"/>
                <a:gd name="T38" fmla="*/ 24 w 34"/>
                <a:gd name="T39" fmla="*/ 1 h 35"/>
                <a:gd name="T40" fmla="*/ 20 w 34"/>
                <a:gd name="T41" fmla="*/ 0 h 35"/>
                <a:gd name="T42" fmla="*/ 17 w 34"/>
                <a:gd name="T43" fmla="*/ 0 h 35"/>
                <a:gd name="T44" fmla="*/ 13 w 34"/>
                <a:gd name="T45" fmla="*/ 0 h 35"/>
                <a:gd name="T46" fmla="*/ 10 w 34"/>
                <a:gd name="T47" fmla="*/ 1 h 35"/>
                <a:gd name="T48" fmla="*/ 7 w 34"/>
                <a:gd name="T49" fmla="*/ 3 h 35"/>
                <a:gd name="T50" fmla="*/ 5 w 34"/>
                <a:gd name="T51" fmla="*/ 5 h 35"/>
                <a:gd name="T52" fmla="*/ 3 w 34"/>
                <a:gd name="T53" fmla="*/ 7 h 35"/>
                <a:gd name="T54" fmla="*/ 1 w 34"/>
                <a:gd name="T55" fmla="*/ 10 h 35"/>
                <a:gd name="T56" fmla="*/ 0 w 34"/>
                <a:gd name="T57" fmla="*/ 14 h 35"/>
                <a:gd name="T58" fmla="*/ 0 w 34"/>
                <a:gd name="T59" fmla="*/ 17 h 35"/>
                <a:gd name="T60" fmla="*/ 0 w 34"/>
                <a:gd name="T61" fmla="*/ 21 h 35"/>
                <a:gd name="T62" fmla="*/ 1 w 34"/>
                <a:gd name="T63" fmla="*/ 24 h 35"/>
                <a:gd name="T64" fmla="*/ 1 w 34"/>
                <a:gd name="T65" fmla="*/ 25 h 35"/>
                <a:gd name="T66" fmla="*/ 3 w 34"/>
                <a:gd name="T67" fmla="*/ 27 h 35"/>
                <a:gd name="T68" fmla="*/ 5 w 34"/>
                <a:gd name="T69" fmla="*/ 30 h 35"/>
                <a:gd name="T70" fmla="*/ 7 w 34"/>
                <a:gd name="T71" fmla="*/ 32 h 35"/>
                <a:gd name="T72" fmla="*/ 10 w 34"/>
                <a:gd name="T73" fmla="*/ 33 h 35"/>
                <a:gd name="T74" fmla="*/ 13 w 34"/>
                <a:gd name="T75" fmla="*/ 34 h 35"/>
                <a:gd name="T76" fmla="*/ 17 w 34"/>
                <a:gd name="T7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lnTo>
                    <a:pt x="20" y="34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135">
              <a:extLst>
                <a:ext uri="{FF2B5EF4-FFF2-40B4-BE49-F238E27FC236}">
                  <a16:creationId xmlns:a16="http://schemas.microsoft.com/office/drawing/2014/main" id="{75BC507F-21BB-49C6-B682-BEBEC884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46" y="3659469"/>
              <a:ext cx="46297" cy="47000"/>
            </a:xfrm>
            <a:custGeom>
              <a:avLst/>
              <a:gdLst>
                <a:gd name="T0" fmla="*/ 34 w 34"/>
                <a:gd name="T1" fmla="*/ 35 h 35"/>
                <a:gd name="T2" fmla="*/ 17 w 34"/>
                <a:gd name="T3" fmla="*/ 0 h 35"/>
                <a:gd name="T4" fmla="*/ 0 w 34"/>
                <a:gd name="T5" fmla="*/ 35 h 35"/>
                <a:gd name="T6" fmla="*/ 34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136">
              <a:extLst>
                <a:ext uri="{FF2B5EF4-FFF2-40B4-BE49-F238E27FC236}">
                  <a16:creationId xmlns:a16="http://schemas.microsoft.com/office/drawing/2014/main" id="{47D9525E-164F-4E4C-9BAE-2BBAA9A3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429" y="3398957"/>
              <a:ext cx="46297" cy="47000"/>
            </a:xfrm>
            <a:custGeom>
              <a:avLst/>
              <a:gdLst>
                <a:gd name="T0" fmla="*/ 34 w 34"/>
                <a:gd name="T1" fmla="*/ 35 h 35"/>
                <a:gd name="T2" fmla="*/ 17 w 34"/>
                <a:gd name="T3" fmla="*/ 0 h 35"/>
                <a:gd name="T4" fmla="*/ 0 w 34"/>
                <a:gd name="T5" fmla="*/ 35 h 35"/>
                <a:gd name="T6" fmla="*/ 34 w 3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137">
              <a:extLst>
                <a:ext uri="{FF2B5EF4-FFF2-40B4-BE49-F238E27FC236}">
                  <a16:creationId xmlns:a16="http://schemas.microsoft.com/office/drawing/2014/main" id="{AC26755B-A2E3-431C-A43E-D69E0AC14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083" y="3878353"/>
              <a:ext cx="47659" cy="47000"/>
            </a:xfrm>
            <a:custGeom>
              <a:avLst/>
              <a:gdLst>
                <a:gd name="T0" fmla="*/ 6 w 35"/>
                <a:gd name="T1" fmla="*/ 30 h 35"/>
                <a:gd name="T2" fmla="*/ 8 w 35"/>
                <a:gd name="T3" fmla="*/ 32 h 35"/>
                <a:gd name="T4" fmla="*/ 11 w 35"/>
                <a:gd name="T5" fmla="*/ 34 h 35"/>
                <a:gd name="T6" fmla="*/ 14 w 35"/>
                <a:gd name="T7" fmla="*/ 35 h 35"/>
                <a:gd name="T8" fmla="*/ 18 w 35"/>
                <a:gd name="T9" fmla="*/ 35 h 35"/>
                <a:gd name="T10" fmla="*/ 21 w 35"/>
                <a:gd name="T11" fmla="*/ 35 h 35"/>
                <a:gd name="T12" fmla="*/ 24 w 35"/>
                <a:gd name="T13" fmla="*/ 34 h 35"/>
                <a:gd name="T14" fmla="*/ 25 w 35"/>
                <a:gd name="T15" fmla="*/ 33 h 35"/>
                <a:gd name="T16" fmla="*/ 27 w 35"/>
                <a:gd name="T17" fmla="*/ 32 h 35"/>
                <a:gd name="T18" fmla="*/ 28 w 35"/>
                <a:gd name="T19" fmla="*/ 31 h 35"/>
                <a:gd name="T20" fmla="*/ 30 w 35"/>
                <a:gd name="T21" fmla="*/ 30 h 35"/>
                <a:gd name="T22" fmla="*/ 31 w 35"/>
                <a:gd name="T23" fmla="*/ 29 h 35"/>
                <a:gd name="T24" fmla="*/ 32 w 35"/>
                <a:gd name="T25" fmla="*/ 27 h 35"/>
                <a:gd name="T26" fmla="*/ 33 w 35"/>
                <a:gd name="T27" fmla="*/ 26 h 35"/>
                <a:gd name="T28" fmla="*/ 34 w 35"/>
                <a:gd name="T29" fmla="*/ 24 h 35"/>
                <a:gd name="T30" fmla="*/ 34 w 35"/>
                <a:gd name="T31" fmla="*/ 21 h 35"/>
                <a:gd name="T32" fmla="*/ 35 w 35"/>
                <a:gd name="T33" fmla="*/ 18 h 35"/>
                <a:gd name="T34" fmla="*/ 34 w 35"/>
                <a:gd name="T35" fmla="*/ 14 h 35"/>
                <a:gd name="T36" fmla="*/ 34 w 35"/>
                <a:gd name="T37" fmla="*/ 11 h 35"/>
                <a:gd name="T38" fmla="*/ 32 w 35"/>
                <a:gd name="T39" fmla="*/ 8 h 35"/>
                <a:gd name="T40" fmla="*/ 30 w 35"/>
                <a:gd name="T41" fmla="*/ 6 h 35"/>
                <a:gd name="T42" fmla="*/ 27 w 35"/>
                <a:gd name="T43" fmla="*/ 3 h 35"/>
                <a:gd name="T44" fmla="*/ 25 w 35"/>
                <a:gd name="T45" fmla="*/ 2 h 35"/>
                <a:gd name="T46" fmla="*/ 24 w 35"/>
                <a:gd name="T47" fmla="*/ 2 h 35"/>
                <a:gd name="T48" fmla="*/ 21 w 35"/>
                <a:gd name="T49" fmla="*/ 1 h 35"/>
                <a:gd name="T50" fmla="*/ 18 w 35"/>
                <a:gd name="T51" fmla="*/ 0 h 35"/>
                <a:gd name="T52" fmla="*/ 14 w 35"/>
                <a:gd name="T53" fmla="*/ 1 h 35"/>
                <a:gd name="T54" fmla="*/ 11 w 35"/>
                <a:gd name="T55" fmla="*/ 2 h 35"/>
                <a:gd name="T56" fmla="*/ 8 w 35"/>
                <a:gd name="T57" fmla="*/ 3 h 35"/>
                <a:gd name="T58" fmla="*/ 6 w 35"/>
                <a:gd name="T59" fmla="*/ 6 h 35"/>
                <a:gd name="T60" fmla="*/ 3 w 35"/>
                <a:gd name="T61" fmla="*/ 8 h 35"/>
                <a:gd name="T62" fmla="*/ 2 w 35"/>
                <a:gd name="T63" fmla="*/ 11 h 35"/>
                <a:gd name="T64" fmla="*/ 1 w 35"/>
                <a:gd name="T65" fmla="*/ 14 h 35"/>
                <a:gd name="T66" fmla="*/ 0 w 35"/>
                <a:gd name="T67" fmla="*/ 18 h 35"/>
                <a:gd name="T68" fmla="*/ 1 w 35"/>
                <a:gd name="T69" fmla="*/ 21 h 35"/>
                <a:gd name="T70" fmla="*/ 2 w 35"/>
                <a:gd name="T71" fmla="*/ 24 h 35"/>
                <a:gd name="T72" fmla="*/ 2 w 35"/>
                <a:gd name="T73" fmla="*/ 26 h 35"/>
                <a:gd name="T74" fmla="*/ 3 w 35"/>
                <a:gd name="T75" fmla="*/ 27 h 35"/>
                <a:gd name="T76" fmla="*/ 6 w 35"/>
                <a:gd name="T7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6" y="30"/>
                  </a:moveTo>
                  <a:lnTo>
                    <a:pt x="8" y="32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2" y="27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138">
              <a:extLst>
                <a:ext uri="{FF2B5EF4-FFF2-40B4-BE49-F238E27FC236}">
                  <a16:creationId xmlns:a16="http://schemas.microsoft.com/office/drawing/2014/main" id="{A137F29B-6A8D-4FA1-80C4-2F43DFD8D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262" y="2340796"/>
              <a:ext cx="46297" cy="45657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34 h 34"/>
                <a:gd name="T4" fmla="*/ 34 w 34"/>
                <a:gd name="T5" fmla="*/ 34 h 34"/>
                <a:gd name="T6" fmla="*/ 17 w 3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Rectangle 19">
              <a:extLst>
                <a:ext uri="{FF2B5EF4-FFF2-40B4-BE49-F238E27FC236}">
                  <a16:creationId xmlns:a16="http://schemas.microsoft.com/office/drawing/2014/main" id="{6127D2E3-AF20-4638-B4BF-C69632813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933" y="6117832"/>
              <a:ext cx="35009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% of HIV+ </a:t>
              </a: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adults</a:t>
              </a: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 </a:t>
              </a: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with</a:t>
              </a: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 HIV RNA &gt; 400-500 c/</a:t>
              </a: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mL</a:t>
              </a: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 </a:t>
              </a:r>
              <a:endPara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8" name="Rectangle 19">
              <a:extLst>
                <a:ext uri="{FF2B5EF4-FFF2-40B4-BE49-F238E27FC236}">
                  <a16:creationId xmlns:a16="http://schemas.microsoft.com/office/drawing/2014/main" id="{E4A90F81-FA9C-4FB9-AB5B-2900B0B77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175" y="3471471"/>
              <a:ext cx="1239122" cy="55399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Slope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 : 0.016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</a:br>
              <a:r>
                <a:rPr kumimoji="0" lang="mr-IN" altLang="fr-FR" sz="12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95% CI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 : 0.001-0.03</a:t>
              </a:r>
            </a:p>
            <a:p>
              <a:pPr lvl="0"/>
              <a:r>
                <a:rPr lang="fr-FR" altLang="fr-FR" sz="1200" b="1" dirty="0">
                  <a:solidFill>
                    <a:srgbClr val="FF6600"/>
                  </a:solidFill>
                  <a:latin typeface="+mn-lt"/>
                </a:rPr>
                <a:t>p = 0.04</a:t>
              </a:r>
              <a:endPara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</a:endParaRPr>
            </a:p>
          </p:txBody>
        </p:sp>
        <p:sp>
          <p:nvSpPr>
            <p:cNvPr id="309" name="Rectangle 19">
              <a:extLst>
                <a:ext uri="{FF2B5EF4-FFF2-40B4-BE49-F238E27FC236}">
                  <a16:creationId xmlns:a16="http://schemas.microsoft.com/office/drawing/2014/main" id="{AC037BC6-1CDC-4108-B3A6-D2ABA24A0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188" y="2796618"/>
              <a:ext cx="1239122" cy="55399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Slope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 : 0.012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</a:br>
              <a:r>
                <a:rPr kumimoji="0" lang="mr-IN" altLang="fr-FR" sz="12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95% CI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 : 0.001-0.02</a:t>
              </a:r>
            </a:p>
            <a:p>
              <a:pPr lvl="0"/>
              <a:r>
                <a:rPr lang="fr-FR" altLang="fr-FR" sz="1200" b="1" dirty="0">
                  <a:solidFill>
                    <a:srgbClr val="006699"/>
                  </a:solidFill>
                  <a:latin typeface="+mn-lt"/>
                </a:rPr>
                <a:t>p = 0.03</a:t>
              </a:r>
              <a:endPara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+mn-lt"/>
              </a:endParaRPr>
            </a:p>
          </p:txBody>
        </p:sp>
        <p:sp>
          <p:nvSpPr>
            <p:cNvPr id="310" name="Rectangle 19">
              <a:extLst>
                <a:ext uri="{FF2B5EF4-FFF2-40B4-BE49-F238E27FC236}">
                  <a16:creationId xmlns:a16="http://schemas.microsoft.com/office/drawing/2014/main" id="{E6DCD248-3D22-404B-8906-FD97139D8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644" y="2429003"/>
              <a:ext cx="1239122" cy="55399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CC00"/>
                  </a:solidFill>
                  <a:effectLst/>
                  <a:latin typeface="+mn-lt"/>
                </a:rPr>
                <a:t>Slope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CC00"/>
                  </a:solidFill>
                  <a:effectLst/>
                  <a:latin typeface="+mn-lt"/>
                </a:rPr>
                <a:t> : 0.017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CC00"/>
                  </a:solidFill>
                  <a:effectLst/>
                  <a:latin typeface="+mn-lt"/>
                </a:rPr>
              </a:br>
              <a:r>
                <a:rPr kumimoji="0" lang="mr-IN" altLang="fr-FR" sz="1200" b="1" i="0" u="none" strike="noStrike" cap="none" normalizeH="0" baseline="0" dirty="0">
                  <a:ln>
                    <a:noFill/>
                  </a:ln>
                  <a:solidFill>
                    <a:srgbClr val="00CC00"/>
                  </a:solidFill>
                  <a:effectLst/>
                  <a:latin typeface="+mn-lt"/>
                </a:rPr>
                <a:t>95% CI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CC00"/>
                  </a:solidFill>
                  <a:effectLst/>
                  <a:latin typeface="+mn-lt"/>
                </a:rPr>
                <a:t> : 0.001-0.03</a:t>
              </a:r>
            </a:p>
            <a:p>
              <a:pPr lvl="0"/>
              <a:r>
                <a:rPr lang="fr-FR" altLang="fr-FR" sz="1200" b="1" dirty="0">
                  <a:solidFill>
                    <a:srgbClr val="00CC00"/>
                  </a:solidFill>
                  <a:latin typeface="+mn-lt"/>
                </a:rPr>
                <a:t>p = 0.04</a:t>
              </a:r>
              <a:endPara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CC00"/>
                </a:solidFill>
                <a:effectLst/>
                <a:latin typeface="+mn-lt"/>
              </a:endParaRPr>
            </a:p>
          </p:txBody>
        </p:sp>
        <p:sp>
          <p:nvSpPr>
            <p:cNvPr id="311" name="Rectangle 19">
              <a:extLst>
                <a:ext uri="{FF2B5EF4-FFF2-40B4-BE49-F238E27FC236}">
                  <a16:creationId xmlns:a16="http://schemas.microsoft.com/office/drawing/2014/main" id="{B9C2E86A-4CAA-4630-983F-C3DDFE768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1378" y="4517748"/>
              <a:ext cx="1317668" cy="55399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993399"/>
                  </a:solidFill>
                  <a:effectLst/>
                  <a:latin typeface="+mn-lt"/>
                </a:rPr>
                <a:t>Slope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993399"/>
                  </a:solidFill>
                  <a:effectLst/>
                  <a:latin typeface="+mn-lt"/>
                </a:rPr>
                <a:t> : 0.006</a:t>
              </a:r>
              <a:b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993399"/>
                  </a:solidFill>
                  <a:effectLst/>
                  <a:latin typeface="+mn-lt"/>
                </a:rPr>
              </a:br>
              <a:r>
                <a:rPr kumimoji="0" lang="mr-IN" altLang="fr-FR" sz="1200" b="1" i="0" u="none" strike="noStrike" cap="none" normalizeH="0" baseline="0" dirty="0">
                  <a:ln>
                    <a:noFill/>
                  </a:ln>
                  <a:solidFill>
                    <a:srgbClr val="993399"/>
                  </a:solidFill>
                  <a:effectLst/>
                  <a:latin typeface="+mn-lt"/>
                </a:rPr>
                <a:t>95% CI</a:t>
              </a: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993399"/>
                  </a:solidFill>
                  <a:effectLst/>
                  <a:latin typeface="+mn-lt"/>
                </a:rPr>
                <a:t> : 0.0003-0.01</a:t>
              </a:r>
            </a:p>
            <a:p>
              <a:pPr lvl="0"/>
              <a:r>
                <a:rPr lang="fr-FR" altLang="fr-FR" sz="1200" b="1" dirty="0">
                  <a:solidFill>
                    <a:srgbClr val="993399"/>
                  </a:solidFill>
                  <a:latin typeface="+mn-lt"/>
                </a:rPr>
                <a:t>p = 0.04</a:t>
              </a:r>
              <a:endPara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993399"/>
                </a:solidFill>
                <a:effectLst/>
                <a:latin typeface="+mn-lt"/>
              </a:endParaRPr>
            </a:p>
          </p:txBody>
        </p:sp>
        <p:sp>
          <p:nvSpPr>
            <p:cNvPr id="312" name="Rectangle 22">
              <a:extLst>
                <a:ext uri="{FF2B5EF4-FFF2-40B4-BE49-F238E27FC236}">
                  <a16:creationId xmlns:a16="http://schemas.microsoft.com/office/drawing/2014/main" id="{E69FE829-CA6D-4977-8ADA-2B0BCD59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0091" y="4536246"/>
              <a:ext cx="3189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Arm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3" name="Rectangle 22">
              <a:extLst>
                <a:ext uri="{FF2B5EF4-FFF2-40B4-BE49-F238E27FC236}">
                  <a16:creationId xmlns:a16="http://schemas.microsoft.com/office/drawing/2014/main" id="{4BBD649A-BF9A-41F9-B5C4-8AB691363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8117" y="4860776"/>
              <a:ext cx="5404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Control</a:t>
              </a:r>
              <a:endParaRPr kumimoji="0" lang="fr-FR" altLang="fr-F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4" name="Rectangle 22">
              <a:extLst>
                <a:ext uri="{FF2B5EF4-FFF2-40B4-BE49-F238E27FC236}">
                  <a16:creationId xmlns:a16="http://schemas.microsoft.com/office/drawing/2014/main" id="{D4CA0A46-4376-4E33-9651-91198D04E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8117" y="5160358"/>
              <a:ext cx="9381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Intervention</a:t>
              </a:r>
              <a:endParaRPr kumimoji="0" lang="fr-FR" altLang="fr-F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5" name="Freeform 33">
              <a:extLst>
                <a:ext uri="{FF2B5EF4-FFF2-40B4-BE49-F238E27FC236}">
                  <a16:creationId xmlns:a16="http://schemas.microsoft.com/office/drawing/2014/main" id="{84D66C36-997C-4E62-AF75-F0A94F71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441" y="4899269"/>
              <a:ext cx="143239" cy="138463"/>
            </a:xfrm>
            <a:custGeom>
              <a:avLst/>
              <a:gdLst>
                <a:gd name="T0" fmla="*/ 26 w 30"/>
                <a:gd name="T1" fmla="*/ 25 h 29"/>
                <a:gd name="T2" fmla="*/ 27 w 30"/>
                <a:gd name="T3" fmla="*/ 23 h 29"/>
                <a:gd name="T4" fmla="*/ 27 w 30"/>
                <a:gd name="T5" fmla="*/ 22 h 29"/>
                <a:gd name="T6" fmla="*/ 28 w 30"/>
                <a:gd name="T7" fmla="*/ 21 h 29"/>
                <a:gd name="T8" fmla="*/ 29 w 30"/>
                <a:gd name="T9" fmla="*/ 20 h 29"/>
                <a:gd name="T10" fmla="*/ 30 w 30"/>
                <a:gd name="T11" fmla="*/ 17 h 29"/>
                <a:gd name="T12" fmla="*/ 30 w 30"/>
                <a:gd name="T13" fmla="*/ 14 h 29"/>
                <a:gd name="T14" fmla="*/ 30 w 30"/>
                <a:gd name="T15" fmla="*/ 11 h 29"/>
                <a:gd name="T16" fmla="*/ 29 w 30"/>
                <a:gd name="T17" fmla="*/ 9 h 29"/>
                <a:gd name="T18" fmla="*/ 27 w 30"/>
                <a:gd name="T19" fmla="*/ 6 h 29"/>
                <a:gd name="T20" fmla="*/ 26 w 30"/>
                <a:gd name="T21" fmla="*/ 4 h 29"/>
                <a:gd name="T22" fmla="*/ 23 w 30"/>
                <a:gd name="T23" fmla="*/ 2 h 29"/>
                <a:gd name="T24" fmla="*/ 22 w 30"/>
                <a:gd name="T25" fmla="*/ 1 h 29"/>
                <a:gd name="T26" fmla="*/ 21 w 30"/>
                <a:gd name="T27" fmla="*/ 0 h 29"/>
                <a:gd name="T28" fmla="*/ 18 w 30"/>
                <a:gd name="T29" fmla="*/ 0 h 29"/>
                <a:gd name="T30" fmla="*/ 15 w 30"/>
                <a:gd name="T31" fmla="*/ 0 h 29"/>
                <a:gd name="T32" fmla="*/ 12 w 30"/>
                <a:gd name="T33" fmla="*/ 0 h 29"/>
                <a:gd name="T34" fmla="*/ 9 w 30"/>
                <a:gd name="T35" fmla="*/ 0 h 29"/>
                <a:gd name="T36" fmla="*/ 7 w 30"/>
                <a:gd name="T37" fmla="*/ 2 h 29"/>
                <a:gd name="T38" fmla="*/ 5 w 30"/>
                <a:gd name="T39" fmla="*/ 4 h 29"/>
                <a:gd name="T40" fmla="*/ 3 w 30"/>
                <a:gd name="T41" fmla="*/ 6 h 29"/>
                <a:gd name="T42" fmla="*/ 1 w 30"/>
                <a:gd name="T43" fmla="*/ 9 h 29"/>
                <a:gd name="T44" fmla="*/ 1 w 30"/>
                <a:gd name="T45" fmla="*/ 11 h 29"/>
                <a:gd name="T46" fmla="*/ 0 w 30"/>
                <a:gd name="T47" fmla="*/ 14 h 29"/>
                <a:gd name="T48" fmla="*/ 1 w 30"/>
                <a:gd name="T49" fmla="*/ 17 h 29"/>
                <a:gd name="T50" fmla="*/ 1 w 30"/>
                <a:gd name="T51" fmla="*/ 20 h 29"/>
                <a:gd name="T52" fmla="*/ 2 w 30"/>
                <a:gd name="T53" fmla="*/ 21 h 29"/>
                <a:gd name="T54" fmla="*/ 3 w 30"/>
                <a:gd name="T55" fmla="*/ 22 h 29"/>
                <a:gd name="T56" fmla="*/ 5 w 30"/>
                <a:gd name="T57" fmla="*/ 25 h 29"/>
                <a:gd name="T58" fmla="*/ 7 w 30"/>
                <a:gd name="T59" fmla="*/ 26 h 29"/>
                <a:gd name="T60" fmla="*/ 9 w 30"/>
                <a:gd name="T61" fmla="*/ 28 h 29"/>
                <a:gd name="T62" fmla="*/ 12 w 30"/>
                <a:gd name="T63" fmla="*/ 29 h 29"/>
                <a:gd name="T64" fmla="*/ 15 w 30"/>
                <a:gd name="T65" fmla="*/ 29 h 29"/>
                <a:gd name="T66" fmla="*/ 18 w 30"/>
                <a:gd name="T67" fmla="*/ 29 h 29"/>
                <a:gd name="T68" fmla="*/ 21 w 30"/>
                <a:gd name="T69" fmla="*/ 28 h 29"/>
                <a:gd name="T70" fmla="*/ 22 w 30"/>
                <a:gd name="T71" fmla="*/ 27 h 29"/>
                <a:gd name="T72" fmla="*/ 23 w 30"/>
                <a:gd name="T73" fmla="*/ 26 h 29"/>
                <a:gd name="T74" fmla="*/ 24 w 30"/>
                <a:gd name="T75" fmla="*/ 25 h 29"/>
                <a:gd name="T76" fmla="*/ 26 w 30"/>
                <a:gd name="T7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7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21" y="28"/>
                  </a:lnTo>
                  <a:lnTo>
                    <a:pt x="22" y="27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48">
              <a:extLst>
                <a:ext uri="{FF2B5EF4-FFF2-40B4-BE49-F238E27FC236}">
                  <a16:creationId xmlns:a16="http://schemas.microsoft.com/office/drawing/2014/main" id="{D0CD3A6A-4153-49A3-8CE4-CFF9F11A7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441" y="5196463"/>
              <a:ext cx="143239" cy="143239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30 h 30"/>
                <a:gd name="T4" fmla="*/ 30 w 30"/>
                <a:gd name="T5" fmla="*/ 30 h 30"/>
                <a:gd name="T6" fmla="*/ 15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30"/>
                  </a:lnTo>
                  <a:lnTo>
                    <a:pt x="30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18" name="Groupe 317">
              <a:extLst>
                <a:ext uri="{FF2B5EF4-FFF2-40B4-BE49-F238E27FC236}">
                  <a16:creationId xmlns:a16="http://schemas.microsoft.com/office/drawing/2014/main" id="{98BB1CCE-93D2-4EC9-81EA-679559AD0517}"/>
                </a:ext>
              </a:extLst>
            </p:cNvPr>
            <p:cNvGrpSpPr/>
            <p:nvPr/>
          </p:nvGrpSpPr>
          <p:grpSpPr>
            <a:xfrm>
              <a:off x="9940094" y="2995462"/>
              <a:ext cx="735513" cy="266700"/>
              <a:chOff x="4351338" y="1879600"/>
              <a:chExt cx="735512" cy="266700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4905D280-EDBC-417A-9A8A-DA2A21DE4509}"/>
                  </a:ext>
                </a:extLst>
              </p:cNvPr>
              <p:cNvSpPr/>
              <p:nvPr/>
            </p:nvSpPr>
            <p:spPr bwMode="auto">
              <a:xfrm>
                <a:off x="4351338" y="1879600"/>
                <a:ext cx="266700" cy="266700"/>
              </a:xfrm>
              <a:prstGeom prst="rect">
                <a:avLst/>
              </a:prstGeom>
              <a:solidFill>
                <a:srgbClr val="FF66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320" name="Connecteur droit 319">
                <a:extLst>
                  <a:ext uri="{FF2B5EF4-FFF2-40B4-BE49-F238E27FC236}">
                    <a16:creationId xmlns:a16="http://schemas.microsoft.com/office/drawing/2014/main" id="{1A3D3A2E-3AFE-467B-9AE9-2F9F64967D87}"/>
                  </a:ext>
                </a:extLst>
              </p:cNvPr>
              <p:cNvCxnSpPr>
                <a:stCxn id="319" idx="1"/>
                <a:endCxn id="319" idx="3"/>
              </p:cNvCxnSpPr>
              <p:nvPr/>
            </p:nvCxnSpPr>
            <p:spPr bwMode="auto">
              <a:xfrm>
                <a:off x="4351338" y="2012950"/>
                <a:ext cx="2667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1" name="Rectangle 22">
                <a:extLst>
                  <a:ext uri="{FF2B5EF4-FFF2-40B4-BE49-F238E27FC236}">
                    <a16:creationId xmlns:a16="http://schemas.microsoft.com/office/drawing/2014/main" id="{6C60CF2C-DF6D-4BD4-8C4A-7798420F7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1905228"/>
                <a:ext cx="37991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BCPP</a:t>
                </a:r>
                <a:endPara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322" name="Groupe 321">
              <a:extLst>
                <a:ext uri="{FF2B5EF4-FFF2-40B4-BE49-F238E27FC236}">
                  <a16:creationId xmlns:a16="http://schemas.microsoft.com/office/drawing/2014/main" id="{8A912454-B04A-485B-9556-E2E43E66CCD4}"/>
                </a:ext>
              </a:extLst>
            </p:cNvPr>
            <p:cNvGrpSpPr/>
            <p:nvPr/>
          </p:nvGrpSpPr>
          <p:grpSpPr>
            <a:xfrm>
              <a:off x="9940098" y="3373268"/>
              <a:ext cx="1613573" cy="266700"/>
              <a:chOff x="5326063" y="1879600"/>
              <a:chExt cx="1613572" cy="266700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1CBFCD79-CCD2-4493-8D22-F8EB6B119630}"/>
                  </a:ext>
                </a:extLst>
              </p:cNvPr>
              <p:cNvSpPr/>
              <p:nvPr/>
            </p:nvSpPr>
            <p:spPr bwMode="auto">
              <a:xfrm>
                <a:off x="5326063" y="1879600"/>
                <a:ext cx="266700" cy="266700"/>
              </a:xfrm>
              <a:prstGeom prst="rect">
                <a:avLst/>
              </a:prstGeom>
              <a:solidFill>
                <a:srgbClr val="00CC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324" name="Connecteur droit 323">
                <a:extLst>
                  <a:ext uri="{FF2B5EF4-FFF2-40B4-BE49-F238E27FC236}">
                    <a16:creationId xmlns:a16="http://schemas.microsoft.com/office/drawing/2014/main" id="{4CD426F1-722D-4C6D-91D9-83DD6CDBD5D0}"/>
                  </a:ext>
                </a:extLst>
              </p:cNvPr>
              <p:cNvCxnSpPr>
                <a:cxnSpLocks/>
                <a:stCxn id="323" idx="1"/>
                <a:endCxn id="323" idx="3"/>
              </p:cNvCxnSpPr>
              <p:nvPr/>
            </p:nvCxnSpPr>
            <p:spPr bwMode="auto">
              <a:xfrm>
                <a:off x="5326063" y="2012950"/>
                <a:ext cx="2667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5" name="Rectangle 22">
                <a:extLst>
                  <a:ext uri="{FF2B5EF4-FFF2-40B4-BE49-F238E27FC236}">
                    <a16:creationId xmlns:a16="http://schemas.microsoft.com/office/drawing/2014/main" id="{271B1B4A-C9A2-48BC-9361-D902E1BFB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1663" y="1905228"/>
                <a:ext cx="12579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ANRS</a:t>
                </a:r>
                <a:r>
                  <a:rPr kumimoji="0" lang="fr-FR" altLang="fr-FR" sz="1400" b="0" i="0" u="none" strike="noStrike" cap="none" normalizeH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 12249 </a:t>
                </a:r>
                <a:r>
                  <a:rPr kumimoji="0" lang="fr-FR" altLang="fr-FR" sz="1400" b="0" i="0" u="none" strike="noStrike" cap="none" normalizeH="0" baseline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TasP</a:t>
                </a:r>
                <a:endPara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326" name="Groupe 325">
              <a:extLst>
                <a:ext uri="{FF2B5EF4-FFF2-40B4-BE49-F238E27FC236}">
                  <a16:creationId xmlns:a16="http://schemas.microsoft.com/office/drawing/2014/main" id="{9EC18155-03BD-4A1D-B9AE-D269E9311630}"/>
                </a:ext>
              </a:extLst>
            </p:cNvPr>
            <p:cNvGrpSpPr/>
            <p:nvPr/>
          </p:nvGrpSpPr>
          <p:grpSpPr>
            <a:xfrm>
              <a:off x="9940094" y="3751074"/>
              <a:ext cx="922550" cy="266700"/>
              <a:chOff x="6101826" y="1879600"/>
              <a:chExt cx="922550" cy="266700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4CB1EDAE-190F-4565-B46D-723F8D29F29C}"/>
                  </a:ext>
                </a:extLst>
              </p:cNvPr>
              <p:cNvSpPr/>
              <p:nvPr/>
            </p:nvSpPr>
            <p:spPr bwMode="auto">
              <a:xfrm>
                <a:off x="6101826" y="1879600"/>
                <a:ext cx="266700" cy="2667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328" name="Connecteur droit 327">
                <a:extLst>
                  <a:ext uri="{FF2B5EF4-FFF2-40B4-BE49-F238E27FC236}">
                    <a16:creationId xmlns:a16="http://schemas.microsoft.com/office/drawing/2014/main" id="{5496BE2E-5409-4924-A95D-1BC86889BD55}"/>
                  </a:ext>
                </a:extLst>
              </p:cNvPr>
              <p:cNvCxnSpPr>
                <a:cxnSpLocks/>
                <a:stCxn id="327" idx="1"/>
                <a:endCxn id="327" idx="3"/>
              </p:cNvCxnSpPr>
              <p:nvPr/>
            </p:nvCxnSpPr>
            <p:spPr bwMode="auto">
              <a:xfrm>
                <a:off x="6101826" y="2012950"/>
                <a:ext cx="2667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9" name="Rectangle 22">
                <a:extLst>
                  <a:ext uri="{FF2B5EF4-FFF2-40B4-BE49-F238E27FC236}">
                    <a16:creationId xmlns:a16="http://schemas.microsoft.com/office/drawing/2014/main" id="{7B31E146-ABF0-4812-B8A8-8F19DEB64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7426" y="1905228"/>
                <a:ext cx="5669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PopART</a:t>
                </a:r>
                <a:endPara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330" name="Groupe 329">
              <a:extLst>
                <a:ext uri="{FF2B5EF4-FFF2-40B4-BE49-F238E27FC236}">
                  <a16:creationId xmlns:a16="http://schemas.microsoft.com/office/drawing/2014/main" id="{90A93AA9-2A30-4842-8DA9-CD1DA9637D9E}"/>
                </a:ext>
              </a:extLst>
            </p:cNvPr>
            <p:cNvGrpSpPr/>
            <p:nvPr/>
          </p:nvGrpSpPr>
          <p:grpSpPr>
            <a:xfrm>
              <a:off x="9940095" y="4128881"/>
              <a:ext cx="932361" cy="266700"/>
              <a:chOff x="6977427" y="1879600"/>
              <a:chExt cx="932360" cy="266700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56E28016-7E8D-4FC1-8966-4D5BE6181BDE}"/>
                  </a:ext>
                </a:extLst>
              </p:cNvPr>
              <p:cNvSpPr/>
              <p:nvPr/>
            </p:nvSpPr>
            <p:spPr bwMode="auto">
              <a:xfrm>
                <a:off x="6977427" y="1879600"/>
                <a:ext cx="266700" cy="266700"/>
              </a:xfrm>
              <a:prstGeom prst="rect">
                <a:avLst/>
              </a:prstGeom>
              <a:solidFill>
                <a:srgbClr val="993399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332" name="Connecteur droit 331">
                <a:extLst>
                  <a:ext uri="{FF2B5EF4-FFF2-40B4-BE49-F238E27FC236}">
                    <a16:creationId xmlns:a16="http://schemas.microsoft.com/office/drawing/2014/main" id="{B71AACFB-CBD7-479E-8C3D-A3AA44148337}"/>
                  </a:ext>
                </a:extLst>
              </p:cNvPr>
              <p:cNvCxnSpPr>
                <a:cxnSpLocks/>
                <a:stCxn id="331" idx="1"/>
                <a:endCxn id="331" idx="3"/>
              </p:cNvCxnSpPr>
              <p:nvPr/>
            </p:nvCxnSpPr>
            <p:spPr bwMode="auto">
              <a:xfrm>
                <a:off x="6977427" y="2012950"/>
                <a:ext cx="2667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9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3" name="Rectangle 22">
                <a:extLst>
                  <a:ext uri="{FF2B5EF4-FFF2-40B4-BE49-F238E27FC236}">
                    <a16:creationId xmlns:a16="http://schemas.microsoft.com/office/drawing/2014/main" id="{29ADF9FA-0DA2-4B3D-B0AC-CC8140974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3027" y="1905228"/>
                <a:ext cx="57676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0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SEARCH</a:t>
                </a:r>
                <a:endPara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334" name="Rectangle 22">
              <a:extLst>
                <a:ext uri="{FF2B5EF4-FFF2-40B4-BE49-F238E27FC236}">
                  <a16:creationId xmlns:a16="http://schemas.microsoft.com/office/drawing/2014/main" id="{193AA6F4-816C-41AC-9DCE-4F1AA5824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228" y="2668912"/>
              <a:ext cx="4247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Study</a:t>
              </a:r>
              <a:endPara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35" name="Titre 1">
            <a:extLst>
              <a:ext uri="{FF2B5EF4-FFF2-40B4-BE49-F238E27FC236}">
                <a16:creationId xmlns:a16="http://schemas.microsoft.com/office/drawing/2014/main" id="{D06452AE-A4B2-8B4D-A9ED-49318222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3123"/>
            <a:ext cx="12144374" cy="1143000"/>
          </a:xfrm>
        </p:spPr>
        <p:txBody>
          <a:bodyPr>
            <a:noAutofit/>
          </a:bodyPr>
          <a:lstStyle/>
          <a:p>
            <a:r>
              <a:rPr lang="fr-FR" sz="3200" dirty="0"/>
              <a:t>Test &amp; </a:t>
            </a:r>
            <a:r>
              <a:rPr lang="fr-FR" sz="3200" dirty="0" err="1"/>
              <a:t>Treat</a:t>
            </a:r>
            <a:r>
              <a:rPr lang="fr-FR" sz="3200" dirty="0"/>
              <a:t> </a:t>
            </a:r>
            <a:r>
              <a:rPr lang="fr-FR" sz="3200" dirty="0" err="1"/>
              <a:t>studies</a:t>
            </a:r>
            <a:r>
              <a:rPr lang="fr-FR" sz="3200" dirty="0"/>
              <a:t> : population-</a:t>
            </a:r>
            <a:r>
              <a:rPr lang="fr-FR" sz="3200" dirty="0" err="1"/>
              <a:t>level</a:t>
            </a:r>
            <a:r>
              <a:rPr lang="fr-FR" sz="3200" dirty="0"/>
              <a:t> </a:t>
            </a:r>
            <a:r>
              <a:rPr lang="fr-FR" sz="3200" dirty="0" err="1"/>
              <a:t>viremia</a:t>
            </a:r>
            <a:r>
              <a:rPr lang="fr-FR" sz="3200" dirty="0"/>
              <a:t> and HIV incidence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469487" y="2130066"/>
            <a:ext cx="4247963" cy="2210078"/>
          </a:xfrm>
        </p:spPr>
        <p:txBody>
          <a:bodyPr>
            <a:normAutofit/>
          </a:bodyPr>
          <a:lstStyle/>
          <a:p>
            <a:r>
              <a:rPr lang="en-US" sz="1800" dirty="0"/>
              <a:t>4 Test &amp; Treat studies (SEARCH, ANRS 12249 </a:t>
            </a:r>
            <a:r>
              <a:rPr lang="en-US" sz="1800" dirty="0" err="1"/>
              <a:t>TasP</a:t>
            </a:r>
            <a:r>
              <a:rPr lang="en-US" sz="1800" dirty="0"/>
              <a:t>, BCPP, </a:t>
            </a:r>
            <a:r>
              <a:rPr lang="en-US" sz="1800" dirty="0" err="1"/>
              <a:t>PopART</a:t>
            </a:r>
            <a:r>
              <a:rPr lang="en-US" sz="1800" dirty="0"/>
              <a:t>) in Africa</a:t>
            </a:r>
          </a:p>
          <a:p>
            <a:r>
              <a:rPr lang="en-US" sz="1800" dirty="0"/>
              <a:t>Population-level viremia: HIV+ not </a:t>
            </a:r>
            <a:r>
              <a:rPr lang="en-US" sz="1800" dirty="0" err="1"/>
              <a:t>virologically</a:t>
            </a:r>
            <a:r>
              <a:rPr lang="en-US" sz="1800" dirty="0"/>
              <a:t> suppressed/total population</a:t>
            </a:r>
          </a:p>
          <a:p>
            <a:r>
              <a:rPr lang="en-US" sz="1800" dirty="0"/>
              <a:t>HIV incidence in all HIV negative population (follow-up : 18-40 months)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688" y="4250390"/>
            <a:ext cx="3602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Population-level viremia strongly associated with HIV incidence :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/>
              </a:rPr>
              <a:t>d</a:t>
            </a:r>
            <a:r>
              <a:rPr lang="en-US" dirty="0"/>
              <a:t>ecrease of HIV incidence by 0.07/100 PY (95% CI: 0.03 to 3.4) for each 1% decrease in absolute viremia</a:t>
            </a:r>
          </a:p>
        </p:txBody>
      </p:sp>
    </p:spTree>
    <p:extLst>
      <p:ext uri="{BB962C8B-B14F-4D97-AF65-F5344CB8AC3E}">
        <p14:creationId xmlns:p14="http://schemas.microsoft.com/office/powerpoint/2010/main" val="16574578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viremia</a:t>
            </a:r>
            <a:r>
              <a:rPr lang="fr-FR" dirty="0"/>
              <a:t> and HIV incidence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Australia</a:t>
            </a:r>
            <a:br>
              <a:rPr lang="fr-FR" dirty="0"/>
            </a:br>
            <a:endParaRPr lang="fr-FR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4F2555B-5C27-4425-B2C1-E04AD9AE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536" y="6430090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0" algn="r" eaLnBrk="0" hangingPunct="0">
              <a:buClrTx/>
              <a:buNone/>
              <a:defRPr/>
            </a:pPr>
            <a:r>
              <a:rPr lang="en-GB" altLang="fr-FR" sz="1400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Callander</a:t>
            </a:r>
            <a:r>
              <a:rPr lang="en-GB" altLang="fr-FR" sz="14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DJ, CROI 2020, Abs. 048</a:t>
            </a:r>
          </a:p>
        </p:txBody>
      </p:sp>
      <p:sp>
        <p:nvSpPr>
          <p:cNvPr id="5" name="Rectangle 167">
            <a:extLst>
              <a:ext uri="{FF2B5EF4-FFF2-40B4-BE49-F238E27FC236}">
                <a16:creationId xmlns:a16="http://schemas.microsoft.com/office/drawing/2014/main" id="{91D7F839-D9C5-4630-B12D-469BC29E7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57" y="1047112"/>
            <a:ext cx="10985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 eaLnBrk="0" hangingPunct="0">
              <a:buClr>
                <a:schemeClr val="tx2"/>
              </a:buClr>
              <a:buFont typeface="Arial"/>
              <a:buChar char="•"/>
              <a:defRPr/>
            </a:pPr>
            <a:r>
              <a:rPr lang="en-US" altLang="fr-F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TAIPAN cohort, New South Wales, and Victoria (57% of Australian population), 2012-2017</a:t>
            </a:r>
          </a:p>
          <a:p>
            <a:pPr marL="342900" lvl="0" indent="-342900" eaLnBrk="0" hangingPunct="0">
              <a:buClr>
                <a:schemeClr val="tx2"/>
              </a:buClr>
              <a:buFont typeface="Arial"/>
              <a:buChar char="•"/>
              <a:defRPr/>
            </a:pPr>
            <a:r>
              <a:rPr lang="en-US" altLang="fr-FR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115 982 MSM (101 143 HIV negative, 14 839 (12.8%) HIV+)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ABFC5D4-6DDA-451B-820B-8E5B7E647699}"/>
              </a:ext>
            </a:extLst>
          </p:cNvPr>
          <p:cNvGrpSpPr/>
          <p:nvPr/>
        </p:nvGrpSpPr>
        <p:grpSpPr>
          <a:xfrm>
            <a:off x="1870763" y="1840805"/>
            <a:ext cx="9668296" cy="3724846"/>
            <a:chOff x="1693863" y="2097088"/>
            <a:chExt cx="10038322" cy="4047378"/>
          </a:xfrm>
        </p:grpSpPr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8FB9629D-3776-4D26-9D1D-3F755E59178D}"/>
                </a:ext>
              </a:extLst>
            </p:cNvPr>
            <p:cNvGrpSpPr/>
            <p:nvPr/>
          </p:nvGrpSpPr>
          <p:grpSpPr>
            <a:xfrm>
              <a:off x="1697038" y="5711825"/>
              <a:ext cx="8043862" cy="90488"/>
              <a:chOff x="1697038" y="5711825"/>
              <a:chExt cx="8043862" cy="90488"/>
            </a:xfrm>
          </p:grpSpPr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4EA0242C-905E-4AD6-B4EA-F9B34A49F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57888" y="5711825"/>
                <a:ext cx="1223962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8069DD79-6620-4D23-9B67-97945BC96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0" y="5711825"/>
                <a:ext cx="1223962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E2E732CC-9C16-477E-B227-5A4199941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588" y="5711825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21F89D5E-5EA2-4FE7-AE40-D28EA1989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7038" y="5711825"/>
                <a:ext cx="590550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F89BD856-A4D6-4752-ABE6-2F554A13F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1850" y="5711825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C5EC4057-AB61-4C33-8969-EB094E20E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5813" y="5711825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6C80468E-EF39-4FD7-853B-EA4BF33F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7588" y="5711825"/>
                <a:ext cx="1222375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1B4E5449-3FB6-4DAE-91FA-D9D54438B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3925" y="5711825"/>
                <a:ext cx="1223962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0FF3658A-7F42-4933-8D23-4DF38B0B1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963" y="5711825"/>
                <a:ext cx="1223962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27A55209-4D2D-4F8F-86F2-8736FE05C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925" y="5711825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307CC17B-B1C2-46A1-86B5-AA8335889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9963" y="5711825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7E15DA19-3704-40F9-9AEE-1E1ACB244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7888" y="5711825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84BF32F5-8071-47DC-9647-888D83C76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05813" y="5711825"/>
                <a:ext cx="1335087" cy="0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/>
              </a:p>
            </p:txBody>
          </p:sp>
        </p:grp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016CAE7A-07B2-4048-8D42-B48013582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1850" y="4278313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DF6437CA-8632-4BE1-8F70-645043C5D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1850" y="4386263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427D462-3743-481B-9A61-27B0229F6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4278313"/>
              <a:ext cx="0" cy="107950"/>
            </a:xfrm>
            <a:custGeom>
              <a:avLst/>
              <a:gdLst>
                <a:gd name="T0" fmla="*/ 0 h 68"/>
                <a:gd name="T1" fmla="*/ 34 h 68"/>
                <a:gd name="T2" fmla="*/ 68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7DFED96-E349-48EA-9941-BDEFC5D80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5" y="4181475"/>
              <a:ext cx="85725" cy="0"/>
            </a:xfrm>
            <a:custGeom>
              <a:avLst/>
              <a:gdLst>
                <a:gd name="T0" fmla="*/ 54 w 54"/>
                <a:gd name="T1" fmla="*/ 27 w 54"/>
                <a:gd name="T2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114C11D6-A7BB-4DAB-AADF-1B5976389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8988" y="4278313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15E81FD9-68C5-459E-B919-31ACC974F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5025" y="4097338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8050370-EFE0-40B1-A65F-A372825B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13" y="4356100"/>
              <a:ext cx="0" cy="101600"/>
            </a:xfrm>
            <a:custGeom>
              <a:avLst/>
              <a:gdLst>
                <a:gd name="T0" fmla="*/ 0 h 64"/>
                <a:gd name="T1" fmla="*/ 32 h 64"/>
                <a:gd name="T2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4">
                  <a:moveTo>
                    <a:pt x="0" y="0"/>
                  </a:moveTo>
                  <a:lnTo>
                    <a:pt x="0" y="32"/>
                  </a:lnTo>
                  <a:lnTo>
                    <a:pt x="0" y="64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043DF6F4-E2D0-4152-92C9-959AA9F09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7888" y="4097338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C793ED60-8602-4634-820F-5BCD7CAF8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5813" y="4457700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93519294-D0EA-417B-BC71-F1E282D79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2950" y="4457700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08E6F822-8545-459D-9474-04A5CB559A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5813" y="4356100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232544-A323-49FB-927E-2E90D356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2740025"/>
              <a:ext cx="0" cy="117475"/>
            </a:xfrm>
            <a:custGeom>
              <a:avLst/>
              <a:gdLst>
                <a:gd name="T0" fmla="*/ 0 h 74"/>
                <a:gd name="T1" fmla="*/ 37 h 74"/>
                <a:gd name="T2" fmla="*/ 74 h 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4">
                  <a:moveTo>
                    <a:pt x="0" y="0"/>
                  </a:moveTo>
                  <a:lnTo>
                    <a:pt x="0" y="37"/>
                  </a:lnTo>
                  <a:lnTo>
                    <a:pt x="0" y="74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96C748AD-B7AA-4192-BC9D-0DB7F1B3A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8988" y="4386263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E012EB61-2328-4134-A8A2-B47AD99A9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7100" y="3271838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8ABCB522-F178-404F-9137-76AF25B33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9963" y="3271838"/>
              <a:ext cx="4445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8506A4D9-F2E3-449A-8B9F-4FCEDA2CBB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7100" y="3155950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3E1C3A0B-CC87-4221-A07A-FA30CADF8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9963" y="3155950"/>
              <a:ext cx="4445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05BC0B3A-7C65-4059-8E4B-48D008C1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963" y="3155950"/>
              <a:ext cx="0" cy="115888"/>
            </a:xfrm>
            <a:custGeom>
              <a:avLst/>
              <a:gdLst>
                <a:gd name="T0" fmla="*/ 0 h 73"/>
                <a:gd name="T1" fmla="*/ 36 h 73"/>
                <a:gd name="T2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36"/>
                  </a:lnTo>
                  <a:lnTo>
                    <a:pt x="0" y="73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83F95F27-2A6A-4D16-BB95-EC56761A5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3633788"/>
              <a:ext cx="90487" cy="0"/>
            </a:xfrm>
            <a:custGeom>
              <a:avLst/>
              <a:gdLst>
                <a:gd name="T0" fmla="*/ 57 w 57"/>
                <a:gd name="T1" fmla="*/ 28 w 57"/>
                <a:gd name="T2" fmla="*/ 0 w 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7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8A988D5D-9FDD-44C0-A586-FDF85690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3744913"/>
              <a:ext cx="85725" cy="0"/>
            </a:xfrm>
            <a:custGeom>
              <a:avLst/>
              <a:gdLst>
                <a:gd name="T0" fmla="*/ 54 w 54"/>
                <a:gd name="T1" fmla="*/ 27 w 54"/>
                <a:gd name="T2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A1A82399-C1EA-4C70-AE98-DB509D12E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3633788"/>
              <a:ext cx="0" cy="111125"/>
            </a:xfrm>
            <a:custGeom>
              <a:avLst/>
              <a:gdLst>
                <a:gd name="T0" fmla="*/ 0 h 70"/>
                <a:gd name="T1" fmla="*/ 35 h 70"/>
                <a:gd name="T2" fmla="*/ 7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0"/>
                  </a:moveTo>
                  <a:lnTo>
                    <a:pt x="0" y="35"/>
                  </a:lnTo>
                  <a:lnTo>
                    <a:pt x="0" y="7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C4868403-BACE-4A06-A676-F82908B42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5025" y="3911600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506440A4-5066-4429-8C96-ED211C013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7888" y="3911600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00962D18-BE08-456B-9AB8-1B334F2A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3911600"/>
              <a:ext cx="0" cy="185738"/>
            </a:xfrm>
            <a:custGeom>
              <a:avLst/>
              <a:gdLst>
                <a:gd name="T0" fmla="*/ 0 h 117"/>
                <a:gd name="T1" fmla="*/ 81 h 117"/>
                <a:gd name="T2" fmla="*/ 117 h 1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7">
                  <a:moveTo>
                    <a:pt x="0" y="0"/>
                  </a:moveTo>
                  <a:lnTo>
                    <a:pt x="0" y="81"/>
                  </a:lnTo>
                  <a:lnTo>
                    <a:pt x="0" y="117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AD504F56-EBC8-4DB5-94C0-F8D3F625A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740025"/>
              <a:ext cx="87312" cy="0"/>
            </a:xfrm>
            <a:custGeom>
              <a:avLst/>
              <a:gdLst>
                <a:gd name="T0" fmla="*/ 55 w 55"/>
                <a:gd name="T1" fmla="*/ 28 w 55"/>
                <a:gd name="T2" fmla="*/ 0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">
                  <a:moveTo>
                    <a:pt x="55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9909A3F-4789-44DB-BEF5-A8E88470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857500"/>
              <a:ext cx="87312" cy="0"/>
            </a:xfrm>
            <a:custGeom>
              <a:avLst/>
              <a:gdLst>
                <a:gd name="T0" fmla="*/ 55 w 55"/>
                <a:gd name="T1" fmla="*/ 28 w 55"/>
                <a:gd name="T2" fmla="*/ 0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">
                  <a:moveTo>
                    <a:pt x="55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A2ED8CE4-6FC7-4A5A-B6E2-FF9A5BA09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2950" y="4356100"/>
              <a:ext cx="42862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56B84A6B-ACEA-4A42-BBF7-138E960E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3530600"/>
              <a:ext cx="87312" cy="0"/>
            </a:xfrm>
            <a:custGeom>
              <a:avLst/>
              <a:gdLst>
                <a:gd name="T0" fmla="*/ 55 w 55"/>
                <a:gd name="T1" fmla="*/ 28 w 55"/>
                <a:gd name="T2" fmla="*/ 0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">
                  <a:moveTo>
                    <a:pt x="55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0590B4F7-7C3C-4B8D-946C-74CD52C72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3530600"/>
              <a:ext cx="0" cy="714375"/>
            </a:xfrm>
            <a:custGeom>
              <a:avLst/>
              <a:gdLst>
                <a:gd name="T0" fmla="*/ 450 h 450"/>
                <a:gd name="T1" fmla="*/ 247 h 450"/>
                <a:gd name="T2" fmla="*/ 0 h 4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50">
                  <a:moveTo>
                    <a:pt x="0" y="450"/>
                  </a:move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E3786C8E-808F-4DCF-8F88-82F90188D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4244975"/>
              <a:ext cx="87312" cy="0"/>
            </a:xfrm>
            <a:custGeom>
              <a:avLst/>
              <a:gdLst>
                <a:gd name="T0" fmla="*/ 55 w 55"/>
                <a:gd name="T1" fmla="*/ 28 w 55"/>
                <a:gd name="T2" fmla="*/ 0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5">
                  <a:moveTo>
                    <a:pt x="55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9A309501-8F92-4F76-99A2-B8A4C6AE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5005388"/>
              <a:ext cx="0" cy="287338"/>
            </a:xfrm>
            <a:custGeom>
              <a:avLst/>
              <a:gdLst>
                <a:gd name="T0" fmla="*/ 0 h 181"/>
                <a:gd name="T1" fmla="*/ 91 h 181"/>
                <a:gd name="T2" fmla="*/ 181 h 18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1">
                  <a:moveTo>
                    <a:pt x="0" y="0"/>
                  </a:moveTo>
                  <a:lnTo>
                    <a:pt x="0" y="91"/>
                  </a:lnTo>
                  <a:lnTo>
                    <a:pt x="0" y="181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F3375EB9-944D-4730-BBF8-7BA2D8EF8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1850" y="5292725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F58D6040-5376-45AC-8D31-AD7ABE93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4430713"/>
              <a:ext cx="0" cy="411163"/>
            </a:xfrm>
            <a:custGeom>
              <a:avLst/>
              <a:gdLst>
                <a:gd name="T0" fmla="*/ 0 h 259"/>
                <a:gd name="T1" fmla="*/ 129 h 259"/>
                <a:gd name="T2" fmla="*/ 259 h 2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9">
                  <a:moveTo>
                    <a:pt x="0" y="0"/>
                  </a:moveTo>
                  <a:lnTo>
                    <a:pt x="0" y="129"/>
                  </a:lnTo>
                  <a:lnTo>
                    <a:pt x="0" y="259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ABBED8CE-420D-464E-8553-A5A7344B6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7888" y="4841875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AC94FEB0-EA36-4AAE-8EF9-74D211FF2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5025" y="4841875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38CB8408-3CF7-43D2-B4F7-4FEDC975D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8988" y="5292725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F6A593B2-9152-461E-8B46-590AA1DA3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2950" y="5149850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2BA00C06-2E07-49DC-B206-A75DDFCE4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5" y="4430713"/>
              <a:ext cx="85725" cy="0"/>
            </a:xfrm>
            <a:custGeom>
              <a:avLst/>
              <a:gdLst>
                <a:gd name="T0" fmla="*/ 54 w 54"/>
                <a:gd name="T1" fmla="*/ 27 w 54"/>
                <a:gd name="T2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B2F42683-1810-4FAA-A9FA-FE076B57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88" y="5005388"/>
              <a:ext cx="85725" cy="0"/>
            </a:xfrm>
            <a:custGeom>
              <a:avLst/>
              <a:gdLst>
                <a:gd name="T0" fmla="*/ 54 w 54"/>
                <a:gd name="T1" fmla="*/ 27 w 54"/>
                <a:gd name="T2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25CF9409-F129-4C99-810F-0DDC35AF2E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1063" y="4100513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5AD2F535-BF8D-4E11-B5B7-9C0ECD568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3925" y="4100513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0EFC1671-B62C-490A-8DE8-B15D99D14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1063" y="4572000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791BEABC-91F2-4BB8-99B8-4AEFAD4A2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3925" y="4572000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DFD6BA5F-E196-4154-AE33-954E2DCD4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4100513"/>
              <a:ext cx="0" cy="471488"/>
            </a:xfrm>
            <a:custGeom>
              <a:avLst/>
              <a:gdLst>
                <a:gd name="T0" fmla="*/ 0 h 297"/>
                <a:gd name="T1" fmla="*/ 157 h 297"/>
                <a:gd name="T2" fmla="*/ 297 h 2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7">
                  <a:moveTo>
                    <a:pt x="0" y="0"/>
                  </a:moveTo>
                  <a:lnTo>
                    <a:pt x="0" y="157"/>
                  </a:lnTo>
                  <a:lnTo>
                    <a:pt x="0" y="297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426572FB-DD7D-409C-B9BF-83957A346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7100" y="4103688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CF454BE3-DDD8-4C46-A49E-F7BB7B258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9963" y="4103688"/>
              <a:ext cx="4445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8E6D86E7-02C5-4C67-A2BF-E8DFAB780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7100" y="4638675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F49AB1F4-75E1-4742-9330-7E3651347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9963" y="4638675"/>
              <a:ext cx="4445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88AEA418-E932-4DC4-B1D0-58C42B099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963" y="4103688"/>
              <a:ext cx="0" cy="534988"/>
            </a:xfrm>
            <a:custGeom>
              <a:avLst/>
              <a:gdLst>
                <a:gd name="T0" fmla="*/ 0 h 337"/>
                <a:gd name="T1" fmla="*/ 187 h 337"/>
                <a:gd name="T2" fmla="*/ 337 h 3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7">
                  <a:moveTo>
                    <a:pt x="0" y="0"/>
                  </a:moveTo>
                  <a:lnTo>
                    <a:pt x="0" y="187"/>
                  </a:lnTo>
                  <a:lnTo>
                    <a:pt x="0" y="337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C57493BB-276A-4FBD-A1BE-69BA7A1EE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13" y="5149850"/>
              <a:ext cx="0" cy="254000"/>
            </a:xfrm>
            <a:custGeom>
              <a:avLst/>
              <a:gdLst>
                <a:gd name="T0" fmla="*/ 0 h 160"/>
                <a:gd name="T1" fmla="*/ 80 h 160"/>
                <a:gd name="T2" fmla="*/ 160 h 1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0">
                  <a:moveTo>
                    <a:pt x="0" y="0"/>
                  </a:moveTo>
                  <a:lnTo>
                    <a:pt x="0" y="80"/>
                  </a:lnTo>
                  <a:lnTo>
                    <a:pt x="0" y="16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34005807-537F-4584-86B7-347BE4B91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5813" y="5403850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8D769882-6B1B-4BA3-8B8B-E41654CEA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2950" y="5403850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A02F0FA7-4B8E-40EE-A03F-0B42F4433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5813" y="5149850"/>
              <a:ext cx="4286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C33968FD-BF83-4847-8542-44FB2DB0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2798763"/>
              <a:ext cx="6118225" cy="1608138"/>
            </a:xfrm>
            <a:custGeom>
              <a:avLst/>
              <a:gdLst>
                <a:gd name="T0" fmla="*/ 0 w 3854"/>
                <a:gd name="T1" fmla="*/ 0 h 1013"/>
                <a:gd name="T2" fmla="*/ 770 w 3854"/>
                <a:gd name="T3" fmla="*/ 261 h 1013"/>
                <a:gd name="T4" fmla="*/ 1541 w 3854"/>
                <a:gd name="T5" fmla="*/ 561 h 1013"/>
                <a:gd name="T6" fmla="*/ 2312 w 3854"/>
                <a:gd name="T7" fmla="*/ 782 h 1013"/>
                <a:gd name="T8" fmla="*/ 2684 w 3854"/>
                <a:gd name="T9" fmla="*/ 871 h 1013"/>
                <a:gd name="T10" fmla="*/ 3083 w 3854"/>
                <a:gd name="T11" fmla="*/ 966 h 1013"/>
                <a:gd name="T12" fmla="*/ 3854 w 3854"/>
                <a:gd name="T13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4" h="1013">
                  <a:moveTo>
                    <a:pt x="0" y="0"/>
                  </a:moveTo>
                  <a:lnTo>
                    <a:pt x="770" y="261"/>
                  </a:lnTo>
                  <a:lnTo>
                    <a:pt x="1541" y="561"/>
                  </a:lnTo>
                  <a:lnTo>
                    <a:pt x="2312" y="782"/>
                  </a:lnTo>
                  <a:lnTo>
                    <a:pt x="2684" y="871"/>
                  </a:lnTo>
                  <a:lnTo>
                    <a:pt x="3083" y="966"/>
                  </a:lnTo>
                  <a:lnTo>
                    <a:pt x="3854" y="1013"/>
                  </a:lnTo>
                </a:path>
              </a:pathLst>
            </a:custGeom>
            <a:noFill/>
            <a:ln w="39688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C68A9866-5C8F-41A3-888E-A22A90084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4349750"/>
              <a:ext cx="3671887" cy="927100"/>
            </a:xfrm>
            <a:custGeom>
              <a:avLst/>
              <a:gdLst>
                <a:gd name="T0" fmla="*/ 0 w 2313"/>
                <a:gd name="T1" fmla="*/ 0 h 584"/>
                <a:gd name="T2" fmla="*/ 771 w 2313"/>
                <a:gd name="T3" fmla="*/ 180 h 584"/>
                <a:gd name="T4" fmla="*/ 1542 w 2313"/>
                <a:gd name="T5" fmla="*/ 504 h 584"/>
                <a:gd name="T6" fmla="*/ 2313 w 2313"/>
                <a:gd name="T7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3" h="584">
                  <a:moveTo>
                    <a:pt x="0" y="0"/>
                  </a:moveTo>
                  <a:lnTo>
                    <a:pt x="771" y="180"/>
                  </a:lnTo>
                  <a:lnTo>
                    <a:pt x="1542" y="504"/>
                  </a:lnTo>
                  <a:lnTo>
                    <a:pt x="2313" y="584"/>
                  </a:lnTo>
                </a:path>
              </a:pathLst>
            </a:custGeom>
            <a:noFill/>
            <a:ln w="396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A09CA20B-FF05-416E-AA3C-EF5AAE80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588" y="3922713"/>
              <a:ext cx="2446337" cy="477838"/>
            </a:xfrm>
            <a:custGeom>
              <a:avLst/>
              <a:gdLst>
                <a:gd name="T0" fmla="*/ 1541 w 1541"/>
                <a:gd name="T1" fmla="*/ 269 h 301"/>
                <a:gd name="T2" fmla="*/ 770 w 1541"/>
                <a:gd name="T3" fmla="*/ 301 h 301"/>
                <a:gd name="T4" fmla="*/ 0 w 1541"/>
                <a:gd name="T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" h="301">
                  <a:moveTo>
                    <a:pt x="1541" y="269"/>
                  </a:moveTo>
                  <a:lnTo>
                    <a:pt x="770" y="301"/>
                  </a:lnTo>
                  <a:lnTo>
                    <a:pt x="0" y="0"/>
                  </a:lnTo>
                </a:path>
              </a:pathLst>
            </a:custGeom>
            <a:noFill/>
            <a:ln w="396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E1951BD5-D1A0-4EC7-A8F8-EF7869149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952" y="5876925"/>
              <a:ext cx="432732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2012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8299B6AB-4390-4DAE-9B34-AC660ADF1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328" y="5876925"/>
              <a:ext cx="432732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2013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AAB0B04E-C98E-4189-8C39-80C461695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290" y="5876925"/>
              <a:ext cx="432732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2014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E6C9CC89-43B7-4091-A7AF-8E9D69E12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784" y="5876925"/>
              <a:ext cx="477670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2015	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726F9C84-52F3-4D2D-A853-AE9425841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214" y="5876925"/>
              <a:ext cx="432732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2016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85D3AC43-26D0-4A3E-BA3A-BBE08AD6C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8178" y="5876925"/>
              <a:ext cx="432732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2017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D657F187-DDD1-45B5-854B-6C11236B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3" y="4534904"/>
              <a:ext cx="1264908" cy="53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600" b="1" dirty="0">
                  <a:solidFill>
                    <a:srgbClr val="FF6600"/>
                  </a:solidFill>
                  <a:latin typeface="+mn-lt"/>
                </a:rPr>
                <a:t>HIV incidence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:</a:t>
              </a:r>
              <a:b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</a:b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0.88/100 p-a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682F08D1-8380-40B5-9AB9-4B776095F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3" y="2097088"/>
              <a:ext cx="2154406" cy="53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Population-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level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 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viremia</a:t>
              </a:r>
              <a:b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</a:b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28.6 %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A45DF52F-302A-4179-91B6-A0235F7A2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154" y="5422900"/>
              <a:ext cx="2118721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0.22/100 p-a (p &lt; 0.001)</a:t>
              </a:r>
              <a:endPara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49EF7E47-CF1D-4E16-8395-F3AA03107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262" y="3880755"/>
              <a:ext cx="1572813" cy="26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12.8 % (p &lt; 0.001)</a:t>
              </a:r>
              <a:endPara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1E7FE1F-E627-448E-86C0-3DCD4A846A7C}"/>
                </a:ext>
              </a:extLst>
            </p:cNvPr>
            <p:cNvSpPr txBox="1"/>
            <p:nvPr/>
          </p:nvSpPr>
          <p:spPr>
            <a:xfrm>
              <a:off x="8840075" y="4604076"/>
              <a:ext cx="2892110" cy="36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r = 0.94 ; p &lt; 0.001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D7FD1CF6-5FBD-1B41-8EC0-C9250E8944CD}"/>
              </a:ext>
            </a:extLst>
          </p:cNvPr>
          <p:cNvSpPr txBox="1"/>
          <p:nvPr/>
        </p:nvSpPr>
        <p:spPr>
          <a:xfrm>
            <a:off x="553257" y="5831498"/>
            <a:ext cx="1147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Conclusion :</a:t>
            </a:r>
            <a:r>
              <a:rPr lang="en-US" sz="2000" dirty="0"/>
              <a:t> decrease of community viremia was strongly associated with decreasing HIV incidence </a:t>
            </a:r>
            <a:br>
              <a:rPr lang="en-US" sz="2000" dirty="0"/>
            </a:br>
            <a:r>
              <a:rPr lang="en-US" sz="2000" dirty="0"/>
              <a:t>in MSM, including before the implementation of </a:t>
            </a:r>
            <a:r>
              <a:rPr lang="en-US" sz="2000" dirty="0" err="1"/>
              <a:t>PrEP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49302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Prevalence of multiresistance and limited therapeutic option in patients with HIV RNA &gt; 50 c/mL on ART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35013" y="1716088"/>
            <a:ext cx="11456987" cy="1524000"/>
          </a:xfrm>
        </p:spPr>
        <p:txBody>
          <a:bodyPr>
            <a:noAutofit/>
          </a:bodyPr>
          <a:lstStyle/>
          <a:p>
            <a:r>
              <a:rPr lang="en-US" sz="1800" b="1" dirty="0"/>
              <a:t>HIV RNA &gt; 50 c/mL</a:t>
            </a:r>
          </a:p>
          <a:p>
            <a:pPr lvl="1"/>
            <a:r>
              <a:rPr lang="en-US" sz="1800" dirty="0"/>
              <a:t>Cumulative resistance genotype</a:t>
            </a:r>
          </a:p>
          <a:p>
            <a:pPr lvl="1"/>
            <a:r>
              <a:rPr lang="en-US" sz="1800" dirty="0"/>
              <a:t>N active ARV (TDF or ABC, XTC, ≥ 1 NNRTI, ≥ 1 PI/r, ≥ 1 INSTI</a:t>
            </a:r>
          </a:p>
          <a:p>
            <a:pPr lvl="1"/>
            <a:r>
              <a:rPr lang="en-US" sz="1800" dirty="0"/>
              <a:t>GSS of current ART</a:t>
            </a:r>
          </a:p>
          <a:p>
            <a:pPr lvl="1"/>
            <a:r>
              <a:rPr lang="en-US" sz="1800" dirty="0"/>
              <a:t>Prevalence of patients with limited therapeutic option (R to ≥ 3/4 classes </a:t>
            </a:r>
            <a:r>
              <a:rPr lang="en-US" sz="1800" b="1" dirty="0"/>
              <a:t>AND</a:t>
            </a:r>
            <a:r>
              <a:rPr lang="en-US" sz="1800" dirty="0"/>
              <a:t> ≤ 2 active ARV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513143" y="3478298"/>
            <a:ext cx="3488280" cy="40862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HIV RNA &gt; 50 c/mL, n = 208 (3.8%)</a:t>
            </a: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704D7EE4-93ED-4612-9EEB-1FE3A78D7F66}"/>
              </a:ext>
            </a:extLst>
          </p:cNvPr>
          <p:cNvSpPr/>
          <p:nvPr/>
        </p:nvSpPr>
        <p:spPr>
          <a:xfrm>
            <a:off x="999202" y="4220725"/>
            <a:ext cx="2820728" cy="64698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R to ≥ 3/4 classes, n = 17</a:t>
            </a:r>
            <a:br>
              <a:rPr lang="en-US" sz="1600">
                <a:solidFill>
                  <a:schemeClr val="tx1"/>
                </a:solidFill>
                <a:cs typeface="Arial" charset="0"/>
              </a:rPr>
            </a:br>
            <a:r>
              <a:rPr lang="en-US" sz="1600">
                <a:solidFill>
                  <a:schemeClr val="tx1"/>
                </a:solidFill>
                <a:cs typeface="Arial" charset="0"/>
              </a:rPr>
              <a:t>(8.2% of pts with VL &gt; 50 c/mL)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04D7EE4-93ED-4612-9EEB-1FE3A78D7F66}"/>
              </a:ext>
            </a:extLst>
          </p:cNvPr>
          <p:cNvSpPr/>
          <p:nvPr/>
        </p:nvSpPr>
        <p:spPr>
          <a:xfrm>
            <a:off x="5554563" y="4220728"/>
            <a:ext cx="5527095" cy="173664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chemeClr val="tx1"/>
                </a:solidFill>
                <a:cs typeface="Arial" charset="0"/>
              </a:rPr>
              <a:t>N of active ARV ≥ 3/5: 85.6 %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chemeClr val="tx1"/>
                </a:solidFill>
                <a:cs typeface="Arial" charset="0"/>
              </a:rPr>
              <a:t>GSS of current ART ≥ 3: 68 % ; 2: 24 %</a:t>
            </a:r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en-US" sz="1600" b="1" kern="0">
                <a:solidFill>
                  <a:schemeClr val="tx1"/>
                </a:solidFill>
                <a:cs typeface="Arial" charset="0"/>
              </a:rPr>
              <a:t>Limited therapeutic option </a:t>
            </a:r>
            <a:r>
              <a:rPr lang="en-US" sz="1600" kern="0">
                <a:solidFill>
                  <a:schemeClr val="tx1"/>
                </a:solidFill>
                <a:cs typeface="Arial" charset="0"/>
              </a:rPr>
              <a:t>(R to ≥ 3/4 classes</a:t>
            </a:r>
            <a:br>
              <a:rPr lang="en-US" sz="1600" kern="0">
                <a:solidFill>
                  <a:schemeClr val="tx1"/>
                </a:solidFill>
                <a:cs typeface="Arial" charset="0"/>
              </a:rPr>
            </a:b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</a:rPr>
              <a:t>AND</a:t>
            </a:r>
            <a:r>
              <a:rPr lang="en-US" sz="1600">
                <a:solidFill>
                  <a:schemeClr val="tx1"/>
                </a:solidFill>
              </a:rPr>
              <a:t> ≤ 2 active ARV</a:t>
            </a:r>
            <a:r>
              <a:rPr lang="en-US" sz="1600" kern="0">
                <a:solidFill>
                  <a:schemeClr val="tx1"/>
                </a:solidFill>
                <a:cs typeface="Arial" charset="0"/>
              </a:rPr>
              <a:t>), </a:t>
            </a:r>
            <a:r>
              <a:rPr lang="en-US" sz="1600" b="1" kern="0">
                <a:solidFill>
                  <a:schemeClr val="tx1"/>
                </a:solidFill>
                <a:cs typeface="Arial" charset="0"/>
              </a:rPr>
              <a:t>n = 9</a:t>
            </a:r>
          </a:p>
          <a:p>
            <a:pPr marL="622300" lvl="1" indent="-177800">
              <a:buClr>
                <a:srgbClr val="0070C0"/>
              </a:buClr>
              <a:buFontTx/>
              <a:buChar char="-"/>
            </a:pPr>
            <a:r>
              <a:rPr lang="en-US" sz="1600" kern="0">
                <a:solidFill>
                  <a:schemeClr val="tx1"/>
                </a:solidFill>
                <a:cs typeface="Arial" charset="0"/>
              </a:rPr>
              <a:t>4.33 % of patients with VL &gt; 50 c/mL</a:t>
            </a:r>
          </a:p>
          <a:p>
            <a:pPr marL="622300" lvl="1" indent="-177800">
              <a:buClr>
                <a:srgbClr val="0070C0"/>
              </a:buClr>
              <a:buFontTx/>
              <a:buChar char="-"/>
            </a:pPr>
            <a:r>
              <a:rPr lang="en-US" sz="1600" kern="0">
                <a:solidFill>
                  <a:schemeClr val="tx1"/>
                </a:solidFill>
                <a:cs typeface="Arial" charset="0"/>
              </a:rPr>
              <a:t>0.17 % (95%IC: 0.06 à 0.27) of total population on ART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2110" y="6076176"/>
            <a:ext cx="102417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Extrapolation to all patients on ART in France (112 877 in 2016)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è"/>
            </a:pPr>
            <a:r>
              <a:rPr lang="en-US" b="1" dirty="0"/>
              <a:t>Estimation of population with limited therapeutic option in France = 192 (95%CI: 68-305)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766" y="6419214"/>
            <a:ext cx="3207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Robineau</a:t>
            </a:r>
            <a:r>
              <a:rPr lang="en-GB" sz="1400" i="1" dirty="0">
                <a:solidFill>
                  <a:srgbClr val="0070C0"/>
                </a:solidFill>
              </a:rPr>
              <a:t> O, CROI 2020, Abs. 522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3ABF6-024B-7B46-9851-A7CBAABA9E05}"/>
              </a:ext>
            </a:extLst>
          </p:cNvPr>
          <p:cNvSpPr/>
          <p:nvPr/>
        </p:nvSpPr>
        <p:spPr>
          <a:xfrm>
            <a:off x="2263562" y="1256577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Multicentric study, France, 5422 patients on ART &gt; 6 months on Oct 1</a:t>
            </a:r>
            <a:r>
              <a:rPr lang="en-US" sz="2000" b="1" baseline="30000"/>
              <a:t>st</a:t>
            </a:r>
            <a:r>
              <a:rPr lang="en-US" sz="2000" b="1"/>
              <a:t> 2018</a:t>
            </a: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49BC6F6C-0E79-5F4F-9371-F32C8A8C02E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16200000" flipH="1">
            <a:off x="6620794" y="2523410"/>
            <a:ext cx="333807" cy="306082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B7498852-C2F0-AD4C-B7B2-7DD453AFF2E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5400000">
            <a:off x="3666523" y="2629965"/>
            <a:ext cx="333804" cy="284771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090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Multiresistance on ART in Europe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8492" y="1518750"/>
            <a:ext cx="10167938" cy="15954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EuResist data base, 2008-2019</a:t>
            </a:r>
          </a:p>
          <a:p>
            <a:r>
              <a:rPr lang="en-US"/>
              <a:t>6 European countries (Belgium, Germany, Italy, Luxembourg,  Portugal, Sweden)</a:t>
            </a:r>
          </a:p>
          <a:p>
            <a:r>
              <a:rPr lang="en-US"/>
              <a:t>4594 genotypes in 3414 patients</a:t>
            </a:r>
          </a:p>
          <a:p>
            <a:pPr lvl="1"/>
            <a:r>
              <a:rPr lang="en-US" sz="2400"/>
              <a:t>Cumulative genotype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2375113" y="3104122"/>
            <a:ext cx="7701875" cy="3585284"/>
            <a:chOff x="5922083" y="1110283"/>
            <a:chExt cx="6050734" cy="312894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CB25E4-B387-42BC-B379-4F64698F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1752600"/>
              <a:ext cx="4711700" cy="2133600"/>
            </a:xfrm>
            <a:custGeom>
              <a:avLst/>
              <a:gdLst>
                <a:gd name="T0" fmla="*/ 0 w 2968"/>
                <a:gd name="T1" fmla="*/ 0 h 1344"/>
                <a:gd name="T2" fmla="*/ 0 w 2968"/>
                <a:gd name="T3" fmla="*/ 1344 h 1344"/>
                <a:gd name="T4" fmla="*/ 2968 w 2968"/>
                <a:gd name="T5" fmla="*/ 1344 h 1344"/>
                <a:gd name="T6" fmla="*/ 2968 w 2968"/>
                <a:gd name="T7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8" h="1344">
                  <a:moveTo>
                    <a:pt x="0" y="0"/>
                  </a:moveTo>
                  <a:lnTo>
                    <a:pt x="0" y="1344"/>
                  </a:lnTo>
                  <a:lnTo>
                    <a:pt x="2968" y="1344"/>
                  </a:lnTo>
                  <a:lnTo>
                    <a:pt x="2968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F91D0FAA-143E-4FF3-8934-03EE194FD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2050" y="2303463"/>
              <a:ext cx="10318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F6D507AF-5A7F-434A-8579-D826DFAB6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2050" y="2828925"/>
              <a:ext cx="10318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135B5533-FABF-4AF1-8558-C84F8D069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2050" y="3357563"/>
              <a:ext cx="10318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1793409-0C4B-4871-9792-5D32A349F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2050" y="3886200"/>
              <a:ext cx="10318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C76B7C36-F0D4-468B-AAC4-9011C13F3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2050" y="1774825"/>
              <a:ext cx="10318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7D2B3137-25BE-4B77-9D34-0EFA97C1F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6938" y="2478088"/>
              <a:ext cx="9683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D299065-1B01-4845-9933-9EFC13130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6938" y="3182938"/>
              <a:ext cx="9683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33A6EA9C-E776-469E-A0AE-283F90EEA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6938" y="3886200"/>
              <a:ext cx="9683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92A0E1C9-14B8-4A79-BD08-811BCB8DC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6938" y="1774825"/>
              <a:ext cx="96838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D998D47-56B5-4EA5-9331-9D62E98E4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2973388"/>
              <a:ext cx="117475" cy="912812"/>
            </a:xfrm>
            <a:custGeom>
              <a:avLst/>
              <a:gdLst>
                <a:gd name="T0" fmla="*/ 74 w 74"/>
                <a:gd name="T1" fmla="*/ 0 h 575"/>
                <a:gd name="T2" fmla="*/ 0 w 74"/>
                <a:gd name="T3" fmla="*/ 0 h 575"/>
                <a:gd name="T4" fmla="*/ 0 w 74"/>
                <a:gd name="T5" fmla="*/ 575 h 575"/>
                <a:gd name="T6" fmla="*/ 74 w 74"/>
                <a:gd name="T7" fmla="*/ 575 h 575"/>
                <a:gd name="T8" fmla="*/ 74 w 74"/>
                <a:gd name="T9" fmla="*/ 0 h 575"/>
                <a:gd name="T10" fmla="*/ 74 w 74"/>
                <a:gd name="T1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75">
                  <a:moveTo>
                    <a:pt x="74" y="0"/>
                  </a:moveTo>
                  <a:lnTo>
                    <a:pt x="0" y="0"/>
                  </a:lnTo>
                  <a:lnTo>
                    <a:pt x="0" y="575"/>
                  </a:lnTo>
                  <a:lnTo>
                    <a:pt x="74" y="575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F57B7DC-43E2-4302-B9E2-607A50C5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1200" y="1847850"/>
              <a:ext cx="117475" cy="2038350"/>
            </a:xfrm>
            <a:custGeom>
              <a:avLst/>
              <a:gdLst>
                <a:gd name="T0" fmla="*/ 74 w 74"/>
                <a:gd name="T1" fmla="*/ 0 h 1284"/>
                <a:gd name="T2" fmla="*/ 0 w 74"/>
                <a:gd name="T3" fmla="*/ 0 h 1284"/>
                <a:gd name="T4" fmla="*/ 0 w 74"/>
                <a:gd name="T5" fmla="*/ 1284 h 1284"/>
                <a:gd name="T6" fmla="*/ 74 w 74"/>
                <a:gd name="T7" fmla="*/ 1284 h 1284"/>
                <a:gd name="T8" fmla="*/ 74 w 74"/>
                <a:gd name="T9" fmla="*/ 0 h 1284"/>
                <a:gd name="T10" fmla="*/ 74 w 74"/>
                <a:gd name="T11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284">
                  <a:moveTo>
                    <a:pt x="74" y="0"/>
                  </a:moveTo>
                  <a:lnTo>
                    <a:pt x="0" y="0"/>
                  </a:lnTo>
                  <a:lnTo>
                    <a:pt x="0" y="1284"/>
                  </a:lnTo>
                  <a:lnTo>
                    <a:pt x="74" y="128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B155BDC-093A-4FFC-9EA3-830F1D9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3595688"/>
              <a:ext cx="115888" cy="290512"/>
            </a:xfrm>
            <a:custGeom>
              <a:avLst/>
              <a:gdLst>
                <a:gd name="T0" fmla="*/ 73 w 73"/>
                <a:gd name="T1" fmla="*/ 183 h 183"/>
                <a:gd name="T2" fmla="*/ 73 w 73"/>
                <a:gd name="T3" fmla="*/ 0 h 183"/>
                <a:gd name="T4" fmla="*/ 0 w 73"/>
                <a:gd name="T5" fmla="*/ 0 h 183"/>
                <a:gd name="T6" fmla="*/ 0 w 73"/>
                <a:gd name="T7" fmla="*/ 183 h 183"/>
                <a:gd name="T8" fmla="*/ 73 w 73"/>
                <a:gd name="T9" fmla="*/ 183 h 183"/>
                <a:gd name="T10" fmla="*/ 73 w 73"/>
                <a:gd name="T11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83">
                  <a:moveTo>
                    <a:pt x="73" y="183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83"/>
                  </a:lnTo>
                  <a:lnTo>
                    <a:pt x="73" y="183"/>
                  </a:lnTo>
                  <a:lnTo>
                    <a:pt x="73" y="183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2E356E9-C1A9-4CFB-A37E-E0D9AB9F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7025" y="2032000"/>
              <a:ext cx="119063" cy="1854200"/>
            </a:xfrm>
            <a:custGeom>
              <a:avLst/>
              <a:gdLst>
                <a:gd name="T0" fmla="*/ 75 w 75"/>
                <a:gd name="T1" fmla="*/ 0 h 1168"/>
                <a:gd name="T2" fmla="*/ 0 w 75"/>
                <a:gd name="T3" fmla="*/ 0 h 1168"/>
                <a:gd name="T4" fmla="*/ 0 w 75"/>
                <a:gd name="T5" fmla="*/ 1168 h 1168"/>
                <a:gd name="T6" fmla="*/ 75 w 75"/>
                <a:gd name="T7" fmla="*/ 1168 h 1168"/>
                <a:gd name="T8" fmla="*/ 75 w 75"/>
                <a:gd name="T9" fmla="*/ 0 h 1168"/>
                <a:gd name="T10" fmla="*/ 75 w 75"/>
                <a:gd name="T11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168">
                  <a:moveTo>
                    <a:pt x="75" y="0"/>
                  </a:moveTo>
                  <a:lnTo>
                    <a:pt x="0" y="0"/>
                  </a:lnTo>
                  <a:lnTo>
                    <a:pt x="0" y="1168"/>
                  </a:lnTo>
                  <a:lnTo>
                    <a:pt x="75" y="1168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FEA439F-33C7-4656-9653-91EFE6D2B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450" y="3582988"/>
              <a:ext cx="115888" cy="303212"/>
            </a:xfrm>
            <a:custGeom>
              <a:avLst/>
              <a:gdLst>
                <a:gd name="T0" fmla="*/ 0 w 73"/>
                <a:gd name="T1" fmla="*/ 0 h 191"/>
                <a:gd name="T2" fmla="*/ 0 w 73"/>
                <a:gd name="T3" fmla="*/ 191 h 191"/>
                <a:gd name="T4" fmla="*/ 73 w 73"/>
                <a:gd name="T5" fmla="*/ 191 h 191"/>
                <a:gd name="T6" fmla="*/ 73 w 73"/>
                <a:gd name="T7" fmla="*/ 0 h 191"/>
                <a:gd name="T8" fmla="*/ 0 w 73"/>
                <a:gd name="T9" fmla="*/ 0 h 191"/>
                <a:gd name="T10" fmla="*/ 0 w 73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91">
                  <a:moveTo>
                    <a:pt x="0" y="0"/>
                  </a:moveTo>
                  <a:lnTo>
                    <a:pt x="0" y="191"/>
                  </a:lnTo>
                  <a:lnTo>
                    <a:pt x="73" y="191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78F6B20-7B15-4017-AA8E-B398BD58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2306638"/>
              <a:ext cx="115888" cy="1579562"/>
            </a:xfrm>
            <a:custGeom>
              <a:avLst/>
              <a:gdLst>
                <a:gd name="T0" fmla="*/ 73 w 73"/>
                <a:gd name="T1" fmla="*/ 0 h 995"/>
                <a:gd name="T2" fmla="*/ 0 w 73"/>
                <a:gd name="T3" fmla="*/ 0 h 995"/>
                <a:gd name="T4" fmla="*/ 0 w 73"/>
                <a:gd name="T5" fmla="*/ 995 h 995"/>
                <a:gd name="T6" fmla="*/ 73 w 73"/>
                <a:gd name="T7" fmla="*/ 995 h 995"/>
                <a:gd name="T8" fmla="*/ 73 w 73"/>
                <a:gd name="T9" fmla="*/ 0 h 995"/>
                <a:gd name="T10" fmla="*/ 73 w 73"/>
                <a:gd name="T11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95">
                  <a:moveTo>
                    <a:pt x="73" y="0"/>
                  </a:moveTo>
                  <a:lnTo>
                    <a:pt x="0" y="0"/>
                  </a:lnTo>
                  <a:lnTo>
                    <a:pt x="0" y="995"/>
                  </a:lnTo>
                  <a:lnTo>
                    <a:pt x="73" y="995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593F705-48CA-4EA0-96F0-46A54BF4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4575" y="3541713"/>
              <a:ext cx="117475" cy="344487"/>
            </a:xfrm>
            <a:custGeom>
              <a:avLst/>
              <a:gdLst>
                <a:gd name="T0" fmla="*/ 74 w 74"/>
                <a:gd name="T1" fmla="*/ 0 h 217"/>
                <a:gd name="T2" fmla="*/ 0 w 74"/>
                <a:gd name="T3" fmla="*/ 0 h 217"/>
                <a:gd name="T4" fmla="*/ 0 w 74"/>
                <a:gd name="T5" fmla="*/ 217 h 217"/>
                <a:gd name="T6" fmla="*/ 74 w 74"/>
                <a:gd name="T7" fmla="*/ 217 h 217"/>
                <a:gd name="T8" fmla="*/ 74 w 74"/>
                <a:gd name="T9" fmla="*/ 0 h 217"/>
                <a:gd name="T10" fmla="*/ 74 w 74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17">
                  <a:moveTo>
                    <a:pt x="74" y="0"/>
                  </a:moveTo>
                  <a:lnTo>
                    <a:pt x="0" y="0"/>
                  </a:lnTo>
                  <a:lnTo>
                    <a:pt x="0" y="217"/>
                  </a:lnTo>
                  <a:lnTo>
                    <a:pt x="74" y="2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B87DCAF-8895-4BD5-9A3A-AC733952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150" y="2641600"/>
              <a:ext cx="117475" cy="1244600"/>
            </a:xfrm>
            <a:custGeom>
              <a:avLst/>
              <a:gdLst>
                <a:gd name="T0" fmla="*/ 74 w 74"/>
                <a:gd name="T1" fmla="*/ 0 h 784"/>
                <a:gd name="T2" fmla="*/ 0 w 74"/>
                <a:gd name="T3" fmla="*/ 0 h 784"/>
                <a:gd name="T4" fmla="*/ 0 w 74"/>
                <a:gd name="T5" fmla="*/ 784 h 784"/>
                <a:gd name="T6" fmla="*/ 74 w 74"/>
                <a:gd name="T7" fmla="*/ 784 h 784"/>
                <a:gd name="T8" fmla="*/ 74 w 74"/>
                <a:gd name="T9" fmla="*/ 0 h 784"/>
                <a:gd name="T10" fmla="*/ 74 w 74"/>
                <a:gd name="T1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84">
                  <a:moveTo>
                    <a:pt x="74" y="0"/>
                  </a:moveTo>
                  <a:lnTo>
                    <a:pt x="0" y="0"/>
                  </a:lnTo>
                  <a:lnTo>
                    <a:pt x="0" y="784"/>
                  </a:lnTo>
                  <a:lnTo>
                    <a:pt x="74" y="78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9862559-2531-471A-82B0-29FF27F7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1988" y="3502025"/>
              <a:ext cx="115888" cy="384175"/>
            </a:xfrm>
            <a:custGeom>
              <a:avLst/>
              <a:gdLst>
                <a:gd name="T0" fmla="*/ 73 w 73"/>
                <a:gd name="T1" fmla="*/ 0 h 242"/>
                <a:gd name="T2" fmla="*/ 0 w 73"/>
                <a:gd name="T3" fmla="*/ 0 h 242"/>
                <a:gd name="T4" fmla="*/ 0 w 73"/>
                <a:gd name="T5" fmla="*/ 242 h 242"/>
                <a:gd name="T6" fmla="*/ 73 w 73"/>
                <a:gd name="T7" fmla="*/ 242 h 242"/>
                <a:gd name="T8" fmla="*/ 73 w 73"/>
                <a:gd name="T9" fmla="*/ 0 h 242"/>
                <a:gd name="T10" fmla="*/ 73 w 73"/>
                <a:gd name="T1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42">
                  <a:moveTo>
                    <a:pt x="73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73" y="24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7FA5436-CA34-4BB7-A5C9-4D4FC2431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2911475"/>
              <a:ext cx="119063" cy="974725"/>
            </a:xfrm>
            <a:custGeom>
              <a:avLst/>
              <a:gdLst>
                <a:gd name="T0" fmla="*/ 75 w 75"/>
                <a:gd name="T1" fmla="*/ 0 h 614"/>
                <a:gd name="T2" fmla="*/ 0 w 75"/>
                <a:gd name="T3" fmla="*/ 0 h 614"/>
                <a:gd name="T4" fmla="*/ 0 w 75"/>
                <a:gd name="T5" fmla="*/ 614 h 614"/>
                <a:gd name="T6" fmla="*/ 75 w 75"/>
                <a:gd name="T7" fmla="*/ 614 h 614"/>
                <a:gd name="T8" fmla="*/ 75 w 75"/>
                <a:gd name="T9" fmla="*/ 0 h 614"/>
                <a:gd name="T10" fmla="*/ 75 w 75"/>
                <a:gd name="T1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14">
                  <a:moveTo>
                    <a:pt x="75" y="0"/>
                  </a:moveTo>
                  <a:lnTo>
                    <a:pt x="0" y="0"/>
                  </a:lnTo>
                  <a:lnTo>
                    <a:pt x="0" y="614"/>
                  </a:lnTo>
                  <a:lnTo>
                    <a:pt x="75" y="614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2DED7A-D867-4A82-9830-53C073CD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3451225"/>
              <a:ext cx="117475" cy="434975"/>
            </a:xfrm>
            <a:custGeom>
              <a:avLst/>
              <a:gdLst>
                <a:gd name="T0" fmla="*/ 74 w 74"/>
                <a:gd name="T1" fmla="*/ 274 h 274"/>
                <a:gd name="T2" fmla="*/ 74 w 74"/>
                <a:gd name="T3" fmla="*/ 0 h 274"/>
                <a:gd name="T4" fmla="*/ 0 w 74"/>
                <a:gd name="T5" fmla="*/ 0 h 274"/>
                <a:gd name="T6" fmla="*/ 0 w 74"/>
                <a:gd name="T7" fmla="*/ 274 h 274"/>
                <a:gd name="T8" fmla="*/ 74 w 74"/>
                <a:gd name="T9" fmla="*/ 274 h 274"/>
                <a:gd name="T10" fmla="*/ 74 w 74"/>
                <a:gd name="T1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74">
                  <a:moveTo>
                    <a:pt x="74" y="274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74" y="274"/>
                  </a:lnTo>
                  <a:lnTo>
                    <a:pt x="74" y="27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3A5ED1E-8F90-4800-A443-DC5C8451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0" y="3122613"/>
              <a:ext cx="119063" cy="763587"/>
            </a:xfrm>
            <a:custGeom>
              <a:avLst/>
              <a:gdLst>
                <a:gd name="T0" fmla="*/ 75 w 75"/>
                <a:gd name="T1" fmla="*/ 0 h 481"/>
                <a:gd name="T2" fmla="*/ 0 w 75"/>
                <a:gd name="T3" fmla="*/ 0 h 481"/>
                <a:gd name="T4" fmla="*/ 0 w 75"/>
                <a:gd name="T5" fmla="*/ 481 h 481"/>
                <a:gd name="T6" fmla="*/ 75 w 75"/>
                <a:gd name="T7" fmla="*/ 481 h 481"/>
                <a:gd name="T8" fmla="*/ 75 w 75"/>
                <a:gd name="T9" fmla="*/ 0 h 481"/>
                <a:gd name="T10" fmla="*/ 75 w 75"/>
                <a:gd name="T1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481">
                  <a:moveTo>
                    <a:pt x="75" y="0"/>
                  </a:moveTo>
                  <a:lnTo>
                    <a:pt x="0" y="0"/>
                  </a:lnTo>
                  <a:lnTo>
                    <a:pt x="0" y="481"/>
                  </a:lnTo>
                  <a:lnTo>
                    <a:pt x="75" y="48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9CC179-E150-49FC-B570-FEA93873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5" y="3357563"/>
              <a:ext cx="115888" cy="528637"/>
            </a:xfrm>
            <a:custGeom>
              <a:avLst/>
              <a:gdLst>
                <a:gd name="T0" fmla="*/ 73 w 73"/>
                <a:gd name="T1" fmla="*/ 0 h 333"/>
                <a:gd name="T2" fmla="*/ 0 w 73"/>
                <a:gd name="T3" fmla="*/ 0 h 333"/>
                <a:gd name="T4" fmla="*/ 0 w 73"/>
                <a:gd name="T5" fmla="*/ 333 h 333"/>
                <a:gd name="T6" fmla="*/ 73 w 73"/>
                <a:gd name="T7" fmla="*/ 333 h 333"/>
                <a:gd name="T8" fmla="*/ 73 w 73"/>
                <a:gd name="T9" fmla="*/ 0 h 333"/>
                <a:gd name="T10" fmla="*/ 73 w 73"/>
                <a:gd name="T1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33">
                  <a:moveTo>
                    <a:pt x="73" y="0"/>
                  </a:moveTo>
                  <a:lnTo>
                    <a:pt x="0" y="0"/>
                  </a:lnTo>
                  <a:lnTo>
                    <a:pt x="0" y="333"/>
                  </a:lnTo>
                  <a:lnTo>
                    <a:pt x="73" y="33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1918ADE-C2BB-44F1-9365-3B1C4841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400" y="3322638"/>
              <a:ext cx="115888" cy="563562"/>
            </a:xfrm>
            <a:custGeom>
              <a:avLst/>
              <a:gdLst>
                <a:gd name="T0" fmla="*/ 73 w 73"/>
                <a:gd name="T1" fmla="*/ 0 h 355"/>
                <a:gd name="T2" fmla="*/ 0 w 73"/>
                <a:gd name="T3" fmla="*/ 0 h 355"/>
                <a:gd name="T4" fmla="*/ 0 w 73"/>
                <a:gd name="T5" fmla="*/ 355 h 355"/>
                <a:gd name="T6" fmla="*/ 73 w 73"/>
                <a:gd name="T7" fmla="*/ 355 h 355"/>
                <a:gd name="T8" fmla="*/ 73 w 73"/>
                <a:gd name="T9" fmla="*/ 0 h 355"/>
                <a:gd name="T10" fmla="*/ 73 w 73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55">
                  <a:moveTo>
                    <a:pt x="73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73" y="355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42A935A-43CE-4200-BE53-2B0DE94D6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3209925"/>
              <a:ext cx="117475" cy="676275"/>
            </a:xfrm>
            <a:custGeom>
              <a:avLst/>
              <a:gdLst>
                <a:gd name="T0" fmla="*/ 74 w 74"/>
                <a:gd name="T1" fmla="*/ 0 h 426"/>
                <a:gd name="T2" fmla="*/ 0 w 74"/>
                <a:gd name="T3" fmla="*/ 0 h 426"/>
                <a:gd name="T4" fmla="*/ 0 w 74"/>
                <a:gd name="T5" fmla="*/ 426 h 426"/>
                <a:gd name="T6" fmla="*/ 74 w 74"/>
                <a:gd name="T7" fmla="*/ 426 h 426"/>
                <a:gd name="T8" fmla="*/ 74 w 74"/>
                <a:gd name="T9" fmla="*/ 0 h 426"/>
                <a:gd name="T10" fmla="*/ 74 w 74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26">
                  <a:moveTo>
                    <a:pt x="74" y="0"/>
                  </a:moveTo>
                  <a:lnTo>
                    <a:pt x="0" y="0"/>
                  </a:lnTo>
                  <a:lnTo>
                    <a:pt x="0" y="426"/>
                  </a:lnTo>
                  <a:lnTo>
                    <a:pt x="74" y="426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C12F45E-4D7D-43D1-9BBC-26EB4463B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451225"/>
              <a:ext cx="117475" cy="434975"/>
            </a:xfrm>
            <a:custGeom>
              <a:avLst/>
              <a:gdLst>
                <a:gd name="T0" fmla="*/ 74 w 74"/>
                <a:gd name="T1" fmla="*/ 0 h 274"/>
                <a:gd name="T2" fmla="*/ 0 w 74"/>
                <a:gd name="T3" fmla="*/ 0 h 274"/>
                <a:gd name="T4" fmla="*/ 0 w 74"/>
                <a:gd name="T5" fmla="*/ 274 h 274"/>
                <a:gd name="T6" fmla="*/ 74 w 74"/>
                <a:gd name="T7" fmla="*/ 274 h 274"/>
                <a:gd name="T8" fmla="*/ 74 w 74"/>
                <a:gd name="T9" fmla="*/ 0 h 274"/>
                <a:gd name="T10" fmla="*/ 74 w 74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74">
                  <a:moveTo>
                    <a:pt x="74" y="0"/>
                  </a:moveTo>
                  <a:lnTo>
                    <a:pt x="0" y="0"/>
                  </a:lnTo>
                  <a:lnTo>
                    <a:pt x="0" y="274"/>
                  </a:lnTo>
                  <a:lnTo>
                    <a:pt x="74" y="27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1C9C808-231C-4893-9D09-A6F68878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3241675"/>
              <a:ext cx="117475" cy="644525"/>
            </a:xfrm>
            <a:custGeom>
              <a:avLst/>
              <a:gdLst>
                <a:gd name="T0" fmla="*/ 74 w 74"/>
                <a:gd name="T1" fmla="*/ 406 h 406"/>
                <a:gd name="T2" fmla="*/ 74 w 74"/>
                <a:gd name="T3" fmla="*/ 0 h 406"/>
                <a:gd name="T4" fmla="*/ 0 w 74"/>
                <a:gd name="T5" fmla="*/ 0 h 406"/>
                <a:gd name="T6" fmla="*/ 0 w 74"/>
                <a:gd name="T7" fmla="*/ 406 h 406"/>
                <a:gd name="T8" fmla="*/ 74 w 74"/>
                <a:gd name="T9" fmla="*/ 406 h 406"/>
                <a:gd name="T10" fmla="*/ 74 w 74"/>
                <a:gd name="T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06">
                  <a:moveTo>
                    <a:pt x="74" y="406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74" y="406"/>
                  </a:lnTo>
                  <a:lnTo>
                    <a:pt x="74" y="40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FE424AB-D3F6-4A9A-B9EB-ECC795C2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00" y="3570288"/>
              <a:ext cx="115888" cy="315912"/>
            </a:xfrm>
            <a:custGeom>
              <a:avLst/>
              <a:gdLst>
                <a:gd name="T0" fmla="*/ 73 w 73"/>
                <a:gd name="T1" fmla="*/ 0 h 199"/>
                <a:gd name="T2" fmla="*/ 0 w 73"/>
                <a:gd name="T3" fmla="*/ 0 h 199"/>
                <a:gd name="T4" fmla="*/ 0 w 73"/>
                <a:gd name="T5" fmla="*/ 199 h 199"/>
                <a:gd name="T6" fmla="*/ 73 w 73"/>
                <a:gd name="T7" fmla="*/ 199 h 199"/>
                <a:gd name="T8" fmla="*/ 73 w 73"/>
                <a:gd name="T9" fmla="*/ 0 h 199"/>
                <a:gd name="T10" fmla="*/ 73 w 73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99">
                  <a:moveTo>
                    <a:pt x="73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73" y="199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DA954E2-57EF-408D-A0F0-13C42CC9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3203575"/>
              <a:ext cx="117475" cy="682625"/>
            </a:xfrm>
            <a:custGeom>
              <a:avLst/>
              <a:gdLst>
                <a:gd name="T0" fmla="*/ 74 w 74"/>
                <a:gd name="T1" fmla="*/ 0 h 430"/>
                <a:gd name="T2" fmla="*/ 0 w 74"/>
                <a:gd name="T3" fmla="*/ 0 h 430"/>
                <a:gd name="T4" fmla="*/ 0 w 74"/>
                <a:gd name="T5" fmla="*/ 430 h 430"/>
                <a:gd name="T6" fmla="*/ 74 w 74"/>
                <a:gd name="T7" fmla="*/ 430 h 430"/>
                <a:gd name="T8" fmla="*/ 74 w 74"/>
                <a:gd name="T9" fmla="*/ 0 h 430"/>
                <a:gd name="T10" fmla="*/ 74 w 74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30">
                  <a:moveTo>
                    <a:pt x="74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74" y="43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16B1ACF-4072-4FC4-BE83-D8B1B7B50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525" y="3686175"/>
              <a:ext cx="115888" cy="200025"/>
            </a:xfrm>
            <a:custGeom>
              <a:avLst/>
              <a:gdLst>
                <a:gd name="T0" fmla="*/ 0 w 73"/>
                <a:gd name="T1" fmla="*/ 0 h 126"/>
                <a:gd name="T2" fmla="*/ 0 w 73"/>
                <a:gd name="T3" fmla="*/ 126 h 126"/>
                <a:gd name="T4" fmla="*/ 73 w 73"/>
                <a:gd name="T5" fmla="*/ 126 h 126"/>
                <a:gd name="T6" fmla="*/ 73 w 73"/>
                <a:gd name="T7" fmla="*/ 0 h 126"/>
                <a:gd name="T8" fmla="*/ 0 w 73"/>
                <a:gd name="T9" fmla="*/ 0 h 126"/>
                <a:gd name="T10" fmla="*/ 0 w 73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26">
                  <a:moveTo>
                    <a:pt x="0" y="0"/>
                  </a:moveTo>
                  <a:lnTo>
                    <a:pt x="0" y="126"/>
                  </a:lnTo>
                  <a:lnTo>
                    <a:pt x="73" y="126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495678C-9740-447E-AD3F-C645C07B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5" y="3082925"/>
              <a:ext cx="119063" cy="803275"/>
            </a:xfrm>
            <a:custGeom>
              <a:avLst/>
              <a:gdLst>
                <a:gd name="T0" fmla="*/ 75 w 75"/>
                <a:gd name="T1" fmla="*/ 0 h 506"/>
                <a:gd name="T2" fmla="*/ 0 w 75"/>
                <a:gd name="T3" fmla="*/ 0 h 506"/>
                <a:gd name="T4" fmla="*/ 0 w 75"/>
                <a:gd name="T5" fmla="*/ 506 h 506"/>
                <a:gd name="T6" fmla="*/ 75 w 75"/>
                <a:gd name="T7" fmla="*/ 506 h 506"/>
                <a:gd name="T8" fmla="*/ 75 w 75"/>
                <a:gd name="T9" fmla="*/ 0 h 506"/>
                <a:gd name="T10" fmla="*/ 75 w 75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6">
                  <a:moveTo>
                    <a:pt x="75" y="0"/>
                  </a:moveTo>
                  <a:lnTo>
                    <a:pt x="0" y="0"/>
                  </a:lnTo>
                  <a:lnTo>
                    <a:pt x="0" y="506"/>
                  </a:lnTo>
                  <a:lnTo>
                    <a:pt x="75" y="506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866072D-142F-476D-B0B4-5B62908D8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3776663"/>
              <a:ext cx="119063" cy="109537"/>
            </a:xfrm>
            <a:custGeom>
              <a:avLst/>
              <a:gdLst>
                <a:gd name="T0" fmla="*/ 75 w 75"/>
                <a:gd name="T1" fmla="*/ 0 h 69"/>
                <a:gd name="T2" fmla="*/ 0 w 75"/>
                <a:gd name="T3" fmla="*/ 0 h 69"/>
                <a:gd name="T4" fmla="*/ 0 w 75"/>
                <a:gd name="T5" fmla="*/ 69 h 69"/>
                <a:gd name="T6" fmla="*/ 75 w 75"/>
                <a:gd name="T7" fmla="*/ 69 h 69"/>
                <a:gd name="T8" fmla="*/ 75 w 75"/>
                <a:gd name="T9" fmla="*/ 0 h 69"/>
                <a:gd name="T10" fmla="*/ 75 w 75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5" y="69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6E06A4F-3A44-4C53-9DDE-96372F97A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075" y="3119438"/>
              <a:ext cx="115888" cy="766762"/>
            </a:xfrm>
            <a:custGeom>
              <a:avLst/>
              <a:gdLst>
                <a:gd name="T0" fmla="*/ 73 w 73"/>
                <a:gd name="T1" fmla="*/ 483 h 483"/>
                <a:gd name="T2" fmla="*/ 73 w 73"/>
                <a:gd name="T3" fmla="*/ 0 h 483"/>
                <a:gd name="T4" fmla="*/ 0 w 73"/>
                <a:gd name="T5" fmla="*/ 0 h 483"/>
                <a:gd name="T6" fmla="*/ 0 w 73"/>
                <a:gd name="T7" fmla="*/ 483 h 483"/>
                <a:gd name="T8" fmla="*/ 73 w 73"/>
                <a:gd name="T9" fmla="*/ 483 h 483"/>
                <a:gd name="T10" fmla="*/ 73 w 73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83">
                  <a:moveTo>
                    <a:pt x="73" y="483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483"/>
                  </a:lnTo>
                  <a:lnTo>
                    <a:pt x="73" y="483"/>
                  </a:lnTo>
                  <a:lnTo>
                    <a:pt x="73" y="483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1B5275-DF07-46F1-8A6C-4A3320DB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3840163"/>
              <a:ext cx="115888" cy="46037"/>
            </a:xfrm>
            <a:custGeom>
              <a:avLst/>
              <a:gdLst>
                <a:gd name="T0" fmla="*/ 73 w 73"/>
                <a:gd name="T1" fmla="*/ 0 h 29"/>
                <a:gd name="T2" fmla="*/ 0 w 73"/>
                <a:gd name="T3" fmla="*/ 0 h 29"/>
                <a:gd name="T4" fmla="*/ 0 w 73"/>
                <a:gd name="T5" fmla="*/ 29 h 29"/>
                <a:gd name="T6" fmla="*/ 73 w 73"/>
                <a:gd name="T7" fmla="*/ 29 h 29"/>
                <a:gd name="T8" fmla="*/ 73 w 73"/>
                <a:gd name="T9" fmla="*/ 0 h 29"/>
                <a:gd name="T10" fmla="*/ 73 w 73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9">
                  <a:moveTo>
                    <a:pt x="7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73" y="29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147EF2F9-0C77-42F0-A80A-03CF4976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083" y="1481002"/>
              <a:ext cx="95250" cy="96837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A27103C5-D4C4-46A1-993B-C7B09BE6F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487" y="1463095"/>
              <a:ext cx="95250" cy="96837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6E1EF2E7-4FB0-494C-98F7-CA58ABD64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1263" y="3182938"/>
              <a:ext cx="0" cy="1746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F32F44EF-B261-461E-AC6F-A2411F629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2263" y="3289300"/>
              <a:ext cx="0" cy="1619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7848ABA1-7A4B-4E3A-A090-3150CD2F6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9138" y="3379788"/>
              <a:ext cx="0" cy="12223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2B35A587-0979-4DD0-84F7-A83D9CCFF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0188" y="3489325"/>
              <a:ext cx="0" cy="936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FC069F9E-F857-4ECB-A39C-B34AB1F43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71188" y="3511550"/>
              <a:ext cx="0" cy="8413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5196A697-9B16-4B68-BB8B-C658FA360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3313" y="3448050"/>
              <a:ext cx="0" cy="936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5D272342-DD51-4222-9B59-4C563EB05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4388" y="2987675"/>
              <a:ext cx="0" cy="22225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0EF8D396-A58D-4F75-8946-8A043C56A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0213" y="2957513"/>
              <a:ext cx="0" cy="2841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AF4C914F-DB5D-463A-906C-28B40AF7D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2874963"/>
              <a:ext cx="0" cy="32861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807962A0-CC78-4158-92CF-1ACD689B2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5513" y="2641600"/>
              <a:ext cx="0" cy="4413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B98A0235-A1C6-4EC8-9F05-0EFA7AC38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0225" y="2506663"/>
              <a:ext cx="0" cy="61277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91D40F55-1470-4BE9-A22A-E5799D4A2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7638" y="1831975"/>
              <a:ext cx="0" cy="114141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2949E86-1448-466B-BAFC-20A8D203D40E}"/>
                </a:ext>
              </a:extLst>
            </p:cNvPr>
            <p:cNvSpPr txBox="1"/>
            <p:nvPr/>
          </p:nvSpPr>
          <p:spPr>
            <a:xfrm>
              <a:off x="6349012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2008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FE8F5053-E4DB-49C5-8C14-D36458CA4186}"/>
                </a:ext>
              </a:extLst>
            </p:cNvPr>
            <p:cNvSpPr txBox="1"/>
            <p:nvPr/>
          </p:nvSpPr>
          <p:spPr>
            <a:xfrm>
              <a:off x="6062673" y="3752198"/>
              <a:ext cx="226777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17CE42A-55D1-4452-816C-408A40B03D2C}"/>
                </a:ext>
              </a:extLst>
            </p:cNvPr>
            <p:cNvSpPr txBox="1"/>
            <p:nvPr/>
          </p:nvSpPr>
          <p:spPr>
            <a:xfrm>
              <a:off x="6062673" y="3225280"/>
              <a:ext cx="226777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4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63D55E9B-7E3B-4519-BBFB-1A0ED28B6210}"/>
                </a:ext>
              </a:extLst>
            </p:cNvPr>
            <p:cNvSpPr txBox="1"/>
            <p:nvPr/>
          </p:nvSpPr>
          <p:spPr>
            <a:xfrm>
              <a:off x="6062673" y="2698363"/>
              <a:ext cx="226777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772BC9B-D395-4C67-B033-F2A3D6E5693F}"/>
                </a:ext>
              </a:extLst>
            </p:cNvPr>
            <p:cNvSpPr txBox="1"/>
            <p:nvPr/>
          </p:nvSpPr>
          <p:spPr>
            <a:xfrm>
              <a:off x="5980973" y="2171446"/>
              <a:ext cx="3084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12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AFB78B2-15C2-4A5F-90C9-4444EEBDA4B5}"/>
                </a:ext>
              </a:extLst>
            </p:cNvPr>
            <p:cNvSpPr txBox="1"/>
            <p:nvPr/>
          </p:nvSpPr>
          <p:spPr>
            <a:xfrm>
              <a:off x="5980973" y="1644529"/>
              <a:ext cx="3084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16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0AF98E3-A69E-4B59-AE91-63BEDCE47FF9}"/>
                </a:ext>
              </a:extLst>
            </p:cNvPr>
            <p:cNvSpPr txBox="1"/>
            <p:nvPr/>
          </p:nvSpPr>
          <p:spPr>
            <a:xfrm>
              <a:off x="6728739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2009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7AA84A7-96EC-4A1F-8D02-E4EE48B606DC}"/>
                </a:ext>
              </a:extLst>
            </p:cNvPr>
            <p:cNvSpPr txBox="1"/>
            <p:nvPr/>
          </p:nvSpPr>
          <p:spPr>
            <a:xfrm>
              <a:off x="7123304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531FF10-9101-4F62-AC23-772CB3DA583E}"/>
                </a:ext>
              </a:extLst>
            </p:cNvPr>
            <p:cNvSpPr txBox="1"/>
            <p:nvPr/>
          </p:nvSpPr>
          <p:spPr>
            <a:xfrm>
              <a:off x="7503032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2011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FC8094F7-33A5-44F3-9FAE-836A18728177}"/>
                </a:ext>
              </a:extLst>
            </p:cNvPr>
            <p:cNvSpPr txBox="1"/>
            <p:nvPr/>
          </p:nvSpPr>
          <p:spPr>
            <a:xfrm>
              <a:off x="7897810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2012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DC0071C-56AC-4113-B4E2-F96CD4057386}"/>
                </a:ext>
              </a:extLst>
            </p:cNvPr>
            <p:cNvSpPr txBox="1"/>
            <p:nvPr/>
          </p:nvSpPr>
          <p:spPr>
            <a:xfrm>
              <a:off x="8277537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2013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8C1981C-1FD1-49F4-892E-F715A13D8F04}"/>
                </a:ext>
              </a:extLst>
            </p:cNvPr>
            <p:cNvSpPr txBox="1"/>
            <p:nvPr/>
          </p:nvSpPr>
          <p:spPr>
            <a:xfrm>
              <a:off x="8672103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2014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F5E69D6-54A9-4553-ADE5-5C117CD785F4}"/>
                </a:ext>
              </a:extLst>
            </p:cNvPr>
            <p:cNvSpPr txBox="1"/>
            <p:nvPr/>
          </p:nvSpPr>
          <p:spPr>
            <a:xfrm>
              <a:off x="9051830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2015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22DAC8E-E4FB-4A69-ABF6-B5CBA584404A}"/>
                </a:ext>
              </a:extLst>
            </p:cNvPr>
            <p:cNvSpPr txBox="1"/>
            <p:nvPr/>
          </p:nvSpPr>
          <p:spPr>
            <a:xfrm>
              <a:off x="9456525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2016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558C91E0-0BA8-4745-A065-1697B6937451}"/>
                </a:ext>
              </a:extLst>
            </p:cNvPr>
            <p:cNvSpPr txBox="1"/>
            <p:nvPr/>
          </p:nvSpPr>
          <p:spPr>
            <a:xfrm>
              <a:off x="9836251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2017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603EA51-34D6-41DC-A306-65957533EBF5}"/>
                </a:ext>
              </a:extLst>
            </p:cNvPr>
            <p:cNvSpPr txBox="1"/>
            <p:nvPr/>
          </p:nvSpPr>
          <p:spPr>
            <a:xfrm>
              <a:off x="10230818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2018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97BA4F9F-D171-47F1-BD32-766C084177F0}"/>
                </a:ext>
              </a:extLst>
            </p:cNvPr>
            <p:cNvSpPr txBox="1"/>
            <p:nvPr/>
          </p:nvSpPr>
          <p:spPr>
            <a:xfrm>
              <a:off x="10610545" y="3943766"/>
              <a:ext cx="471878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2019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CC2C7861-A702-464F-80AC-BB7D92D74ED6}"/>
                </a:ext>
              </a:extLst>
            </p:cNvPr>
            <p:cNvSpPr txBox="1"/>
            <p:nvPr/>
          </p:nvSpPr>
          <p:spPr>
            <a:xfrm>
              <a:off x="6078734" y="1359913"/>
              <a:ext cx="963437" cy="3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% 4-class R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3AC8C42-F557-4081-B6EA-7A4627584FB0}"/>
                </a:ext>
              </a:extLst>
            </p:cNvPr>
            <p:cNvSpPr txBox="1"/>
            <p:nvPr/>
          </p:nvSpPr>
          <p:spPr>
            <a:xfrm>
              <a:off x="10885502" y="1367530"/>
              <a:ext cx="1087315" cy="3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N genotypes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EBF4C56-0D77-4C8F-9576-5C388DDA8419}"/>
                </a:ext>
              </a:extLst>
            </p:cNvPr>
            <p:cNvSpPr txBox="1"/>
            <p:nvPr/>
          </p:nvSpPr>
          <p:spPr>
            <a:xfrm>
              <a:off x="11098045" y="3752198"/>
              <a:ext cx="226777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B17DD30-9456-4FDF-9A8C-7CC220AB02E1}"/>
                </a:ext>
              </a:extLst>
            </p:cNvPr>
            <p:cNvSpPr txBox="1"/>
            <p:nvPr/>
          </p:nvSpPr>
          <p:spPr>
            <a:xfrm>
              <a:off x="11098045" y="3065075"/>
              <a:ext cx="508320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1 000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C279482-8E06-42EB-B70D-46ED0FD89AB6}"/>
                </a:ext>
              </a:extLst>
            </p:cNvPr>
            <p:cNvSpPr txBox="1"/>
            <p:nvPr/>
          </p:nvSpPr>
          <p:spPr>
            <a:xfrm>
              <a:off x="11098045" y="2356084"/>
              <a:ext cx="508320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2 000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0C153D2-D326-46EE-AEA8-E6F4694AD38B}"/>
                </a:ext>
              </a:extLst>
            </p:cNvPr>
            <p:cNvSpPr txBox="1"/>
            <p:nvPr/>
          </p:nvSpPr>
          <p:spPr>
            <a:xfrm>
              <a:off x="11098045" y="1655375"/>
              <a:ext cx="508320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3 000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2B54968-DFF1-4710-B9AB-4653EBCD27C3}"/>
                </a:ext>
              </a:extLst>
            </p:cNvPr>
            <p:cNvSpPr txBox="1"/>
            <p:nvPr/>
          </p:nvSpPr>
          <p:spPr>
            <a:xfrm>
              <a:off x="8117291" y="1916644"/>
              <a:ext cx="968139" cy="29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X</a:t>
              </a:r>
              <a:r>
                <a:rPr lang="fr-FR" sz="1600" baseline="30000" dirty="0"/>
                <a:t>2</a:t>
              </a:r>
              <a:r>
                <a:rPr lang="fr-FR" sz="1600" dirty="0"/>
                <a:t>: p &lt; 0.001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5BE8FC9-0CD6-4864-AAF7-4907399BE318}"/>
                </a:ext>
              </a:extLst>
            </p:cNvPr>
            <p:cNvSpPr txBox="1"/>
            <p:nvPr/>
          </p:nvSpPr>
          <p:spPr>
            <a:xfrm>
              <a:off x="7061806" y="1110283"/>
              <a:ext cx="3290829" cy="402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Prévalence of 4-class resistance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10617205" y="3263472"/>
              <a:ext cx="1170019" cy="3223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2.4% (1.8-3.1)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308054" y="2655122"/>
              <a:ext cx="507769" cy="32232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5.6%</a:t>
              </a:r>
            </a:p>
          </p:txBody>
        </p:sp>
      </p:grpSp>
      <p:sp>
        <p:nvSpPr>
          <p:cNvPr id="80" name="Text Box 3">
            <a:extLst>
              <a:ext uri="{FF2B5EF4-FFF2-40B4-BE49-F238E27FC236}">
                <a16:creationId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854" y="6421082"/>
            <a:ext cx="3207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Zazzi</a:t>
            </a:r>
            <a:r>
              <a:rPr lang="en-GB" sz="1400" i="1" dirty="0">
                <a:solidFill>
                  <a:srgbClr val="0070C0"/>
                </a:solidFill>
              </a:rPr>
              <a:t> M, CROI 2020, Abs. 523</a:t>
            </a:r>
          </a:p>
        </p:txBody>
      </p:sp>
    </p:spTree>
    <p:extLst>
      <p:ext uri="{BB962C8B-B14F-4D97-AF65-F5344CB8AC3E}">
        <p14:creationId xmlns:p14="http://schemas.microsoft.com/office/powerpoint/2010/main" val="1263879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V-trials - CROI 202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7454</Words>
  <Application>Microsoft Office PowerPoint</Application>
  <PresentationFormat>Grand écran</PresentationFormat>
  <Paragraphs>1621</Paragraphs>
  <Slides>52</Slides>
  <Notes>52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Century Gothic</vt:lpstr>
      <vt:lpstr>Franklin Gothic Book</vt:lpstr>
      <vt:lpstr>Wingdings</vt:lpstr>
      <vt:lpstr>ARV-trials - CROI 2020</vt:lpstr>
      <vt:lpstr>CONFERENCE ON RETROVIRUSES AND OPPORTUNISTIC INFECTIONS (CROI 2020)</vt:lpstr>
      <vt:lpstr>Présentation PowerPoint</vt:lpstr>
      <vt:lpstr>Disclosure </vt:lpstr>
      <vt:lpstr>Présentation PowerPoint</vt:lpstr>
      <vt:lpstr>New HIV diagnosis in France (2013-2018):  TasP and PrEP effect ? Decrease more pronounced in French native</vt:lpstr>
      <vt:lpstr>Test &amp; Treat studies : population-level viremia and HIV incidence</vt:lpstr>
      <vt:lpstr>Community viremia and HIV incidence – Australia </vt:lpstr>
      <vt:lpstr>Prevalence of multiresistance and limited therapeutic option in patients with HIV RNA &gt; 50 c/mL on ART</vt:lpstr>
      <vt:lpstr>Multiresistance on ART in Europe</vt:lpstr>
      <vt:lpstr>HIV superinfection in MSM and TGW  in Sub-Saharan Africa</vt:lpstr>
      <vt:lpstr>Présentation PowerPoint</vt:lpstr>
      <vt:lpstr>GEMINI Study: Virologic Failure and Resistance assessment at W96</vt:lpstr>
      <vt:lpstr>FLAIR Study:  LA cabotegravir + rilpivirine for maintenance</vt:lpstr>
      <vt:lpstr>FLAIR Study:  LA cabotegravir + rilpivirine for maintenance</vt:lpstr>
      <vt:lpstr>ATLAS-2M study: CAB LA + RPV LA IM  in maintenance – Q4W vs Q8W </vt:lpstr>
      <vt:lpstr>ATLAS-2M study: CAB LA + RPV LA IM  in maintenance – Q4W vs Q8W </vt:lpstr>
      <vt:lpstr>ATLAS-2M study: CAB LA + RPV LA IM  in maintenance – Q4W vs Q8W </vt:lpstr>
      <vt:lpstr>ATLAS-2M study: CAB LA + RPV LA IM  in maintenance – Q4W vs Q8W </vt:lpstr>
      <vt:lpstr>CAB and RPV concentrations following  Long-Acting discontinuation</vt:lpstr>
      <vt:lpstr>ART-PRO: DTG + 3TC in patients  w/wo historical M184V </vt:lpstr>
      <vt:lpstr>ART-PRO: DTG + 3TC in patients  w/wo historical M184V </vt:lpstr>
      <vt:lpstr>ART-PRO: DTG + 3TC in patients  w/without historical M184V </vt:lpstr>
      <vt:lpstr>DTG-2DR as maintenance therapy virologic failure and resistance</vt:lpstr>
      <vt:lpstr>IMPAACT2010 Study : DTG vs EFV &amp; TDF vs TAF during pregnancy</vt:lpstr>
      <vt:lpstr>GS-6207, Capsid inhibitor PK/PD</vt:lpstr>
      <vt:lpstr>New drugs</vt:lpstr>
      <vt:lpstr>Bound anti-CD4 adnectin inhibitor of HIV-1</vt:lpstr>
      <vt:lpstr>Présentation PowerPoint</vt:lpstr>
      <vt:lpstr>Intact proviral DNA</vt:lpstr>
      <vt:lpstr>Vesatolimod (GS-9620), TLR7 agonist, phase 1b</vt:lpstr>
      <vt:lpstr>Vesatolimod (GS-9620), TLR7 agonist, phase 1b</vt:lpstr>
      <vt:lpstr>AMC-095 study: Phase 1 of Immune CheckPoint inhibitors (ICPI) on the HIV reservoir</vt:lpstr>
      <vt:lpstr>Phase 1b/IIa of Romidepsin + bNAbs 3BNC117 on HIV reservoir</vt:lpstr>
      <vt:lpstr>PD-1 blockade before ATI: effect on post-peak viral control</vt:lpstr>
      <vt:lpstr>Présentation PowerPoint</vt:lpstr>
      <vt:lpstr>Life expectancy and comorbidity-free years  for people living with HIV</vt:lpstr>
      <vt:lpstr>Life expectancy and comorbidity-free years  for people living with HIV</vt:lpstr>
      <vt:lpstr>ADVANCE trial : Metabolic evaluation and change in 10-year  risk of diabetes and CV disease</vt:lpstr>
      <vt:lpstr>ADVANCE trial : Metabolic evaluation and change in 10-year  risk of diabetes and CV disease</vt:lpstr>
      <vt:lpstr>Race impact on DTG-associated weight gain</vt:lpstr>
      <vt:lpstr>Greater weight gain after  NNRTI  INSTI than PI INSTI switch</vt:lpstr>
      <vt:lpstr>Resistin Gene Polymorphism and Weight Gain</vt:lpstr>
      <vt:lpstr>Tesamorelin (GHRH analogue) for NAFLD in HIV</vt:lpstr>
      <vt:lpstr>MK-8591 011 study : islatravir (0.25 to 2.25 mg qd) + DOR, phase 2 -  Metabolic and bone evaluation W48</vt:lpstr>
      <vt:lpstr>Epigenetic age acceleration  Change after 96 weeks of ART</vt:lpstr>
      <vt:lpstr>REACT Study : SOF/VEL 6 weeks vs 12 weeks  for recent HCV infection</vt:lpstr>
      <vt:lpstr>Valganciclovir for severe Kaposi-IRIS</vt:lpstr>
      <vt:lpstr>Pomalidomide for anal HSIL HPV lesions </vt:lpstr>
      <vt:lpstr>Dolomite-EPPICC :  DTG exposure during pregnancy</vt:lpstr>
      <vt:lpstr>Présentation PowerPoint</vt:lpstr>
      <vt:lpstr>On-demand HIV post-exposure prophylaxis by  TAF/EVG vaginal inserts</vt:lpstr>
      <vt:lpstr>HIV post-exposure prophylaxis  by weekly oral islatravir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CROI 2020</dc:title>
  <dc:creator>Pedro Cahn, Anton Pozniak, François Raffi</dc:creator>
  <cp:lastModifiedBy>Pilar</cp:lastModifiedBy>
  <cp:revision>654</cp:revision>
  <dcterms:created xsi:type="dcterms:W3CDTF">2018-10-26T15:18:15Z</dcterms:created>
  <dcterms:modified xsi:type="dcterms:W3CDTF">2020-04-06T07:40:01Z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-1123827033</vt:i4>
  </property>
  <property fmtid="{D5CDD505-2E9C-101B-9397-08002B2CF9AE}" pid="3" name="_NewReviewCycle">
    <vt:lpwstr/>
  </property>
  <property fmtid="{D5CDD505-2E9C-101B-9397-08002B2CF9AE}" pid="4" name="_EmailSubject">
    <vt:lpwstr>diaporama Webinar</vt:lpwstr>
  </property>
  <property fmtid="{D5CDD505-2E9C-101B-9397-08002B2CF9AE}" pid="5" name="_AuthorEmail">
    <vt:lpwstr>pilar@aei.fr</vt:lpwstr>
  </property>
  <property fmtid="{D5CDD505-2E9C-101B-9397-08002B2CF9AE}" pid="6" name="_AuthorEmailDisplayName">
    <vt:lpwstr>Pilar Dufrene</vt:lpwstr>
  </property>
  <property fmtid="{D5CDD505-2E9C-101B-9397-08002B2CF9AE}" pid="7" name="_PreviousAdHocReviewCycleID">
    <vt:i4>-1501775084</vt:i4>
  </property>
</Properties>
</file>