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1"/>
  </p:sldMasterIdLst>
  <p:notesMasterIdLst>
    <p:notesMasterId r:id="rId46"/>
  </p:notesMasterIdLst>
  <p:sldIdLst>
    <p:sldId id="2146847731" r:id="rId2"/>
    <p:sldId id="2146847732" r:id="rId3"/>
    <p:sldId id="2146847733" r:id="rId4"/>
    <p:sldId id="2146847738" r:id="rId5"/>
    <p:sldId id="1463" r:id="rId6"/>
    <p:sldId id="263" r:id="rId7"/>
    <p:sldId id="1464" r:id="rId8"/>
    <p:sldId id="2146847655" r:id="rId9"/>
    <p:sldId id="403" r:id="rId10"/>
    <p:sldId id="2146847656" r:id="rId11"/>
    <p:sldId id="2146847657" r:id="rId12"/>
    <p:sldId id="2146847658" r:id="rId13"/>
    <p:sldId id="2146847659" r:id="rId14"/>
    <p:sldId id="2146847660" r:id="rId15"/>
    <p:sldId id="257" r:id="rId16"/>
    <p:sldId id="258" r:id="rId17"/>
    <p:sldId id="259" r:id="rId18"/>
    <p:sldId id="272" r:id="rId19"/>
    <p:sldId id="2146847661" r:id="rId20"/>
    <p:sldId id="274" r:id="rId21"/>
    <p:sldId id="275" r:id="rId22"/>
    <p:sldId id="1993219265" r:id="rId23"/>
    <p:sldId id="2146847651" r:id="rId24"/>
    <p:sldId id="2146847652" r:id="rId25"/>
    <p:sldId id="2146847653" r:id="rId26"/>
    <p:sldId id="2146847662" r:id="rId27"/>
    <p:sldId id="2146847663" r:id="rId28"/>
    <p:sldId id="1462" r:id="rId29"/>
    <p:sldId id="1460" r:id="rId30"/>
    <p:sldId id="2146847700" r:id="rId31"/>
    <p:sldId id="2146847701" r:id="rId32"/>
    <p:sldId id="2146847702" r:id="rId33"/>
    <p:sldId id="2146847703" r:id="rId34"/>
    <p:sldId id="2146847704" r:id="rId35"/>
    <p:sldId id="2146847719" r:id="rId36"/>
    <p:sldId id="2146847720" r:id="rId37"/>
    <p:sldId id="2146847721" r:id="rId38"/>
    <p:sldId id="1459" r:id="rId39"/>
    <p:sldId id="2146847728" r:id="rId40"/>
    <p:sldId id="2146847730" r:id="rId41"/>
    <p:sldId id="2146847724" r:id="rId42"/>
    <p:sldId id="2146847729" r:id="rId43"/>
    <p:sldId id="2146847726" r:id="rId44"/>
    <p:sldId id="1532" r:id="rId45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0A13BA87-ADB6-C048-B76C-366B243E1AE5}">
          <p14:sldIdLst>
            <p14:sldId id="2146847731"/>
            <p14:sldId id="2146847732"/>
            <p14:sldId id="2146847733"/>
            <p14:sldId id="2146847738"/>
            <p14:sldId id="1463"/>
            <p14:sldId id="263"/>
            <p14:sldId id="1464"/>
            <p14:sldId id="2146847655"/>
            <p14:sldId id="403"/>
            <p14:sldId id="2146847656"/>
            <p14:sldId id="2146847657"/>
            <p14:sldId id="2146847658"/>
            <p14:sldId id="2146847659"/>
            <p14:sldId id="2146847660"/>
            <p14:sldId id="257"/>
            <p14:sldId id="258"/>
            <p14:sldId id="259"/>
            <p14:sldId id="272"/>
            <p14:sldId id="2146847661"/>
            <p14:sldId id="274"/>
            <p14:sldId id="275"/>
            <p14:sldId id="1993219265"/>
            <p14:sldId id="2146847651"/>
            <p14:sldId id="2146847652"/>
            <p14:sldId id="2146847653"/>
            <p14:sldId id="2146847662"/>
            <p14:sldId id="2146847663"/>
            <p14:sldId id="1462"/>
            <p14:sldId id="1460"/>
            <p14:sldId id="2146847700"/>
            <p14:sldId id="2146847701"/>
            <p14:sldId id="2146847702"/>
            <p14:sldId id="2146847703"/>
            <p14:sldId id="2146847704"/>
            <p14:sldId id="2146847719"/>
            <p14:sldId id="2146847720"/>
            <p14:sldId id="2146847721"/>
            <p14:sldId id="1459"/>
            <p14:sldId id="2146847728"/>
            <p14:sldId id="2146847730"/>
            <p14:sldId id="2146847724"/>
            <p14:sldId id="2146847729"/>
            <p14:sldId id="2146847726"/>
            <p14:sldId id="1532"/>
          </p14:sldIdLst>
        </p14:section>
        <p14:section name="Section sans titre" id="{254791B9-0333-EB48-8435-5CBCE9E793FF}">
          <p14:sldIdLst/>
        </p14:section>
      </p14:sectionLst>
    </p:ext>
    <p:ext uri="{EFAFB233-063F-42B5-8137-9DF3F51BA10A}">
      <p15:sldGuideLst xmlns:p15="http://schemas.microsoft.com/office/powerpoint/2012/main">
        <p15:guide id="5" pos="5722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orient="horz" pos="10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tilisateur de Microsoft Office" initials="Office" lastIdx="106" clrIdx="0"/>
  <p:cmAuthor id="1" name="Yannick Darrats" initials="YD" lastIdx="1" clrIdx="1"/>
  <p:cmAuthor id="2" name="charles dufrene" initials="cd" lastIdx="1" clrIdx="2"/>
  <p:cmAuthor id="3" name="francois.raffi@wanadoo.fr" initials="f" lastIdx="6" clrIdx="3">
    <p:extLst>
      <p:ext uri="{19B8F6BF-5375-455C-9EA6-DF929625EA0E}">
        <p15:presenceInfo xmlns:p15="http://schemas.microsoft.com/office/powerpoint/2012/main" userId="fef510a6f748a89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6FA"/>
    <a:srgbClr val="D0D8E8"/>
    <a:srgbClr val="E9EDF4"/>
    <a:srgbClr val="4F81BD"/>
    <a:srgbClr val="000000"/>
    <a:srgbClr val="000066"/>
    <a:srgbClr val="9BBB59"/>
    <a:srgbClr val="C0504D"/>
    <a:srgbClr val="D99694"/>
    <a:srgbClr val="18B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489" autoAdjust="0"/>
    <p:restoredTop sz="95672" autoAdjust="0"/>
  </p:normalViewPr>
  <p:slideViewPr>
    <p:cSldViewPr snapToGrid="0" snapToObjects="1">
      <p:cViewPr varScale="1">
        <p:scale>
          <a:sx n="97" d="100"/>
          <a:sy n="97" d="100"/>
        </p:scale>
        <p:origin x="1248" y="84"/>
      </p:cViewPr>
      <p:guideLst>
        <p:guide pos="5722"/>
        <p:guide orient="horz"/>
        <p:guide orient="horz" pos="107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>
        <p:scale>
          <a:sx n="60" d="100"/>
          <a:sy n="60" d="100"/>
        </p:scale>
        <p:origin x="2290" y="1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2.7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D234-5744-8572-0729F73A676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87.4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234-5744-8572-0729F73A67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Feuil1!$B$2:$B$4</c:f>
              <c:numCache>
                <c:formatCode>General</c:formatCode>
                <c:ptCount val="3"/>
                <c:pt idx="0">
                  <c:v>2.7</c:v>
                </c:pt>
                <c:pt idx="1">
                  <c:v>87.4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6F-413A-8A1E-5E70EC1F36F3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990099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85.9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D234-5744-8572-0729F73A676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13.2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234-5744-8572-0729F73A67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Feuil1!$C$2:$C$4</c:f>
              <c:numCache>
                <c:formatCode>General</c:formatCode>
                <c:ptCount val="3"/>
                <c:pt idx="0">
                  <c:v>1</c:v>
                </c:pt>
                <c:pt idx="1">
                  <c:v>85.9</c:v>
                </c:pt>
                <c:pt idx="2">
                  <c:v>13.2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6F-413A-8A1E-5E70EC1F36F3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pattFill prst="wdDnDiag">
              <a:fgClr>
                <a:srgbClr val="00B050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2.4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234-5744-8572-0729F73A676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88.2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D234-5744-8572-0729F73A676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9.4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234-5744-8572-0729F73A67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Feuil1!$D$2:$D$4</c:f>
              <c:numCache>
                <c:formatCode>General</c:formatCode>
                <c:ptCount val="3"/>
                <c:pt idx="0">
                  <c:v>2.4</c:v>
                </c:pt>
                <c:pt idx="1">
                  <c:v>88.2</c:v>
                </c:pt>
                <c:pt idx="2">
                  <c:v>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6F-413A-8A1E-5E70EC1F36F3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Série 4</c:v>
                </c:pt>
              </c:strCache>
            </c:strRef>
          </c:tx>
          <c:spPr>
            <a:pattFill prst="wdDnDiag">
              <a:fgClr>
                <a:srgbClr val="990099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86.9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D234-5744-8572-0729F73A676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12.1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234-5744-8572-0729F73A67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Feuil1!$E$2:$E$4</c:f>
              <c:numCache>
                <c:formatCode>General</c:formatCode>
                <c:ptCount val="3"/>
                <c:pt idx="0">
                  <c:v>1</c:v>
                </c:pt>
                <c:pt idx="1">
                  <c:v>86.9</c:v>
                </c:pt>
                <c:pt idx="2">
                  <c:v>12.1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6F-413A-8A1E-5E70EC1F36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65726672"/>
        <c:axId val="-1965724896"/>
      </c:barChart>
      <c:catAx>
        <c:axId val="-1965726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65724896"/>
        <c:crosses val="autoZero"/>
        <c:auto val="1"/>
        <c:lblAlgn val="ctr"/>
        <c:lblOffset val="100"/>
        <c:noMultiLvlLbl val="0"/>
      </c:catAx>
      <c:valAx>
        <c:axId val="-19657248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6572667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37.6</c:v>
                </c:pt>
                <c:pt idx="1">
                  <c:v>21.6</c:v>
                </c:pt>
                <c:pt idx="2">
                  <c:v>15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E6-459E-BA1B-360F8736A284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24.6</c:v>
                </c:pt>
                <c:pt idx="1">
                  <c:v>15.6</c:v>
                </c:pt>
                <c:pt idx="2">
                  <c:v>8</c:v>
                </c:pt>
                <c:pt idx="3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E6-459E-BA1B-360F8736A284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19.7</c:v>
                </c:pt>
                <c:pt idx="1">
                  <c:v>14.9</c:v>
                </c:pt>
                <c:pt idx="2">
                  <c:v>3.8</c:v>
                </c:pt>
                <c:pt idx="3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E6-459E-BA1B-360F8736A284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Série 4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Feuil1!$E$2:$E$5</c:f>
              <c:numCache>
                <c:formatCode>General</c:formatCode>
                <c:ptCount val="4"/>
                <c:pt idx="0">
                  <c:v>15.6</c:v>
                </c:pt>
                <c:pt idx="1">
                  <c:v>14.1</c:v>
                </c:pt>
                <c:pt idx="2">
                  <c:v>1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E6-459E-BA1B-360F8736A2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1653696"/>
        <c:axId val="1071644128"/>
      </c:barChart>
      <c:catAx>
        <c:axId val="1071653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71644128"/>
        <c:crosses val="autoZero"/>
        <c:auto val="1"/>
        <c:lblAlgn val="ctr"/>
        <c:lblOffset val="100"/>
        <c:noMultiLvlLbl val="0"/>
      </c:catAx>
      <c:valAx>
        <c:axId val="1071644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00206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71653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1212D-1ACA-4140-B238-21A134C77371}" type="datetimeFigureOut">
              <a:rPr lang="fr-FR" smtClean="0"/>
              <a:t>28/02/2025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0A27D-7449-D94F-98A1-EFDA980036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123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0A27D-7449-D94F-98A1-EFDA9800364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271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TND : Target Not </a:t>
            </a:r>
            <a:r>
              <a:rPr lang="fr-FR" dirty="0" err="1"/>
              <a:t>Detected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086831-0EED-4BC4-9F57-D60BE23A0B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</p:spPr>
        <p:txBody>
          <a:bodyPr/>
          <a:lstStyle/>
          <a:p>
            <a:fld id="{9890A27D-7449-D94F-98A1-EFDA98003643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3636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429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076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128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852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587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097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145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C33C5D-87D8-4B90-A10F-72DEDD3C23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3" name="Espace réservé de l'image des diapositives 2">
            <a:extLst>
              <a:ext uri="{FF2B5EF4-FFF2-40B4-BE49-F238E27FC236}">
                <a16:creationId xmlns:a16="http://schemas.microsoft.com/office/drawing/2014/main" id="{64628AAC-FD2E-450C-823E-1E12890E1D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223E9B9C-E4E8-43BC-AA27-68D5EB6F5E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352476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181DBF-1B73-442C-86EF-ED5E50C7B4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3" name="Espace réservé de l'image des diapositives 2">
            <a:extLst>
              <a:ext uri="{FF2B5EF4-FFF2-40B4-BE49-F238E27FC236}">
                <a16:creationId xmlns:a16="http://schemas.microsoft.com/office/drawing/2014/main" id="{0D69EDD3-202E-4C20-A97E-F6FA95ED40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44C27A3A-5178-43CC-9F41-086890C195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041250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0A27D-7449-D94F-98A1-EFDA9800364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008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E6A973-32BB-4BE4-8B0C-23F4BE0F6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3" name="Espace réservé de l'image des diapositives 2">
            <a:extLst>
              <a:ext uri="{FF2B5EF4-FFF2-40B4-BE49-F238E27FC236}">
                <a16:creationId xmlns:a16="http://schemas.microsoft.com/office/drawing/2014/main" id="{DEF831F5-8CEB-413D-874A-D15B3A7808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B7AE94BF-E57F-4169-86BD-A4680406AB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6023489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C2F14B-A942-461F-B5FC-E1D4098B45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3" name="Espace réservé de l'image des diapositives 2">
            <a:extLst>
              <a:ext uri="{FF2B5EF4-FFF2-40B4-BE49-F238E27FC236}">
                <a16:creationId xmlns:a16="http://schemas.microsoft.com/office/drawing/2014/main" id="{B39328D1-EDEA-417C-B749-4E9986D72F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07C6E9E7-AE9B-41E9-97CA-8F8DFACA33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240790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1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B0ABFF-F898-4A1A-8BDD-BFCE7391D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3" name="Espace réservé de l'image des diapositives 2">
            <a:extLst>
              <a:ext uri="{FF2B5EF4-FFF2-40B4-BE49-F238E27FC236}">
                <a16:creationId xmlns:a16="http://schemas.microsoft.com/office/drawing/2014/main" id="{8C96B903-DB79-4152-8A9B-25278552AD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96D2E55D-7816-43C9-B798-4465028063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7693445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58FD9D-7713-4A74-BF5D-2E4815F790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3" name="Espace réservé de l'image des diapositives 2">
            <a:extLst>
              <a:ext uri="{FF2B5EF4-FFF2-40B4-BE49-F238E27FC236}">
                <a16:creationId xmlns:a16="http://schemas.microsoft.com/office/drawing/2014/main" id="{3130A712-9814-4F2F-AF50-5B565253BC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D6AC70F4-E640-4795-A984-7EB8C5038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2904205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14A3E2-2FE1-41B0-8543-CAA4901E25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3" name="Espace réservé de l'image des diapositives 2">
            <a:extLst>
              <a:ext uri="{FF2B5EF4-FFF2-40B4-BE49-F238E27FC236}">
                <a16:creationId xmlns:a16="http://schemas.microsoft.com/office/drawing/2014/main" id="{B15EEDCA-5592-4B5F-B39D-E2A2363EAF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47D53728-E4E5-42A1-AA1B-F8B86F4BEF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1534798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91330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72BA9D-AE6E-4449-9D23-B688246ED8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3" name="Espace réservé de l'image des diapositives 2">
            <a:extLst>
              <a:ext uri="{FF2B5EF4-FFF2-40B4-BE49-F238E27FC236}">
                <a16:creationId xmlns:a16="http://schemas.microsoft.com/office/drawing/2014/main" id="{D0836FBD-326D-47B0-AD86-1CBBF09B42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73D3045C-9071-4263-9E1F-A006DD10F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1430217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427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8558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0A27D-7449-D94F-98A1-EFDA9800364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7307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F4AD322-6E70-4D2E-A8DD-9880C3CC21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</p:spPr>
        <p:txBody>
          <a:bodyPr/>
          <a:lstStyle/>
          <a:p>
            <a:fld id="{9890A27D-7449-D94F-98A1-EFDA98003643}" type="slidenum">
              <a:rPr lang="fr-FR" smtClean="0"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62948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+ 2 infections dans le bras DTG.</a:t>
            </a:r>
          </a:p>
          <a:p>
            <a:r>
              <a:rPr lang="fr-FR" dirty="0"/>
              <a:t>+ 2 infections dans le bras TDF/FTC.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29ABC3-E93B-4335-A1BA-7755E48528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</p:spPr>
        <p:txBody>
          <a:bodyPr/>
          <a:lstStyle/>
          <a:p>
            <a:fld id="{9890A27D-7449-D94F-98A1-EFDA98003643}" type="slidenum">
              <a:rPr lang="fr-FR" smtClean="0"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5534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01801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25201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16334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D53150-5CA5-44D4-96B2-5F361F1C6E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</p:spPr>
        <p:txBody>
          <a:bodyPr/>
          <a:lstStyle/>
          <a:p>
            <a:fld id="{9890A27D-7449-D94F-98A1-EFDA98003643}" type="slidenum">
              <a:rPr lang="fr-FR" smtClean="0"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58704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22328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0790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5389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2536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2910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68561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9637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84368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67532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'image des diapositives 9">
            <a:extLst>
              <a:ext uri="{FF2B5EF4-FFF2-40B4-BE49-F238E27FC236}">
                <a16:creationId xmlns:a16="http://schemas.microsoft.com/office/drawing/2014/main" id="{3AAD1561-FC95-4DD2-8589-0843D1601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" name="Espace réservé des notes 10">
            <a:extLst>
              <a:ext uri="{FF2B5EF4-FFF2-40B4-BE49-F238E27FC236}">
                <a16:creationId xmlns:a16="http://schemas.microsoft.com/office/drawing/2014/main" id="{4CBA2EC1-62D4-4910-83D5-E0E07485C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878230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17A072-0AA5-4E5F-8123-4AB90ADA34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</p:spPr>
        <p:txBody>
          <a:bodyPr/>
          <a:lstStyle/>
          <a:p>
            <a:fld id="{9890A27D-7449-D94F-98A1-EFDA98003643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20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70F9B2-B498-4F39-B985-642384C915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3" name="Espace réservé de l'image des diapositives 2">
            <a:extLst>
              <a:ext uri="{FF2B5EF4-FFF2-40B4-BE49-F238E27FC236}">
                <a16:creationId xmlns:a16="http://schemas.microsoft.com/office/drawing/2014/main" id="{F2BF105F-17E8-44FB-9713-BFD602A81B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2D9A60C4-93AC-48BE-A94A-973ABE361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937057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F7266D-F4FC-4622-BC0F-265063C40E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3" name="Espace réservé de l'image des diapositives 2">
            <a:extLst>
              <a:ext uri="{FF2B5EF4-FFF2-40B4-BE49-F238E27FC236}">
                <a16:creationId xmlns:a16="http://schemas.microsoft.com/office/drawing/2014/main" id="{20F5B304-224E-4C4C-90DD-5827074D17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Espace réservé des notes 5">
            <a:extLst>
              <a:ext uri="{FF2B5EF4-FFF2-40B4-BE49-F238E27FC236}">
                <a16:creationId xmlns:a16="http://schemas.microsoft.com/office/drawing/2014/main" id="{D02641F6-385F-4339-B090-21D6D2FEE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456385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887C47-F79E-42F9-8165-513835C627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</p:spPr>
        <p:txBody>
          <a:bodyPr/>
          <a:lstStyle/>
          <a:p>
            <a:fld id="{9890A27D-7449-D94F-98A1-EFDA98003643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4364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910F98-08C5-48D6-8116-B1BE400715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</p:spPr>
        <p:txBody>
          <a:bodyPr/>
          <a:lstStyle/>
          <a:p>
            <a:fld id="{9890A27D-7449-D94F-98A1-EFDA98003643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2265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9200" y="2865442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48000" y="445665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766681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96943" y="96819"/>
            <a:ext cx="8485457" cy="1581373"/>
          </a:xfrm>
        </p:spPr>
        <p:txBody>
          <a:bodyPr/>
          <a:lstStyle>
            <a:lvl1pPr algn="l">
              <a:lnSpc>
                <a:spcPts val="3000"/>
              </a:lnSpc>
              <a:defRPr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09600" y="1741708"/>
            <a:ext cx="10972800" cy="457200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44862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683A308-5D3A-4CA6-AC20-9C72DA27D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99A2E9C-1C03-427F-9B0F-714F67A73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8ACD967-ED9E-450B-92D9-A1E0D5E0BA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962" y="5943600"/>
            <a:ext cx="11143488" cy="304769"/>
          </a:xfrm>
        </p:spPr>
        <p:txBody>
          <a:bodyPr bIns="36000" anchor="b"/>
          <a:lstStyle>
            <a:lvl1pPr marL="0" indent="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56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09600" y="1619250"/>
            <a:ext cx="10972800" cy="4572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10419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9059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Add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5846" y="6646663"/>
            <a:ext cx="1011833" cy="211339"/>
          </a:xfrm>
          <a:prstGeom prst="rect">
            <a:avLst/>
          </a:prstGeom>
        </p:spPr>
        <p:txBody>
          <a:bodyPr/>
          <a:lstStyle/>
          <a:p>
            <a:fld id="{E10189AC-4389-4A73-97F5-D7C36531EF56}" type="datetime1">
              <a:rPr lang="en-US" smtClean="0"/>
              <a:t>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90187" y="6646663"/>
            <a:ext cx="9353781" cy="2113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6476" y="6646663"/>
            <a:ext cx="469680" cy="211339"/>
          </a:xfrm>
          <a:prstGeom prst="rect">
            <a:avLst/>
          </a:prstGeom>
        </p:spPr>
        <p:txBody>
          <a:bodyPr/>
          <a:lstStyle/>
          <a:p>
            <a:fld id="{4F90343F-D056-4E24-BE3D-A305BDC1A23E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586B4D5-F585-4327-9BBC-BE18FFDDB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2795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9877730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0"/>
            <a:ext cx="8466034" cy="149153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7650930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-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60C558D-B934-1E48-A274-ADC7814E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752" y="472904"/>
            <a:ext cx="10515600" cy="39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BD1B54-3DC7-BE44-80C9-09715E6823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2633" y="1080000"/>
            <a:ext cx="10800000" cy="48600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4041EA-67A6-3F41-A747-E6FD48DEB8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2633" y="92075"/>
            <a:ext cx="10515600" cy="381000"/>
          </a:xfrm>
        </p:spPr>
        <p:txBody>
          <a:bodyPr/>
          <a:lstStyle>
            <a:lvl1pPr>
              <a:buNone/>
              <a:defRPr sz="25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ici pour ajouter un titre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E3FB0B25-D500-EE43-8874-105A9804D6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2634" y="6059489"/>
            <a:ext cx="10799233" cy="433387"/>
          </a:xfrm>
        </p:spPr>
        <p:txBody>
          <a:bodyPr/>
          <a:lstStyle>
            <a:lvl1pPr>
              <a:buFont typeface="Police système Courant"/>
              <a:buChar char="→"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992760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83243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00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10471"/>
            <a:ext cx="8470698" cy="1481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790700"/>
            <a:ext cx="10972800" cy="4335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2643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705" r:id="rId4"/>
    <p:sldLayoutId id="2147483707" r:id="rId5"/>
    <p:sldLayoutId id="2147483709" r:id="rId6"/>
    <p:sldLayoutId id="2147483710" r:id="rId7"/>
    <p:sldLayoutId id="2147483711" r:id="rId8"/>
    <p:sldLayoutId id="2147483712" r:id="rId9"/>
    <p:sldLayoutId id="2147483728" r:id="rId10"/>
    <p:sldLayoutId id="2147483731" r:id="rId11"/>
  </p:sldLayoutIdLst>
  <p:txStyles>
    <p:titleStyle>
      <a:lvl1pPr algn="l" defTabSz="342900" rtl="0" eaLnBrk="1" latinLnBrk="0" hangingPunct="1">
        <a:spcBef>
          <a:spcPct val="0"/>
        </a:spcBef>
        <a:buNone/>
        <a:defRPr sz="3300" b="1" kern="1200">
          <a:solidFill>
            <a:srgbClr val="FF6600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D979B62A-0DBD-4B35-BA82-E20CAF20B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0666" y="2247218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1E3C91"/>
                </a:solidFill>
              </a:rPr>
              <a:t>CONFERENCE ON RETROVIRUSES</a:t>
            </a:r>
            <a:br>
              <a:rPr lang="en-US" dirty="0">
                <a:solidFill>
                  <a:srgbClr val="1E3C91"/>
                </a:solidFill>
              </a:rPr>
            </a:br>
            <a:r>
              <a:rPr lang="en-US" dirty="0">
                <a:solidFill>
                  <a:srgbClr val="1E3C91"/>
                </a:solidFill>
              </a:rPr>
              <a:t>AND OPPORTUNISTIC INFECTIONS</a:t>
            </a:r>
            <a:br>
              <a:rPr lang="en-US" dirty="0">
                <a:solidFill>
                  <a:srgbClr val="1E3C91"/>
                </a:solidFill>
              </a:rPr>
            </a:br>
            <a:r>
              <a:rPr lang="en-US" dirty="0">
                <a:solidFill>
                  <a:srgbClr val="1E3C91"/>
                </a:solidFill>
              </a:rPr>
              <a:t>(CROI 2022)</a:t>
            </a:r>
            <a:endParaRPr lang="fr-FR" dirty="0">
              <a:solidFill>
                <a:srgbClr val="1E3C9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59700EE-9D57-4BA6-B4A4-0FC26F380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6466" y="4166130"/>
            <a:ext cx="6400800" cy="2099202"/>
          </a:xfrm>
        </p:spPr>
        <p:txBody>
          <a:bodyPr>
            <a:normAutofit fontScale="77500" lnSpcReduction="20000"/>
          </a:bodyPr>
          <a:lstStyle/>
          <a:p>
            <a:r>
              <a:rPr lang="es-ES" sz="3200" b="1" dirty="0">
                <a:solidFill>
                  <a:srgbClr val="FF6600"/>
                </a:solidFill>
              </a:rPr>
              <a:t>VIRTUAL| 12-16 FEBRUARY 2022</a:t>
            </a:r>
            <a:endParaRPr lang="en-US" sz="3200" b="1" dirty="0">
              <a:solidFill>
                <a:srgbClr val="FF6600"/>
              </a:solidFill>
            </a:endParaRPr>
          </a:p>
          <a:p>
            <a:endParaRPr lang="fr-FR" sz="2900" b="1" dirty="0">
              <a:solidFill>
                <a:schemeClr val="tx1"/>
              </a:solidFill>
            </a:endParaRPr>
          </a:p>
          <a:p>
            <a:r>
              <a:rPr lang="fr-FR" sz="2900" b="1" dirty="0" err="1">
                <a:solidFill>
                  <a:schemeClr val="tx1"/>
                </a:solidFill>
              </a:rPr>
              <a:t>Faculty</a:t>
            </a:r>
            <a:endParaRPr lang="fr-FR" sz="2900" b="1" dirty="0">
              <a:solidFill>
                <a:schemeClr val="tx1"/>
              </a:solidFill>
            </a:endParaRPr>
          </a:p>
          <a:p>
            <a:pPr marL="0" lvl="1"/>
            <a:r>
              <a:rPr lang="fr-FR" sz="2500" dirty="0">
                <a:solidFill>
                  <a:schemeClr val="tx1"/>
                </a:solidFill>
              </a:rPr>
              <a:t>Pedro </a:t>
            </a:r>
            <a:r>
              <a:rPr lang="fr-FR" sz="2500" dirty="0" err="1">
                <a:solidFill>
                  <a:schemeClr val="tx1"/>
                </a:solidFill>
              </a:rPr>
              <a:t>Cahn</a:t>
            </a:r>
            <a:r>
              <a:rPr lang="fr-FR" sz="2500" dirty="0">
                <a:solidFill>
                  <a:schemeClr val="tx1"/>
                </a:solidFill>
              </a:rPr>
              <a:t>, Buenos-Aires, Argentina</a:t>
            </a:r>
          </a:p>
          <a:p>
            <a:pPr marL="0" lvl="1"/>
            <a:r>
              <a:rPr lang="fr-FR" sz="2500" dirty="0">
                <a:solidFill>
                  <a:schemeClr val="tx1"/>
                </a:solidFill>
              </a:rPr>
              <a:t>Anton </a:t>
            </a:r>
            <a:r>
              <a:rPr lang="fr-FR" sz="2500" dirty="0" err="1">
                <a:solidFill>
                  <a:schemeClr val="tx1"/>
                </a:solidFill>
              </a:rPr>
              <a:t>Pozniak</a:t>
            </a:r>
            <a:r>
              <a:rPr lang="fr-FR" sz="2500" dirty="0">
                <a:solidFill>
                  <a:schemeClr val="tx1"/>
                </a:solidFill>
              </a:rPr>
              <a:t>, London, UK</a:t>
            </a:r>
          </a:p>
          <a:p>
            <a:pPr marL="0" lvl="1"/>
            <a:r>
              <a:rPr lang="fr-FR" sz="2500" dirty="0">
                <a:solidFill>
                  <a:schemeClr val="tx1"/>
                </a:solidFill>
              </a:rPr>
              <a:t>François </a:t>
            </a:r>
            <a:r>
              <a:rPr lang="fr-FR" sz="2500" dirty="0" err="1">
                <a:solidFill>
                  <a:schemeClr val="tx1"/>
                </a:solidFill>
              </a:rPr>
              <a:t>Raffi</a:t>
            </a:r>
            <a:r>
              <a:rPr lang="fr-FR" sz="2500" dirty="0">
                <a:solidFill>
                  <a:schemeClr val="tx1"/>
                </a:solidFill>
              </a:rPr>
              <a:t>, Nantes, France</a:t>
            </a:r>
          </a:p>
        </p:txBody>
      </p:sp>
    </p:spTree>
    <p:extLst>
      <p:ext uri="{BB962C8B-B14F-4D97-AF65-F5344CB8AC3E}">
        <p14:creationId xmlns:p14="http://schemas.microsoft.com/office/powerpoint/2010/main" val="3442374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 Box 2">
            <a:extLst>
              <a:ext uri="{FF2B5EF4-FFF2-40B4-BE49-F238E27FC236}">
                <a16:creationId xmlns:a16="http://schemas.microsoft.com/office/drawing/2014/main" id="{E2E69852-8EFE-D545-BE44-C0AB10A89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5107" y="2087068"/>
            <a:ext cx="6019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ＭＳ Ｐゴシック" pitchFamily="34" charset="-128"/>
                <a:cs typeface="Arial" charset="0"/>
              </a:rPr>
              <a:t>% </a:t>
            </a:r>
            <a:r>
              <a:rPr lang="en-US" sz="2000" b="1">
                <a:solidFill>
                  <a:srgbClr val="0070C0"/>
                </a:solidFill>
                <a:ea typeface="ＭＳ Ｐゴシック" pitchFamily="34" charset="-128"/>
                <a:cs typeface="Arial" charset="0"/>
              </a:rPr>
              <a:t>of </a:t>
            </a: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ＭＳ Ｐゴシック" pitchFamily="34" charset="-128"/>
                <a:cs typeface="Arial" charset="0"/>
              </a:rPr>
              <a:t>patients with HIV RNA &lt; 40 c/mL </a:t>
            </a:r>
            <a:r>
              <a:rPr kumimoji="0" lang="en-US" sz="2000" b="1" i="0" u="sng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ＭＳ Ｐゴシック" pitchFamily="34" charset="-128"/>
                <a:cs typeface="Arial" charset="0"/>
              </a:rPr>
              <a:t>a</a:t>
            </a:r>
            <a:r>
              <a:rPr lang="en-US" sz="2000" b="1" u="sng">
                <a:solidFill>
                  <a:srgbClr val="0070C0"/>
                </a:solidFill>
                <a:ea typeface="ＭＳ Ｐゴシック" pitchFamily="34" charset="-128"/>
                <a:cs typeface="Arial" charset="0"/>
              </a:rPr>
              <a:t>nd</a:t>
            </a: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ＭＳ Ｐゴシック" pitchFamily="34" charset="-128"/>
                <a:cs typeface="Arial" charset="0"/>
              </a:rPr>
              <a:t> TND </a:t>
            </a:r>
            <a:r>
              <a:rPr lang="en-US" sz="2000" b="1">
                <a:solidFill>
                  <a:srgbClr val="0070C0"/>
                </a:solidFill>
                <a:ea typeface="ＭＳ Ｐゴシック" pitchFamily="34" charset="-128"/>
                <a:cs typeface="Arial" charset="0"/>
              </a:rPr>
              <a:t>at W</a:t>
            </a: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ＭＳ Ｐゴシック" pitchFamily="34" charset="-128"/>
                <a:cs typeface="Arial" charset="0"/>
              </a:rPr>
              <a:t>48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CB6CD4A-F28F-47D0-8117-BB7068008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1243829" cy="1481068"/>
          </a:xfrm>
        </p:spPr>
        <p:txBody>
          <a:bodyPr/>
          <a:lstStyle/>
          <a:p>
            <a:r>
              <a:rPr lang="en-US" dirty="0"/>
              <a:t>SALSA study: archived </a:t>
            </a:r>
            <a:r>
              <a:rPr lang="en-US" dirty="0" err="1"/>
              <a:t>resistanceand</a:t>
            </a:r>
            <a:r>
              <a:rPr lang="en-US" dirty="0"/>
              <a:t> stringent virologic response (2)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DC125C8-C8BA-134B-B670-377AF017A1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329252"/>
            <a:ext cx="10972800" cy="807261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j-lt"/>
                <a:cs typeface="Arial" panose="020B0604020202020204" pitchFamily="34" charset="0"/>
              </a:rPr>
              <a:t>HIV RNA </a:t>
            </a:r>
            <a:r>
              <a:rPr lang="en-US" sz="2000" b="0" dirty="0">
                <a:latin typeface="+mj-lt"/>
                <a:cs typeface="Arial" panose="020B0604020202020204" pitchFamily="34" charset="0"/>
              </a:rPr>
              <a:t>&lt; 50 c/mL at W48: 99.5 % DTG/3TC vs 98.4 % continuation 3DR</a:t>
            </a:r>
          </a:p>
          <a:p>
            <a:r>
              <a:rPr lang="en-US" sz="2000" b="0" dirty="0">
                <a:latin typeface="+mj-lt"/>
                <a:cs typeface="Arial" panose="020B0604020202020204" pitchFamily="34" charset="0"/>
              </a:rPr>
              <a:t>No confirmed virological failure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DBF9ECEA-DFB7-470F-9A37-451AF893C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3559" y="4286618"/>
            <a:ext cx="403200" cy="1882214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46/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59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AC0D378D-9A07-486B-A114-B445846EE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7160" y="4231594"/>
            <a:ext cx="404976" cy="1937239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4/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8E24872E-5BEF-49AE-9582-787713AC5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6031" y="4248670"/>
            <a:ext cx="403200" cy="1920162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43/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54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63BDA677-377D-4EA1-BCF3-7EB79083E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6465" y="3759143"/>
            <a:ext cx="403200" cy="2409689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7/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C9088B91-85CF-45D4-900A-99B85C08F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370" y="3759143"/>
            <a:ext cx="403200" cy="2409689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1/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6614968E-A3D6-4CF2-8FFE-86D43FE4F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0066" y="3759143"/>
            <a:ext cx="404976" cy="2409689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4/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844C0217-EEF6-4AFF-A938-6DF2DB78A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145" y="4512409"/>
            <a:ext cx="404976" cy="1656425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11/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AF99A99F-0F2B-42B3-A754-77809A58B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673" y="4074110"/>
            <a:ext cx="404976" cy="2094722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13/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56081D90-6678-41BE-BB11-13E626AAF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758" y="4225902"/>
            <a:ext cx="404976" cy="1942931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155/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192</a:t>
            </a:r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6F2FFC2A-A15E-485D-99CD-93BB12132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230" y="4174673"/>
            <a:ext cx="404976" cy="1994161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153/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185</a:t>
            </a:r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100ABBF4-627C-428B-B35D-2DAA0BA6D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948" y="4248670"/>
            <a:ext cx="404976" cy="1920162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111/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138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ACD14265-000C-47F6-A09C-F60939802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8324" y="4231594"/>
            <a:ext cx="403200" cy="1937239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32/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40</a:t>
            </a:r>
          </a:p>
        </p:txBody>
      </p:sp>
      <p:sp>
        <p:nvSpPr>
          <p:cNvPr id="24" name="Rectangle 21">
            <a:extLst>
              <a:ext uri="{FF2B5EF4-FFF2-40B4-BE49-F238E27FC236}">
                <a16:creationId xmlns:a16="http://schemas.microsoft.com/office/drawing/2014/main" id="{ACF0F794-9760-4F05-AE75-5527DE82D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5852" y="4225902"/>
            <a:ext cx="404976" cy="1942931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44/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54</a:t>
            </a:r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ED36A112-7B94-4EF8-B739-BA00AFB14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5420" y="4174673"/>
            <a:ext cx="404976" cy="1994161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121/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145</a:t>
            </a:r>
          </a:p>
        </p:txBody>
      </p: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B04B1E7D-63B6-4660-8E43-45E47E1E2273}"/>
              </a:ext>
            </a:extLst>
          </p:cNvPr>
          <p:cNvGrpSpPr/>
          <p:nvPr/>
        </p:nvGrpSpPr>
        <p:grpSpPr>
          <a:xfrm>
            <a:off x="1143178" y="3768631"/>
            <a:ext cx="10710251" cy="2400203"/>
            <a:chOff x="1204913" y="2581276"/>
            <a:chExt cx="10218738" cy="2008188"/>
          </a:xfrm>
        </p:grpSpPr>
        <p:sp>
          <p:nvSpPr>
            <p:cNvPr id="26" name="Line 23">
              <a:extLst>
                <a:ext uri="{FF2B5EF4-FFF2-40B4-BE49-F238E27FC236}">
                  <a16:creationId xmlns:a16="http://schemas.microsoft.com/office/drawing/2014/main" id="{62CB103F-E2FC-4E95-A474-5CEAE199D1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4913" y="3384551"/>
              <a:ext cx="60325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>
                <a:solidFill>
                  <a:srgbClr val="000066"/>
                </a:solidFill>
              </a:endParaRPr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8EB30A05-8F37-4F5C-B58E-1BDFE9CDD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238" y="2581276"/>
              <a:ext cx="10158413" cy="2008188"/>
            </a:xfrm>
            <a:custGeom>
              <a:avLst/>
              <a:gdLst>
                <a:gd name="T0" fmla="*/ 6399 w 6399"/>
                <a:gd name="T1" fmla="*/ 1265 h 1265"/>
                <a:gd name="T2" fmla="*/ 0 w 6399"/>
                <a:gd name="T3" fmla="*/ 1265 h 1265"/>
                <a:gd name="T4" fmla="*/ 0 w 6399"/>
                <a:gd name="T5" fmla="*/ 1012 h 1265"/>
                <a:gd name="T6" fmla="*/ 0 w 6399"/>
                <a:gd name="T7" fmla="*/ 759 h 1265"/>
                <a:gd name="T8" fmla="*/ 0 w 6399"/>
                <a:gd name="T9" fmla="*/ 506 h 1265"/>
                <a:gd name="T10" fmla="*/ 0 w 6399"/>
                <a:gd name="T11" fmla="*/ 253 h 1265"/>
                <a:gd name="T12" fmla="*/ 0 w 6399"/>
                <a:gd name="T13" fmla="*/ 0 h 1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99" h="1265">
                  <a:moveTo>
                    <a:pt x="6399" y="1265"/>
                  </a:moveTo>
                  <a:lnTo>
                    <a:pt x="0" y="1265"/>
                  </a:lnTo>
                  <a:lnTo>
                    <a:pt x="0" y="1012"/>
                  </a:lnTo>
                  <a:lnTo>
                    <a:pt x="0" y="759"/>
                  </a:lnTo>
                  <a:lnTo>
                    <a:pt x="0" y="506"/>
                  </a:lnTo>
                  <a:lnTo>
                    <a:pt x="0" y="253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>
                <a:solidFill>
                  <a:srgbClr val="000066"/>
                </a:solidFill>
              </a:endParaRPr>
            </a:p>
          </p:txBody>
        </p:sp>
        <p:sp>
          <p:nvSpPr>
            <p:cNvPr id="28" name="Line 25">
              <a:extLst>
                <a:ext uri="{FF2B5EF4-FFF2-40B4-BE49-F238E27FC236}">
                  <a16:creationId xmlns:a16="http://schemas.microsoft.com/office/drawing/2014/main" id="{44C6A27D-9D2D-483C-95BC-D7F7684FDA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4913" y="2982913"/>
              <a:ext cx="60325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>
                <a:solidFill>
                  <a:srgbClr val="000066"/>
                </a:solidFill>
              </a:endParaRPr>
            </a:p>
          </p:txBody>
        </p:sp>
        <p:sp>
          <p:nvSpPr>
            <p:cNvPr id="29" name="Line 26">
              <a:extLst>
                <a:ext uri="{FF2B5EF4-FFF2-40B4-BE49-F238E27FC236}">
                  <a16:creationId xmlns:a16="http://schemas.microsoft.com/office/drawing/2014/main" id="{BE68E2AF-2340-4574-9433-B3738B039D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4913" y="4187826"/>
              <a:ext cx="60325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>
                <a:solidFill>
                  <a:srgbClr val="000066"/>
                </a:solidFill>
              </a:endParaRPr>
            </a:p>
          </p:txBody>
        </p:sp>
        <p:sp>
          <p:nvSpPr>
            <p:cNvPr id="30" name="Line 27">
              <a:extLst>
                <a:ext uri="{FF2B5EF4-FFF2-40B4-BE49-F238E27FC236}">
                  <a16:creationId xmlns:a16="http://schemas.microsoft.com/office/drawing/2014/main" id="{92B44A38-D568-4DDC-BA56-F9BAA6C3DA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4913" y="3786188"/>
              <a:ext cx="60325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>
                <a:solidFill>
                  <a:srgbClr val="000066"/>
                </a:solidFill>
              </a:endParaRPr>
            </a:p>
          </p:txBody>
        </p:sp>
        <p:sp>
          <p:nvSpPr>
            <p:cNvPr id="31" name="Line 28">
              <a:extLst>
                <a:ext uri="{FF2B5EF4-FFF2-40B4-BE49-F238E27FC236}">
                  <a16:creationId xmlns:a16="http://schemas.microsoft.com/office/drawing/2014/main" id="{AD93A52D-9B2F-44BA-9FB4-D1003CD24B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4913" y="4589463"/>
              <a:ext cx="60325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>
                <a:solidFill>
                  <a:srgbClr val="000066"/>
                </a:solidFill>
              </a:endParaRPr>
            </a:p>
          </p:txBody>
        </p:sp>
        <p:sp>
          <p:nvSpPr>
            <p:cNvPr id="32" name="Line 29">
              <a:extLst>
                <a:ext uri="{FF2B5EF4-FFF2-40B4-BE49-F238E27FC236}">
                  <a16:creationId xmlns:a16="http://schemas.microsoft.com/office/drawing/2014/main" id="{FDD9B259-86EA-497D-B663-9F7149E735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4913" y="2581276"/>
              <a:ext cx="60325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>
                <a:solidFill>
                  <a:srgbClr val="000066"/>
                </a:solidFill>
              </a:endParaRPr>
            </a:p>
          </p:txBody>
        </p:sp>
      </p:grpSp>
      <p:sp>
        <p:nvSpPr>
          <p:cNvPr id="33" name="Rectangle 30">
            <a:extLst>
              <a:ext uri="{FF2B5EF4-FFF2-40B4-BE49-F238E27FC236}">
                <a16:creationId xmlns:a16="http://schemas.microsoft.com/office/drawing/2014/main" id="{A5A44403-555B-412F-8E77-635F2CCBE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02" y="3660859"/>
            <a:ext cx="27411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100</a:t>
            </a:r>
            <a:endParaRPr kumimoji="0" lang="fr-FR" altLang="fr-FR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34" name="Rectangle 31">
            <a:extLst>
              <a:ext uri="{FF2B5EF4-FFF2-40B4-BE49-F238E27FC236}">
                <a16:creationId xmlns:a16="http://schemas.microsoft.com/office/drawing/2014/main" id="{5F7823D3-AB5C-4328-8E7F-F4AC7266B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099" y="4140898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80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35" name="Rectangle 32">
            <a:extLst>
              <a:ext uri="{FF2B5EF4-FFF2-40B4-BE49-F238E27FC236}">
                <a16:creationId xmlns:a16="http://schemas.microsoft.com/office/drawing/2014/main" id="{9AB0F126-90EB-4D81-861B-80D263221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099" y="4620940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60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36" name="Rectangle 33">
            <a:extLst>
              <a:ext uri="{FF2B5EF4-FFF2-40B4-BE49-F238E27FC236}">
                <a16:creationId xmlns:a16="http://schemas.microsoft.com/office/drawing/2014/main" id="{4EFDE0E5-69D2-4646-8FE1-218DD6D3D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099" y="5100979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40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DE4D364D-A2FE-4E01-9BE8-95086706E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099" y="5581020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20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38" name="Rectangle 35">
            <a:extLst>
              <a:ext uri="{FF2B5EF4-FFF2-40B4-BE49-F238E27FC236}">
                <a16:creationId xmlns:a16="http://schemas.microsoft.com/office/drawing/2014/main" id="{9F063C46-940B-4D46-8730-5B340581B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470" y="6061060"/>
            <a:ext cx="9137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0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39" name="Rectangle 36">
            <a:extLst>
              <a:ext uri="{FF2B5EF4-FFF2-40B4-BE49-F238E27FC236}">
                <a16:creationId xmlns:a16="http://schemas.microsoft.com/office/drawing/2014/main" id="{2A0D74DC-1484-48DF-B411-0B2F6DB8B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026" y="3928012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81</a:t>
            </a:r>
            <a:endParaRPr kumimoji="0" lang="fr-FR" altLang="fr-FR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40" name="Rectangle 37">
            <a:extLst>
              <a:ext uri="{FF2B5EF4-FFF2-40B4-BE49-F238E27FC236}">
                <a16:creationId xmlns:a16="http://schemas.microsoft.com/office/drawing/2014/main" id="{F473588E-DF17-41C3-B0EF-61784147B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498" y="3876781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83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43" name="Rectangle 40">
            <a:extLst>
              <a:ext uri="{FF2B5EF4-FFF2-40B4-BE49-F238E27FC236}">
                <a16:creationId xmlns:a16="http://schemas.microsoft.com/office/drawing/2014/main" id="{31719F48-90BF-4011-B3B9-D8C6DD1A1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120" y="3928012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81</a:t>
            </a:r>
            <a:endParaRPr kumimoji="0" lang="fr-FR" altLang="fr-FR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44" name="Rectangle 41">
            <a:extLst>
              <a:ext uri="{FF2B5EF4-FFF2-40B4-BE49-F238E27FC236}">
                <a16:creationId xmlns:a16="http://schemas.microsoft.com/office/drawing/2014/main" id="{50B6CDE6-9208-4B14-BFB4-35D7FB78C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4592" y="3933703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80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47" name="Rectangle 44">
            <a:extLst>
              <a:ext uri="{FF2B5EF4-FFF2-40B4-BE49-F238E27FC236}">
                <a16:creationId xmlns:a16="http://schemas.microsoft.com/office/drawing/2014/main" id="{465EEE79-6B81-429A-937B-B1CCAD6C5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216" y="3950780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80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48" name="Rectangle 45">
            <a:extLst>
              <a:ext uri="{FF2B5EF4-FFF2-40B4-BE49-F238E27FC236}">
                <a16:creationId xmlns:a16="http://schemas.microsoft.com/office/drawing/2014/main" id="{3C50CE5A-B211-456D-89AA-F141A5A36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87" y="3876781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83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51" name="Rectangle 48">
            <a:extLst>
              <a:ext uri="{FF2B5EF4-FFF2-40B4-BE49-F238E27FC236}">
                <a16:creationId xmlns:a16="http://schemas.microsoft.com/office/drawing/2014/main" id="{E159081F-BB6E-4509-AB97-02ABA0ACF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7941" y="3776220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87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52" name="Rectangle 49">
            <a:extLst>
              <a:ext uri="{FF2B5EF4-FFF2-40B4-BE49-F238E27FC236}">
                <a16:creationId xmlns:a16="http://schemas.microsoft.com/office/drawing/2014/main" id="{AF4ADD77-B62F-4985-8F77-10EFB8588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413" y="4214517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69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55" name="Rectangle 52">
            <a:extLst>
              <a:ext uri="{FF2B5EF4-FFF2-40B4-BE49-F238E27FC236}">
                <a16:creationId xmlns:a16="http://schemas.microsoft.com/office/drawing/2014/main" id="{0B8F4402-49F7-4645-9995-66FE2EB3A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8175" y="3461253"/>
            <a:ext cx="27411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100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56" name="Rectangle 53">
            <a:extLst>
              <a:ext uri="{FF2B5EF4-FFF2-40B4-BE49-F238E27FC236}">
                <a16:creationId xmlns:a16="http://schemas.microsoft.com/office/drawing/2014/main" id="{B194F295-943A-45C2-8091-9857A34A1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0648" y="3461253"/>
            <a:ext cx="27411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100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59" name="Rectangle 56">
            <a:extLst>
              <a:ext uri="{FF2B5EF4-FFF2-40B4-BE49-F238E27FC236}">
                <a16:creationId xmlns:a16="http://schemas.microsoft.com/office/drawing/2014/main" id="{0C1B7F47-8ED2-40AC-BF35-B20071318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5271" y="3461253"/>
            <a:ext cx="27411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100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60" name="Rectangle 57">
            <a:extLst>
              <a:ext uri="{FF2B5EF4-FFF2-40B4-BE49-F238E27FC236}">
                <a16:creationId xmlns:a16="http://schemas.microsoft.com/office/drawing/2014/main" id="{FFA73184-4019-482C-9540-7DE53235F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3428" y="3933703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80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63" name="Rectangle 60">
            <a:extLst>
              <a:ext uri="{FF2B5EF4-FFF2-40B4-BE49-F238E27FC236}">
                <a16:creationId xmlns:a16="http://schemas.microsoft.com/office/drawing/2014/main" id="{BDCC347B-E46F-41CD-81B8-17050EC2F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9827" y="3988728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78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64" name="Rectangle 61">
            <a:extLst>
              <a:ext uri="{FF2B5EF4-FFF2-40B4-BE49-F238E27FC236}">
                <a16:creationId xmlns:a16="http://schemas.microsoft.com/office/drawing/2014/main" id="{9CA72E91-9827-41D7-8E1B-E4C92D260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2299" y="3950780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80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75" name="Rectangle 72">
            <a:extLst>
              <a:ext uri="{FF2B5EF4-FFF2-40B4-BE49-F238E27FC236}">
                <a16:creationId xmlns:a16="http://schemas.microsoft.com/office/drawing/2014/main" id="{B67832FC-0651-4BCE-9A20-8CF6C8701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588" y="3023105"/>
            <a:ext cx="84786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All patients</a:t>
            </a: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76" name="Rectangle 73">
            <a:extLst>
              <a:ext uri="{FF2B5EF4-FFF2-40B4-BE49-F238E27FC236}">
                <a16:creationId xmlns:a16="http://schemas.microsoft.com/office/drawing/2014/main" id="{14884730-80EB-48D8-9010-FABD3084D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9331" y="3023105"/>
            <a:ext cx="70211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≥ 1 major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400" b="1" dirty="0">
                <a:solidFill>
                  <a:srgbClr val="000000"/>
                </a:solidFill>
                <a:latin typeface="+mn-lt"/>
              </a:rPr>
              <a:t>RAM</a:t>
            </a: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77" name="Rectangle 74">
            <a:extLst>
              <a:ext uri="{FF2B5EF4-FFF2-40B4-BE49-F238E27FC236}">
                <a16:creationId xmlns:a16="http://schemas.microsoft.com/office/drawing/2014/main" id="{C0F05217-DFEC-4714-8FF4-4CA791676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160" y="3023105"/>
            <a:ext cx="11028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400" b="1" dirty="0">
                <a:solidFill>
                  <a:srgbClr val="000000"/>
                </a:solidFill>
                <a:latin typeface="+mn-lt"/>
              </a:rPr>
              <a:t>No major RAM</a:t>
            </a: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78" name="Rectangle 75">
            <a:extLst>
              <a:ext uri="{FF2B5EF4-FFF2-40B4-BE49-F238E27FC236}">
                <a16:creationId xmlns:a16="http://schemas.microsoft.com/office/drawing/2014/main" id="{CD36388C-B15A-4727-A404-B38E01CAF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5559" y="3023105"/>
            <a:ext cx="7612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Major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400" b="1" dirty="0">
                <a:solidFill>
                  <a:srgbClr val="000000"/>
                </a:solidFill>
                <a:latin typeface="+mn-lt"/>
              </a:rPr>
              <a:t>NRTI RAM</a:t>
            </a: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79" name="Rectangle 76">
            <a:extLst>
              <a:ext uri="{FF2B5EF4-FFF2-40B4-BE49-F238E27FC236}">
                <a16:creationId xmlns:a16="http://schemas.microsoft.com/office/drawing/2014/main" id="{1462B840-7C20-4D36-A554-5176F0143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2974" y="3023105"/>
            <a:ext cx="87831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Major INSTI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fr-FR" sz="1400" b="1" dirty="0">
                <a:solidFill>
                  <a:srgbClr val="000000"/>
                </a:solidFill>
                <a:latin typeface="+mn-lt"/>
              </a:rPr>
              <a:t>RAM</a:t>
            </a:r>
            <a:endParaRPr kumimoji="0" lang="en-US" altLang="fr-FR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80" name="Rectangle 77">
            <a:extLst>
              <a:ext uri="{FF2B5EF4-FFF2-40B4-BE49-F238E27FC236}">
                <a16:creationId xmlns:a16="http://schemas.microsoft.com/office/drawing/2014/main" id="{86B567CA-98E6-42A2-B3BF-2208788E7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6824" y="3023105"/>
            <a:ext cx="92480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fr-FR" sz="1400" b="1" dirty="0">
                <a:solidFill>
                  <a:srgbClr val="000000"/>
                </a:solidFill>
                <a:latin typeface="+mn-lt"/>
              </a:rPr>
              <a:t>Minor INSTI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fr-FR" sz="1400" b="1" dirty="0">
                <a:solidFill>
                  <a:srgbClr val="000000"/>
                </a:solidFill>
                <a:latin typeface="+mn-lt"/>
              </a:rPr>
              <a:t>RAM</a:t>
            </a:r>
            <a:endParaRPr kumimoji="0" lang="en-US" altLang="fr-FR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81" name="Rectangle 78">
            <a:extLst>
              <a:ext uri="{FF2B5EF4-FFF2-40B4-BE49-F238E27FC236}">
                <a16:creationId xmlns:a16="http://schemas.microsoft.com/office/drawing/2014/main" id="{25934020-4830-44EF-8451-8C4D07FD1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6871" y="3023105"/>
            <a:ext cx="86068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Other INSTI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fr-FR" sz="1400" b="1" dirty="0">
                <a:solidFill>
                  <a:srgbClr val="000000"/>
                </a:solidFill>
                <a:latin typeface="+mn-lt"/>
              </a:rPr>
              <a:t>mutations</a:t>
            </a:r>
            <a:endParaRPr kumimoji="0" lang="en-US" altLang="fr-FR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31F2E8-1699-1F4E-B172-9B91E21EE276}"/>
              </a:ext>
            </a:extLst>
          </p:cNvPr>
          <p:cNvSpPr txBox="1"/>
          <p:nvPr/>
        </p:nvSpPr>
        <p:spPr>
          <a:xfrm>
            <a:off x="981540" y="3302000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</a:rPr>
              <a:t>%</a:t>
            </a:r>
          </a:p>
        </p:txBody>
      </p:sp>
      <p:sp>
        <p:nvSpPr>
          <p:cNvPr id="86" name="Rectangle 114">
            <a:extLst>
              <a:ext uri="{FF2B5EF4-FFF2-40B4-BE49-F238E27FC236}">
                <a16:creationId xmlns:a16="http://schemas.microsoft.com/office/drawing/2014/main" id="{F758212E-635B-0448-B2E3-42A58B95B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169" y="2389427"/>
            <a:ext cx="144000" cy="144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rgbClr val="000066"/>
              </a:solidFill>
            </a:endParaRPr>
          </a:p>
        </p:txBody>
      </p:sp>
      <p:sp>
        <p:nvSpPr>
          <p:cNvPr id="87" name="Rectangle 114">
            <a:extLst>
              <a:ext uri="{FF2B5EF4-FFF2-40B4-BE49-F238E27FC236}">
                <a16:creationId xmlns:a16="http://schemas.microsoft.com/office/drawing/2014/main" id="{B600B64E-715B-5345-9207-F603E9DFA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169" y="2668561"/>
            <a:ext cx="144000" cy="1440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rgbClr val="000066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F27C291-51E3-174B-A46F-75D8FED557C0}"/>
              </a:ext>
            </a:extLst>
          </p:cNvPr>
          <p:cNvSpPr txBox="1"/>
          <p:nvPr/>
        </p:nvSpPr>
        <p:spPr>
          <a:xfrm>
            <a:off x="687169" y="2305963"/>
            <a:ext cx="840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</a:rPr>
              <a:t>DTG/3TC</a:t>
            </a: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F430386B-45A3-7440-8A80-6C4257DD1C99}"/>
              </a:ext>
            </a:extLst>
          </p:cNvPr>
          <p:cNvSpPr txBox="1"/>
          <p:nvPr/>
        </p:nvSpPr>
        <p:spPr>
          <a:xfrm>
            <a:off x="687169" y="2585096"/>
            <a:ext cx="1502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</a:rPr>
              <a:t>Continuation 3DR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AC654445-18FA-8C48-8C67-803443C39E6F}"/>
              </a:ext>
            </a:extLst>
          </p:cNvPr>
          <p:cNvSpPr txBox="1"/>
          <p:nvPr/>
        </p:nvSpPr>
        <p:spPr>
          <a:xfrm>
            <a:off x="6254782" y="6241531"/>
            <a:ext cx="2535118" cy="307777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4/5 (80 %) with archived M184V</a:t>
            </a:r>
          </a:p>
        </p:txBody>
      </p:sp>
      <p:sp>
        <p:nvSpPr>
          <p:cNvPr id="93" name="Flèche à angle droit 92">
            <a:extLst>
              <a:ext uri="{FF2B5EF4-FFF2-40B4-BE49-F238E27FC236}">
                <a16:creationId xmlns:a16="http://schemas.microsoft.com/office/drawing/2014/main" id="{948AC230-E732-4442-A21F-98EEABDBB2D0}"/>
              </a:ext>
            </a:extLst>
          </p:cNvPr>
          <p:cNvSpPr/>
          <p:nvPr/>
        </p:nvSpPr>
        <p:spPr bwMode="auto">
          <a:xfrm rot="5400000">
            <a:off x="5913606" y="6123458"/>
            <a:ext cx="273946" cy="408405"/>
          </a:xfrm>
          <a:prstGeom prst="bentUpArrow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18C6F73-DEAE-CA4B-B63C-FD7E44B01E4B}"/>
              </a:ext>
            </a:extLst>
          </p:cNvPr>
          <p:cNvSpPr/>
          <p:nvPr/>
        </p:nvSpPr>
        <p:spPr bwMode="auto">
          <a:xfrm>
            <a:off x="7687425" y="2732536"/>
            <a:ext cx="4022215" cy="343627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00E8D9-E920-6B47-97B8-53205A0A5B28}"/>
              </a:ext>
            </a:extLst>
          </p:cNvPr>
          <p:cNvSpPr/>
          <p:nvPr/>
        </p:nvSpPr>
        <p:spPr>
          <a:xfrm>
            <a:off x="85656" y="6441438"/>
            <a:ext cx="2103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TND = Target not detected</a:t>
            </a:r>
          </a:p>
        </p:txBody>
      </p:sp>
      <p:sp>
        <p:nvSpPr>
          <p:cNvPr id="65" name="Text Box 3">
            <a:extLst>
              <a:ext uri="{FF2B5EF4-FFF2-40B4-BE49-F238E27FC236}">
                <a16:creationId xmlns:a16="http://schemas.microsoft.com/office/drawing/2014/main" id="{7CC3CA4B-5C63-4D89-8B9B-6CEDADBE3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7263" y="6444771"/>
            <a:ext cx="27847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400" i="1" dirty="0">
                <a:solidFill>
                  <a:srgbClr val="0070C0"/>
                </a:solidFill>
              </a:rPr>
              <a:t>Underwood M, CROI 2022, Abs. 481</a:t>
            </a:r>
          </a:p>
        </p:txBody>
      </p:sp>
    </p:spTree>
    <p:extLst>
      <p:ext uri="{BB962C8B-B14F-4D97-AF65-F5344CB8AC3E}">
        <p14:creationId xmlns:p14="http://schemas.microsoft.com/office/powerpoint/2010/main" val="4265324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599" y="10471"/>
            <a:ext cx="11107479" cy="1481068"/>
          </a:xfrm>
        </p:spPr>
        <p:txBody>
          <a:bodyPr>
            <a:normAutofit/>
          </a:bodyPr>
          <a:lstStyle/>
          <a:p>
            <a:r>
              <a:rPr lang="fr-FR" dirty="0"/>
              <a:t>NADIA Study: DTG vs DRV/r + TDF + 3TC vs ZDV + 3TC </a:t>
            </a:r>
            <a:br>
              <a:rPr lang="fr-FR" dirty="0"/>
            </a:br>
            <a:r>
              <a:rPr lang="fr-FR" dirty="0"/>
              <a:t>as 2</a:t>
            </a:r>
            <a:r>
              <a:rPr lang="fr-FR" baseline="30000" dirty="0"/>
              <a:t>nd</a:t>
            </a:r>
            <a:r>
              <a:rPr lang="fr-FR" dirty="0"/>
              <a:t> line ART (1)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38197BD-D2E4-4EC3-88C1-394B3E656839}"/>
              </a:ext>
            </a:extLst>
          </p:cNvPr>
          <p:cNvGrpSpPr/>
          <p:nvPr/>
        </p:nvGrpSpPr>
        <p:grpSpPr>
          <a:xfrm>
            <a:off x="285740" y="1845664"/>
            <a:ext cx="11296660" cy="4716243"/>
            <a:chOff x="2653643" y="1845664"/>
            <a:chExt cx="9811169" cy="4716243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B447B295-84A0-4D14-BB8E-332155736829}"/>
                </a:ext>
              </a:extLst>
            </p:cNvPr>
            <p:cNvSpPr txBox="1"/>
            <p:nvPr/>
          </p:nvSpPr>
          <p:spPr>
            <a:xfrm>
              <a:off x="2653643" y="1845664"/>
              <a:ext cx="9461362" cy="110799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/>
                <a:t>Eligible patients:</a:t>
              </a:r>
            </a:p>
            <a:p>
              <a:r>
                <a:rPr lang="en-US" sz="1600" b="1" dirty="0"/>
                <a:t>On TDF + 3TC/FTC + NNRTI regimen for ≥ 6 m with treatment failure defined as VL ≥ 1 000 copies/mL at screening AND</a:t>
              </a:r>
            </a:p>
            <a:p>
              <a:r>
                <a:rPr lang="en-US" sz="1600" b="1" dirty="0"/>
                <a:t>	EITHER: VL ≥ 1 000 copies/mL on test taken &lt; 6 m (&amp; ≥ 4 weeks) prior to screening</a:t>
              </a:r>
            </a:p>
            <a:p>
              <a:r>
                <a:rPr lang="en-US" sz="1600" b="1" dirty="0"/>
                <a:t>	OR: VL ≥ 1 000 copies/mL on confirmatory test taken ≥ 4 weeks after screening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B7F1C92-AD19-42A3-BEE8-8B285000C0CC}"/>
                </a:ext>
              </a:extLst>
            </p:cNvPr>
            <p:cNvSpPr txBox="1"/>
            <p:nvPr/>
          </p:nvSpPr>
          <p:spPr>
            <a:xfrm>
              <a:off x="3417097" y="3242419"/>
              <a:ext cx="4774064" cy="30777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2 X 2 </a:t>
              </a:r>
              <a:r>
                <a:rPr lang="en-US" sz="1400" b="1" dirty="0"/>
                <a:t>factorial</a:t>
              </a:r>
              <a:r>
                <a:rPr lang="fr-FR" sz="1400" b="1" dirty="0"/>
                <a:t> randomisation</a:t>
              </a:r>
              <a:endParaRPr lang="fr-FR" sz="1400" dirty="0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E690A62-63E0-4D43-9924-2D48B415E05F}"/>
                </a:ext>
              </a:extLst>
            </p:cNvPr>
            <p:cNvSpPr txBox="1"/>
            <p:nvPr/>
          </p:nvSpPr>
          <p:spPr>
            <a:xfrm>
              <a:off x="3217486" y="4087063"/>
              <a:ext cx="1726904" cy="3693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DTG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2B8902-BCC7-4264-97FB-A5D78BED2EE2}"/>
                </a:ext>
              </a:extLst>
            </p:cNvPr>
            <p:cNvSpPr txBox="1"/>
            <p:nvPr/>
          </p:nvSpPr>
          <p:spPr>
            <a:xfrm>
              <a:off x="6377960" y="4123639"/>
              <a:ext cx="2714464" cy="338554"/>
            </a:xfrm>
            <a:prstGeom prst="rect">
              <a:avLst/>
            </a:prstGeom>
            <a:solidFill>
              <a:srgbClr val="0061A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</a:rPr>
                <a:t>DRV/r (800mg/100mg </a:t>
              </a:r>
              <a:r>
                <a:rPr lang="fr-FR" sz="1600" b="1" dirty="0" err="1">
                  <a:solidFill>
                    <a:schemeClr val="bg1"/>
                  </a:solidFill>
                </a:rPr>
                <a:t>od</a:t>
              </a:r>
              <a:r>
                <a:rPr lang="fr-FR" sz="1600" b="1" dirty="0">
                  <a:solidFill>
                    <a:schemeClr val="bg1"/>
                  </a:solidFill>
                </a:rPr>
                <a:t>)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4B21CBA-3332-46FA-BDBC-7BE31B275A68}"/>
                </a:ext>
              </a:extLst>
            </p:cNvPr>
            <p:cNvSpPr txBox="1"/>
            <p:nvPr/>
          </p:nvSpPr>
          <p:spPr>
            <a:xfrm>
              <a:off x="3417098" y="5016454"/>
              <a:ext cx="612207" cy="523220"/>
            </a:xfrm>
            <a:prstGeom prst="rect">
              <a:avLst/>
            </a:prstGeom>
            <a:solidFill>
              <a:srgbClr val="18BE0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TDF</a:t>
              </a:r>
              <a:br>
                <a:rPr lang="fr-FR" sz="1400" b="1" dirty="0">
                  <a:solidFill>
                    <a:schemeClr val="bg1"/>
                  </a:solidFill>
                </a:rPr>
              </a:br>
              <a:r>
                <a:rPr lang="fr-FR" sz="1400" b="1" dirty="0">
                  <a:solidFill>
                    <a:schemeClr val="bg1"/>
                  </a:solidFill>
                </a:rPr>
                <a:t>+ 3TC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418FFC2-0702-498F-BF15-A74254E7CCF5}"/>
                </a:ext>
              </a:extLst>
            </p:cNvPr>
            <p:cNvSpPr txBox="1"/>
            <p:nvPr/>
          </p:nvSpPr>
          <p:spPr>
            <a:xfrm>
              <a:off x="4280550" y="5001320"/>
              <a:ext cx="612207" cy="5232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002060"/>
                  </a:solidFill>
                </a:rPr>
                <a:t>ZDV*</a:t>
              </a:r>
              <a:br>
                <a:rPr lang="fr-FR" sz="1400" b="1" dirty="0">
                  <a:solidFill>
                    <a:srgbClr val="002060"/>
                  </a:solidFill>
                </a:rPr>
              </a:br>
              <a:r>
                <a:rPr lang="fr-FR" sz="1400" b="1" dirty="0">
                  <a:solidFill>
                    <a:srgbClr val="002060"/>
                  </a:solidFill>
                </a:rPr>
                <a:t>+ 3TC</a:t>
              </a:r>
              <a:endParaRPr lang="fr-FR" sz="1400" dirty="0">
                <a:solidFill>
                  <a:srgbClr val="002060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73D1A2A-5CE3-489D-8163-641DBD5110D4}"/>
                </a:ext>
              </a:extLst>
            </p:cNvPr>
            <p:cNvSpPr txBox="1"/>
            <p:nvPr/>
          </p:nvSpPr>
          <p:spPr>
            <a:xfrm>
              <a:off x="6715503" y="5016454"/>
              <a:ext cx="612207" cy="523220"/>
            </a:xfrm>
            <a:prstGeom prst="rect">
              <a:avLst/>
            </a:prstGeom>
            <a:solidFill>
              <a:srgbClr val="18BE0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TDF</a:t>
              </a:r>
              <a:br>
                <a:rPr lang="fr-FR" sz="1400" b="1" dirty="0">
                  <a:solidFill>
                    <a:schemeClr val="bg1"/>
                  </a:solidFill>
                </a:rPr>
              </a:br>
              <a:r>
                <a:rPr lang="fr-FR" sz="1400" b="1" dirty="0">
                  <a:solidFill>
                    <a:schemeClr val="bg1"/>
                  </a:solidFill>
                </a:rPr>
                <a:t>+ 3TC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8284C1C-8EA4-438F-AAE3-EBB09048AF17}"/>
                </a:ext>
              </a:extLst>
            </p:cNvPr>
            <p:cNvSpPr txBox="1"/>
            <p:nvPr/>
          </p:nvSpPr>
          <p:spPr>
            <a:xfrm>
              <a:off x="7578955" y="5016454"/>
              <a:ext cx="612207" cy="5232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002060"/>
                  </a:solidFill>
                </a:rPr>
                <a:t>ZDV*</a:t>
              </a:r>
              <a:br>
                <a:rPr lang="fr-FR" sz="1400" b="1" dirty="0">
                  <a:solidFill>
                    <a:srgbClr val="002060"/>
                  </a:solidFill>
                </a:rPr>
              </a:br>
              <a:r>
                <a:rPr lang="fr-FR" sz="1400" b="1" dirty="0">
                  <a:solidFill>
                    <a:srgbClr val="002060"/>
                  </a:solidFill>
                </a:rPr>
                <a:t>+ 3TC</a:t>
              </a:r>
              <a:endParaRPr lang="fr-FR" sz="1400" dirty="0">
                <a:solidFill>
                  <a:srgbClr val="002060"/>
                </a:solidFill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89174522-3CD7-417B-8DBF-F135DFFF065D}"/>
                </a:ext>
              </a:extLst>
            </p:cNvPr>
            <p:cNvSpPr txBox="1"/>
            <p:nvPr/>
          </p:nvSpPr>
          <p:spPr>
            <a:xfrm>
              <a:off x="3417097" y="5838276"/>
              <a:ext cx="477406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0070C0"/>
                  </a:solidFill>
                </a:rPr>
                <a:t>Follow up for 96 weeks</a:t>
              </a:r>
              <a:endParaRPr lang="en-US" sz="1400">
                <a:solidFill>
                  <a:srgbClr val="0070C0"/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4B5E971-75ED-4F80-B1B3-B1CEE07277DC}"/>
                </a:ext>
              </a:extLst>
            </p:cNvPr>
            <p:cNvSpPr txBox="1"/>
            <p:nvPr/>
          </p:nvSpPr>
          <p:spPr>
            <a:xfrm>
              <a:off x="3417096" y="6254130"/>
              <a:ext cx="7137389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70C0"/>
                  </a:solidFill>
                </a:rPr>
                <a:t>Primary outcome: Viral &lt; 400 copies/mL at week 48: Non-inferiority </a:t>
              </a:r>
              <a:r>
                <a:rPr lang="en-US" sz="1400" b="1" i="1" dirty="0">
                  <a:solidFill>
                    <a:srgbClr val="0070C0"/>
                  </a:solidFill>
                </a:rPr>
                <a:t>(Paton N. NEJM 2021; 385:330-41) </a:t>
              </a:r>
              <a:endParaRPr lang="en-US" sz="1400" i="1" dirty="0">
                <a:solidFill>
                  <a:srgbClr val="0070C0"/>
                </a:solidFill>
              </a:endParaRPr>
            </a:p>
          </p:txBody>
        </p:sp>
        <p:cxnSp>
          <p:nvCxnSpPr>
            <p:cNvPr id="17" name="Connecteur : en angle 16">
              <a:extLst>
                <a:ext uri="{FF2B5EF4-FFF2-40B4-BE49-F238E27FC236}">
                  <a16:creationId xmlns:a16="http://schemas.microsoft.com/office/drawing/2014/main" id="{318C3D77-15F2-4A3D-B04A-DFEF096F1E7F}"/>
                </a:ext>
              </a:extLst>
            </p:cNvPr>
            <p:cNvCxnSpPr>
              <a:cxnSpLocks/>
              <a:stCxn id="31" idx="1"/>
              <a:endCxn id="8" idx="0"/>
            </p:cNvCxnSpPr>
            <p:nvPr/>
          </p:nvCxnSpPr>
          <p:spPr>
            <a:xfrm rot="10800000" flipV="1">
              <a:off x="4080939" y="3901271"/>
              <a:ext cx="1093233" cy="185792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 : en angle 17">
              <a:extLst>
                <a:ext uri="{FF2B5EF4-FFF2-40B4-BE49-F238E27FC236}">
                  <a16:creationId xmlns:a16="http://schemas.microsoft.com/office/drawing/2014/main" id="{9E26E47A-6D46-4537-A37F-9562D65250BB}"/>
                </a:ext>
              </a:extLst>
            </p:cNvPr>
            <p:cNvCxnSpPr>
              <a:cxnSpLocks/>
              <a:stCxn id="31" idx="3"/>
              <a:endCxn id="9" idx="0"/>
            </p:cNvCxnSpPr>
            <p:nvPr/>
          </p:nvCxnSpPr>
          <p:spPr>
            <a:xfrm>
              <a:off x="6617130" y="3901271"/>
              <a:ext cx="1118062" cy="222368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D7B18806-1497-4FC1-AFAF-0328D9CAC139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>
              <a:off x="5804129" y="2971800"/>
              <a:ext cx="0" cy="2706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607989F6-DB8A-4BBC-9E32-CB257BA9568F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5804129" y="3550196"/>
              <a:ext cx="0" cy="1971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C16D17FB-2DF1-4557-804B-7441558938D4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>
              <a:off x="5807842" y="4055159"/>
              <a:ext cx="6200" cy="609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70D73871-3E7A-4417-B863-61A8F12A5A31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>
              <a:off x="3716632" y="4462193"/>
              <a:ext cx="6570" cy="5542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C432E66F-37CD-48A1-8531-3AF85673AAC4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4580084" y="4447059"/>
              <a:ext cx="6570" cy="5542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F1093272-457B-4D1E-9DDB-68862418D74B}"/>
                </a:ext>
              </a:extLst>
            </p:cNvPr>
            <p:cNvCxnSpPr>
              <a:cxnSpLocks/>
              <a:endCxn id="13" idx="0"/>
            </p:cNvCxnSpPr>
            <p:nvPr/>
          </p:nvCxnSpPr>
          <p:spPr>
            <a:xfrm>
              <a:off x="7021607" y="4462193"/>
              <a:ext cx="0" cy="5542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0B8DD0CC-A677-45D7-9DAA-48E966D075AF}"/>
                </a:ext>
              </a:extLst>
            </p:cNvPr>
            <p:cNvCxnSpPr>
              <a:cxnSpLocks/>
              <a:endCxn id="14" idx="0"/>
            </p:cNvCxnSpPr>
            <p:nvPr/>
          </p:nvCxnSpPr>
          <p:spPr>
            <a:xfrm>
              <a:off x="7885058" y="4462193"/>
              <a:ext cx="1" cy="5542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E32852C2-11B0-4B14-8015-564507958597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3723202" y="5539674"/>
              <a:ext cx="0" cy="2945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713D9973-70BF-4F5A-A529-8F3959DD6A15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4586654" y="5524540"/>
              <a:ext cx="0" cy="3097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7FEB4817-42D4-4DCA-97E7-E74E8FC1C67F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7021607" y="5539674"/>
              <a:ext cx="0" cy="2986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7982CE5D-3919-41A4-A42E-999E82DF5EEB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7885059" y="5539674"/>
              <a:ext cx="0" cy="2986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EC78CEFD-EE23-42CF-8F76-E18D1A7469A9}"/>
                </a:ext>
              </a:extLst>
            </p:cNvPr>
            <p:cNvSpPr txBox="1"/>
            <p:nvPr/>
          </p:nvSpPr>
          <p:spPr>
            <a:xfrm>
              <a:off x="8866854" y="5221537"/>
              <a:ext cx="35979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*TDF added to ZDV/3TC group if HBV coinfection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647894A4-A81E-48EE-871E-ED35BD71635F}"/>
                </a:ext>
              </a:extLst>
            </p:cNvPr>
            <p:cNvSpPr txBox="1"/>
            <p:nvPr/>
          </p:nvSpPr>
          <p:spPr>
            <a:xfrm>
              <a:off x="5174171" y="3747382"/>
              <a:ext cx="1442959" cy="30777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b="1" dirty="0"/>
                <a:t>Randomisation 1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37217BE5-0B21-4894-A982-69881A48E3EC}"/>
                </a:ext>
              </a:extLst>
            </p:cNvPr>
            <p:cNvSpPr txBox="1"/>
            <p:nvPr/>
          </p:nvSpPr>
          <p:spPr>
            <a:xfrm>
              <a:off x="5092562" y="4664456"/>
              <a:ext cx="1442959" cy="30777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b="1" dirty="0"/>
                <a:t>Randomisation 2</a:t>
              </a:r>
            </a:p>
          </p:txBody>
        </p:sp>
      </p:grpSp>
      <p:sp>
        <p:nvSpPr>
          <p:cNvPr id="33" name="Text Box 3">
            <a:extLst>
              <a:ext uri="{FF2B5EF4-FFF2-40B4-BE49-F238E27FC236}">
                <a16:creationId xmlns:a16="http://schemas.microsoft.com/office/drawing/2014/main" id="{3B0E5D67-B700-4AC8-ABEC-E74A10669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1995" y="6444771"/>
            <a:ext cx="23600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400" i="1" dirty="0">
                <a:solidFill>
                  <a:srgbClr val="0070C0"/>
                </a:solidFill>
              </a:rPr>
              <a:t>Paton N. CROI 2022, Abs. 137 </a:t>
            </a:r>
          </a:p>
        </p:txBody>
      </p:sp>
    </p:spTree>
    <p:extLst>
      <p:ext uri="{BB962C8B-B14F-4D97-AF65-F5344CB8AC3E}">
        <p14:creationId xmlns:p14="http://schemas.microsoft.com/office/powerpoint/2010/main" val="3162316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au 7">
            <a:extLst>
              <a:ext uri="{FF2B5EF4-FFF2-40B4-BE49-F238E27FC236}">
                <a16:creationId xmlns:a16="http://schemas.microsoft.com/office/drawing/2014/main" id="{703416B9-D82D-4088-98F4-13A5ED9630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1565295"/>
              </p:ext>
            </p:extLst>
          </p:nvPr>
        </p:nvGraphicFramePr>
        <p:xfrm>
          <a:off x="376803" y="2344682"/>
          <a:ext cx="5539949" cy="397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1568">
                  <a:extLst>
                    <a:ext uri="{9D8B030D-6E8A-4147-A177-3AD203B41FA5}">
                      <a16:colId xmlns:a16="http://schemas.microsoft.com/office/drawing/2014/main" val="2062821581"/>
                    </a:ext>
                  </a:extLst>
                </a:gridCol>
                <a:gridCol w="1291330">
                  <a:extLst>
                    <a:ext uri="{9D8B030D-6E8A-4147-A177-3AD203B41FA5}">
                      <a16:colId xmlns:a16="http://schemas.microsoft.com/office/drawing/2014/main" val="3247516941"/>
                    </a:ext>
                  </a:extLst>
                </a:gridCol>
                <a:gridCol w="1327051">
                  <a:extLst>
                    <a:ext uri="{9D8B030D-6E8A-4147-A177-3AD203B41FA5}">
                      <a16:colId xmlns:a16="http://schemas.microsoft.com/office/drawing/2014/main" val="2187829409"/>
                    </a:ext>
                  </a:extLst>
                </a:gridCol>
              </a:tblGrid>
              <a:tr h="743354">
                <a:tc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Dolutegravir</a:t>
                      </a:r>
                      <a:endParaRPr lang="fr-FR" sz="1400" dirty="0"/>
                    </a:p>
                    <a:p>
                      <a:pPr algn="ctr"/>
                      <a:r>
                        <a:rPr lang="fr-FR" sz="1400" dirty="0"/>
                        <a:t>Group</a:t>
                      </a:r>
                      <a:br>
                        <a:rPr lang="fr-FR" sz="1400" dirty="0"/>
                      </a:br>
                      <a:r>
                        <a:rPr lang="fr-FR" sz="1400" dirty="0"/>
                        <a:t>(N = 235)</a:t>
                      </a: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Darunavir</a:t>
                      </a:r>
                      <a:r>
                        <a:rPr lang="fr-FR" sz="1400" dirty="0"/>
                        <a:t>/r</a:t>
                      </a:r>
                    </a:p>
                    <a:p>
                      <a:pPr algn="ctr"/>
                      <a:r>
                        <a:rPr lang="fr-FR" sz="1400" dirty="0"/>
                        <a:t>Group</a:t>
                      </a:r>
                      <a:br>
                        <a:rPr lang="fr-FR" sz="1400" dirty="0"/>
                      </a:br>
                      <a:r>
                        <a:rPr lang="fr-FR" sz="1400" dirty="0"/>
                        <a:t>(N = 229)</a:t>
                      </a:r>
                    </a:p>
                  </a:txBody>
                  <a:tcPr marL="36000" marR="36000" marT="0" marB="0" anchor="ctr">
                    <a:solidFill>
                      <a:srgbClr val="0061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762643"/>
                  </a:ext>
                </a:extLst>
              </a:tr>
              <a:tr h="247785"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Female sex, no (%)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140 (59.6)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142 (62.0)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55022879"/>
                  </a:ext>
                </a:extLst>
              </a:tr>
              <a:tr h="247785">
                <a:tc>
                  <a:txBody>
                    <a:bodyPr/>
                    <a:lstStyle/>
                    <a:p>
                      <a:r>
                        <a:rPr lang="en-US" sz="1400" noProof="0">
                          <a:solidFill>
                            <a:schemeClr val="tx1"/>
                          </a:solidFill>
                        </a:rPr>
                        <a:t>Median age (IQR), yr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33 (28 – 40)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35 (28 – 42)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39206217"/>
                  </a:ext>
                </a:extLst>
              </a:tr>
              <a:tr h="413008"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CD4 per mm</a:t>
                      </a:r>
                      <a:r>
                        <a:rPr lang="en-US" sz="1400" baseline="30000" noProof="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1400" baseline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Median (IQR)</a:t>
                      </a:r>
                      <a:endParaRPr lang="en-US" sz="1400" baseline="300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189 (58 – 388)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202 (84 – 357)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8890836"/>
                  </a:ext>
                </a:extLst>
              </a:tr>
              <a:tr h="247785">
                <a:tc>
                  <a:txBody>
                    <a:bodyPr/>
                    <a:lstStyle/>
                    <a:p>
                      <a:pPr marL="144000" algn="r"/>
                      <a:r>
                        <a:rPr lang="en-US" sz="1400" baseline="0" noProof="0" dirty="0">
                          <a:solidFill>
                            <a:schemeClr val="tx1"/>
                          </a:solidFill>
                        </a:rPr>
                        <a:t>&lt; 200 per mm</a:t>
                      </a:r>
                      <a:r>
                        <a:rPr lang="en-US" sz="1400" baseline="30000" noProof="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400" baseline="0" noProof="0" dirty="0">
                          <a:solidFill>
                            <a:schemeClr val="tx1"/>
                          </a:solidFill>
                        </a:rPr>
                        <a:t>, %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53.2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49.3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94479329"/>
                  </a:ext>
                </a:extLst>
              </a:tr>
              <a:tr h="3457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noProof="0" dirty="0">
                          <a:solidFill>
                            <a:schemeClr val="tx1"/>
                          </a:solidFill>
                        </a:rPr>
                        <a:t>HIV-1 RNA Median (IQR), log</a:t>
                      </a:r>
                      <a:r>
                        <a:rPr lang="en-US" sz="1400" baseline="-25000" noProof="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US" sz="1400" baseline="0" noProof="0" dirty="0">
                          <a:solidFill>
                            <a:schemeClr val="tx1"/>
                          </a:solidFill>
                        </a:rPr>
                        <a:t> c/mL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4.5 (3.9 – 5.1)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4.4 (3.8 – 5.1)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52001135"/>
                  </a:ext>
                </a:extLst>
              </a:tr>
              <a:tr h="247785">
                <a:tc>
                  <a:txBody>
                    <a:bodyPr/>
                    <a:lstStyle/>
                    <a:p>
                      <a:pPr marL="14400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noProof="0">
                          <a:solidFill>
                            <a:schemeClr val="tx1"/>
                          </a:solidFill>
                        </a:rPr>
                        <a:t>&lt; 100 000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169 (71.9)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167 (72.9)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262099628"/>
                  </a:ext>
                </a:extLst>
              </a:tr>
              <a:tr h="247785">
                <a:tc>
                  <a:txBody>
                    <a:bodyPr/>
                    <a:lstStyle/>
                    <a:p>
                      <a:pPr marL="14400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noProof="0">
                          <a:solidFill>
                            <a:schemeClr val="tx1"/>
                          </a:solidFill>
                        </a:rPr>
                        <a:t>≥ 100 000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66 (28.1)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62 (27.1)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552266931"/>
                  </a:ext>
                </a:extLst>
              </a:tr>
              <a:tr h="247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</a:rPr>
                        <a:t>K65R/N present at baseline, no (%)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120 (52.9)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107 (47.6)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841456998"/>
                  </a:ext>
                </a:extLst>
              </a:tr>
              <a:tr h="247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</a:rPr>
                        <a:t>M184V/I present at baseline, no (%)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196 (86.3)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195 (86.7)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924261706"/>
                  </a:ext>
                </a:extLst>
              </a:tr>
              <a:tr h="247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noProof="0" dirty="0">
                          <a:solidFill>
                            <a:schemeClr val="tx1"/>
                          </a:solidFill>
                        </a:rPr>
                        <a:t>Int/high TDF resistance, no (%)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139 (61.2)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125 (55.8)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77620826"/>
                  </a:ext>
                </a:extLst>
              </a:tr>
              <a:tr h="247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noProof="0">
                          <a:solidFill>
                            <a:schemeClr val="tx1"/>
                          </a:solidFill>
                        </a:rPr>
                        <a:t>Int/high ZDV resistance, no (%)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45 (19.8)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38 (17.0)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165439828"/>
                  </a:ext>
                </a:extLst>
              </a:tr>
              <a:tr h="247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noProof="0" dirty="0">
                          <a:solidFill>
                            <a:schemeClr val="tx1"/>
                          </a:solidFill>
                        </a:rPr>
                        <a:t>Int/high 3TC resistance, no (%)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213 (93.8)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202 (90.2)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150971079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71323919-FC57-4792-AD14-010AE432F5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4934858"/>
              </p:ext>
            </p:extLst>
          </p:nvPr>
        </p:nvGraphicFramePr>
        <p:xfrm>
          <a:off x="6352467" y="4496395"/>
          <a:ext cx="5692349" cy="1438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7424">
                  <a:extLst>
                    <a:ext uri="{9D8B030D-6E8A-4147-A177-3AD203B41FA5}">
                      <a16:colId xmlns:a16="http://schemas.microsoft.com/office/drawing/2014/main" val="2062821581"/>
                    </a:ext>
                  </a:extLst>
                </a:gridCol>
                <a:gridCol w="1184963">
                  <a:extLst>
                    <a:ext uri="{9D8B030D-6E8A-4147-A177-3AD203B41FA5}">
                      <a16:colId xmlns:a16="http://schemas.microsoft.com/office/drawing/2014/main" val="3247516941"/>
                    </a:ext>
                  </a:extLst>
                </a:gridCol>
                <a:gridCol w="1199962">
                  <a:extLst>
                    <a:ext uri="{9D8B030D-6E8A-4147-A177-3AD203B41FA5}">
                      <a16:colId xmlns:a16="http://schemas.microsoft.com/office/drawing/2014/main" val="2187829409"/>
                    </a:ext>
                  </a:extLst>
                </a:gridCol>
              </a:tblGrid>
              <a:tr h="627405">
                <a:tc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Dolutegravir</a:t>
                      </a:r>
                      <a:endParaRPr lang="fr-FR" sz="1400" dirty="0"/>
                    </a:p>
                    <a:p>
                      <a:pPr algn="ctr"/>
                      <a:r>
                        <a:rPr lang="fr-FR" sz="1400" dirty="0"/>
                        <a:t>(N = 235)</a:t>
                      </a: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Darunavir</a:t>
                      </a:r>
                      <a:r>
                        <a:rPr lang="fr-FR" sz="1400" dirty="0"/>
                        <a:t>/r</a:t>
                      </a:r>
                    </a:p>
                    <a:p>
                      <a:pPr algn="ctr"/>
                      <a:r>
                        <a:rPr lang="fr-FR" sz="1400" dirty="0"/>
                        <a:t>(N = 229)</a:t>
                      </a:r>
                    </a:p>
                  </a:txBody>
                  <a:tcPr marL="36000" marR="36000" marT="0" marB="0" anchor="ctr">
                    <a:solidFill>
                      <a:srgbClr val="0061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762643"/>
                  </a:ext>
                </a:extLst>
              </a:tr>
              <a:tr h="41827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Event (any grade) leading to discontinuation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of study drug (s),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N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(%)</a:t>
                      </a:r>
                      <a:endParaRPr lang="fr-FR" sz="14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u="none" strike="noStrike" kern="1200" baseline="0" dirty="0">
                          <a:solidFill>
                            <a:schemeClr val="tx1"/>
                          </a:solidFill>
                        </a:rPr>
                        <a:t>4 (1.7)</a:t>
                      </a:r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u="none" strike="noStrike" kern="1200" baseline="0" dirty="0">
                          <a:solidFill>
                            <a:schemeClr val="tx1"/>
                          </a:solidFill>
                        </a:rPr>
                        <a:t>1 (0.4)</a:t>
                      </a:r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8890836"/>
                  </a:ext>
                </a:extLst>
              </a:tr>
              <a:tr h="38485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Serious adverse event,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N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(%)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u="none" strike="noStrike" kern="1200" baseline="0" dirty="0">
                          <a:solidFill>
                            <a:schemeClr val="dk1"/>
                          </a:solidFill>
                        </a:rPr>
                        <a:t>18 (7.7)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u="none" strike="noStrike" kern="1200" baseline="0" dirty="0">
                          <a:solidFill>
                            <a:schemeClr val="dk1"/>
                          </a:solidFill>
                        </a:rPr>
                        <a:t>16 (7.0)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841456998"/>
                  </a:ext>
                </a:extLst>
              </a:tr>
            </a:tbl>
          </a:graphicData>
        </a:graphic>
      </p:graphicFrame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41C3AF02-46B5-41B5-8746-9C902195EC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113792"/>
              </p:ext>
            </p:extLst>
          </p:nvPr>
        </p:nvGraphicFramePr>
        <p:xfrm>
          <a:off x="6352467" y="2312239"/>
          <a:ext cx="5692349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937">
                  <a:extLst>
                    <a:ext uri="{9D8B030D-6E8A-4147-A177-3AD203B41FA5}">
                      <a16:colId xmlns:a16="http://schemas.microsoft.com/office/drawing/2014/main" val="2054115878"/>
                    </a:ext>
                  </a:extLst>
                </a:gridCol>
                <a:gridCol w="1430610">
                  <a:extLst>
                    <a:ext uri="{9D8B030D-6E8A-4147-A177-3AD203B41FA5}">
                      <a16:colId xmlns:a16="http://schemas.microsoft.com/office/drawing/2014/main" val="771802043"/>
                    </a:ext>
                  </a:extLst>
                </a:gridCol>
                <a:gridCol w="1544151">
                  <a:extLst>
                    <a:ext uri="{9D8B030D-6E8A-4147-A177-3AD203B41FA5}">
                      <a16:colId xmlns:a16="http://schemas.microsoft.com/office/drawing/2014/main" val="3600907579"/>
                    </a:ext>
                  </a:extLst>
                </a:gridCol>
                <a:gridCol w="1588651">
                  <a:extLst>
                    <a:ext uri="{9D8B030D-6E8A-4147-A177-3AD203B41FA5}">
                      <a16:colId xmlns:a16="http://schemas.microsoft.com/office/drawing/2014/main" val="3158188975"/>
                    </a:ext>
                  </a:extLst>
                </a:gridCol>
              </a:tblGrid>
              <a:tr h="399235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DTG Group</a:t>
                      </a:r>
                      <a:br>
                        <a:rPr lang="fr-FR" sz="1600" dirty="0"/>
                      </a:br>
                      <a:r>
                        <a:rPr lang="fr-FR" sz="1600" dirty="0"/>
                        <a:t>(N = 235)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DRV/r Group</a:t>
                      </a:r>
                      <a:br>
                        <a:rPr lang="fr-FR" sz="1600" dirty="0"/>
                      </a:br>
                      <a:r>
                        <a:rPr lang="fr-FR" sz="1600" dirty="0"/>
                        <a:t>(N = 229)</a:t>
                      </a:r>
                    </a:p>
                  </a:txBody>
                  <a:tcPr anchor="ctr">
                    <a:solidFill>
                      <a:srgbClr val="0061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TDF/3TC Group </a:t>
                      </a:r>
                    </a:p>
                    <a:p>
                      <a:pPr algn="ctr"/>
                      <a:r>
                        <a:rPr lang="fr-FR" sz="1600" dirty="0"/>
                        <a:t>(N = 233)</a:t>
                      </a:r>
                    </a:p>
                  </a:txBody>
                  <a:tcPr anchor="ctr">
                    <a:solidFill>
                      <a:srgbClr val="18BE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ZDV/3TC Group 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(N = 231)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090057"/>
                  </a:ext>
                </a:extLst>
              </a:tr>
              <a:tr h="285727">
                <a:tc>
                  <a:txBody>
                    <a:bodyPr/>
                    <a:lstStyle/>
                    <a:p>
                      <a:pPr algn="ctr"/>
                      <a:r>
                        <a:rPr lang="fr-FR" sz="1600" b="0" u="none" strike="noStrike" kern="1200" baseline="0" dirty="0">
                          <a:solidFill>
                            <a:schemeClr val="dk1"/>
                          </a:solidFill>
                        </a:rPr>
                        <a:t>211 (89.8)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u="none" strike="noStrike" kern="1200" baseline="0" dirty="0">
                          <a:solidFill>
                            <a:schemeClr val="dk1"/>
                          </a:solidFill>
                        </a:rPr>
                        <a:t>199 (86.9)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u="none" strike="noStrike" kern="1200" baseline="0" dirty="0">
                          <a:solidFill>
                            <a:schemeClr val="dk1"/>
                          </a:solidFill>
                        </a:rPr>
                        <a:t>214 (91.8)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196 (84.8)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44800"/>
                  </a:ext>
                </a:extLst>
              </a:tr>
              <a:tr h="285727">
                <a:tc gridSpan="2"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p = 0.332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p = 0.019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3998103"/>
                  </a:ext>
                </a:extLst>
              </a:tr>
            </a:tbl>
          </a:graphicData>
        </a:graphic>
      </p:graphicFrame>
      <p:sp>
        <p:nvSpPr>
          <p:cNvPr id="11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NADIA Study: DTG vs DRV/r + TDF + 3TC </a:t>
            </a:r>
            <a:br>
              <a:rPr lang="fr-FR" dirty="0"/>
            </a:br>
            <a:r>
              <a:rPr lang="fr-FR" dirty="0"/>
              <a:t>vs ZDV + 3TC as 2</a:t>
            </a:r>
            <a:r>
              <a:rPr lang="fr-FR" baseline="30000" dirty="0"/>
              <a:t>nd</a:t>
            </a:r>
            <a:r>
              <a:rPr lang="fr-FR" dirty="0"/>
              <a:t> line ART (2)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7A794CE7-614D-D148-B39C-78FDA1BA6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0002" y="4062528"/>
            <a:ext cx="27972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rPr>
              <a:t>Adverse events at W96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363E89-7FCE-5C42-9DF1-352A24134080}"/>
              </a:ext>
            </a:extLst>
          </p:cNvPr>
          <p:cNvSpPr/>
          <p:nvPr/>
        </p:nvSpPr>
        <p:spPr>
          <a:xfrm>
            <a:off x="6959759" y="1942907"/>
            <a:ext cx="447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HIV RNA &lt; 400 c/mL, primary outcome, n (%)</a:t>
            </a:r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A550C48C-3F69-E743-B15D-0EED3A087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8138" y="1912129"/>
            <a:ext cx="27972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0070C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Baseline characteristics</a:t>
            </a:r>
            <a:endParaRPr kumimoji="0" lang="en-US" sz="2000" b="1" i="0" u="none" strike="noStrike" kern="1200" cap="none" spc="0" normalizeH="0" baseline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F76F62EB-C243-4779-B151-C1A8653D9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1995" y="6444771"/>
            <a:ext cx="23600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400" i="1" dirty="0">
                <a:solidFill>
                  <a:srgbClr val="0070C0"/>
                </a:solidFill>
              </a:rPr>
              <a:t>Paton N. CROI 2022, Abs. 137 </a:t>
            </a:r>
          </a:p>
        </p:txBody>
      </p:sp>
    </p:spTree>
    <p:extLst>
      <p:ext uri="{BB962C8B-B14F-4D97-AF65-F5344CB8AC3E}">
        <p14:creationId xmlns:p14="http://schemas.microsoft.com/office/powerpoint/2010/main" val="1134709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A460414-72C3-544D-9B82-28E603C8F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786922"/>
              </p:ext>
            </p:extLst>
          </p:nvPr>
        </p:nvGraphicFramePr>
        <p:xfrm>
          <a:off x="1121228" y="1902962"/>
          <a:ext cx="8860972" cy="2499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19791">
                  <a:extLst>
                    <a:ext uri="{9D8B030D-6E8A-4147-A177-3AD203B41FA5}">
                      <a16:colId xmlns:a16="http://schemas.microsoft.com/office/drawing/2014/main" val="4239552387"/>
                    </a:ext>
                  </a:extLst>
                </a:gridCol>
                <a:gridCol w="1314183">
                  <a:extLst>
                    <a:ext uri="{9D8B030D-6E8A-4147-A177-3AD203B41FA5}">
                      <a16:colId xmlns:a16="http://schemas.microsoft.com/office/drawing/2014/main" val="3492485530"/>
                    </a:ext>
                  </a:extLst>
                </a:gridCol>
                <a:gridCol w="1412227">
                  <a:extLst>
                    <a:ext uri="{9D8B030D-6E8A-4147-A177-3AD203B41FA5}">
                      <a16:colId xmlns:a16="http://schemas.microsoft.com/office/drawing/2014/main" val="3058862620"/>
                    </a:ext>
                  </a:extLst>
                </a:gridCol>
                <a:gridCol w="2016432">
                  <a:extLst>
                    <a:ext uri="{9D8B030D-6E8A-4147-A177-3AD203B41FA5}">
                      <a16:colId xmlns:a16="http://schemas.microsoft.com/office/drawing/2014/main" val="4262141228"/>
                    </a:ext>
                  </a:extLst>
                </a:gridCol>
                <a:gridCol w="798339">
                  <a:extLst>
                    <a:ext uri="{9D8B030D-6E8A-4147-A177-3AD203B41FA5}">
                      <a16:colId xmlns:a16="http://schemas.microsoft.com/office/drawing/2014/main" val="3555890119"/>
                    </a:ext>
                  </a:extLst>
                </a:gridCol>
              </a:tblGrid>
              <a:tr h="2251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noProof="0">
                        <a:solidFill>
                          <a:srgbClr val="000066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TDF </a:t>
                      </a:r>
                      <a:r>
                        <a:rPr kumimoji="0" lang="en-US" sz="16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233)</a:t>
                      </a:r>
                      <a:endParaRPr kumimoji="0" lang="en-US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18BE0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  <a:t>ZDV </a:t>
                      </a:r>
                      <a:r>
                        <a:rPr kumimoji="0" lang="en-US" sz="1600" b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  <a:t>(N = 231)</a:t>
                      </a:r>
                      <a:endParaRPr kumimoji="0" lang="en-US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Difference </a:t>
                      </a:r>
                      <a:r>
                        <a:rPr kumimoji="0" lang="en-US" sz="16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(95 % CI)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endParaRPr kumimoji="0" lang="en-US" sz="1600" b="1" i="0" u="none" strike="noStrike" cap="none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003690"/>
                  </a:ext>
                </a:extLst>
              </a:tr>
              <a:tr h="204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HIV RNA &lt; 400 c/mL, ITT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91.8 %</a:t>
                      </a:r>
                      <a:endParaRPr kumimoji="0" lang="en-US" sz="1400" b="1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84.8 %</a:t>
                      </a:r>
                      <a:endParaRPr kumimoji="0" lang="en-US" sz="1400" b="1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7.0 (1.2 to 12.8)</a:t>
                      </a:r>
                      <a:endParaRPr kumimoji="0" lang="en-US" sz="1400" b="1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0.019</a:t>
                      </a:r>
                      <a:endParaRPr kumimoji="0" lang="en-US" sz="1400" b="1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665681"/>
                  </a:ext>
                </a:extLst>
              </a:tr>
              <a:tr h="347969">
                <a:tc>
                  <a:txBody>
                    <a:bodyPr/>
                    <a:lstStyle/>
                    <a:p>
                      <a:pPr marL="358775" marR="0" lvl="0" indent="-396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K65R/N present (N = 227)</a:t>
                      </a:r>
                    </a:p>
                    <a:p>
                      <a:pPr marL="0" marR="0" lvl="0" indent="3190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K65R/N absent (N = 225)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95.7 %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87.7 %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93.6 %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75.2 %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54400"/>
                  </a:ext>
                </a:extLst>
              </a:tr>
              <a:tr h="347969">
                <a:tc>
                  <a:txBody>
                    <a:bodyPr/>
                    <a:lstStyle/>
                    <a:p>
                      <a:pPr marL="0" marR="0" lvl="0" indent="3190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M184V/I present (N = 391)</a:t>
                      </a:r>
                    </a:p>
                    <a:p>
                      <a:pPr marL="0" marR="0" lvl="0" indent="3190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M184V/I absent (N = 61)</a:t>
                      </a:r>
                      <a:endParaRPr kumimoji="0" lang="en-US" sz="1400" b="1" i="0" u="none" strike="noStrike" cap="none" normalizeH="0" baseline="3000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92.5 %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86.2 %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89.5 %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54.5 %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29946"/>
                  </a:ext>
                </a:extLst>
              </a:tr>
              <a:tr h="204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HIV RNA &lt; 400 c/mL, per protocol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95.4 %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87.8 %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537700"/>
                  </a:ext>
                </a:extLst>
              </a:tr>
              <a:tr h="3479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Rebound VL &gt; 400 c/mL, </a:t>
                      </a:r>
                      <a:r>
                        <a:rPr kumimoji="0" lang="en-US" sz="1400" b="1" u="sng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WITH</a:t>
                      </a:r>
                      <a:r>
                        <a:rPr kumimoji="0" lang="en-US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emergence of major RAM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DTG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 = 3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DTG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 = 6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716488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0CC323B0-BB8E-534E-B373-E4AB7310059C}"/>
              </a:ext>
            </a:extLst>
          </p:cNvPr>
          <p:cNvSpPr txBox="1"/>
          <p:nvPr/>
        </p:nvSpPr>
        <p:spPr>
          <a:xfrm>
            <a:off x="2085363" y="4605160"/>
            <a:ext cx="2512932" cy="523220"/>
          </a:xfrm>
          <a:prstGeom prst="rect">
            <a:avLst/>
          </a:prstGeom>
          <a:solidFill>
            <a:srgbClr val="E9EDF4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Intermediate resistance, N = 3/3</a:t>
            </a:r>
          </a:p>
          <a:p>
            <a:r>
              <a:rPr lang="en-US" sz="1400" dirty="0"/>
              <a:t>(RAMS = M50I + R263K)</a:t>
            </a:r>
          </a:p>
        </p:txBody>
      </p:sp>
      <p:graphicFrame>
        <p:nvGraphicFramePr>
          <p:cNvPr id="7" name="Group 32">
            <a:extLst>
              <a:ext uri="{FF2B5EF4-FFF2-40B4-BE49-F238E27FC236}">
                <a16:creationId xmlns:a16="http://schemas.microsoft.com/office/drawing/2014/main" id="{6D80E227-7CB4-0948-8380-85435415C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846600"/>
              </p:ext>
            </p:extLst>
          </p:nvPr>
        </p:nvGraphicFramePr>
        <p:xfrm>
          <a:off x="6890659" y="4432002"/>
          <a:ext cx="5203370" cy="1920352"/>
        </p:xfrm>
        <a:graphic>
          <a:graphicData uri="http://schemas.openxmlformats.org/drawingml/2006/table">
            <a:tbl>
              <a:tblPr/>
              <a:tblGrid>
                <a:gridCol w="23404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2943">
                  <a:extLst>
                    <a:ext uri="{9D8B030D-6E8A-4147-A177-3AD203B41FA5}">
                      <a16:colId xmlns:a16="http://schemas.microsoft.com/office/drawing/2014/main" val="3295654531"/>
                    </a:ext>
                  </a:extLst>
                </a:gridCol>
              </a:tblGrid>
              <a:tr h="157616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DTG Resistance Level  (Stanford) 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DTG Mutations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616">
                <a:tc rowSpan="5"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High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T66TA, G118R, E138K, G149GA, G163GR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730628"/>
                  </a:ext>
                </a:extLst>
              </a:tr>
              <a:tr h="15761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T66TAIV, T97A, G118R, E138K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826320"/>
                  </a:ext>
                </a:extLst>
              </a:tr>
              <a:tr h="15761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T66I, G118R, E138K, G149GA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61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T66A, G118R, E138K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547"/>
                  </a:ext>
                </a:extLst>
              </a:tr>
              <a:tr h="15761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E138K, G140A, Q148R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090108"/>
                  </a:ext>
                </a:extLst>
              </a:tr>
              <a:tr h="157616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Intermediate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R263RK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276788"/>
                  </a:ext>
                </a:extLst>
              </a:tr>
            </a:tbl>
          </a:graphicData>
        </a:graphic>
      </p:graphicFrame>
      <p:sp>
        <p:nvSpPr>
          <p:cNvPr id="8" name="Flèche à angle droit 7">
            <a:extLst>
              <a:ext uri="{FF2B5EF4-FFF2-40B4-BE49-F238E27FC236}">
                <a16:creationId xmlns:a16="http://schemas.microsoft.com/office/drawing/2014/main" id="{10FA38AC-85A5-3842-A627-AC0A48C7AE5A}"/>
              </a:ext>
            </a:extLst>
          </p:cNvPr>
          <p:cNvSpPr/>
          <p:nvPr/>
        </p:nvSpPr>
        <p:spPr bwMode="auto">
          <a:xfrm rot="5400000">
            <a:off x="6425235" y="4468812"/>
            <a:ext cx="273946" cy="408405"/>
          </a:xfrm>
          <a:prstGeom prst="bentUpArrow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Flèche à angle droit 8">
            <a:extLst>
              <a:ext uri="{FF2B5EF4-FFF2-40B4-BE49-F238E27FC236}">
                <a16:creationId xmlns:a16="http://schemas.microsoft.com/office/drawing/2014/main" id="{F4CD4FD2-E666-C44E-BC6E-368FAFFBD9B1}"/>
              </a:ext>
            </a:extLst>
          </p:cNvPr>
          <p:cNvSpPr/>
          <p:nvPr/>
        </p:nvSpPr>
        <p:spPr bwMode="auto">
          <a:xfrm rot="5400000" flipV="1">
            <a:off x="4789773" y="4468812"/>
            <a:ext cx="273946" cy="408405"/>
          </a:xfrm>
          <a:prstGeom prst="bentUpArrow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951702FC-38FE-6040-913B-A879834B2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9778409" cy="1481068"/>
          </a:xfrm>
        </p:spPr>
        <p:txBody>
          <a:bodyPr>
            <a:normAutofit/>
          </a:bodyPr>
          <a:lstStyle/>
          <a:p>
            <a:r>
              <a:rPr lang="fr-FR" dirty="0"/>
              <a:t>NADIA Study: DTG vs DRV/r + TDF + 3TC vs ZDV + 3TC as 2</a:t>
            </a:r>
            <a:r>
              <a:rPr lang="fr-FR" baseline="30000" dirty="0"/>
              <a:t>nd</a:t>
            </a:r>
            <a:r>
              <a:rPr lang="fr-FR" dirty="0"/>
              <a:t> line ART (3)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91C40B55-C7BA-4079-8499-E65B45589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1995" y="6444771"/>
            <a:ext cx="23600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400" i="1" dirty="0">
                <a:solidFill>
                  <a:srgbClr val="0070C0"/>
                </a:solidFill>
              </a:rPr>
              <a:t>Paton N. CROI 2022, Abs. 137 </a:t>
            </a:r>
          </a:p>
        </p:txBody>
      </p:sp>
    </p:spTree>
    <p:extLst>
      <p:ext uri="{BB962C8B-B14F-4D97-AF65-F5344CB8AC3E}">
        <p14:creationId xmlns:p14="http://schemas.microsoft.com/office/powerpoint/2010/main" val="3724171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1CE61E-2FED-3D4C-B5C1-11C06607FD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891821"/>
            <a:ext cx="10972800" cy="4572000"/>
          </a:xfrm>
        </p:spPr>
        <p:txBody>
          <a:bodyPr/>
          <a:lstStyle/>
          <a:p>
            <a:r>
              <a:rPr lang="en-US" dirty="0"/>
              <a:t>In patients failing a first line with 2 NRTI + 1 NNRTI</a:t>
            </a:r>
          </a:p>
          <a:p>
            <a:pPr lvl="1"/>
            <a:r>
              <a:rPr lang="en-US" dirty="0"/>
              <a:t>DTG + 2 NRTIS can be used as a second-line ART, even if NRTIS are predicted to have no activity</a:t>
            </a:r>
          </a:p>
          <a:p>
            <a:pPr lvl="1"/>
            <a:r>
              <a:rPr lang="en-US" dirty="0"/>
              <a:t>TDF/3TC vas superior to ZDV/3TC</a:t>
            </a:r>
          </a:p>
          <a:p>
            <a:pPr lvl="1"/>
            <a:r>
              <a:rPr lang="en-US" dirty="0"/>
              <a:t>DTG + 2 NRTIs can be used where resistance testing is not available but DTG resistance </a:t>
            </a:r>
            <a:br>
              <a:rPr lang="en-US" dirty="0"/>
            </a:br>
            <a:r>
              <a:rPr lang="en-US" dirty="0"/>
              <a:t>is a concern</a:t>
            </a:r>
          </a:p>
          <a:p>
            <a:pPr lvl="1"/>
            <a:endParaRPr lang="en-US" dirty="0"/>
          </a:p>
          <a:p>
            <a:r>
              <a:rPr lang="en-US" dirty="0"/>
              <a:t>DRV/r + 2 NRTIs has efficacy equivalent to DTG + TDF/TAF+XTC, without concern </a:t>
            </a:r>
            <a:br>
              <a:rPr lang="en-US" dirty="0"/>
            </a:br>
            <a:r>
              <a:rPr lang="en-US" dirty="0"/>
              <a:t>for resistance emergence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E49B5EA6-6E9E-E747-8747-9001CF3D6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9757145" cy="1481068"/>
          </a:xfrm>
        </p:spPr>
        <p:txBody>
          <a:bodyPr>
            <a:normAutofit/>
          </a:bodyPr>
          <a:lstStyle/>
          <a:p>
            <a:r>
              <a:rPr lang="fr-FR" dirty="0"/>
              <a:t>NADIA Study: DTG vs DRV/r + TDF + 3TC vs ZDV + 3TC as 2</a:t>
            </a:r>
            <a:r>
              <a:rPr lang="fr-FR" baseline="30000" dirty="0"/>
              <a:t>nd</a:t>
            </a:r>
            <a:r>
              <a:rPr lang="fr-FR" dirty="0"/>
              <a:t> line ART (4)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7551C2D-CD5D-49A9-AE87-C6A7891EA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1995" y="6444771"/>
            <a:ext cx="23600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400" i="1" dirty="0">
                <a:solidFill>
                  <a:srgbClr val="0070C0"/>
                </a:solidFill>
              </a:rPr>
              <a:t>Paton N. CROI 2022, Abs. 137 </a:t>
            </a:r>
          </a:p>
        </p:txBody>
      </p:sp>
    </p:spTree>
    <p:extLst>
      <p:ext uri="{BB962C8B-B14F-4D97-AF65-F5344CB8AC3E}">
        <p14:creationId xmlns:p14="http://schemas.microsoft.com/office/powerpoint/2010/main" val="4268085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BD86-C168-4912-BFF4-8AE09E7AB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1181907" cy="1481068"/>
          </a:xfrm>
        </p:spPr>
        <p:txBody>
          <a:bodyPr/>
          <a:lstStyle/>
          <a:p>
            <a:r>
              <a:rPr lang="en-US" dirty="0"/>
              <a:t>VISEND: DTG-Based ART vs PI-Based ART for Second-line Therapy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E0CC76D-FFDB-044F-848B-73D92EBBD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33822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</a:rPr>
              <a:t>Randomized, open-label, noninferiority phase III trial in Zambia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153FAC30-416E-A648-BD69-82F2DFDE4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5765" y="2304906"/>
            <a:ext cx="2242864" cy="691998"/>
          </a:xfrm>
          <a:prstGeom prst="rect">
            <a:avLst/>
          </a:prstGeom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Arm 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(VL &lt;1000 c/mL)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A84BB31F-29C6-AE4A-B582-C5679F937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5763" y="3617802"/>
            <a:ext cx="2242865" cy="693937"/>
          </a:xfrm>
          <a:prstGeom prst="rect">
            <a:avLst/>
          </a:prstGeom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Arm 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(VL ≥1000 c/mL)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B3B82B-A34A-6343-B201-7BCBF82F9276}"/>
              </a:ext>
            </a:extLst>
          </p:cNvPr>
          <p:cNvSpPr/>
          <p:nvPr/>
        </p:nvSpPr>
        <p:spPr>
          <a:xfrm>
            <a:off x="1233026" y="2788587"/>
            <a:ext cx="1724484" cy="107721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HIV-infected adults on EFV or NVP + 3TC/TDF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(N = 1201)</a:t>
            </a:r>
          </a:p>
        </p:txBody>
      </p:sp>
      <p:sp>
        <p:nvSpPr>
          <p:cNvPr id="16" name="Line 54">
            <a:extLst>
              <a:ext uri="{FF2B5EF4-FFF2-40B4-BE49-F238E27FC236}">
                <a16:creationId xmlns:a16="http://schemas.microsoft.com/office/drawing/2014/main" id="{1B2C9D54-EB69-BA48-AC2E-8832261C92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65812" y="2304906"/>
            <a:ext cx="374545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5B1977-C4E6-A248-AA3A-E0E8D8D5B154}"/>
              </a:ext>
            </a:extLst>
          </p:cNvPr>
          <p:cNvSpPr txBox="1"/>
          <p:nvPr/>
        </p:nvSpPr>
        <p:spPr bwMode="auto">
          <a:xfrm>
            <a:off x="10240357" y="2021466"/>
            <a:ext cx="1316181" cy="36586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Follow-up for 144 wk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58925D8-6568-014B-BCE6-4A460DBDE2F4}"/>
              </a:ext>
            </a:extLst>
          </p:cNvPr>
          <p:cNvSpPr txBox="1">
            <a:spLocks/>
          </p:cNvSpPr>
          <p:nvPr/>
        </p:nvSpPr>
        <p:spPr bwMode="auto">
          <a:xfrm>
            <a:off x="604674" y="5058307"/>
            <a:ext cx="5784611" cy="12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200" dirty="0">
                <a:solidFill>
                  <a:srgbClr val="000000"/>
                </a:solidFill>
                <a:latin typeface="+mn-lt"/>
              </a:rPr>
              <a:t>Primary endpoint: HIV-1 RNA &lt;1000 c/mL</a:t>
            </a:r>
            <a:br>
              <a:rPr lang="en-US" altLang="en-US" sz="2200" dirty="0">
                <a:solidFill>
                  <a:srgbClr val="000000"/>
                </a:solidFill>
                <a:latin typeface="+mn-lt"/>
              </a:rPr>
            </a:br>
            <a:r>
              <a:rPr lang="en-US" altLang="en-US" sz="2200" dirty="0">
                <a:solidFill>
                  <a:srgbClr val="000000"/>
                </a:solidFill>
                <a:latin typeface="+mn-lt"/>
              </a:rPr>
              <a:t>at </a:t>
            </a:r>
            <a:r>
              <a:rPr lang="en-US" altLang="en-US" sz="2200" dirty="0" err="1">
                <a:solidFill>
                  <a:srgbClr val="000000"/>
                </a:solidFill>
                <a:latin typeface="+mn-lt"/>
              </a:rPr>
              <a:t>Wk</a:t>
            </a:r>
            <a:r>
              <a:rPr lang="en-US" altLang="en-US" sz="2200" dirty="0">
                <a:solidFill>
                  <a:srgbClr val="000000"/>
                </a:solidFill>
                <a:latin typeface="+mn-lt"/>
              </a:rPr>
              <a:t> 144 by FDA Snapshot in ITT</a:t>
            </a: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200" dirty="0">
                <a:solidFill>
                  <a:srgbClr val="000000"/>
                </a:solidFill>
                <a:latin typeface="+mn-lt"/>
              </a:rPr>
              <a:t>Current analysis presents results at </a:t>
            </a:r>
            <a:r>
              <a:rPr lang="en-US" altLang="en-US" sz="2200" dirty="0" err="1">
                <a:solidFill>
                  <a:srgbClr val="000000"/>
                </a:solidFill>
                <a:latin typeface="+mn-lt"/>
              </a:rPr>
              <a:t>Wk</a:t>
            </a:r>
            <a:r>
              <a:rPr lang="en-US" altLang="en-US" sz="2200" dirty="0">
                <a:solidFill>
                  <a:srgbClr val="000000"/>
                </a:solidFill>
                <a:latin typeface="+mn-lt"/>
              </a:rPr>
              <a:t> 48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49C7E6D1-182A-E04C-9FB4-BEFAEC675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443" y="2021466"/>
            <a:ext cx="2869686" cy="52565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DTG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3TC/TDF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209)</a:t>
            </a:r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3F61F665-9A28-3442-BDFB-47CAC8575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442" y="2629861"/>
            <a:ext cx="2869687" cy="52712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DTG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+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FTC/TAF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(N = 209)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id="{AB93CC00-DFD1-7C49-B05D-FE3FAB440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442" y="3368568"/>
            <a:ext cx="2869686" cy="52565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DTG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3TC/TDF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208)</a:t>
            </a:r>
          </a:p>
        </p:txBody>
      </p:sp>
      <p:sp>
        <p:nvSpPr>
          <p:cNvPr id="40" name="Rectangle 7">
            <a:extLst>
              <a:ext uri="{FF2B5EF4-FFF2-40B4-BE49-F238E27FC236}">
                <a16:creationId xmlns:a16="http://schemas.microsoft.com/office/drawing/2014/main" id="{FF728095-CC11-5841-91F0-4425EFD88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441" y="3962895"/>
            <a:ext cx="2869687" cy="52712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DTG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+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FTC/TAF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(N = 211)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848103-5094-024C-BE77-C38F24BBFC8D}"/>
              </a:ext>
            </a:extLst>
          </p:cNvPr>
          <p:cNvSpPr txBox="1"/>
          <p:nvPr/>
        </p:nvSpPr>
        <p:spPr bwMode="auto">
          <a:xfrm>
            <a:off x="5278607" y="1951143"/>
            <a:ext cx="16723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Randomization</a:t>
            </a:r>
          </a:p>
        </p:txBody>
      </p:sp>
      <p:sp>
        <p:nvSpPr>
          <p:cNvPr id="42" name="Line 54">
            <a:extLst>
              <a:ext uri="{FF2B5EF4-FFF2-40B4-BE49-F238E27FC236}">
                <a16:creationId xmlns:a16="http://schemas.microsoft.com/office/drawing/2014/main" id="{9726649E-E38C-694F-80EA-870631FD24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9437" y="2237363"/>
            <a:ext cx="0" cy="2160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FBFC7321-87FD-AE43-85F5-BCFDBEB32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442" y="4551749"/>
            <a:ext cx="2869686" cy="525650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LPV/r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3TC/ZDV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167)</a:t>
            </a:r>
          </a:p>
        </p:txBody>
      </p:sp>
      <p:sp>
        <p:nvSpPr>
          <p:cNvPr id="34" name="Rectangle 7">
            <a:extLst>
              <a:ext uri="{FF2B5EF4-FFF2-40B4-BE49-F238E27FC236}">
                <a16:creationId xmlns:a16="http://schemas.microsoft.com/office/drawing/2014/main" id="{D11FEC1A-8699-444F-904F-4887F1107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441" y="5160144"/>
            <a:ext cx="2869687" cy="527123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ATV/r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+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3TC/ZDV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(N = 197)</a:t>
            </a:r>
          </a:p>
        </p:txBody>
      </p:sp>
      <p:sp>
        <p:nvSpPr>
          <p:cNvPr id="27" name="Text Box 15">
            <a:extLst>
              <a:ext uri="{FF2B5EF4-FFF2-40B4-BE49-F238E27FC236}">
                <a16:creationId xmlns:a16="http://schemas.microsoft.com/office/drawing/2014/main" id="{36FE28B3-2E9C-4131-A17A-E75C15596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2174" y="6439005"/>
            <a:ext cx="7853362" cy="307777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Mulenga. CROI 2022, Abs. 135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" name="Connecteur : en angle 3">
            <a:extLst>
              <a:ext uri="{FF2B5EF4-FFF2-40B4-BE49-F238E27FC236}">
                <a16:creationId xmlns:a16="http://schemas.microsoft.com/office/drawing/2014/main" id="{DE37FCCF-792F-4DCF-A329-1D44FAB8B45F}"/>
              </a:ext>
            </a:extLst>
          </p:cNvPr>
          <p:cNvCxnSpPr>
            <a:stCxn id="14" idx="3"/>
            <a:endCxn id="10" idx="1"/>
          </p:cNvCxnSpPr>
          <p:nvPr/>
        </p:nvCxnSpPr>
        <p:spPr>
          <a:xfrm flipV="1">
            <a:off x="2957510" y="2650905"/>
            <a:ext cx="888255" cy="676291"/>
          </a:xfrm>
          <a:prstGeom prst="bentConnector3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 : en angle 5">
            <a:extLst>
              <a:ext uri="{FF2B5EF4-FFF2-40B4-BE49-F238E27FC236}">
                <a16:creationId xmlns:a16="http://schemas.microsoft.com/office/drawing/2014/main" id="{62079F91-8A9E-40ED-9D57-C593556B87B5}"/>
              </a:ext>
            </a:extLst>
          </p:cNvPr>
          <p:cNvCxnSpPr>
            <a:stCxn id="14" idx="3"/>
            <a:endCxn id="11" idx="1"/>
          </p:cNvCxnSpPr>
          <p:nvPr/>
        </p:nvCxnSpPr>
        <p:spPr>
          <a:xfrm>
            <a:off x="2957510" y="3327196"/>
            <a:ext cx="888253" cy="637575"/>
          </a:xfrm>
          <a:prstGeom prst="bentConnector3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Line 54">
            <a:extLst>
              <a:ext uri="{FF2B5EF4-FFF2-40B4-BE49-F238E27FC236}">
                <a16:creationId xmlns:a16="http://schemas.microsoft.com/office/drawing/2014/main" id="{DBE432BC-357C-47CB-BB64-4EBA07680F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65812" y="2869682"/>
            <a:ext cx="374545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Line 54">
            <a:extLst>
              <a:ext uri="{FF2B5EF4-FFF2-40B4-BE49-F238E27FC236}">
                <a16:creationId xmlns:a16="http://schemas.microsoft.com/office/drawing/2014/main" id="{004EB1AE-9577-4B1A-89A0-698BB22FDE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65812" y="3611038"/>
            <a:ext cx="374545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Line 54">
            <a:extLst>
              <a:ext uri="{FF2B5EF4-FFF2-40B4-BE49-F238E27FC236}">
                <a16:creationId xmlns:a16="http://schemas.microsoft.com/office/drawing/2014/main" id="{709E62F3-DE7F-4E1E-8473-05C94A27D6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65812" y="4226456"/>
            <a:ext cx="374545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Line 54">
            <a:extLst>
              <a:ext uri="{FF2B5EF4-FFF2-40B4-BE49-F238E27FC236}">
                <a16:creationId xmlns:a16="http://schemas.microsoft.com/office/drawing/2014/main" id="{177637E9-9019-4561-A959-5646CAE960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65812" y="4814574"/>
            <a:ext cx="374545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Line 54">
            <a:extLst>
              <a:ext uri="{FF2B5EF4-FFF2-40B4-BE49-F238E27FC236}">
                <a16:creationId xmlns:a16="http://schemas.microsoft.com/office/drawing/2014/main" id="{AA339FB0-8DA2-4AC8-9481-E935B039C8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65812" y="5397787"/>
            <a:ext cx="374545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89DD2F3E-4563-4237-B4FB-878A456A7546}"/>
              </a:ext>
            </a:extLst>
          </p:cNvPr>
          <p:cNvCxnSpPr>
            <a:stCxn id="10" idx="3"/>
          </p:cNvCxnSpPr>
          <p:nvPr/>
        </p:nvCxnSpPr>
        <p:spPr>
          <a:xfrm flipV="1">
            <a:off x="6088629" y="2284291"/>
            <a:ext cx="862337" cy="366614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774F763F-3D5B-402D-A2ED-56AF22133A4D}"/>
              </a:ext>
            </a:extLst>
          </p:cNvPr>
          <p:cNvCxnSpPr>
            <a:cxnSpLocks/>
          </p:cNvCxnSpPr>
          <p:nvPr/>
        </p:nvCxnSpPr>
        <p:spPr>
          <a:xfrm>
            <a:off x="6097594" y="2659870"/>
            <a:ext cx="836130" cy="256093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Connecteur : en angle 20">
            <a:extLst>
              <a:ext uri="{FF2B5EF4-FFF2-40B4-BE49-F238E27FC236}">
                <a16:creationId xmlns:a16="http://schemas.microsoft.com/office/drawing/2014/main" id="{D268E865-F779-4796-B1D7-8F9D0BFAD9DE}"/>
              </a:ext>
            </a:extLst>
          </p:cNvPr>
          <p:cNvCxnSpPr>
            <a:stCxn id="11" idx="3"/>
            <a:endCxn id="39" idx="1"/>
          </p:cNvCxnSpPr>
          <p:nvPr/>
        </p:nvCxnSpPr>
        <p:spPr>
          <a:xfrm flipV="1">
            <a:off x="6088628" y="3631393"/>
            <a:ext cx="871814" cy="333378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AC214B8D-0726-49F7-AAC8-E09D2099A31E}"/>
              </a:ext>
            </a:extLst>
          </p:cNvPr>
          <p:cNvCxnSpPr>
            <a:stCxn id="11" idx="3"/>
            <a:endCxn id="40" idx="1"/>
          </p:cNvCxnSpPr>
          <p:nvPr/>
        </p:nvCxnSpPr>
        <p:spPr>
          <a:xfrm>
            <a:off x="6088628" y="3964771"/>
            <a:ext cx="871813" cy="261686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DE9E5D85-36E2-4A46-A170-24B8BD762A4C}"/>
              </a:ext>
            </a:extLst>
          </p:cNvPr>
          <p:cNvCxnSpPr>
            <a:stCxn id="11" idx="3"/>
            <a:endCxn id="30" idx="1"/>
          </p:cNvCxnSpPr>
          <p:nvPr/>
        </p:nvCxnSpPr>
        <p:spPr>
          <a:xfrm>
            <a:off x="6088628" y="3964771"/>
            <a:ext cx="871814" cy="849803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5" name="Connecteur : en angle 44">
            <a:extLst>
              <a:ext uri="{FF2B5EF4-FFF2-40B4-BE49-F238E27FC236}">
                <a16:creationId xmlns:a16="http://schemas.microsoft.com/office/drawing/2014/main" id="{C10B5DC5-1C80-4400-B2E2-4F62716AE023}"/>
              </a:ext>
            </a:extLst>
          </p:cNvPr>
          <p:cNvCxnSpPr>
            <a:stCxn id="11" idx="3"/>
            <a:endCxn id="34" idx="1"/>
          </p:cNvCxnSpPr>
          <p:nvPr/>
        </p:nvCxnSpPr>
        <p:spPr>
          <a:xfrm>
            <a:off x="6088628" y="3964771"/>
            <a:ext cx="871813" cy="1458935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72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392CD-84A2-4785-8456-257A1CB68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VISEND</a:t>
            </a:r>
            <a:r>
              <a:rPr lang="en-US" dirty="0"/>
              <a:t>: W48 outcome</a:t>
            </a:r>
          </a:p>
        </p:txBody>
      </p:sp>
      <p:graphicFrame>
        <p:nvGraphicFramePr>
          <p:cNvPr id="36" name="Group 32">
            <a:extLst>
              <a:ext uri="{FF2B5EF4-FFF2-40B4-BE49-F238E27FC236}">
                <a16:creationId xmlns:a16="http://schemas.microsoft.com/office/drawing/2014/main" id="{C4747BFE-E33E-9946-B9CE-7D3F774D7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604029"/>
              </p:ext>
            </p:extLst>
          </p:nvPr>
        </p:nvGraphicFramePr>
        <p:xfrm>
          <a:off x="661376" y="1894497"/>
          <a:ext cx="11198929" cy="3411237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157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7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72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937">
                  <a:extLst>
                    <a:ext uri="{9D8B030D-6E8A-4147-A177-3AD203B41FA5}">
                      <a16:colId xmlns:a16="http://schemas.microsoft.com/office/drawing/2014/main" val="6298709"/>
                    </a:ext>
                  </a:extLst>
                </a:gridCol>
                <a:gridCol w="1467072">
                  <a:extLst>
                    <a:ext uri="{9D8B030D-6E8A-4147-A177-3AD203B41FA5}">
                      <a16:colId xmlns:a16="http://schemas.microsoft.com/office/drawing/2014/main" val="947314867"/>
                    </a:ext>
                  </a:extLst>
                </a:gridCol>
                <a:gridCol w="1516973">
                  <a:extLst>
                    <a:ext uri="{9D8B030D-6E8A-4147-A177-3AD203B41FA5}">
                      <a16:colId xmlns:a16="http://schemas.microsoft.com/office/drawing/2014/main" val="2340931351"/>
                    </a:ext>
                  </a:extLst>
                </a:gridCol>
                <a:gridCol w="1252269">
                  <a:extLst>
                    <a:ext uri="{9D8B030D-6E8A-4147-A177-3AD203B41FA5}">
                      <a16:colId xmlns:a16="http://schemas.microsoft.com/office/drawing/2014/main" val="3249905918"/>
                    </a:ext>
                  </a:extLst>
                </a:gridCol>
              </a:tblGrid>
              <a:tr h="40133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VL &lt; 1000 c/mL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VL ≥ 1000 c/mL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643683"/>
                  </a:ext>
                </a:extLst>
              </a:tr>
              <a:tr h="100330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DTG + </a:t>
                      </a:r>
                      <a:b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3TC/TDF 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209)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DTG + FTC/TAF 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209)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DTG + 3TC/TDF 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208)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DTG + FTC/TAF 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211)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LPV/r + 3TC/ZDV 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167)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ATV/r + 3TC/ZDV 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197)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3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ITT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&lt;1000 c/mL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&lt;50 c/mL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85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83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86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81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69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3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Per protocol (FDA Snapshot)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&lt;1000 c/mL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&lt;50 c/mL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98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98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93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82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95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90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83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5741FC-1938-1E48-921E-4CEA38331167}"/>
              </a:ext>
            </a:extLst>
          </p:cNvPr>
          <p:cNvSpPr txBox="1">
            <a:spLocks/>
          </p:cNvSpPr>
          <p:nvPr/>
        </p:nvSpPr>
        <p:spPr bwMode="auto">
          <a:xfrm>
            <a:off x="603616" y="5406482"/>
            <a:ext cx="11131183" cy="144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DTG + 3TC/TDF noninferior to DTG + FTC/TAF regardless of baseline HIV-1 RNA &lt;1000 c/mL and ≥1000 c/mL</a:t>
            </a: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DTG + 3TC/TDF and DTG + FTC/TAF superior to combined PI/RTV arm</a:t>
            </a:r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0E101BBE-CE05-4A12-B2AB-A4C9C34E9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2174" y="6439005"/>
            <a:ext cx="7853362" cy="307777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Mulena</a:t>
            </a:r>
            <a:r>
              <a:rPr kumimoji="0" lang="en-US" altLang="en-US" sz="1400" b="0" i="1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 CROI 2022, Abs. 135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5A83C2-3357-40FD-B7A8-FABAE5894944}"/>
              </a:ext>
            </a:extLst>
          </p:cNvPr>
          <p:cNvSpPr/>
          <p:nvPr/>
        </p:nvSpPr>
        <p:spPr>
          <a:xfrm>
            <a:off x="3665343" y="1415116"/>
            <a:ext cx="3912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Virologic Efficacy at </a:t>
            </a:r>
            <a:r>
              <a:rPr lang="en-US" sz="2400" b="1" dirty="0" err="1">
                <a:solidFill>
                  <a:srgbClr val="0070C0"/>
                </a:solidFill>
              </a:rPr>
              <a:t>Wk</a:t>
            </a:r>
            <a:r>
              <a:rPr lang="en-US" sz="2400" b="1" dirty="0">
                <a:solidFill>
                  <a:srgbClr val="0070C0"/>
                </a:solidFill>
              </a:rPr>
              <a:t> 48, %</a:t>
            </a:r>
            <a:endParaRPr lang="fr-FR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505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392CD-84A2-4785-8456-257A1CB68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VISEND : W48 Results</a:t>
            </a:r>
            <a:endParaRPr lang="en-US" dirty="0"/>
          </a:p>
        </p:txBody>
      </p:sp>
      <p:graphicFrame>
        <p:nvGraphicFramePr>
          <p:cNvPr id="36" name="Group 32">
            <a:extLst>
              <a:ext uri="{FF2B5EF4-FFF2-40B4-BE49-F238E27FC236}">
                <a16:creationId xmlns:a16="http://schemas.microsoft.com/office/drawing/2014/main" id="{C4747BFE-E33E-9946-B9CE-7D3F774D7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11833"/>
              </p:ext>
            </p:extLst>
          </p:nvPr>
        </p:nvGraphicFramePr>
        <p:xfrm>
          <a:off x="386244" y="2765162"/>
          <a:ext cx="11201399" cy="3042892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087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7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7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1202">
                  <a:extLst>
                    <a:ext uri="{9D8B030D-6E8A-4147-A177-3AD203B41FA5}">
                      <a16:colId xmlns:a16="http://schemas.microsoft.com/office/drawing/2014/main" val="6298709"/>
                    </a:ext>
                  </a:extLst>
                </a:gridCol>
                <a:gridCol w="1467396">
                  <a:extLst>
                    <a:ext uri="{9D8B030D-6E8A-4147-A177-3AD203B41FA5}">
                      <a16:colId xmlns:a16="http://schemas.microsoft.com/office/drawing/2014/main" val="947314867"/>
                    </a:ext>
                  </a:extLst>
                </a:gridCol>
                <a:gridCol w="1517308">
                  <a:extLst>
                    <a:ext uri="{9D8B030D-6E8A-4147-A177-3AD203B41FA5}">
                      <a16:colId xmlns:a16="http://schemas.microsoft.com/office/drawing/2014/main" val="2340931351"/>
                    </a:ext>
                  </a:extLst>
                </a:gridCol>
                <a:gridCol w="1252545">
                  <a:extLst>
                    <a:ext uri="{9D8B030D-6E8A-4147-A177-3AD203B41FA5}">
                      <a16:colId xmlns:a16="http://schemas.microsoft.com/office/drawing/2014/main" val="3249905918"/>
                    </a:ext>
                  </a:extLst>
                </a:gridCol>
              </a:tblGrid>
              <a:tr h="43687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VL &lt; 1000 c/mL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VL ≥ 1000 c/mL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643683"/>
                  </a:ext>
                </a:extLst>
              </a:tr>
              <a:tr h="109216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DTG + 3TC/TDF 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209)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DTG + FTC/TAF </a:t>
                      </a:r>
                      <a:b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(N= 209)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DTG + 3TC/TDF </a:t>
                      </a:r>
                      <a:b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208)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DTG + FTC/TAF 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211)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LPV/r + 3TC/ZDV 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167)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ATV/r + 3TC/ZDV 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197)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877">
                <a:tc>
                  <a:txBody>
                    <a:bodyPr/>
                    <a:lstStyle/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Overall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5.4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793114"/>
                  </a:ext>
                </a:extLst>
              </a:tr>
              <a:tr h="436877">
                <a:tc>
                  <a:txBody>
                    <a:bodyPr/>
                    <a:lstStyle/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Women 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(60% of participants)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3.1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5.7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256820"/>
                  </a:ext>
                </a:extLst>
              </a:tr>
              <a:tr h="436877">
                <a:tc>
                  <a:txBody>
                    <a:bodyPr/>
                    <a:lstStyle/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Men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4.6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3.4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3.2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952673"/>
                  </a:ext>
                </a:extLst>
              </a:tr>
            </a:tbl>
          </a:graphicData>
        </a:graphic>
      </p:graphicFrame>
      <p:sp>
        <p:nvSpPr>
          <p:cNvPr id="7" name="Text Box 15">
            <a:extLst>
              <a:ext uri="{FF2B5EF4-FFF2-40B4-BE49-F238E27FC236}">
                <a16:creationId xmlns:a16="http://schemas.microsoft.com/office/drawing/2014/main" id="{391DB66F-AB06-4E87-8265-0FEA460E3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2974" y="6439005"/>
            <a:ext cx="3952561" cy="307777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Mulenga. CROI 2022, Abs. 135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AEB15-9493-4E71-B7FA-D2044601CC97}"/>
              </a:ext>
            </a:extLst>
          </p:cNvPr>
          <p:cNvSpPr/>
          <p:nvPr/>
        </p:nvSpPr>
        <p:spPr>
          <a:xfrm>
            <a:off x="3442399" y="2249943"/>
            <a:ext cx="6071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Mean Weight Changes from baseline at </a:t>
            </a:r>
            <a:r>
              <a:rPr lang="en-US" sz="2400" b="1" dirty="0" err="1">
                <a:solidFill>
                  <a:srgbClr val="0070C0"/>
                </a:solidFill>
              </a:rPr>
              <a:t>Wk</a:t>
            </a:r>
            <a:r>
              <a:rPr lang="en-US" sz="2400" b="1" dirty="0">
                <a:solidFill>
                  <a:srgbClr val="0070C0"/>
                </a:solidFill>
              </a:rPr>
              <a:t> 48</a:t>
            </a:r>
            <a:endParaRPr lang="fr-FR" sz="2400" b="1" dirty="0">
              <a:solidFill>
                <a:srgbClr val="0070C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AE57043-8239-496C-B2E0-9A359433D8C0}"/>
              </a:ext>
            </a:extLst>
          </p:cNvPr>
          <p:cNvSpPr txBox="1"/>
          <p:nvPr/>
        </p:nvSpPr>
        <p:spPr>
          <a:xfrm>
            <a:off x="3171253" y="6135196"/>
            <a:ext cx="334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Median</a:t>
            </a:r>
            <a:r>
              <a:rPr lang="fr-FR" dirty="0"/>
              <a:t> </a:t>
            </a:r>
            <a:r>
              <a:rPr lang="fr-FR" dirty="0" err="1"/>
              <a:t>baseline</a:t>
            </a:r>
            <a:r>
              <a:rPr lang="fr-FR" dirty="0"/>
              <a:t> CD4 = 430/mm</a:t>
            </a:r>
            <a:r>
              <a:rPr lang="fr-FR" baseline="30000" dirty="0"/>
              <a:t>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1B9D18-3580-4182-9C97-7924E3844A4F}"/>
              </a:ext>
            </a:extLst>
          </p:cNvPr>
          <p:cNvSpPr txBox="1"/>
          <p:nvPr/>
        </p:nvSpPr>
        <p:spPr>
          <a:xfrm>
            <a:off x="7399748" y="6135196"/>
            <a:ext cx="3283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Median</a:t>
            </a:r>
            <a:r>
              <a:rPr lang="fr-FR" dirty="0"/>
              <a:t> </a:t>
            </a:r>
            <a:r>
              <a:rPr lang="fr-FR" dirty="0" err="1"/>
              <a:t>baseline</a:t>
            </a:r>
            <a:r>
              <a:rPr lang="fr-FR" dirty="0"/>
              <a:t> CD4 = 170/mm</a:t>
            </a:r>
            <a:r>
              <a:rPr lang="fr-FR" baseline="30000" dirty="0"/>
              <a:t>3</a:t>
            </a:r>
          </a:p>
        </p:txBody>
      </p:sp>
      <p:sp>
        <p:nvSpPr>
          <p:cNvPr id="4" name="Accolade ouvrante 3">
            <a:extLst>
              <a:ext uri="{FF2B5EF4-FFF2-40B4-BE49-F238E27FC236}">
                <a16:creationId xmlns:a16="http://schemas.microsoft.com/office/drawing/2014/main" id="{0FD145B6-D4AD-4677-9807-4BA4AF3CE2D0}"/>
              </a:ext>
            </a:extLst>
          </p:cNvPr>
          <p:cNvSpPr/>
          <p:nvPr/>
        </p:nvSpPr>
        <p:spPr>
          <a:xfrm rot="16200000">
            <a:off x="4660789" y="4683858"/>
            <a:ext cx="259805" cy="269658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Accolade ouvrante 9">
            <a:extLst>
              <a:ext uri="{FF2B5EF4-FFF2-40B4-BE49-F238E27FC236}">
                <a16:creationId xmlns:a16="http://schemas.microsoft.com/office/drawing/2014/main" id="{7AC0AE56-091B-4474-A166-397F701F5639}"/>
              </a:ext>
            </a:extLst>
          </p:cNvPr>
          <p:cNvSpPr/>
          <p:nvPr/>
        </p:nvSpPr>
        <p:spPr>
          <a:xfrm rot="16200000">
            <a:off x="8755553" y="3350453"/>
            <a:ext cx="295088" cy="536909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243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8507CB7-FA63-9F4F-8981-134FA06B7213}"/>
              </a:ext>
            </a:extLst>
          </p:cNvPr>
          <p:cNvSpPr/>
          <p:nvPr/>
        </p:nvSpPr>
        <p:spPr>
          <a:xfrm>
            <a:off x="9488033" y="2204507"/>
            <a:ext cx="15639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en-US" sz="1600" b="1" dirty="0">
                <a:solidFill>
                  <a:srgbClr val="0070C0"/>
                </a:solidFill>
                <a:cs typeface="Calibri" panose="020F0502020204030204" pitchFamily="34" charset="0"/>
              </a:rPr>
              <a:t>Extension phase</a:t>
            </a:r>
            <a:endParaRPr kumimoji="0" lang="fr-FR" altLang="en-US" sz="1600" b="0" i="0" u="none" strike="noStrike" kern="1200" cap="none" spc="0" normalizeH="0" baseline="30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6E8EB82-A1D9-9D4E-844D-5CF1D836415E}"/>
              </a:ext>
            </a:extLst>
          </p:cNvPr>
          <p:cNvSpPr/>
          <p:nvPr/>
        </p:nvSpPr>
        <p:spPr>
          <a:xfrm>
            <a:off x="5389488" y="2204507"/>
            <a:ext cx="18585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 dirty="0">
                <a:solidFill>
                  <a:srgbClr val="0070C0"/>
                </a:solidFill>
                <a:cs typeface="Calibri" panose="020F0502020204030204" pitchFamily="34" charset="0"/>
              </a:rPr>
              <a:t>Maintenance phase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44" name="Straight Arrow Connector 9">
            <a:extLst>
              <a:ext uri="{FF2B5EF4-FFF2-40B4-BE49-F238E27FC236}">
                <a16:creationId xmlns:a16="http://schemas.microsoft.com/office/drawing/2014/main" id="{7E2A13BE-BB95-0A4E-87F2-6201844658F2}"/>
              </a:ext>
            </a:extLst>
          </p:cNvPr>
          <p:cNvCxnSpPr>
            <a:cxnSpLocks/>
          </p:cNvCxnSpPr>
          <p:nvPr/>
        </p:nvCxnSpPr>
        <p:spPr>
          <a:xfrm>
            <a:off x="3742512" y="4316344"/>
            <a:ext cx="8156496" cy="0"/>
          </a:xfrm>
          <a:prstGeom prst="straightConnector1">
            <a:avLst/>
          </a:prstGeom>
          <a:ln w="19050" cap="sq">
            <a:solidFill>
              <a:srgbClr val="0070C0"/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0">
            <a:extLst>
              <a:ext uri="{FF2B5EF4-FFF2-40B4-BE49-F238E27FC236}">
                <a16:creationId xmlns:a16="http://schemas.microsoft.com/office/drawing/2014/main" id="{042F7DE6-0F63-A34B-BA78-10B66D5C9078}"/>
              </a:ext>
            </a:extLst>
          </p:cNvPr>
          <p:cNvCxnSpPr/>
          <p:nvPr/>
        </p:nvCxnSpPr>
        <p:spPr>
          <a:xfrm>
            <a:off x="5196212" y="4323645"/>
            <a:ext cx="0" cy="110699"/>
          </a:xfrm>
          <a:prstGeom prst="line">
            <a:avLst/>
          </a:prstGeom>
          <a:ln w="19050" cap="sq">
            <a:solidFill>
              <a:srgbClr val="0070C0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2">
            <a:extLst>
              <a:ext uri="{FF2B5EF4-FFF2-40B4-BE49-F238E27FC236}">
                <a16:creationId xmlns:a16="http://schemas.microsoft.com/office/drawing/2014/main" id="{CF6124DA-850E-144A-8A2D-171B53311DFA}"/>
              </a:ext>
            </a:extLst>
          </p:cNvPr>
          <p:cNvCxnSpPr/>
          <p:nvPr/>
        </p:nvCxnSpPr>
        <p:spPr>
          <a:xfrm>
            <a:off x="7070346" y="4323645"/>
            <a:ext cx="0" cy="110699"/>
          </a:xfrm>
          <a:prstGeom prst="line">
            <a:avLst/>
          </a:prstGeom>
          <a:ln w="19050" cap="sq">
            <a:solidFill>
              <a:srgbClr val="0070C0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5">
            <a:extLst>
              <a:ext uri="{FF2B5EF4-FFF2-40B4-BE49-F238E27FC236}">
                <a16:creationId xmlns:a16="http://schemas.microsoft.com/office/drawing/2014/main" id="{02B0284A-DD52-784F-8B73-F7FC6EC40537}"/>
              </a:ext>
            </a:extLst>
          </p:cNvPr>
          <p:cNvCxnSpPr/>
          <p:nvPr/>
        </p:nvCxnSpPr>
        <p:spPr>
          <a:xfrm>
            <a:off x="8941601" y="4323645"/>
            <a:ext cx="0" cy="110699"/>
          </a:xfrm>
          <a:prstGeom prst="line">
            <a:avLst/>
          </a:prstGeom>
          <a:ln w="19050" cap="sq">
            <a:solidFill>
              <a:srgbClr val="0070C0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Off-page Connector 3">
            <a:extLst>
              <a:ext uri="{FF2B5EF4-FFF2-40B4-BE49-F238E27FC236}">
                <a16:creationId xmlns:a16="http://schemas.microsoft.com/office/drawing/2014/main" id="{F18B3D6C-25CC-2646-AD79-C6BD0D29E479}"/>
              </a:ext>
            </a:extLst>
          </p:cNvPr>
          <p:cNvSpPr/>
          <p:nvPr/>
        </p:nvSpPr>
        <p:spPr>
          <a:xfrm rot="16200000">
            <a:off x="6730996" y="1903069"/>
            <a:ext cx="728616" cy="379833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51"/>
              <a:gd name="connsiteY0" fmla="*/ 0 h 10000"/>
              <a:gd name="connsiteX1" fmla="*/ 10000 w 10051"/>
              <a:gd name="connsiteY1" fmla="*/ 0 h 10000"/>
              <a:gd name="connsiteX2" fmla="*/ 10051 w 10051"/>
              <a:gd name="connsiteY2" fmla="*/ 9260 h 10000"/>
              <a:gd name="connsiteX3" fmla="*/ 5000 w 10051"/>
              <a:gd name="connsiteY3" fmla="*/ 10000 h 10000"/>
              <a:gd name="connsiteX4" fmla="*/ 0 w 10051"/>
              <a:gd name="connsiteY4" fmla="*/ 8000 h 10000"/>
              <a:gd name="connsiteX5" fmla="*/ 0 w 10051"/>
              <a:gd name="connsiteY5" fmla="*/ 0 h 10000"/>
              <a:gd name="connsiteX0" fmla="*/ 0 w 10051"/>
              <a:gd name="connsiteY0" fmla="*/ 0 h 10000"/>
              <a:gd name="connsiteX1" fmla="*/ 10000 w 10051"/>
              <a:gd name="connsiteY1" fmla="*/ 0 h 10000"/>
              <a:gd name="connsiteX2" fmla="*/ 10051 w 10051"/>
              <a:gd name="connsiteY2" fmla="*/ 9260 h 10000"/>
              <a:gd name="connsiteX3" fmla="*/ 5000 w 10051"/>
              <a:gd name="connsiteY3" fmla="*/ 10000 h 10000"/>
              <a:gd name="connsiteX4" fmla="*/ 51 w 10051"/>
              <a:gd name="connsiteY4" fmla="*/ 9306 h 10000"/>
              <a:gd name="connsiteX5" fmla="*/ 0 w 10051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51" h="10000">
                <a:moveTo>
                  <a:pt x="0" y="0"/>
                </a:moveTo>
                <a:lnTo>
                  <a:pt x="10000" y="0"/>
                </a:lnTo>
                <a:cubicBezTo>
                  <a:pt x="10017" y="3087"/>
                  <a:pt x="10034" y="6173"/>
                  <a:pt x="10051" y="9260"/>
                </a:cubicBezTo>
                <a:lnTo>
                  <a:pt x="5000" y="10000"/>
                </a:lnTo>
                <a:lnTo>
                  <a:pt x="51" y="9306"/>
                </a:lnTo>
                <a:lnTo>
                  <a:pt x="0" y="0"/>
                </a:lnTo>
                <a:close/>
              </a:path>
            </a:pathLst>
          </a:custGeom>
          <a:solidFill>
            <a:srgbClr val="97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0000" tIns="0" bIns="108000" rtlCol="0" anchor="ctr"/>
          <a:lstStyle/>
          <a:p>
            <a:pPr lvl="0" algn="ctr">
              <a:lnSpc>
                <a:spcPct val="114000"/>
              </a:lnSpc>
              <a:defRPr/>
            </a:pPr>
            <a:r>
              <a:rPr kumimoji="0" lang="fr-FR" altLang="en-US" sz="14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Q4W CAB LA 400 mg + RPV LA 600 mg</a:t>
            </a:r>
            <a:endParaRPr lang="fr-FR" altLang="en-US" sz="1400" b="1" baseline="300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lvl="0" algn="ctr">
              <a:lnSpc>
                <a:spcPct val="114000"/>
              </a:lnSpc>
              <a:defRPr/>
            </a:pPr>
            <a:r>
              <a:rPr kumimoji="0" lang="fr-FR" sz="14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(N = 523)</a:t>
            </a:r>
            <a:endParaRPr kumimoji="0" lang="fr-FR" sz="14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9" name="Rectangle 65">
            <a:extLst>
              <a:ext uri="{FF2B5EF4-FFF2-40B4-BE49-F238E27FC236}">
                <a16:creationId xmlns:a16="http://schemas.microsoft.com/office/drawing/2014/main" id="{CD937ECB-D9A7-754A-B1E4-9FA0D6773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4400" y="2479503"/>
            <a:ext cx="6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50" name="Flowchart: Off-page Connector 3">
            <a:extLst>
              <a:ext uri="{FF2B5EF4-FFF2-40B4-BE49-F238E27FC236}">
                <a16:creationId xmlns:a16="http://schemas.microsoft.com/office/drawing/2014/main" id="{C9564A79-2B19-0644-97EB-80F64299A1B8}"/>
              </a:ext>
            </a:extLst>
          </p:cNvPr>
          <p:cNvSpPr/>
          <p:nvPr/>
        </p:nvSpPr>
        <p:spPr>
          <a:xfrm rot="16200000">
            <a:off x="6733704" y="1031906"/>
            <a:ext cx="723200" cy="379833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51"/>
              <a:gd name="connsiteY0" fmla="*/ 0 h 10000"/>
              <a:gd name="connsiteX1" fmla="*/ 10000 w 10051"/>
              <a:gd name="connsiteY1" fmla="*/ 0 h 10000"/>
              <a:gd name="connsiteX2" fmla="*/ 10051 w 10051"/>
              <a:gd name="connsiteY2" fmla="*/ 9260 h 10000"/>
              <a:gd name="connsiteX3" fmla="*/ 5000 w 10051"/>
              <a:gd name="connsiteY3" fmla="*/ 10000 h 10000"/>
              <a:gd name="connsiteX4" fmla="*/ 0 w 10051"/>
              <a:gd name="connsiteY4" fmla="*/ 8000 h 10000"/>
              <a:gd name="connsiteX5" fmla="*/ 0 w 10051"/>
              <a:gd name="connsiteY5" fmla="*/ 0 h 10000"/>
              <a:gd name="connsiteX0" fmla="*/ 0 w 10051"/>
              <a:gd name="connsiteY0" fmla="*/ 0 h 10000"/>
              <a:gd name="connsiteX1" fmla="*/ 10000 w 10051"/>
              <a:gd name="connsiteY1" fmla="*/ 0 h 10000"/>
              <a:gd name="connsiteX2" fmla="*/ 10051 w 10051"/>
              <a:gd name="connsiteY2" fmla="*/ 9260 h 10000"/>
              <a:gd name="connsiteX3" fmla="*/ 5000 w 10051"/>
              <a:gd name="connsiteY3" fmla="*/ 10000 h 10000"/>
              <a:gd name="connsiteX4" fmla="*/ 51 w 10051"/>
              <a:gd name="connsiteY4" fmla="*/ 9306 h 10000"/>
              <a:gd name="connsiteX5" fmla="*/ 0 w 10051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51" h="10000">
                <a:moveTo>
                  <a:pt x="0" y="0"/>
                </a:moveTo>
                <a:lnTo>
                  <a:pt x="10000" y="0"/>
                </a:lnTo>
                <a:cubicBezTo>
                  <a:pt x="10017" y="3087"/>
                  <a:pt x="10034" y="6173"/>
                  <a:pt x="10051" y="9260"/>
                </a:cubicBezTo>
                <a:lnTo>
                  <a:pt x="5000" y="10000"/>
                </a:lnTo>
                <a:lnTo>
                  <a:pt x="51" y="9306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lvl="0" algn="ctr">
              <a:lnSpc>
                <a:spcPct val="114000"/>
              </a:lnSpc>
              <a:defRPr/>
            </a:pPr>
            <a:r>
              <a:rPr lang="fr-FR" altLang="en-US" sz="1400" b="1" dirty="0">
                <a:solidFill>
                  <a:srgbClr val="FFFFFF"/>
                </a:solidFill>
              </a:rPr>
              <a:t>Q8W CAB LA 600mg + RPV LA 900mg </a:t>
            </a:r>
          </a:p>
          <a:p>
            <a:pPr lvl="0" algn="ctr">
              <a:lnSpc>
                <a:spcPct val="114000"/>
              </a:lnSpc>
              <a:defRPr/>
            </a:pPr>
            <a:r>
              <a:rPr kumimoji="0" lang="fr-FR" altLang="en-US" sz="14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(N = 522)</a:t>
            </a:r>
            <a:endParaRPr kumimoji="0" lang="fr-FR" sz="14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1" name="Flowchart: Off-page Connector 3">
            <a:extLst>
              <a:ext uri="{FF2B5EF4-FFF2-40B4-BE49-F238E27FC236}">
                <a16:creationId xmlns:a16="http://schemas.microsoft.com/office/drawing/2014/main" id="{777A1669-98F5-3C44-9632-810414ABB0C9}"/>
              </a:ext>
            </a:extLst>
          </p:cNvPr>
          <p:cNvSpPr/>
          <p:nvPr/>
        </p:nvSpPr>
        <p:spPr>
          <a:xfrm>
            <a:off x="9269456" y="2569471"/>
            <a:ext cx="2717464" cy="723201"/>
          </a:xfrm>
          <a:prstGeom prst="homePlate">
            <a:avLst>
              <a:gd name="adj" fmla="val 37504"/>
            </a:avLst>
          </a:prstGeom>
          <a:solidFill>
            <a:srgbClr val="00B05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36000" tIns="144000" rIns="36000" bIns="144000" rtlCol="0" anchor="ctr"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en-US" sz="1200" b="1" dirty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  <a:endParaRPr kumimoji="0" lang="fr-FR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31619D0-F733-1E40-A767-9D44D9DE9222}"/>
              </a:ext>
            </a:extLst>
          </p:cNvPr>
          <p:cNvSpPr/>
          <p:nvPr/>
        </p:nvSpPr>
        <p:spPr>
          <a:xfrm>
            <a:off x="8753452" y="4425517"/>
            <a:ext cx="362225" cy="22075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Ins="90000" bIns="108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3" name="Rectangle 12">
            <a:extLst>
              <a:ext uri="{FF2B5EF4-FFF2-40B4-BE49-F238E27FC236}">
                <a16:creationId xmlns:a16="http://schemas.microsoft.com/office/drawing/2014/main" id="{9A054038-29A4-3740-AB25-BBDC2D0ED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177" y="4469733"/>
            <a:ext cx="25327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W4 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54" name="Rectangle 12">
            <a:extLst>
              <a:ext uri="{FF2B5EF4-FFF2-40B4-BE49-F238E27FC236}">
                <a16:creationId xmlns:a16="http://schemas.microsoft.com/office/drawing/2014/main" id="{922ECA00-C781-664B-9C27-A0CDA761F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4838" y="4469733"/>
            <a:ext cx="29655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W48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55" name="Rectangle 12">
            <a:extLst>
              <a:ext uri="{FF2B5EF4-FFF2-40B4-BE49-F238E27FC236}">
                <a16:creationId xmlns:a16="http://schemas.microsoft.com/office/drawing/2014/main" id="{05AA93AD-5C06-F34F-AF39-1D3536016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3323" y="4469733"/>
            <a:ext cx="29655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W96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FBF936A2-2A6A-6D43-9097-1C01EF2032D8}"/>
              </a:ext>
            </a:extLst>
          </p:cNvPr>
          <p:cNvSpPr txBox="1"/>
          <p:nvPr/>
        </p:nvSpPr>
        <p:spPr>
          <a:xfrm>
            <a:off x="802312" y="2559883"/>
            <a:ext cx="2157702" cy="22110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fr-FR" sz="1600" b="0" i="0" u="none" strike="noStrike" baseline="0" dirty="0">
                <a:solidFill>
                  <a:schemeClr val="tx1"/>
                </a:solidFill>
              </a:rPr>
              <a:t>Eligible participants:</a:t>
            </a:r>
            <a:br>
              <a:rPr lang="fr-FR" sz="1600" b="0" i="0" u="none" strike="noStrike" baseline="0" dirty="0">
                <a:solidFill>
                  <a:schemeClr val="tx1"/>
                </a:solidFill>
              </a:rPr>
            </a:br>
            <a:r>
              <a:rPr lang="fr-FR" sz="1600" b="0" i="0" u="none" strike="noStrike" baseline="0" dirty="0">
                <a:solidFill>
                  <a:schemeClr val="tx1"/>
                </a:solidFill>
              </a:rPr>
              <a:t>• ATLAS Phase 3 </a:t>
            </a:r>
            <a:r>
              <a:rPr lang="fr-FR" sz="1600" b="0" i="0" u="none" strike="noStrike" baseline="0" dirty="0" err="1">
                <a:solidFill>
                  <a:schemeClr val="tx1"/>
                </a:solidFill>
              </a:rPr>
              <a:t>study</a:t>
            </a:r>
            <a:endParaRPr lang="fr-FR" sz="1600" b="0" i="0" u="none" strike="noStrike" baseline="0" dirty="0">
              <a:solidFill>
                <a:schemeClr val="tx1"/>
              </a:solidFill>
            </a:endParaRPr>
          </a:p>
          <a:p>
            <a:pPr algn="l"/>
            <a:r>
              <a:rPr lang="fr-FR" sz="1600" b="0" i="0" u="none" strike="noStrike" baseline="0" dirty="0">
                <a:solidFill>
                  <a:schemeClr val="tx1"/>
                </a:solidFill>
              </a:rPr>
              <a:t>(CAB + RPV LA Q4W)</a:t>
            </a:r>
            <a:br>
              <a:rPr lang="fr-FR" sz="1600" b="0" i="0" u="none" strike="noStrike" baseline="0" dirty="0">
                <a:solidFill>
                  <a:schemeClr val="tx1"/>
                </a:solidFill>
              </a:rPr>
            </a:br>
            <a:r>
              <a:rPr lang="fr-FR" sz="1600" b="0" i="0" u="none" strike="noStrike" baseline="0" dirty="0">
                <a:solidFill>
                  <a:schemeClr val="tx1"/>
                </a:solidFill>
              </a:rPr>
              <a:t>N = 391</a:t>
            </a:r>
          </a:p>
          <a:p>
            <a:pPr algn="l"/>
            <a:r>
              <a:rPr lang="fr-FR" sz="1600" b="0" i="0" u="none" strike="noStrike" baseline="0" dirty="0">
                <a:solidFill>
                  <a:schemeClr val="tx1"/>
                </a:solidFill>
              </a:rPr>
              <a:t>• ATLAS Soc arm +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tx1"/>
                </a:solidFill>
              </a:rPr>
              <a:t>additional</a:t>
            </a:r>
            <a:r>
              <a:rPr lang="fr-FR" sz="1600" b="0" i="0" u="none" strike="noStrike" baseline="0" dirty="0">
                <a:solidFill>
                  <a:schemeClr val="tx1"/>
                </a:solidFill>
              </a:rPr>
              <a:t> soc</a:t>
            </a:r>
          </a:p>
          <a:p>
            <a:pPr algn="l"/>
            <a:r>
              <a:rPr lang="fr-FR" sz="1600" b="0" i="0" u="none" strike="noStrike" baseline="0" dirty="0">
                <a:solidFill>
                  <a:schemeClr val="tx1"/>
                </a:solidFill>
              </a:rPr>
              <a:t>participants</a:t>
            </a:r>
          </a:p>
          <a:p>
            <a:pPr algn="l"/>
            <a:r>
              <a:rPr lang="fr-FR" sz="1600" b="0" i="0" u="none" strike="noStrike" baseline="0" dirty="0">
                <a:solidFill>
                  <a:schemeClr val="tx1"/>
                </a:solidFill>
              </a:rPr>
              <a:t>N = 654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306C860-ECED-2349-939F-D30BB4C03C16}"/>
              </a:ext>
            </a:extLst>
          </p:cNvPr>
          <p:cNvSpPr/>
          <p:nvPr/>
        </p:nvSpPr>
        <p:spPr>
          <a:xfrm>
            <a:off x="1033892" y="2190092"/>
            <a:ext cx="15673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Screening phase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8" name="Straight Connector 39">
            <a:extLst>
              <a:ext uri="{FF2B5EF4-FFF2-40B4-BE49-F238E27FC236}">
                <a16:creationId xmlns:a16="http://schemas.microsoft.com/office/drawing/2014/main" id="{CC224554-B556-794D-9DC1-AFF7015F68E4}"/>
              </a:ext>
            </a:extLst>
          </p:cNvPr>
          <p:cNvCxnSpPr/>
          <p:nvPr/>
        </p:nvCxnSpPr>
        <p:spPr>
          <a:xfrm>
            <a:off x="3742512" y="4329741"/>
            <a:ext cx="0" cy="110699"/>
          </a:xfrm>
          <a:prstGeom prst="line">
            <a:avLst/>
          </a:prstGeom>
          <a:ln w="19050" cap="sq">
            <a:solidFill>
              <a:srgbClr val="0070C0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12">
            <a:extLst>
              <a:ext uri="{FF2B5EF4-FFF2-40B4-BE49-F238E27FC236}">
                <a16:creationId xmlns:a16="http://schemas.microsoft.com/office/drawing/2014/main" id="{A2D7E1D3-DCF3-2946-BF5E-C4AF0604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256" y="4469733"/>
            <a:ext cx="17633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D1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60" name="Rectangle 12">
            <a:extLst>
              <a:ext uri="{FF2B5EF4-FFF2-40B4-BE49-F238E27FC236}">
                <a16:creationId xmlns:a16="http://schemas.microsoft.com/office/drawing/2014/main" id="{8D0C5CB0-409B-7944-A918-676D413C9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035" y="4471725"/>
            <a:ext cx="37510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latin typeface="+mn-lt"/>
                <a:cs typeface="Arial" charset="0"/>
              </a:rPr>
              <a:t>W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100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cxnSp>
        <p:nvCxnSpPr>
          <p:cNvPr id="61" name="Straight Connector 45">
            <a:extLst>
              <a:ext uri="{FF2B5EF4-FFF2-40B4-BE49-F238E27FC236}">
                <a16:creationId xmlns:a16="http://schemas.microsoft.com/office/drawing/2014/main" id="{3FBA84C6-A24E-B345-9551-061B50A8D3AD}"/>
              </a:ext>
            </a:extLst>
          </p:cNvPr>
          <p:cNvCxnSpPr/>
          <p:nvPr/>
        </p:nvCxnSpPr>
        <p:spPr>
          <a:xfrm>
            <a:off x="9269456" y="4317281"/>
            <a:ext cx="0" cy="110699"/>
          </a:xfrm>
          <a:prstGeom prst="line">
            <a:avLst/>
          </a:prstGeom>
          <a:ln w="19050" cap="sq">
            <a:solidFill>
              <a:srgbClr val="0070C0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lowchart: Off-page Connector 3">
            <a:extLst>
              <a:ext uri="{FF2B5EF4-FFF2-40B4-BE49-F238E27FC236}">
                <a16:creationId xmlns:a16="http://schemas.microsoft.com/office/drawing/2014/main" id="{34FDA8C2-2605-1043-BAEF-28200D41D9C2}"/>
              </a:ext>
            </a:extLst>
          </p:cNvPr>
          <p:cNvSpPr/>
          <p:nvPr/>
        </p:nvSpPr>
        <p:spPr>
          <a:xfrm>
            <a:off x="3673283" y="2569471"/>
            <a:ext cx="1507700" cy="723201"/>
          </a:xfrm>
          <a:prstGeom prst="homePlate">
            <a:avLst>
              <a:gd name="adj" fmla="val 13812"/>
            </a:avLst>
          </a:prstGeom>
          <a:solidFill>
            <a:srgbClr val="00B0F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36000" tIns="144000" rIns="36000" bIns="144000" rtlCol="0" anchor="ctr"/>
          <a:lstStyle/>
          <a:p>
            <a:pPr lvl="0">
              <a:defRPr/>
            </a:pPr>
            <a:r>
              <a:rPr lang="en-US" altLang="en-US" sz="1400" b="1" dirty="0">
                <a:solidFill>
                  <a:srgbClr val="FFFFFF"/>
                </a:solidFill>
              </a:rPr>
              <a:t>Oral CAB </a:t>
            </a:r>
          </a:p>
          <a:p>
            <a:pPr lvl="0">
              <a:defRPr/>
            </a:pPr>
            <a:r>
              <a:rPr lang="en-US" altLang="en-US" sz="1400" b="1" dirty="0">
                <a:solidFill>
                  <a:srgbClr val="FFFFFF"/>
                </a:solidFill>
              </a:rPr>
              <a:t>+ RPV </a:t>
            </a:r>
          </a:p>
        </p:txBody>
      </p:sp>
      <p:sp>
        <p:nvSpPr>
          <p:cNvPr id="63" name="Flowchart: Off-page Connector 3">
            <a:extLst>
              <a:ext uri="{FF2B5EF4-FFF2-40B4-BE49-F238E27FC236}">
                <a16:creationId xmlns:a16="http://schemas.microsoft.com/office/drawing/2014/main" id="{EF517E74-D98D-534A-A6CE-7D79B1E08773}"/>
              </a:ext>
            </a:extLst>
          </p:cNvPr>
          <p:cNvSpPr/>
          <p:nvPr/>
        </p:nvSpPr>
        <p:spPr>
          <a:xfrm>
            <a:off x="9269456" y="3400795"/>
            <a:ext cx="2717464" cy="723201"/>
          </a:xfrm>
          <a:prstGeom prst="homePlate">
            <a:avLst>
              <a:gd name="adj" fmla="val 37504"/>
            </a:avLst>
          </a:prstGeom>
          <a:solidFill>
            <a:srgbClr val="970096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36000" tIns="144000" rIns="36000" bIns="144000" rtlCol="0" anchor="ctr"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en-US" sz="1200" b="1" dirty="0">
                <a:solidFill>
                  <a:schemeClr val="bg1"/>
                </a:solidFill>
                <a:cs typeface="Arial" panose="020B0604020202020204" pitchFamily="34" charset="0"/>
              </a:rPr>
              <a:t>   </a:t>
            </a:r>
            <a:endParaRPr kumimoji="0" lang="fr-FR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4" name="Rectangle 12">
            <a:extLst>
              <a:ext uri="{FF2B5EF4-FFF2-40B4-BE49-F238E27FC236}">
                <a16:creationId xmlns:a16="http://schemas.microsoft.com/office/drawing/2014/main" id="{E21ED1A7-2506-B449-94F1-06098F102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1227" y="4469681"/>
            <a:ext cx="37510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W152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cxnSp>
        <p:nvCxnSpPr>
          <p:cNvPr id="65" name="Straight Connector 45">
            <a:extLst>
              <a:ext uri="{FF2B5EF4-FFF2-40B4-BE49-F238E27FC236}">
                <a16:creationId xmlns:a16="http://schemas.microsoft.com/office/drawing/2014/main" id="{B8A67C51-4BA6-5F47-895A-5764820738A6}"/>
              </a:ext>
            </a:extLst>
          </p:cNvPr>
          <p:cNvCxnSpPr/>
          <p:nvPr/>
        </p:nvCxnSpPr>
        <p:spPr>
          <a:xfrm>
            <a:off x="11588647" y="4315237"/>
            <a:ext cx="0" cy="110699"/>
          </a:xfrm>
          <a:prstGeom prst="line">
            <a:avLst/>
          </a:prstGeom>
          <a:ln w="19050" cap="sq">
            <a:solidFill>
              <a:srgbClr val="0070C0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>
            <a:extLst>
              <a:ext uri="{FF2B5EF4-FFF2-40B4-BE49-F238E27FC236}">
                <a16:creationId xmlns:a16="http://schemas.microsoft.com/office/drawing/2014/main" id="{FFFC31E0-3F15-DC45-A31D-584E8071B5FA}"/>
              </a:ext>
            </a:extLst>
          </p:cNvPr>
          <p:cNvSpPr txBox="1"/>
          <p:nvPr/>
        </p:nvSpPr>
        <p:spPr>
          <a:xfrm>
            <a:off x="533315" y="1762346"/>
            <a:ext cx="10322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/>
              <a:t>Phase 3b, randomized, multicenter, parallel-group, noninferiority, open-label study</a:t>
            </a:r>
            <a:endParaRPr lang="fr-FR" b="1" dirty="0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6847E214-0CF8-B046-A785-CC8C8AC4A95E}"/>
              </a:ext>
            </a:extLst>
          </p:cNvPr>
          <p:cNvSpPr/>
          <p:nvPr/>
        </p:nvSpPr>
        <p:spPr>
          <a:xfrm>
            <a:off x="3052028" y="3180317"/>
            <a:ext cx="563597" cy="521757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600"/>
              </a:lnSpc>
            </a:pPr>
            <a:r>
              <a:rPr lang="fr-FR" dirty="0"/>
              <a:t>R</a:t>
            </a:r>
            <a:br>
              <a:rPr lang="fr-FR" dirty="0"/>
            </a:br>
            <a:r>
              <a:rPr lang="fr-FR" sz="1200" dirty="0"/>
              <a:t>1:1</a:t>
            </a:r>
            <a:endParaRPr lang="fr-FR" dirty="0"/>
          </a:p>
        </p:txBody>
      </p:sp>
      <p:sp>
        <p:nvSpPr>
          <p:cNvPr id="68" name="Flowchart: Off-page Connector 3">
            <a:extLst>
              <a:ext uri="{FF2B5EF4-FFF2-40B4-BE49-F238E27FC236}">
                <a16:creationId xmlns:a16="http://schemas.microsoft.com/office/drawing/2014/main" id="{15A93E1A-FBA2-6840-AF4F-657B26260EB2}"/>
              </a:ext>
            </a:extLst>
          </p:cNvPr>
          <p:cNvSpPr/>
          <p:nvPr/>
        </p:nvSpPr>
        <p:spPr>
          <a:xfrm>
            <a:off x="3673283" y="3443342"/>
            <a:ext cx="1507700" cy="723201"/>
          </a:xfrm>
          <a:prstGeom prst="homePlate">
            <a:avLst>
              <a:gd name="adj" fmla="val 13812"/>
            </a:avLst>
          </a:prstGeom>
          <a:solidFill>
            <a:srgbClr val="00B0F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36000" tIns="144000" rIns="36000" bIns="144000" rtlCol="0" anchor="ctr"/>
          <a:lstStyle/>
          <a:p>
            <a:pPr lvl="0">
              <a:defRPr/>
            </a:pPr>
            <a:r>
              <a:rPr lang="en-US" altLang="en-US" sz="1400" b="1" dirty="0">
                <a:solidFill>
                  <a:srgbClr val="FFFFFF"/>
                </a:solidFill>
              </a:rPr>
              <a:t>Oral CAB </a:t>
            </a:r>
          </a:p>
          <a:p>
            <a:pPr lvl="0">
              <a:defRPr/>
            </a:pPr>
            <a:r>
              <a:rPr lang="en-US" altLang="en-US" sz="1400" b="1" dirty="0">
                <a:solidFill>
                  <a:srgbClr val="FFFFFF"/>
                </a:solidFill>
              </a:rPr>
              <a:t>+ RPV </a:t>
            </a:r>
          </a:p>
        </p:txBody>
      </p:sp>
      <p:cxnSp>
        <p:nvCxnSpPr>
          <p:cNvPr id="69" name="Connecteur : en angle 39">
            <a:extLst>
              <a:ext uri="{FF2B5EF4-FFF2-40B4-BE49-F238E27FC236}">
                <a16:creationId xmlns:a16="http://schemas.microsoft.com/office/drawing/2014/main" id="{4177C531-6F4D-8A48-81A7-9A236B4047A7}"/>
              </a:ext>
            </a:extLst>
          </p:cNvPr>
          <p:cNvCxnSpPr>
            <a:cxnSpLocks/>
            <a:stCxn id="67" idx="0"/>
            <a:endCxn id="62" idx="1"/>
          </p:cNvCxnSpPr>
          <p:nvPr/>
        </p:nvCxnSpPr>
        <p:spPr>
          <a:xfrm rot="5400000" flipH="1" flipV="1">
            <a:off x="3378933" y="2885967"/>
            <a:ext cx="249245" cy="339456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 : en angle 41">
            <a:extLst>
              <a:ext uri="{FF2B5EF4-FFF2-40B4-BE49-F238E27FC236}">
                <a16:creationId xmlns:a16="http://schemas.microsoft.com/office/drawing/2014/main" id="{3EC92FC4-09A1-E346-BB6E-753F557FC5C3}"/>
              </a:ext>
            </a:extLst>
          </p:cNvPr>
          <p:cNvCxnSpPr>
            <a:cxnSpLocks/>
            <a:stCxn id="67" idx="4"/>
            <a:endCxn id="68" idx="1"/>
          </p:cNvCxnSpPr>
          <p:nvPr/>
        </p:nvCxnSpPr>
        <p:spPr>
          <a:xfrm rot="16200000" flipH="1">
            <a:off x="3452121" y="3583780"/>
            <a:ext cx="102869" cy="339456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Espace réservé du contenu 42">
            <a:extLst>
              <a:ext uri="{FF2B5EF4-FFF2-40B4-BE49-F238E27FC236}">
                <a16:creationId xmlns:a16="http://schemas.microsoft.com/office/drawing/2014/main" id="{46F1530B-99BE-9342-B9C0-4E9695A2880B}"/>
              </a:ext>
            </a:extLst>
          </p:cNvPr>
          <p:cNvSpPr txBox="1">
            <a:spLocks/>
          </p:cNvSpPr>
          <p:nvPr/>
        </p:nvSpPr>
        <p:spPr>
          <a:xfrm>
            <a:off x="575560" y="4958590"/>
            <a:ext cx="11616440" cy="154347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Primary endpoint: % of participants with plasma HIV RNA </a:t>
            </a:r>
            <a:r>
              <a:rPr lang="en-US" sz="1800" u="sng" dirty="0"/>
              <a:t>&gt;</a:t>
            </a:r>
            <a:r>
              <a:rPr lang="en-US" sz="1800" dirty="0"/>
              <a:t>50 c/mL at Week 48 (Snapshot, ITT-E)</a:t>
            </a:r>
          </a:p>
          <a:p>
            <a:r>
              <a:rPr lang="en-US" sz="1800" dirty="0"/>
              <a:t>Secondary endpoints: % of participants with plasma HIV RNA </a:t>
            </a:r>
            <a:r>
              <a:rPr lang="en-US" sz="1800" u="sng" dirty="0"/>
              <a:t>&gt;</a:t>
            </a:r>
            <a:r>
              <a:rPr lang="en-US" sz="1800" dirty="0"/>
              <a:t>50 or &lt;50 c/mL at W96 / W152 (Snapshot, ITT-E)</a:t>
            </a:r>
          </a:p>
          <a:p>
            <a:r>
              <a:rPr lang="en-US" sz="1800" dirty="0"/>
              <a:t>Other endpoints at W152: incidence of CVF (2 consecutive plasma HIV RNA </a:t>
            </a:r>
            <a:r>
              <a:rPr lang="en-US" sz="1800" u="sng" dirty="0"/>
              <a:t>&gt;</a:t>
            </a:r>
            <a:r>
              <a:rPr lang="en-US" sz="1800" dirty="0"/>
              <a:t>200 c/mL ), incidence of viral resistance </a:t>
            </a:r>
            <a:br>
              <a:rPr lang="en-US" sz="1800" dirty="0"/>
            </a:br>
            <a:r>
              <a:rPr lang="en-US" sz="1800" dirty="0"/>
              <a:t>in participants with CVF, and safety and tolerability</a:t>
            </a:r>
            <a:endParaRPr lang="fr-FR" sz="1800" dirty="0"/>
          </a:p>
        </p:txBody>
      </p:sp>
      <p:sp>
        <p:nvSpPr>
          <p:cNvPr id="34" name="Text Box 3">
            <a:extLst>
              <a:ext uri="{FF2B5EF4-FFF2-40B4-BE49-F238E27FC236}">
                <a16:creationId xmlns:a16="http://schemas.microsoft.com/office/drawing/2014/main" id="{2CA84125-B3E2-4970-8231-BCFEA4120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8616" y="6444771"/>
            <a:ext cx="25233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 err="1">
                <a:solidFill>
                  <a:srgbClr val="0070C0"/>
                </a:solidFill>
              </a:rPr>
              <a:t>Overton</a:t>
            </a:r>
            <a:r>
              <a:rPr lang="fr-FR" sz="1400" i="1" dirty="0">
                <a:solidFill>
                  <a:srgbClr val="0070C0"/>
                </a:solidFill>
              </a:rPr>
              <a:t> ET, CROI 2022, Abs. 479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584C24E-CC81-4417-8819-1C4648E78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0841627" cy="1481068"/>
          </a:xfrm>
        </p:spPr>
        <p:txBody>
          <a:bodyPr/>
          <a:lstStyle/>
          <a:p>
            <a:r>
              <a:rPr lang="en-US" dirty="0"/>
              <a:t>ATLAS-2M study: LA CAB + RPV every 2 Months – W152 Results (1)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09601" y="1351486"/>
            <a:ext cx="11343217" cy="656925"/>
          </a:xfrm>
        </p:spPr>
        <p:txBody>
          <a:bodyPr/>
          <a:lstStyle/>
          <a:p>
            <a:r>
              <a:rPr lang="en-US" sz="1600" dirty="0"/>
              <a:t>Baseline characteristics similar between Q4W and Q8W arms </a:t>
            </a:r>
            <a:r>
              <a:rPr lang="en-US" sz="1600" b="0" dirty="0"/>
              <a:t>(N = 1 045)</a:t>
            </a:r>
            <a:br>
              <a:rPr lang="en-US" sz="1600" b="0" dirty="0"/>
            </a:br>
            <a:r>
              <a:rPr lang="en-US" sz="1600" b="0" dirty="0"/>
              <a:t>Female: 27 %, median age: 42 years, </a:t>
            </a:r>
            <a:r>
              <a:rPr lang="en-US" sz="1600" dirty="0"/>
              <a:t>BMI</a:t>
            </a:r>
            <a:r>
              <a:rPr lang="en-US" sz="1600" b="0" dirty="0"/>
              <a:t> </a:t>
            </a:r>
            <a:r>
              <a:rPr lang="en-US" sz="1600" b="0" u="sng" dirty="0"/>
              <a:t>&gt;</a:t>
            </a:r>
            <a:r>
              <a:rPr lang="en-US" sz="1600" b="0" dirty="0"/>
              <a:t> 30 kg/m²: 20 %, prior exposu</a:t>
            </a:r>
            <a:r>
              <a:rPr lang="en-US" sz="1600" dirty="0"/>
              <a:t>re to</a:t>
            </a:r>
            <a:r>
              <a:rPr lang="en-US" sz="1600" b="0" dirty="0"/>
              <a:t> CAB + RPV: 37 %</a:t>
            </a:r>
          </a:p>
          <a:p>
            <a:pPr lvl="1"/>
            <a:endParaRPr lang="en-US" sz="1600" dirty="0"/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5082176A-13D1-451D-B3C8-D8A8FE04CA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6268834"/>
              </p:ext>
            </p:extLst>
          </p:nvPr>
        </p:nvGraphicFramePr>
        <p:xfrm>
          <a:off x="367002" y="2573051"/>
          <a:ext cx="6509083" cy="3354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F7348AB-3786-47DC-8373-99A8B6B4CAEA}"/>
              </a:ext>
            </a:extLst>
          </p:cNvPr>
          <p:cNvSpPr/>
          <p:nvPr/>
        </p:nvSpPr>
        <p:spPr bwMode="auto">
          <a:xfrm>
            <a:off x="4974298" y="2721757"/>
            <a:ext cx="137285" cy="137285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C1A196C-0239-4205-B6E9-B7DF4379AC51}"/>
              </a:ext>
            </a:extLst>
          </p:cNvPr>
          <p:cNvSpPr/>
          <p:nvPr/>
        </p:nvSpPr>
        <p:spPr bwMode="auto">
          <a:xfrm>
            <a:off x="4974298" y="3115184"/>
            <a:ext cx="137285" cy="137285"/>
          </a:xfrm>
          <a:prstGeom prst="rect">
            <a:avLst/>
          </a:prstGeom>
          <a:solidFill>
            <a:srgbClr val="99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60F9C2AA-D3A1-4A5F-AAEF-48AE773C80E1}"/>
              </a:ext>
            </a:extLst>
          </p:cNvPr>
          <p:cNvSpPr/>
          <p:nvPr/>
        </p:nvSpPr>
        <p:spPr bwMode="auto">
          <a:xfrm>
            <a:off x="4974298" y="3829743"/>
            <a:ext cx="137285" cy="137285"/>
          </a:xfrm>
          <a:prstGeom prst="rect">
            <a:avLst/>
          </a:prstGeom>
          <a:pattFill prst="wdDnDiag">
            <a:fgClr>
              <a:srgbClr val="00B050"/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BCECBB6E-19F9-4CC0-9E96-73E09EF7DC14}"/>
              </a:ext>
            </a:extLst>
          </p:cNvPr>
          <p:cNvSpPr/>
          <p:nvPr/>
        </p:nvSpPr>
        <p:spPr bwMode="auto">
          <a:xfrm>
            <a:off x="4974298" y="4223169"/>
            <a:ext cx="137285" cy="137285"/>
          </a:xfrm>
          <a:prstGeom prst="rect">
            <a:avLst/>
          </a:prstGeom>
          <a:pattFill prst="wdDnDiag">
            <a:fgClr>
              <a:srgbClr val="990099"/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A8EDFB6-338B-4642-B9CF-8251A7B115C6}"/>
              </a:ext>
            </a:extLst>
          </p:cNvPr>
          <p:cNvGrpSpPr/>
          <p:nvPr/>
        </p:nvGrpSpPr>
        <p:grpSpPr>
          <a:xfrm>
            <a:off x="7871181" y="2491925"/>
            <a:ext cx="4244176" cy="1927489"/>
            <a:chOff x="7871181" y="2491925"/>
            <a:chExt cx="4244176" cy="1927489"/>
          </a:xfrm>
        </p:grpSpPr>
        <p:sp>
          <p:nvSpPr>
            <p:cNvPr id="109" name="Forme libre 129">
              <a:extLst>
                <a:ext uri="{FF2B5EF4-FFF2-40B4-BE49-F238E27FC236}">
                  <a16:creationId xmlns:a16="http://schemas.microsoft.com/office/drawing/2014/main" id="{9150B2E0-31AC-4903-A2E9-29534E11C823}"/>
                </a:ext>
              </a:extLst>
            </p:cNvPr>
            <p:cNvSpPr/>
            <p:nvPr/>
          </p:nvSpPr>
          <p:spPr>
            <a:xfrm rot="5400000">
              <a:off x="10052124" y="3106050"/>
              <a:ext cx="128727" cy="539965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  <a:lnTo>
                    <a:pt x="558800" y="1234440"/>
                  </a:lnTo>
                  <a:lnTo>
                    <a:pt x="0" y="123444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6" name="Text Box 2">
              <a:extLst>
                <a:ext uri="{FF2B5EF4-FFF2-40B4-BE49-F238E27FC236}">
                  <a16:creationId xmlns:a16="http://schemas.microsoft.com/office/drawing/2014/main" id="{15E8BB08-BFCC-4D4A-BE36-B623A3C281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1181" y="2491925"/>
              <a:ext cx="401561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rPr>
                <a:t>Proportion HIV RNA </a:t>
              </a:r>
              <a:r>
                <a:rPr kumimoji="0" lang="en-US" sz="1400" b="1" i="0" u="sng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rPr>
                <a:t>&gt;</a:t>
              </a:r>
              <a:r>
                <a:rPr kumimoji="0" lang="en-US" sz="14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rPr>
                <a:t> 50 </a:t>
              </a:r>
              <a:r>
                <a:rPr lang="en-US" sz="1400" b="1">
                  <a:solidFill>
                    <a:srgbClr val="000000"/>
                  </a:solidFill>
                  <a:latin typeface="+mj-lt"/>
                  <a:ea typeface="ＭＳ Ｐゴシック" pitchFamily="34" charset="-128"/>
                </a:rPr>
                <a:t>c</a:t>
              </a:r>
              <a:r>
                <a:rPr kumimoji="0" lang="en-US" sz="14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rPr>
                <a:t>/mL at W152</a:t>
              </a:r>
            </a:p>
          </p:txBody>
        </p:sp>
        <p:sp>
          <p:nvSpPr>
            <p:cNvPr id="79" name="Content Placeholder 1">
              <a:extLst>
                <a:ext uri="{FF2B5EF4-FFF2-40B4-BE49-F238E27FC236}">
                  <a16:creationId xmlns:a16="http://schemas.microsoft.com/office/drawing/2014/main" id="{308B93A0-9570-42E3-97C3-BE9EC510BD77}"/>
                </a:ext>
              </a:extLst>
            </p:cNvPr>
            <p:cNvSpPr txBox="1">
              <a:spLocks/>
            </p:cNvSpPr>
            <p:nvPr/>
          </p:nvSpPr>
          <p:spPr>
            <a:xfrm>
              <a:off x="9317063" y="4142415"/>
              <a:ext cx="1093569" cy="2769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lvl1pPr marL="190500" indent="-190500" algn="l" rtl="0" eaLnBrk="0" fontAlgn="base" hangingPunct="0">
                <a:spcBef>
                  <a:spcPct val="0"/>
                </a:spcBef>
                <a:spcAft>
                  <a:spcPts val="500"/>
                </a:spcAft>
                <a:buClr>
                  <a:srgbClr val="E31836"/>
                </a:buClr>
                <a:buSzPct val="115000"/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73075" indent="-257175" algn="l" rtl="0" eaLnBrk="0" fontAlgn="base" hangingPunct="0">
                <a:spcBef>
                  <a:spcPct val="0"/>
                </a:spcBef>
                <a:spcAft>
                  <a:spcPts val="300"/>
                </a:spcAft>
                <a:buClr>
                  <a:srgbClr val="E31836"/>
                </a:buClr>
                <a:buSzPct val="115000"/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639763" indent="-158750" algn="l" rtl="0" eaLnBrk="0" fontAlgn="base" hangingPunct="0">
                <a:spcBef>
                  <a:spcPct val="0"/>
                </a:spcBef>
                <a:spcAft>
                  <a:spcPts val="300"/>
                </a:spcAft>
                <a:buClr>
                  <a:srgbClr val="E31836"/>
                </a:buClr>
                <a:buSzPct val="115000"/>
                <a:buFont typeface="Arial" charset="0"/>
                <a:buChar char="•"/>
                <a:def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798513" indent="-142875" algn="l" rtl="0" eaLnBrk="0" fontAlgn="base" hangingPunct="0">
                <a:spcBef>
                  <a:spcPct val="0"/>
                </a:spcBef>
                <a:spcAft>
                  <a:spcPts val="300"/>
                </a:spcAft>
                <a:buClr>
                  <a:srgbClr val="E31836"/>
                </a:buClr>
                <a:buSzPct val="115000"/>
                <a:buFont typeface="Arial" charset="0"/>
                <a:buChar char="-"/>
                <a:def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922338" indent="-114300" algn="l" defTabSz="923925" rtl="0" eaLnBrk="0" fontAlgn="base" hangingPunct="0">
                <a:spcBef>
                  <a:spcPct val="0"/>
                </a:spcBef>
                <a:spcAft>
                  <a:spcPts val="300"/>
                </a:spcAft>
                <a:buClr>
                  <a:srgbClr val="E31836"/>
                </a:buClr>
                <a:buSzPct val="115000"/>
                <a:buFont typeface="Arial" charset="0"/>
                <a:buChar char="•"/>
                <a:def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668338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B61229"/>
                </a:buClr>
                <a:buSzPct val="115000"/>
                <a:buFont typeface="Arial" charset="0"/>
                <a:buNone/>
                <a:defRPr sz="1000">
                  <a:solidFill>
                    <a:schemeClr val="bg2"/>
                  </a:solidFill>
                  <a:latin typeface="+mn-lt"/>
                  <a:cs typeface="+mn-cs"/>
                </a:defRPr>
              </a:lvl6pPr>
              <a:lvl7pPr marL="1447800" indent="-18891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B61229"/>
                </a:buClr>
                <a:buSzPct val="115000"/>
                <a:buFont typeface="Arial" charset="0"/>
                <a:buChar char="•"/>
                <a:defRPr sz="1000">
                  <a:solidFill>
                    <a:schemeClr val="bg2"/>
                  </a:solidFill>
                  <a:latin typeface="+mn-lt"/>
                  <a:cs typeface="+mn-cs"/>
                </a:defRPr>
              </a:lvl7pPr>
              <a:lvl8pPr marL="1905000" indent="-18891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B61229"/>
                </a:buClr>
                <a:buSzPct val="115000"/>
                <a:buFont typeface="Arial" charset="0"/>
                <a:buChar char="•"/>
                <a:defRPr sz="1000">
                  <a:solidFill>
                    <a:schemeClr val="bg2"/>
                  </a:solidFill>
                  <a:latin typeface="+mn-lt"/>
                  <a:cs typeface="+mn-cs"/>
                </a:defRPr>
              </a:lvl8pPr>
              <a:lvl9pPr marL="2362200" indent="-18891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B61229"/>
                </a:buClr>
                <a:buSzPct val="115000"/>
                <a:buFont typeface="Arial" charset="0"/>
                <a:buChar char="•"/>
                <a:defRPr sz="1000">
                  <a:solidFill>
                    <a:schemeClr val="bg2"/>
                  </a:solidFill>
                  <a:latin typeface="+mn-lt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500"/>
                </a:spcAft>
                <a:buClr>
                  <a:srgbClr val="C00000"/>
                </a:buClr>
                <a:buSzPct val="115000"/>
                <a:buFont typeface="Arial" charset="0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Difference (%)</a:t>
              </a:r>
            </a:p>
          </p:txBody>
        </p:sp>
        <p:sp>
          <p:nvSpPr>
            <p:cNvPr id="80" name="TextBox 48">
              <a:extLst>
                <a:ext uri="{FF2B5EF4-FFF2-40B4-BE49-F238E27FC236}">
                  <a16:creationId xmlns:a16="http://schemas.microsoft.com/office/drawing/2014/main" id="{5AD5011C-0FDB-4177-98FE-AF65BA0EE3BD}"/>
                </a:ext>
              </a:extLst>
            </p:cNvPr>
            <p:cNvSpPr txBox="1"/>
            <p:nvPr/>
          </p:nvSpPr>
          <p:spPr>
            <a:xfrm>
              <a:off x="9405852" y="3286187"/>
              <a:ext cx="458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0.1</a:t>
              </a:r>
            </a:p>
          </p:txBody>
        </p:sp>
        <p:sp>
          <p:nvSpPr>
            <p:cNvPr id="81" name="TextBox 49">
              <a:extLst>
                <a:ext uri="{FF2B5EF4-FFF2-40B4-BE49-F238E27FC236}">
                  <a16:creationId xmlns:a16="http://schemas.microsoft.com/office/drawing/2014/main" id="{B339BF53-BABC-44C1-8FFD-8701A408366D}"/>
                </a:ext>
              </a:extLst>
            </p:cNvPr>
            <p:cNvSpPr txBox="1"/>
            <p:nvPr/>
          </p:nvSpPr>
          <p:spPr>
            <a:xfrm>
              <a:off x="10429971" y="3289395"/>
              <a:ext cx="458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3.3</a:t>
              </a:r>
            </a:p>
          </p:txBody>
        </p:sp>
        <p:sp>
          <p:nvSpPr>
            <p:cNvPr id="82" name="TextBox 52">
              <a:extLst>
                <a:ext uri="{FF2B5EF4-FFF2-40B4-BE49-F238E27FC236}">
                  <a16:creationId xmlns:a16="http://schemas.microsoft.com/office/drawing/2014/main" id="{B4555743-1E37-4B2C-89E5-95000D32DB24}"/>
                </a:ext>
              </a:extLst>
            </p:cNvPr>
            <p:cNvSpPr txBox="1"/>
            <p:nvPr/>
          </p:nvSpPr>
          <p:spPr>
            <a:xfrm>
              <a:off x="9978344" y="3121548"/>
              <a:ext cx="19877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1.7</a:t>
              </a:r>
            </a:p>
          </p:txBody>
        </p:sp>
        <p:cxnSp>
          <p:nvCxnSpPr>
            <p:cNvPr id="83" name="Straight Connector 12">
              <a:extLst>
                <a:ext uri="{FF2B5EF4-FFF2-40B4-BE49-F238E27FC236}">
                  <a16:creationId xmlns:a16="http://schemas.microsoft.com/office/drawing/2014/main" id="{DCC43C8C-E78A-4598-B407-4F565D9C2138}"/>
                </a:ext>
              </a:extLst>
            </p:cNvPr>
            <p:cNvCxnSpPr>
              <a:cxnSpLocks/>
            </p:cNvCxnSpPr>
            <p:nvPr/>
          </p:nvCxnSpPr>
          <p:spPr>
            <a:xfrm>
              <a:off x="8150376" y="3116910"/>
              <a:ext cx="0" cy="770395"/>
            </a:xfrm>
            <a:prstGeom prst="line">
              <a:avLst/>
            </a:prstGeom>
            <a:noFill/>
            <a:ln w="19050" cap="flat" cmpd="sng" algn="ctr">
              <a:solidFill>
                <a:srgbClr val="002F5F"/>
              </a:solidFill>
              <a:prstDash val="sysDash"/>
            </a:ln>
            <a:effectLst/>
          </p:spPr>
        </p:cxnSp>
        <p:sp>
          <p:nvSpPr>
            <p:cNvPr id="84" name="Line 21">
              <a:extLst>
                <a:ext uri="{FF2B5EF4-FFF2-40B4-BE49-F238E27FC236}">
                  <a16:creationId xmlns:a16="http://schemas.microsoft.com/office/drawing/2014/main" id="{63C87A0E-F146-4139-B7B3-74DF27787F7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8115269" y="3953948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11410673-7FA4-46E0-A655-BBE74D05D073}"/>
                </a:ext>
              </a:extLst>
            </p:cNvPr>
            <p:cNvSpPr txBox="1"/>
            <p:nvPr/>
          </p:nvSpPr>
          <p:spPr>
            <a:xfrm>
              <a:off x="7955013" y="3974082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-10</a:t>
              </a:r>
            </a:p>
          </p:txBody>
        </p:sp>
        <p:sp>
          <p:nvSpPr>
            <p:cNvPr id="86" name="Line 21">
              <a:extLst>
                <a:ext uri="{FF2B5EF4-FFF2-40B4-BE49-F238E27FC236}">
                  <a16:creationId xmlns:a16="http://schemas.microsoft.com/office/drawing/2014/main" id="{437F928F-9AA6-4FC9-A874-1392E8D4E4D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8451352" y="3953948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56694669-B31B-424B-9D4E-85CDA2092F2A}"/>
                </a:ext>
              </a:extLst>
            </p:cNvPr>
            <p:cNvSpPr txBox="1"/>
            <p:nvPr/>
          </p:nvSpPr>
          <p:spPr>
            <a:xfrm>
              <a:off x="8324760" y="397408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-8</a:t>
              </a:r>
            </a:p>
          </p:txBody>
        </p:sp>
        <p:sp>
          <p:nvSpPr>
            <p:cNvPr id="88" name="Line 21">
              <a:extLst>
                <a:ext uri="{FF2B5EF4-FFF2-40B4-BE49-F238E27FC236}">
                  <a16:creationId xmlns:a16="http://schemas.microsoft.com/office/drawing/2014/main" id="{28B02D60-AAD7-4B31-9F28-8ED32CCE13A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8781546" y="3953948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C507E4D4-38A6-4864-B5A3-757965D6F0CE}"/>
                </a:ext>
              </a:extLst>
            </p:cNvPr>
            <p:cNvSpPr txBox="1"/>
            <p:nvPr/>
          </p:nvSpPr>
          <p:spPr>
            <a:xfrm>
              <a:off x="8654954" y="397408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-6</a:t>
              </a:r>
            </a:p>
          </p:txBody>
        </p:sp>
        <p:sp>
          <p:nvSpPr>
            <p:cNvPr id="90" name="Line 21">
              <a:extLst>
                <a:ext uri="{FF2B5EF4-FFF2-40B4-BE49-F238E27FC236}">
                  <a16:creationId xmlns:a16="http://schemas.microsoft.com/office/drawing/2014/main" id="{E9ECD88A-B00D-42AA-8F9B-68634F4824E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9117629" y="3953948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05B6CB31-4676-482A-9713-497FDEB2D9B8}"/>
                </a:ext>
              </a:extLst>
            </p:cNvPr>
            <p:cNvSpPr txBox="1"/>
            <p:nvPr/>
          </p:nvSpPr>
          <p:spPr>
            <a:xfrm>
              <a:off x="8991037" y="397408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-4</a:t>
              </a:r>
            </a:p>
          </p:txBody>
        </p:sp>
        <p:sp>
          <p:nvSpPr>
            <p:cNvPr id="92" name="Line 21">
              <a:extLst>
                <a:ext uri="{FF2B5EF4-FFF2-40B4-BE49-F238E27FC236}">
                  <a16:creationId xmlns:a16="http://schemas.microsoft.com/office/drawing/2014/main" id="{B9C61FA0-0022-4EC3-9E84-C856818811A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9458862" y="3953948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46EFC8F0-D14E-494A-AB58-DF43703FC83E}"/>
                </a:ext>
              </a:extLst>
            </p:cNvPr>
            <p:cNvSpPr txBox="1"/>
            <p:nvPr/>
          </p:nvSpPr>
          <p:spPr>
            <a:xfrm>
              <a:off x="9332270" y="397408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-2</a:t>
              </a:r>
            </a:p>
          </p:txBody>
        </p:sp>
        <p:sp>
          <p:nvSpPr>
            <p:cNvPr id="94" name="Line 21">
              <a:extLst>
                <a:ext uri="{FF2B5EF4-FFF2-40B4-BE49-F238E27FC236}">
                  <a16:creationId xmlns:a16="http://schemas.microsoft.com/office/drawing/2014/main" id="{36F2BF53-1494-43F1-87E5-EABA97A1875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9794945" y="3953948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D67C427A-0E12-4033-86B7-CA646615CC77}"/>
                </a:ext>
              </a:extLst>
            </p:cNvPr>
            <p:cNvSpPr txBox="1"/>
            <p:nvPr/>
          </p:nvSpPr>
          <p:spPr>
            <a:xfrm>
              <a:off x="9694001" y="397408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96" name="Line 21">
              <a:extLst>
                <a:ext uri="{FF2B5EF4-FFF2-40B4-BE49-F238E27FC236}">
                  <a16:creationId xmlns:a16="http://schemas.microsoft.com/office/drawing/2014/main" id="{772DC654-3782-4C3B-9FCC-3E59A2166A4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0141594" y="3953948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218F5357-F995-45AB-AF7D-A58F7258EFD4}"/>
                </a:ext>
              </a:extLst>
            </p:cNvPr>
            <p:cNvSpPr txBox="1"/>
            <p:nvPr/>
          </p:nvSpPr>
          <p:spPr>
            <a:xfrm>
              <a:off x="10040650" y="397408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2</a:t>
              </a:r>
            </a:p>
          </p:txBody>
        </p:sp>
        <p:sp>
          <p:nvSpPr>
            <p:cNvPr id="98" name="Line 21">
              <a:extLst>
                <a:ext uri="{FF2B5EF4-FFF2-40B4-BE49-F238E27FC236}">
                  <a16:creationId xmlns:a16="http://schemas.microsoft.com/office/drawing/2014/main" id="{9A5E1015-98FF-421E-9375-4A2BE32BD98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0477677" y="3953948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99" name="ZoneTexte 98">
              <a:extLst>
                <a:ext uri="{FF2B5EF4-FFF2-40B4-BE49-F238E27FC236}">
                  <a16:creationId xmlns:a16="http://schemas.microsoft.com/office/drawing/2014/main" id="{64CC4787-D606-4737-81EF-3FF8C7632F7F}"/>
                </a:ext>
              </a:extLst>
            </p:cNvPr>
            <p:cNvSpPr txBox="1"/>
            <p:nvPr/>
          </p:nvSpPr>
          <p:spPr>
            <a:xfrm>
              <a:off x="10376733" y="397408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4</a:t>
              </a:r>
            </a:p>
          </p:txBody>
        </p:sp>
        <p:sp>
          <p:nvSpPr>
            <p:cNvPr id="100" name="Line 21">
              <a:extLst>
                <a:ext uri="{FF2B5EF4-FFF2-40B4-BE49-F238E27FC236}">
                  <a16:creationId xmlns:a16="http://schemas.microsoft.com/office/drawing/2014/main" id="{BFD9F58E-FA87-4140-AF5E-0D3FFB1121D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0808579" y="3953948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561F61DB-5F91-4F5E-B931-8CD9F19162E3}"/>
                </a:ext>
              </a:extLst>
            </p:cNvPr>
            <p:cNvSpPr txBox="1"/>
            <p:nvPr/>
          </p:nvSpPr>
          <p:spPr>
            <a:xfrm>
              <a:off x="10707635" y="397408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6</a:t>
              </a:r>
            </a:p>
          </p:txBody>
        </p:sp>
        <p:sp>
          <p:nvSpPr>
            <p:cNvPr id="102" name="Line 21">
              <a:extLst>
                <a:ext uri="{FF2B5EF4-FFF2-40B4-BE49-F238E27FC236}">
                  <a16:creationId xmlns:a16="http://schemas.microsoft.com/office/drawing/2014/main" id="{24971A36-E112-466D-B5C3-F08A0EF3AF5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1144662" y="3953948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03" name="ZoneTexte 102">
              <a:extLst>
                <a:ext uri="{FF2B5EF4-FFF2-40B4-BE49-F238E27FC236}">
                  <a16:creationId xmlns:a16="http://schemas.microsoft.com/office/drawing/2014/main" id="{5540C9FE-7203-4038-9CA7-87D6C9137708}"/>
                </a:ext>
              </a:extLst>
            </p:cNvPr>
            <p:cNvSpPr txBox="1"/>
            <p:nvPr/>
          </p:nvSpPr>
          <p:spPr>
            <a:xfrm>
              <a:off x="11043718" y="397408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8</a:t>
              </a:r>
            </a:p>
          </p:txBody>
        </p:sp>
        <p:sp>
          <p:nvSpPr>
            <p:cNvPr id="104" name="Line 21">
              <a:extLst>
                <a:ext uri="{FF2B5EF4-FFF2-40B4-BE49-F238E27FC236}">
                  <a16:creationId xmlns:a16="http://schemas.microsoft.com/office/drawing/2014/main" id="{F66188A1-3D03-4F65-BB7F-43C65369055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1480744" y="3953948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05" name="ZoneTexte 104">
              <a:extLst>
                <a:ext uri="{FF2B5EF4-FFF2-40B4-BE49-F238E27FC236}">
                  <a16:creationId xmlns:a16="http://schemas.microsoft.com/office/drawing/2014/main" id="{FBC93F48-CA1B-459F-9065-CBFB273A8433}"/>
                </a:ext>
              </a:extLst>
            </p:cNvPr>
            <p:cNvSpPr txBox="1"/>
            <p:nvPr/>
          </p:nvSpPr>
          <p:spPr>
            <a:xfrm>
              <a:off x="11337320" y="3974082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10</a:t>
              </a:r>
            </a:p>
          </p:txBody>
        </p: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B15249A9-C730-479A-82A8-3A173AB620CD}"/>
                </a:ext>
              </a:extLst>
            </p:cNvPr>
            <p:cNvCxnSpPr/>
            <p:nvPr/>
          </p:nvCxnSpPr>
          <p:spPr bwMode="auto">
            <a:xfrm>
              <a:off x="8149138" y="3920079"/>
              <a:ext cx="336547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7" name="Line 21">
              <a:extLst>
                <a:ext uri="{FF2B5EF4-FFF2-40B4-BE49-F238E27FC236}">
                  <a16:creationId xmlns:a16="http://schemas.microsoft.com/office/drawing/2014/main" id="{01A6D589-3BD4-4A29-AFA0-48FF1D1510F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9451968" y="3516290"/>
              <a:ext cx="753693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012472B-3A3A-4CB8-A600-79CB67CCB2DB}"/>
                </a:ext>
              </a:extLst>
            </p:cNvPr>
            <p:cNvSpPr/>
            <p:nvPr/>
          </p:nvSpPr>
          <p:spPr bwMode="auto">
            <a:xfrm>
              <a:off x="10045684" y="3308917"/>
              <a:ext cx="141442" cy="12991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10" name="Down Arrow 10">
              <a:extLst>
                <a:ext uri="{FF2B5EF4-FFF2-40B4-BE49-F238E27FC236}">
                  <a16:creationId xmlns:a16="http://schemas.microsoft.com/office/drawing/2014/main" id="{18F49B90-FF79-4863-AB1C-2A4453183386}"/>
                </a:ext>
              </a:extLst>
            </p:cNvPr>
            <p:cNvSpPr/>
            <p:nvPr/>
          </p:nvSpPr>
          <p:spPr>
            <a:xfrm rot="16200000">
              <a:off x="10410362" y="2170774"/>
              <a:ext cx="499674" cy="1662769"/>
            </a:xfrm>
            <a:prstGeom prst="downArrow">
              <a:avLst/>
            </a:prstGeom>
            <a:solidFill>
              <a:srgbClr val="990099"/>
            </a:solidFill>
            <a:ln w="25400" cap="flat" cmpd="sng" algn="ctr">
              <a:noFill/>
              <a:prstDash val="solid"/>
            </a:ln>
            <a:effectLst/>
          </p:spPr>
          <p:txBody>
            <a:bodyPr vert="vert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Q4W</a:t>
              </a:r>
              <a:endParaRPr kumimoji="0" lang="en-US" sz="938" b="0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11" name="Down Arrow 11">
              <a:extLst>
                <a:ext uri="{FF2B5EF4-FFF2-40B4-BE49-F238E27FC236}">
                  <a16:creationId xmlns:a16="http://schemas.microsoft.com/office/drawing/2014/main" id="{F009BA2F-DB31-4F7A-AF0E-6E0DA58C0104}"/>
                </a:ext>
              </a:extLst>
            </p:cNvPr>
            <p:cNvSpPr/>
            <p:nvPr/>
          </p:nvSpPr>
          <p:spPr>
            <a:xfrm rot="5400000">
              <a:off x="8754786" y="2177975"/>
              <a:ext cx="499675" cy="1648381"/>
            </a:xfrm>
            <a:prstGeom prst="downArrow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Q8W</a:t>
              </a:r>
            </a:p>
          </p:txBody>
        </p:sp>
        <p:sp>
          <p:nvSpPr>
            <p:cNvPr id="112" name="TextBox 43">
              <a:extLst>
                <a:ext uri="{FF2B5EF4-FFF2-40B4-BE49-F238E27FC236}">
                  <a16:creationId xmlns:a16="http://schemas.microsoft.com/office/drawing/2014/main" id="{BF0E2F78-219F-4F7C-9183-DFC223EE621E}"/>
                </a:ext>
              </a:extLst>
            </p:cNvPr>
            <p:cNvSpPr txBox="1"/>
            <p:nvPr/>
          </p:nvSpPr>
          <p:spPr>
            <a:xfrm>
              <a:off x="11070384" y="3496102"/>
              <a:ext cx="1044973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05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 charset="0"/>
                </a:rPr>
                <a:t>4 % </a:t>
              </a:r>
              <a:r>
                <a:rPr lang="en-US" sz="1050">
                  <a:solidFill>
                    <a:srgbClr val="000000"/>
                  </a:solidFill>
                  <a:latin typeface="+mj-lt"/>
                  <a:cs typeface="Arial" charset="0"/>
                </a:rPr>
                <a:t>non inferiority margin</a:t>
              </a:r>
              <a:endParaRPr kumimoji="0" lang="en-US" sz="105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charset="0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2C7EFFA-3F81-4765-89EE-407708D0E7EA}"/>
                </a:ext>
              </a:extLst>
            </p:cNvPr>
            <p:cNvSpPr/>
            <p:nvPr/>
          </p:nvSpPr>
          <p:spPr bwMode="auto">
            <a:xfrm>
              <a:off x="8357423" y="3411626"/>
              <a:ext cx="141442" cy="12991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2ADC622B-9D81-4F4A-8723-75BE1F95A565}"/>
                </a:ext>
              </a:extLst>
            </p:cNvPr>
            <p:cNvSpPr/>
            <p:nvPr/>
          </p:nvSpPr>
          <p:spPr bwMode="auto">
            <a:xfrm>
              <a:off x="8357423" y="3681076"/>
              <a:ext cx="141442" cy="129915"/>
            </a:xfrm>
            <a:prstGeom prst="rect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22" name="TextBox 43">
              <a:extLst>
                <a:ext uri="{FF2B5EF4-FFF2-40B4-BE49-F238E27FC236}">
                  <a16:creationId xmlns:a16="http://schemas.microsoft.com/office/drawing/2014/main" id="{924992DA-24C4-4F4A-8F84-BD71055E5AB6}"/>
                </a:ext>
              </a:extLst>
            </p:cNvPr>
            <p:cNvSpPr txBox="1"/>
            <p:nvPr/>
          </p:nvSpPr>
          <p:spPr>
            <a:xfrm>
              <a:off x="8594143" y="3381728"/>
              <a:ext cx="529976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ITT-E</a:t>
              </a:r>
            </a:p>
          </p:txBody>
        </p:sp>
        <p:sp>
          <p:nvSpPr>
            <p:cNvPr id="123" name="TextBox 43">
              <a:extLst>
                <a:ext uri="{FF2B5EF4-FFF2-40B4-BE49-F238E27FC236}">
                  <a16:creationId xmlns:a16="http://schemas.microsoft.com/office/drawing/2014/main" id="{51528728-7ACB-4BAF-98BD-D2375D063540}"/>
                </a:ext>
              </a:extLst>
            </p:cNvPr>
            <p:cNvSpPr txBox="1"/>
            <p:nvPr/>
          </p:nvSpPr>
          <p:spPr>
            <a:xfrm>
              <a:off x="8594143" y="3647819"/>
              <a:ext cx="326741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PP</a:t>
              </a:r>
            </a:p>
          </p:txBody>
        </p:sp>
        <p:cxnSp>
          <p:nvCxnSpPr>
            <p:cNvPr id="124" name="Straight Connector 12">
              <a:extLst>
                <a:ext uri="{FF2B5EF4-FFF2-40B4-BE49-F238E27FC236}">
                  <a16:creationId xmlns:a16="http://schemas.microsoft.com/office/drawing/2014/main" id="{1E0FED35-51E3-4FAB-81EF-F17D0021AA5D}"/>
                </a:ext>
              </a:extLst>
            </p:cNvPr>
            <p:cNvCxnSpPr>
              <a:cxnSpLocks/>
            </p:cNvCxnSpPr>
            <p:nvPr/>
          </p:nvCxnSpPr>
          <p:spPr>
            <a:xfrm>
              <a:off x="10511175" y="3116910"/>
              <a:ext cx="0" cy="770395"/>
            </a:xfrm>
            <a:prstGeom prst="line">
              <a:avLst/>
            </a:prstGeom>
            <a:noFill/>
            <a:ln w="19050" cap="flat" cmpd="sng" algn="ctr">
              <a:solidFill>
                <a:srgbClr val="002F5F"/>
              </a:solidFill>
              <a:prstDash val="sysDash"/>
            </a:ln>
            <a:effectLst/>
          </p:spPr>
        </p:cxnSp>
        <p:sp>
          <p:nvSpPr>
            <p:cNvPr id="125" name="Forme libre 129">
              <a:extLst>
                <a:ext uri="{FF2B5EF4-FFF2-40B4-BE49-F238E27FC236}">
                  <a16:creationId xmlns:a16="http://schemas.microsoft.com/office/drawing/2014/main" id="{98A29B90-623E-4069-B87C-919E6E51DB4E}"/>
                </a:ext>
              </a:extLst>
            </p:cNvPr>
            <p:cNvSpPr/>
            <p:nvPr/>
          </p:nvSpPr>
          <p:spPr>
            <a:xfrm rot="5400000">
              <a:off x="10003257" y="3478494"/>
              <a:ext cx="128727" cy="522283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  <a:lnTo>
                    <a:pt x="558800" y="1234440"/>
                  </a:lnTo>
                  <a:lnTo>
                    <a:pt x="0" y="123444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6" name="TextBox 48">
              <a:extLst>
                <a:ext uri="{FF2B5EF4-FFF2-40B4-BE49-F238E27FC236}">
                  <a16:creationId xmlns:a16="http://schemas.microsoft.com/office/drawing/2014/main" id="{13250F6D-2C50-40D9-AD0C-4D81BB6C47B6}"/>
                </a:ext>
              </a:extLst>
            </p:cNvPr>
            <p:cNvSpPr txBox="1"/>
            <p:nvPr/>
          </p:nvSpPr>
          <p:spPr>
            <a:xfrm>
              <a:off x="9371005" y="3664873"/>
              <a:ext cx="458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-0.2</a:t>
              </a:r>
            </a:p>
          </p:txBody>
        </p:sp>
        <p:sp>
          <p:nvSpPr>
            <p:cNvPr id="127" name="TextBox 49">
              <a:extLst>
                <a:ext uri="{FF2B5EF4-FFF2-40B4-BE49-F238E27FC236}">
                  <a16:creationId xmlns:a16="http://schemas.microsoft.com/office/drawing/2014/main" id="{A5DE4D96-F179-4878-BC07-F8273B852BBA}"/>
                </a:ext>
              </a:extLst>
            </p:cNvPr>
            <p:cNvSpPr txBox="1"/>
            <p:nvPr/>
          </p:nvSpPr>
          <p:spPr>
            <a:xfrm>
              <a:off x="10429971" y="3681076"/>
              <a:ext cx="458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2.9</a:t>
              </a:r>
            </a:p>
          </p:txBody>
        </p:sp>
        <p:sp>
          <p:nvSpPr>
            <p:cNvPr id="128" name="TextBox 52">
              <a:extLst>
                <a:ext uri="{FF2B5EF4-FFF2-40B4-BE49-F238E27FC236}">
                  <a16:creationId xmlns:a16="http://schemas.microsoft.com/office/drawing/2014/main" id="{3AEB1FDE-DD26-4DFE-A648-24E581D2D64F}"/>
                </a:ext>
              </a:extLst>
            </p:cNvPr>
            <p:cNvSpPr txBox="1"/>
            <p:nvPr/>
          </p:nvSpPr>
          <p:spPr>
            <a:xfrm>
              <a:off x="9978344" y="3485151"/>
              <a:ext cx="19877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1.4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668B6841-5D07-456B-9559-FC3BD363AD7C}"/>
                </a:ext>
              </a:extLst>
            </p:cNvPr>
            <p:cNvSpPr/>
            <p:nvPr/>
          </p:nvSpPr>
          <p:spPr bwMode="auto">
            <a:xfrm>
              <a:off x="9982234" y="3673356"/>
              <a:ext cx="141442" cy="129915"/>
            </a:xfrm>
            <a:prstGeom prst="rect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4A04677-3588-4F2B-8D85-F480366CAC4D}"/>
              </a:ext>
            </a:extLst>
          </p:cNvPr>
          <p:cNvGrpSpPr/>
          <p:nvPr/>
        </p:nvGrpSpPr>
        <p:grpSpPr>
          <a:xfrm>
            <a:off x="7111121" y="4591997"/>
            <a:ext cx="4775675" cy="1941460"/>
            <a:chOff x="7111121" y="4591997"/>
            <a:chExt cx="4775675" cy="1941460"/>
          </a:xfrm>
        </p:grpSpPr>
        <p:sp>
          <p:nvSpPr>
            <p:cNvPr id="42" name="Content Placeholder 1">
              <a:extLst>
                <a:ext uri="{FF2B5EF4-FFF2-40B4-BE49-F238E27FC236}">
                  <a16:creationId xmlns:a16="http://schemas.microsoft.com/office/drawing/2014/main" id="{0D5520E5-3017-4A48-946F-CA3A39036746}"/>
                </a:ext>
              </a:extLst>
            </p:cNvPr>
            <p:cNvSpPr txBox="1">
              <a:spLocks/>
            </p:cNvSpPr>
            <p:nvPr/>
          </p:nvSpPr>
          <p:spPr>
            <a:xfrm>
              <a:off x="9299406" y="6256458"/>
              <a:ext cx="1093569" cy="2769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lvl1pPr marL="190500" indent="-190500" algn="l" rtl="0" eaLnBrk="0" fontAlgn="base" hangingPunct="0">
                <a:spcBef>
                  <a:spcPct val="0"/>
                </a:spcBef>
                <a:spcAft>
                  <a:spcPts val="500"/>
                </a:spcAft>
                <a:buClr>
                  <a:srgbClr val="E31836"/>
                </a:buClr>
                <a:buSzPct val="115000"/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73075" indent="-257175" algn="l" rtl="0" eaLnBrk="0" fontAlgn="base" hangingPunct="0">
                <a:spcBef>
                  <a:spcPct val="0"/>
                </a:spcBef>
                <a:spcAft>
                  <a:spcPts val="300"/>
                </a:spcAft>
                <a:buClr>
                  <a:srgbClr val="E31836"/>
                </a:buClr>
                <a:buSzPct val="115000"/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639763" indent="-158750" algn="l" rtl="0" eaLnBrk="0" fontAlgn="base" hangingPunct="0">
                <a:spcBef>
                  <a:spcPct val="0"/>
                </a:spcBef>
                <a:spcAft>
                  <a:spcPts val="300"/>
                </a:spcAft>
                <a:buClr>
                  <a:srgbClr val="E31836"/>
                </a:buClr>
                <a:buSzPct val="115000"/>
                <a:buFont typeface="Arial" charset="0"/>
                <a:buChar char="•"/>
                <a:def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798513" indent="-142875" algn="l" rtl="0" eaLnBrk="0" fontAlgn="base" hangingPunct="0">
                <a:spcBef>
                  <a:spcPct val="0"/>
                </a:spcBef>
                <a:spcAft>
                  <a:spcPts val="300"/>
                </a:spcAft>
                <a:buClr>
                  <a:srgbClr val="E31836"/>
                </a:buClr>
                <a:buSzPct val="115000"/>
                <a:buFont typeface="Arial" charset="0"/>
                <a:buChar char="-"/>
                <a:def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922338" indent="-114300" algn="l" defTabSz="923925" rtl="0" eaLnBrk="0" fontAlgn="base" hangingPunct="0">
                <a:spcBef>
                  <a:spcPct val="0"/>
                </a:spcBef>
                <a:spcAft>
                  <a:spcPts val="300"/>
                </a:spcAft>
                <a:buClr>
                  <a:srgbClr val="E31836"/>
                </a:buClr>
                <a:buSzPct val="115000"/>
                <a:buFont typeface="Arial" charset="0"/>
                <a:buChar char="•"/>
                <a:def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668338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B61229"/>
                </a:buClr>
                <a:buSzPct val="115000"/>
                <a:buFont typeface="Arial" charset="0"/>
                <a:buNone/>
                <a:defRPr sz="1000">
                  <a:solidFill>
                    <a:schemeClr val="bg2"/>
                  </a:solidFill>
                  <a:latin typeface="+mn-lt"/>
                  <a:cs typeface="+mn-cs"/>
                </a:defRPr>
              </a:lvl6pPr>
              <a:lvl7pPr marL="1447800" indent="-18891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B61229"/>
                </a:buClr>
                <a:buSzPct val="115000"/>
                <a:buFont typeface="Arial" charset="0"/>
                <a:buChar char="•"/>
                <a:defRPr sz="1000">
                  <a:solidFill>
                    <a:schemeClr val="bg2"/>
                  </a:solidFill>
                  <a:latin typeface="+mn-lt"/>
                  <a:cs typeface="+mn-cs"/>
                </a:defRPr>
              </a:lvl7pPr>
              <a:lvl8pPr marL="1905000" indent="-18891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B61229"/>
                </a:buClr>
                <a:buSzPct val="115000"/>
                <a:buFont typeface="Arial" charset="0"/>
                <a:buChar char="•"/>
                <a:defRPr sz="1000">
                  <a:solidFill>
                    <a:schemeClr val="bg2"/>
                  </a:solidFill>
                  <a:latin typeface="+mn-lt"/>
                  <a:cs typeface="+mn-cs"/>
                </a:defRPr>
              </a:lvl8pPr>
              <a:lvl9pPr marL="2362200" indent="-18891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B61229"/>
                </a:buClr>
                <a:buSzPct val="115000"/>
                <a:buFont typeface="Arial" charset="0"/>
                <a:buChar char="•"/>
                <a:defRPr sz="1000">
                  <a:solidFill>
                    <a:schemeClr val="bg2"/>
                  </a:solidFill>
                  <a:latin typeface="+mn-lt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500"/>
                </a:spcAft>
                <a:buClr>
                  <a:srgbClr val="C00000"/>
                </a:buClr>
                <a:buSzPct val="115000"/>
                <a:buFont typeface="Arial" charset="0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Difference (%)</a:t>
              </a:r>
            </a:p>
          </p:txBody>
        </p:sp>
        <p:cxnSp>
          <p:nvCxnSpPr>
            <p:cNvPr id="46" name="Straight Connector 12">
              <a:extLst>
                <a:ext uri="{FF2B5EF4-FFF2-40B4-BE49-F238E27FC236}">
                  <a16:creationId xmlns:a16="http://schemas.microsoft.com/office/drawing/2014/main" id="{51C04D55-DAE8-46D6-ACC6-3F664573B8B3}"/>
                </a:ext>
              </a:extLst>
            </p:cNvPr>
            <p:cNvCxnSpPr>
              <a:cxnSpLocks/>
            </p:cNvCxnSpPr>
            <p:nvPr/>
          </p:nvCxnSpPr>
          <p:spPr>
            <a:xfrm>
              <a:off x="8132719" y="5159423"/>
              <a:ext cx="0" cy="770395"/>
            </a:xfrm>
            <a:prstGeom prst="line">
              <a:avLst/>
            </a:prstGeom>
            <a:noFill/>
            <a:ln w="19050" cap="flat" cmpd="sng" algn="ctr">
              <a:solidFill>
                <a:srgbClr val="002F5F"/>
              </a:solidFill>
              <a:prstDash val="sysDash"/>
            </a:ln>
            <a:effectLst/>
          </p:spPr>
        </p:cxnSp>
        <p:sp>
          <p:nvSpPr>
            <p:cNvPr id="47" name="Down Arrow 10">
              <a:extLst>
                <a:ext uri="{FF2B5EF4-FFF2-40B4-BE49-F238E27FC236}">
                  <a16:creationId xmlns:a16="http://schemas.microsoft.com/office/drawing/2014/main" id="{55678091-D94C-46FB-A8F1-F8302A931E97}"/>
                </a:ext>
              </a:extLst>
            </p:cNvPr>
            <p:cNvSpPr/>
            <p:nvPr/>
          </p:nvSpPr>
          <p:spPr>
            <a:xfrm rot="16200000">
              <a:off x="10392704" y="4228693"/>
              <a:ext cx="499674" cy="1662769"/>
            </a:xfrm>
            <a:prstGeom prst="downArrow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vert="vert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Q8W</a:t>
              </a:r>
              <a:endParaRPr kumimoji="0" lang="en-US" sz="938" b="0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48" name="Down Arrow 11">
              <a:extLst>
                <a:ext uri="{FF2B5EF4-FFF2-40B4-BE49-F238E27FC236}">
                  <a16:creationId xmlns:a16="http://schemas.microsoft.com/office/drawing/2014/main" id="{E6743281-5010-43F4-A27B-7686998E5E73}"/>
                </a:ext>
              </a:extLst>
            </p:cNvPr>
            <p:cNvSpPr/>
            <p:nvPr/>
          </p:nvSpPr>
          <p:spPr>
            <a:xfrm rot="5400000">
              <a:off x="8737128" y="4235894"/>
              <a:ext cx="499675" cy="1648381"/>
            </a:xfrm>
            <a:prstGeom prst="downArrow">
              <a:avLst/>
            </a:prstGeom>
            <a:solidFill>
              <a:srgbClr val="990099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Q4W</a:t>
              </a:r>
            </a:p>
          </p:txBody>
        </p:sp>
        <p:sp>
          <p:nvSpPr>
            <p:cNvPr id="49" name="TextBox 43">
              <a:extLst>
                <a:ext uri="{FF2B5EF4-FFF2-40B4-BE49-F238E27FC236}">
                  <a16:creationId xmlns:a16="http://schemas.microsoft.com/office/drawing/2014/main" id="{BBF5C8BF-EC9B-4F0F-A164-E71538C0D475}"/>
                </a:ext>
              </a:extLst>
            </p:cNvPr>
            <p:cNvSpPr txBox="1"/>
            <p:nvPr/>
          </p:nvSpPr>
          <p:spPr>
            <a:xfrm>
              <a:off x="7111121" y="5542427"/>
              <a:ext cx="929987" cy="4847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-10 % non inferiority margin</a:t>
              </a:r>
            </a:p>
          </p:txBody>
        </p:sp>
        <p:sp>
          <p:nvSpPr>
            <p:cNvPr id="50" name="Line 21">
              <a:extLst>
                <a:ext uri="{FF2B5EF4-FFF2-40B4-BE49-F238E27FC236}">
                  <a16:creationId xmlns:a16="http://schemas.microsoft.com/office/drawing/2014/main" id="{4691ED06-A3E3-4FAB-8415-A074A6496F2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8097612" y="5996461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498A1E6C-8DD2-4FA8-8540-B5658249F921}"/>
                </a:ext>
              </a:extLst>
            </p:cNvPr>
            <p:cNvSpPr txBox="1"/>
            <p:nvPr/>
          </p:nvSpPr>
          <p:spPr>
            <a:xfrm>
              <a:off x="7937356" y="601659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-10</a:t>
              </a:r>
            </a:p>
          </p:txBody>
        </p:sp>
        <p:sp>
          <p:nvSpPr>
            <p:cNvPr id="52" name="Line 21">
              <a:extLst>
                <a:ext uri="{FF2B5EF4-FFF2-40B4-BE49-F238E27FC236}">
                  <a16:creationId xmlns:a16="http://schemas.microsoft.com/office/drawing/2014/main" id="{5848ED46-88FB-484C-8504-F606B5BBAE4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8433695" y="5996461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249D6597-D26D-47CA-94FB-D793C264ED81}"/>
                </a:ext>
              </a:extLst>
            </p:cNvPr>
            <p:cNvSpPr txBox="1"/>
            <p:nvPr/>
          </p:nvSpPr>
          <p:spPr>
            <a:xfrm>
              <a:off x="8307103" y="6016595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-8</a:t>
              </a:r>
            </a:p>
          </p:txBody>
        </p:sp>
        <p:sp>
          <p:nvSpPr>
            <p:cNvPr id="54" name="Line 21">
              <a:extLst>
                <a:ext uri="{FF2B5EF4-FFF2-40B4-BE49-F238E27FC236}">
                  <a16:creationId xmlns:a16="http://schemas.microsoft.com/office/drawing/2014/main" id="{CB78230C-1022-464D-A4A2-B402576BE36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8763889" y="5996461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B9953D3F-FA2C-4B28-B847-B010DAED0393}"/>
                </a:ext>
              </a:extLst>
            </p:cNvPr>
            <p:cNvSpPr txBox="1"/>
            <p:nvPr/>
          </p:nvSpPr>
          <p:spPr>
            <a:xfrm>
              <a:off x="8637297" y="6016595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-6</a:t>
              </a:r>
            </a:p>
          </p:txBody>
        </p:sp>
        <p:sp>
          <p:nvSpPr>
            <p:cNvPr id="56" name="Line 21">
              <a:extLst>
                <a:ext uri="{FF2B5EF4-FFF2-40B4-BE49-F238E27FC236}">
                  <a16:creationId xmlns:a16="http://schemas.microsoft.com/office/drawing/2014/main" id="{C5ABB37A-FF14-4CFA-A250-A144F63685A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9099972" y="5996461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C4E759DF-D68D-4EC7-B784-D24DDD482AAD}"/>
                </a:ext>
              </a:extLst>
            </p:cNvPr>
            <p:cNvSpPr txBox="1"/>
            <p:nvPr/>
          </p:nvSpPr>
          <p:spPr>
            <a:xfrm>
              <a:off x="8973380" y="6016595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-4</a:t>
              </a:r>
            </a:p>
          </p:txBody>
        </p:sp>
        <p:sp>
          <p:nvSpPr>
            <p:cNvPr id="58" name="Line 21">
              <a:extLst>
                <a:ext uri="{FF2B5EF4-FFF2-40B4-BE49-F238E27FC236}">
                  <a16:creationId xmlns:a16="http://schemas.microsoft.com/office/drawing/2014/main" id="{3226E1A9-E9C0-49E2-8700-5ABD10813BE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9441205" y="5996461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ABD8B847-70A0-480C-ABDD-A06894E84D22}"/>
                </a:ext>
              </a:extLst>
            </p:cNvPr>
            <p:cNvSpPr txBox="1"/>
            <p:nvPr/>
          </p:nvSpPr>
          <p:spPr>
            <a:xfrm>
              <a:off x="9314613" y="6016595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-2</a:t>
              </a:r>
            </a:p>
          </p:txBody>
        </p:sp>
        <p:sp>
          <p:nvSpPr>
            <p:cNvPr id="60" name="Line 21">
              <a:extLst>
                <a:ext uri="{FF2B5EF4-FFF2-40B4-BE49-F238E27FC236}">
                  <a16:creationId xmlns:a16="http://schemas.microsoft.com/office/drawing/2014/main" id="{D762F194-A93E-4F9D-9DAC-4DA1BFB7D83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9777288" y="5996461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F851F0B9-7C3C-45C7-AE07-B4FACD5FFE3E}"/>
                </a:ext>
              </a:extLst>
            </p:cNvPr>
            <p:cNvSpPr txBox="1"/>
            <p:nvPr/>
          </p:nvSpPr>
          <p:spPr>
            <a:xfrm>
              <a:off x="9676344" y="601659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62" name="Line 21">
              <a:extLst>
                <a:ext uri="{FF2B5EF4-FFF2-40B4-BE49-F238E27FC236}">
                  <a16:creationId xmlns:a16="http://schemas.microsoft.com/office/drawing/2014/main" id="{8E4C51A0-8EAD-45F8-A690-5BAB9BBD453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0123937" y="5996461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CCBEC44E-A733-42BC-81B9-DB96F04E909B}"/>
                </a:ext>
              </a:extLst>
            </p:cNvPr>
            <p:cNvSpPr txBox="1"/>
            <p:nvPr/>
          </p:nvSpPr>
          <p:spPr>
            <a:xfrm>
              <a:off x="10022993" y="601659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2</a:t>
              </a:r>
            </a:p>
          </p:txBody>
        </p:sp>
        <p:sp>
          <p:nvSpPr>
            <p:cNvPr id="64" name="Line 21">
              <a:extLst>
                <a:ext uri="{FF2B5EF4-FFF2-40B4-BE49-F238E27FC236}">
                  <a16:creationId xmlns:a16="http://schemas.microsoft.com/office/drawing/2014/main" id="{9DADE8C1-4D03-4EB4-9002-6DA31FD6407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0460020" y="5996461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C2EBE222-D77C-43E7-B30C-40F8872643C9}"/>
                </a:ext>
              </a:extLst>
            </p:cNvPr>
            <p:cNvSpPr txBox="1"/>
            <p:nvPr/>
          </p:nvSpPr>
          <p:spPr>
            <a:xfrm>
              <a:off x="10359076" y="601659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4</a:t>
              </a:r>
            </a:p>
          </p:txBody>
        </p:sp>
        <p:sp>
          <p:nvSpPr>
            <p:cNvPr id="66" name="Line 21">
              <a:extLst>
                <a:ext uri="{FF2B5EF4-FFF2-40B4-BE49-F238E27FC236}">
                  <a16:creationId xmlns:a16="http://schemas.microsoft.com/office/drawing/2014/main" id="{601A16DF-C2E4-4CA2-91CA-D965F88BB07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0790922" y="5996461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CA1D12E6-AF18-4690-95E4-360D501717FC}"/>
                </a:ext>
              </a:extLst>
            </p:cNvPr>
            <p:cNvSpPr txBox="1"/>
            <p:nvPr/>
          </p:nvSpPr>
          <p:spPr>
            <a:xfrm>
              <a:off x="10689978" y="601659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6</a:t>
              </a:r>
            </a:p>
          </p:txBody>
        </p:sp>
        <p:sp>
          <p:nvSpPr>
            <p:cNvPr id="68" name="Line 21">
              <a:extLst>
                <a:ext uri="{FF2B5EF4-FFF2-40B4-BE49-F238E27FC236}">
                  <a16:creationId xmlns:a16="http://schemas.microsoft.com/office/drawing/2014/main" id="{E4730D8E-69A9-4781-960D-88E555FAECC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1127005" y="5996461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8B73ACF9-681C-4F69-B651-B8576B7D0C40}"/>
                </a:ext>
              </a:extLst>
            </p:cNvPr>
            <p:cNvSpPr txBox="1"/>
            <p:nvPr/>
          </p:nvSpPr>
          <p:spPr>
            <a:xfrm>
              <a:off x="11026061" y="601659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8</a:t>
              </a:r>
            </a:p>
          </p:txBody>
        </p:sp>
        <p:sp>
          <p:nvSpPr>
            <p:cNvPr id="70" name="Line 21">
              <a:extLst>
                <a:ext uri="{FF2B5EF4-FFF2-40B4-BE49-F238E27FC236}">
                  <a16:creationId xmlns:a16="http://schemas.microsoft.com/office/drawing/2014/main" id="{9F776DE4-3095-4EF3-AC3D-2CB47CAABFE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1463087" y="5996461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02E4C82E-14EF-4458-8F8B-9873BA7054FA}"/>
                </a:ext>
              </a:extLst>
            </p:cNvPr>
            <p:cNvSpPr txBox="1"/>
            <p:nvPr/>
          </p:nvSpPr>
          <p:spPr>
            <a:xfrm>
              <a:off x="11319663" y="6016595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10</a:t>
              </a:r>
            </a:p>
          </p:txBody>
        </p: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755C8ECE-076F-4166-8B16-D2CDE2028883}"/>
                </a:ext>
              </a:extLst>
            </p:cNvPr>
            <p:cNvCxnSpPr/>
            <p:nvPr/>
          </p:nvCxnSpPr>
          <p:spPr bwMode="auto">
            <a:xfrm>
              <a:off x="8131481" y="5962592"/>
              <a:ext cx="336547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3" name="Line 21">
              <a:extLst>
                <a:ext uri="{FF2B5EF4-FFF2-40B4-BE49-F238E27FC236}">
                  <a16:creationId xmlns:a16="http://schemas.microsoft.com/office/drawing/2014/main" id="{959597F8-5604-437E-88D6-C9FDAD4FBB7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9434311" y="5558803"/>
              <a:ext cx="753693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18" name="Text Box 2">
              <a:extLst>
                <a:ext uri="{FF2B5EF4-FFF2-40B4-BE49-F238E27FC236}">
                  <a16:creationId xmlns:a16="http://schemas.microsoft.com/office/drawing/2014/main" id="{A9C41BB7-0369-43F4-B688-CB7EE8B3D2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1181" y="4591997"/>
              <a:ext cx="401561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rPr>
                <a:t>Proportion HIV RNA </a:t>
              </a:r>
              <a:r>
                <a:rPr lang="en-US" sz="1400" b="1">
                  <a:solidFill>
                    <a:srgbClr val="000000"/>
                  </a:solidFill>
                  <a:latin typeface="+mj-lt"/>
                  <a:ea typeface="ＭＳ Ｐゴシック" pitchFamily="34" charset="-128"/>
                </a:rPr>
                <a:t>&lt;</a:t>
              </a:r>
              <a:r>
                <a:rPr kumimoji="0" lang="en-US" sz="14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rPr>
                <a:t> 50 c/mL at W152</a:t>
              </a:r>
            </a:p>
          </p:txBody>
        </p:sp>
        <p:sp>
          <p:nvSpPr>
            <p:cNvPr id="131" name="Forme libre 129">
              <a:extLst>
                <a:ext uri="{FF2B5EF4-FFF2-40B4-BE49-F238E27FC236}">
                  <a16:creationId xmlns:a16="http://schemas.microsoft.com/office/drawing/2014/main" id="{09D7F777-53E1-497A-BDD7-ABB12EE868D8}"/>
                </a:ext>
              </a:extLst>
            </p:cNvPr>
            <p:cNvSpPr/>
            <p:nvPr/>
          </p:nvSpPr>
          <p:spPr>
            <a:xfrm rot="5400000">
              <a:off x="9974956" y="4790664"/>
              <a:ext cx="128727" cy="1336630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  <a:lnTo>
                    <a:pt x="558800" y="1234440"/>
                  </a:lnTo>
                  <a:lnTo>
                    <a:pt x="0" y="123444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2" name="TextBox 48">
              <a:extLst>
                <a:ext uri="{FF2B5EF4-FFF2-40B4-BE49-F238E27FC236}">
                  <a16:creationId xmlns:a16="http://schemas.microsoft.com/office/drawing/2014/main" id="{CF3124C4-B5BA-4B62-9BE0-27E5FD53F2E5}"/>
                </a:ext>
              </a:extLst>
            </p:cNvPr>
            <p:cNvSpPr txBox="1"/>
            <p:nvPr/>
          </p:nvSpPr>
          <p:spPr>
            <a:xfrm>
              <a:off x="8934954" y="5372340"/>
              <a:ext cx="458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-2.6</a:t>
              </a:r>
            </a:p>
          </p:txBody>
        </p:sp>
        <p:sp>
          <p:nvSpPr>
            <p:cNvPr id="133" name="TextBox 49">
              <a:extLst>
                <a:ext uri="{FF2B5EF4-FFF2-40B4-BE49-F238E27FC236}">
                  <a16:creationId xmlns:a16="http://schemas.microsoft.com/office/drawing/2014/main" id="{27A38C90-B384-46FA-93E7-3018B7BD3E45}"/>
                </a:ext>
              </a:extLst>
            </p:cNvPr>
            <p:cNvSpPr txBox="1"/>
            <p:nvPr/>
          </p:nvSpPr>
          <p:spPr>
            <a:xfrm>
              <a:off x="10662491" y="5372340"/>
              <a:ext cx="458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5.6</a:t>
              </a:r>
            </a:p>
          </p:txBody>
        </p:sp>
        <p:sp>
          <p:nvSpPr>
            <p:cNvPr id="134" name="TextBox 52">
              <a:extLst>
                <a:ext uri="{FF2B5EF4-FFF2-40B4-BE49-F238E27FC236}">
                  <a16:creationId xmlns:a16="http://schemas.microsoft.com/office/drawing/2014/main" id="{336BD3E0-3D02-4900-AADB-F8F55C45F5C9}"/>
                </a:ext>
              </a:extLst>
            </p:cNvPr>
            <p:cNvSpPr txBox="1"/>
            <p:nvPr/>
          </p:nvSpPr>
          <p:spPr>
            <a:xfrm>
              <a:off x="9908712" y="5204493"/>
              <a:ext cx="19877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1.5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4E389751-7802-4148-9674-1BC948B43F53}"/>
                </a:ext>
              </a:extLst>
            </p:cNvPr>
            <p:cNvSpPr/>
            <p:nvPr/>
          </p:nvSpPr>
          <p:spPr bwMode="auto">
            <a:xfrm>
              <a:off x="9952818" y="5388573"/>
              <a:ext cx="141442" cy="12991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36" name="Forme libre 129">
              <a:extLst>
                <a:ext uri="{FF2B5EF4-FFF2-40B4-BE49-F238E27FC236}">
                  <a16:creationId xmlns:a16="http://schemas.microsoft.com/office/drawing/2014/main" id="{97F0A4BD-6F4E-45D1-9AC6-0F971D58A223}"/>
                </a:ext>
              </a:extLst>
            </p:cNvPr>
            <p:cNvSpPr/>
            <p:nvPr/>
          </p:nvSpPr>
          <p:spPr>
            <a:xfrm rot="5400000">
              <a:off x="9933014" y="5157471"/>
              <a:ext cx="128727" cy="1330219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  <a:lnTo>
                    <a:pt x="558800" y="1234440"/>
                  </a:lnTo>
                  <a:lnTo>
                    <a:pt x="0" y="123444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7" name="TextBox 48">
              <a:extLst>
                <a:ext uri="{FF2B5EF4-FFF2-40B4-BE49-F238E27FC236}">
                  <a16:creationId xmlns:a16="http://schemas.microsoft.com/office/drawing/2014/main" id="{8EF2B0A7-E8A2-434C-8183-F0A7D1C313A8}"/>
                </a:ext>
              </a:extLst>
            </p:cNvPr>
            <p:cNvSpPr txBox="1"/>
            <p:nvPr/>
          </p:nvSpPr>
          <p:spPr>
            <a:xfrm>
              <a:off x="8881191" y="5732702"/>
              <a:ext cx="458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-2.7</a:t>
              </a:r>
            </a:p>
          </p:txBody>
        </p:sp>
        <p:sp>
          <p:nvSpPr>
            <p:cNvPr id="138" name="TextBox 49">
              <a:extLst>
                <a:ext uri="{FF2B5EF4-FFF2-40B4-BE49-F238E27FC236}">
                  <a16:creationId xmlns:a16="http://schemas.microsoft.com/office/drawing/2014/main" id="{A683B83B-91F7-4EF4-9447-7981423EF4B0}"/>
                </a:ext>
              </a:extLst>
            </p:cNvPr>
            <p:cNvSpPr txBox="1"/>
            <p:nvPr/>
          </p:nvSpPr>
          <p:spPr>
            <a:xfrm>
              <a:off x="10595679" y="5721494"/>
              <a:ext cx="458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5.3</a:t>
              </a:r>
            </a:p>
          </p:txBody>
        </p:sp>
        <p:sp>
          <p:nvSpPr>
            <p:cNvPr id="139" name="TextBox 52">
              <a:extLst>
                <a:ext uri="{FF2B5EF4-FFF2-40B4-BE49-F238E27FC236}">
                  <a16:creationId xmlns:a16="http://schemas.microsoft.com/office/drawing/2014/main" id="{29F6363C-3BFC-42E1-B423-91E35B389122}"/>
                </a:ext>
              </a:extLst>
            </p:cNvPr>
            <p:cNvSpPr txBox="1"/>
            <p:nvPr/>
          </p:nvSpPr>
          <p:spPr>
            <a:xfrm>
              <a:off x="9904736" y="5568096"/>
              <a:ext cx="19877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1.3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EE12402-4EB8-4C45-A7C6-EC146B6E4BF8}"/>
                </a:ext>
              </a:extLst>
            </p:cNvPr>
            <p:cNvSpPr/>
            <p:nvPr/>
          </p:nvSpPr>
          <p:spPr bwMode="auto">
            <a:xfrm>
              <a:off x="9932481" y="5756301"/>
              <a:ext cx="141442" cy="129915"/>
            </a:xfrm>
            <a:prstGeom prst="rect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113" name="ZoneTexte 112">
            <a:extLst>
              <a:ext uri="{FF2B5EF4-FFF2-40B4-BE49-F238E27FC236}">
                <a16:creationId xmlns:a16="http://schemas.microsoft.com/office/drawing/2014/main" id="{8FC6A9A9-0B0D-4B83-8CB4-5B907697A646}"/>
              </a:ext>
            </a:extLst>
          </p:cNvPr>
          <p:cNvSpPr txBox="1"/>
          <p:nvPr/>
        </p:nvSpPr>
        <p:spPr>
          <a:xfrm>
            <a:off x="5159857" y="2633756"/>
            <a:ext cx="1749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  <a:latin typeface="+mj-lt"/>
              </a:rPr>
              <a:t>Q8W CAB + RPV LA ITT-E</a:t>
            </a:r>
            <a:br>
              <a:rPr lang="fr-FR" sz="1200" dirty="0">
                <a:solidFill>
                  <a:srgbClr val="000000"/>
                </a:solidFill>
                <a:latin typeface="+mj-lt"/>
              </a:rPr>
            </a:br>
            <a:r>
              <a:rPr lang="fr-FR" sz="1200" dirty="0">
                <a:solidFill>
                  <a:srgbClr val="000000"/>
                </a:solidFill>
                <a:latin typeface="+mj-lt"/>
              </a:rPr>
              <a:t>(n = 522)</a:t>
            </a:r>
          </a:p>
        </p:txBody>
      </p:sp>
      <p:sp>
        <p:nvSpPr>
          <p:cNvPr id="142" name="ZoneTexte 141">
            <a:extLst>
              <a:ext uri="{FF2B5EF4-FFF2-40B4-BE49-F238E27FC236}">
                <a16:creationId xmlns:a16="http://schemas.microsoft.com/office/drawing/2014/main" id="{E8A086EA-FE64-4788-B0D3-0B638EC9786F}"/>
              </a:ext>
            </a:extLst>
          </p:cNvPr>
          <p:cNvSpPr txBox="1"/>
          <p:nvPr/>
        </p:nvSpPr>
        <p:spPr>
          <a:xfrm>
            <a:off x="5159857" y="3027082"/>
            <a:ext cx="1749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  <a:latin typeface="+mj-lt"/>
              </a:rPr>
              <a:t>Q4W CAB + RPV LA ITT-E</a:t>
            </a:r>
            <a:br>
              <a:rPr lang="fr-FR" sz="1200" dirty="0">
                <a:solidFill>
                  <a:srgbClr val="000000"/>
                </a:solidFill>
                <a:latin typeface="+mj-lt"/>
              </a:rPr>
            </a:br>
            <a:r>
              <a:rPr lang="fr-FR" sz="1200" dirty="0">
                <a:solidFill>
                  <a:srgbClr val="000000"/>
                </a:solidFill>
                <a:latin typeface="+mj-lt"/>
              </a:rPr>
              <a:t>(n = 523)</a:t>
            </a:r>
          </a:p>
        </p:txBody>
      </p:sp>
      <p:sp>
        <p:nvSpPr>
          <p:cNvPr id="143" name="ZoneTexte 142">
            <a:extLst>
              <a:ext uri="{FF2B5EF4-FFF2-40B4-BE49-F238E27FC236}">
                <a16:creationId xmlns:a16="http://schemas.microsoft.com/office/drawing/2014/main" id="{6B7AA518-83EA-4F3D-AC89-9851D701F3E1}"/>
              </a:ext>
            </a:extLst>
          </p:cNvPr>
          <p:cNvSpPr txBox="1"/>
          <p:nvPr/>
        </p:nvSpPr>
        <p:spPr>
          <a:xfrm>
            <a:off x="5159857" y="3743667"/>
            <a:ext cx="1604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  <a:latin typeface="+mj-lt"/>
              </a:rPr>
              <a:t>Q8W CAB + RPV LA PP</a:t>
            </a:r>
            <a:br>
              <a:rPr lang="fr-FR" sz="1200" dirty="0">
                <a:solidFill>
                  <a:srgbClr val="000000"/>
                </a:solidFill>
                <a:latin typeface="+mj-lt"/>
              </a:rPr>
            </a:br>
            <a:r>
              <a:rPr lang="fr-FR" sz="1200" dirty="0">
                <a:solidFill>
                  <a:srgbClr val="000000"/>
                </a:solidFill>
                <a:latin typeface="+mj-lt"/>
              </a:rPr>
              <a:t>(n = 510)</a:t>
            </a:r>
          </a:p>
        </p:txBody>
      </p:sp>
      <p:sp>
        <p:nvSpPr>
          <p:cNvPr id="144" name="ZoneTexte 143">
            <a:extLst>
              <a:ext uri="{FF2B5EF4-FFF2-40B4-BE49-F238E27FC236}">
                <a16:creationId xmlns:a16="http://schemas.microsoft.com/office/drawing/2014/main" id="{80B0001E-1CBD-46F3-B98E-5040E2E266A6}"/>
              </a:ext>
            </a:extLst>
          </p:cNvPr>
          <p:cNvSpPr txBox="1"/>
          <p:nvPr/>
        </p:nvSpPr>
        <p:spPr>
          <a:xfrm>
            <a:off x="5159857" y="4149721"/>
            <a:ext cx="1604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  <a:latin typeface="+mj-lt"/>
              </a:rPr>
              <a:t>Q4W CAB + RPV LA PP</a:t>
            </a:r>
            <a:br>
              <a:rPr lang="fr-FR" sz="1200" dirty="0">
                <a:solidFill>
                  <a:srgbClr val="000000"/>
                </a:solidFill>
                <a:latin typeface="+mj-lt"/>
              </a:rPr>
            </a:br>
            <a:r>
              <a:rPr lang="fr-FR" sz="1200" dirty="0">
                <a:solidFill>
                  <a:srgbClr val="000000"/>
                </a:solidFill>
                <a:latin typeface="+mj-lt"/>
              </a:rPr>
              <a:t>(n = 513)</a:t>
            </a:r>
          </a:p>
        </p:txBody>
      </p:sp>
      <p:sp>
        <p:nvSpPr>
          <p:cNvPr id="145" name="ZoneTexte 144">
            <a:extLst>
              <a:ext uri="{FF2B5EF4-FFF2-40B4-BE49-F238E27FC236}">
                <a16:creationId xmlns:a16="http://schemas.microsoft.com/office/drawing/2014/main" id="{10548D3A-5F39-42AD-BD23-474697E08EAE}"/>
              </a:ext>
            </a:extLst>
          </p:cNvPr>
          <p:cNvSpPr txBox="1"/>
          <p:nvPr/>
        </p:nvSpPr>
        <p:spPr>
          <a:xfrm>
            <a:off x="1049665" y="5884561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+mj-lt"/>
              </a:rPr>
              <a:t>HIV RNA </a:t>
            </a:r>
            <a:r>
              <a:rPr lang="en-US" sz="1400" b="1" u="sng">
                <a:solidFill>
                  <a:srgbClr val="000000"/>
                </a:solidFill>
                <a:latin typeface="+mj-lt"/>
              </a:rPr>
              <a:t>&gt;</a:t>
            </a:r>
            <a:r>
              <a:rPr lang="en-US" sz="1400" b="1">
                <a:solidFill>
                  <a:srgbClr val="000000"/>
                </a:solidFill>
                <a:latin typeface="+mj-lt"/>
              </a:rPr>
              <a:t> 50 c/mL</a:t>
            </a: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22E835FA-4AA1-44D2-9AD9-68868A5D6F26}"/>
              </a:ext>
            </a:extLst>
          </p:cNvPr>
          <p:cNvSpPr txBox="1"/>
          <p:nvPr/>
        </p:nvSpPr>
        <p:spPr>
          <a:xfrm>
            <a:off x="2976142" y="5884561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+mj-lt"/>
              </a:rPr>
              <a:t>HIV RNA &lt; 50 c/mL</a:t>
            </a: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A04D4295-2F43-47E9-84C7-AC03C5D9DB10}"/>
              </a:ext>
            </a:extLst>
          </p:cNvPr>
          <p:cNvSpPr txBox="1"/>
          <p:nvPr/>
        </p:nvSpPr>
        <p:spPr>
          <a:xfrm>
            <a:off x="4939576" y="5884561"/>
            <a:ext cx="157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+mj-lt"/>
              </a:rPr>
              <a:t>No virological data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id="{219E1225-28B0-4269-B2E9-B23A38E5F9AE}"/>
              </a:ext>
            </a:extLst>
          </p:cNvPr>
          <p:cNvSpPr txBox="1"/>
          <p:nvPr/>
        </p:nvSpPr>
        <p:spPr>
          <a:xfrm>
            <a:off x="1536827" y="2012624"/>
            <a:ext cx="37899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Virologic response at W152, %</a:t>
            </a:r>
          </a:p>
        </p:txBody>
      </p:sp>
      <p:sp>
        <p:nvSpPr>
          <p:cNvPr id="151" name="ZoneTexte 150">
            <a:extLst>
              <a:ext uri="{FF2B5EF4-FFF2-40B4-BE49-F238E27FC236}">
                <a16:creationId xmlns:a16="http://schemas.microsoft.com/office/drawing/2014/main" id="{3431DDEC-1257-41AE-8A94-C35B163C6CAD}"/>
              </a:ext>
            </a:extLst>
          </p:cNvPr>
          <p:cNvSpPr txBox="1"/>
          <p:nvPr/>
        </p:nvSpPr>
        <p:spPr>
          <a:xfrm>
            <a:off x="7884257" y="2012624"/>
            <a:ext cx="37899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Adjusted differences</a:t>
            </a:r>
          </a:p>
        </p:txBody>
      </p:sp>
      <p:sp>
        <p:nvSpPr>
          <p:cNvPr id="114" name="Text Box 3">
            <a:extLst>
              <a:ext uri="{FF2B5EF4-FFF2-40B4-BE49-F238E27FC236}">
                <a16:creationId xmlns:a16="http://schemas.microsoft.com/office/drawing/2014/main" id="{CFC44259-2BE5-4E47-AD9A-9CFFC90D4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8616" y="6444771"/>
            <a:ext cx="25233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 err="1">
                <a:solidFill>
                  <a:srgbClr val="0070C0"/>
                </a:solidFill>
              </a:rPr>
              <a:t>Overton</a:t>
            </a:r>
            <a:r>
              <a:rPr lang="fr-FR" sz="1400" i="1" dirty="0">
                <a:solidFill>
                  <a:srgbClr val="0070C0"/>
                </a:solidFill>
              </a:rPr>
              <a:t> ET, CROI 2022, Abs. 479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B92182E-E7A8-4CAE-98AA-1B16F38CD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864326" cy="1491539"/>
          </a:xfrm>
        </p:spPr>
        <p:txBody>
          <a:bodyPr/>
          <a:lstStyle/>
          <a:p>
            <a:r>
              <a:rPr lang="en-US" dirty="0"/>
              <a:t>ATLAS-2M study: LA CAB + RPV every 2 Months – W152 Results (2)</a:t>
            </a:r>
          </a:p>
        </p:txBody>
      </p:sp>
    </p:spTree>
    <p:extLst>
      <p:ext uri="{BB962C8B-B14F-4D97-AF65-F5344CB8AC3E}">
        <p14:creationId xmlns:p14="http://schemas.microsoft.com/office/powerpoint/2010/main" val="962694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7519B8-7374-4F47-9021-631E91844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Disclosure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3D508-37FF-754B-951B-226E43153F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979422"/>
            <a:ext cx="10972800" cy="4684667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Pedro Cahn</a:t>
            </a:r>
            <a:r>
              <a:rPr lang="en-US" sz="2800" dirty="0">
                <a:solidFill>
                  <a:srgbClr val="000000"/>
                </a:solidFill>
              </a:rPr>
              <a:t> has received research support and/or honoraria for consulting and/or advisory boards from Abbott ; </a:t>
            </a:r>
            <a:r>
              <a:rPr lang="en-US" sz="2800" dirty="0" err="1">
                <a:solidFill>
                  <a:srgbClr val="000000"/>
                </a:solidFill>
              </a:rPr>
              <a:t>Avexa</a:t>
            </a:r>
            <a:r>
              <a:rPr lang="en-US" sz="2800" dirty="0">
                <a:solidFill>
                  <a:srgbClr val="000000"/>
                </a:solidFill>
              </a:rPr>
              <a:t> ; BMS ; Boehringer Ingelheim ; Gilead ; GSK ; Myriad ; Merck ; Pfizer ; Pharmasset ; Roche ; Schering Plough ; </a:t>
            </a:r>
            <a:r>
              <a:rPr lang="en-US" sz="2800" dirty="0" err="1">
                <a:solidFill>
                  <a:srgbClr val="000000"/>
                </a:solidFill>
              </a:rPr>
              <a:t>Tibotec</a:t>
            </a:r>
            <a:br>
              <a:rPr lang="en-US" sz="2800" dirty="0">
                <a:solidFill>
                  <a:srgbClr val="000000"/>
                </a:solidFill>
              </a:rPr>
            </a:b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b="1" dirty="0">
                <a:solidFill>
                  <a:srgbClr val="000000"/>
                </a:solidFill>
              </a:rPr>
              <a:t>Anton </a:t>
            </a:r>
            <a:r>
              <a:rPr lang="en-US" sz="2800" b="1" dirty="0" err="1">
                <a:solidFill>
                  <a:srgbClr val="000000"/>
                </a:solidFill>
              </a:rPr>
              <a:t>Pozniak</a:t>
            </a:r>
            <a:r>
              <a:rPr lang="en-US" sz="2800" dirty="0">
                <a:solidFill>
                  <a:srgbClr val="000000"/>
                </a:solidFill>
              </a:rPr>
              <a:t> has received research support and/or honoraria for consulting and/or advisory boards from Abbott Laboratories ; Boehringer Ingelheim Pharmaceuticals, Inc. ; Bristol-Myers Squibb Company ; Gilead Sciences Medical Affairs ; Merck &amp; Co., Inc. ; Roche Laboratories Inc. ; </a:t>
            </a:r>
            <a:r>
              <a:rPr lang="en-US" sz="2800" dirty="0" err="1">
                <a:solidFill>
                  <a:srgbClr val="000000"/>
                </a:solidFill>
              </a:rPr>
              <a:t>Tibotec</a:t>
            </a:r>
            <a:r>
              <a:rPr lang="en-US" sz="2800" dirty="0">
                <a:solidFill>
                  <a:srgbClr val="000000"/>
                </a:solidFill>
              </a:rPr>
              <a:t> and </a:t>
            </a:r>
            <a:r>
              <a:rPr lang="en-US" sz="2800" dirty="0" err="1">
                <a:solidFill>
                  <a:srgbClr val="000000"/>
                </a:solidFill>
              </a:rPr>
              <a:t>Viiv</a:t>
            </a:r>
            <a:r>
              <a:rPr lang="en-US" sz="2800" dirty="0">
                <a:solidFill>
                  <a:srgbClr val="000000"/>
                </a:solidFill>
              </a:rPr>
              <a:t> Healthcare</a:t>
            </a:r>
            <a:br>
              <a:rPr lang="en-US" sz="2800" dirty="0">
                <a:solidFill>
                  <a:srgbClr val="000000"/>
                </a:solidFill>
              </a:rPr>
            </a:b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b="1" dirty="0">
                <a:solidFill>
                  <a:srgbClr val="000000"/>
                </a:solidFill>
              </a:rPr>
              <a:t>François Raffi</a:t>
            </a:r>
            <a:r>
              <a:rPr lang="en-US" sz="2800" dirty="0">
                <a:solidFill>
                  <a:srgbClr val="000000"/>
                </a:solidFill>
              </a:rPr>
              <a:t> has received research support and/or honoraria for consulting and/or advisory boards from Abbott Laboratories ; Boehringer Ingelheim Pharmaceuticals, Inc .; Bristol-Myers Squibb Company ; Gilead Sciences Medical Affairs ; GlaxoSmithKline ; Merck &amp; Co., Inc.  ; Pfizer ; Roche Laboratories Inc. ; </a:t>
            </a:r>
            <a:r>
              <a:rPr lang="en-US" sz="2800" dirty="0" err="1">
                <a:solidFill>
                  <a:srgbClr val="000000"/>
                </a:solidFill>
              </a:rPr>
              <a:t>Tibotec</a:t>
            </a:r>
            <a:r>
              <a:rPr lang="en-US" sz="2800" dirty="0">
                <a:solidFill>
                  <a:srgbClr val="000000"/>
                </a:solidFill>
              </a:rPr>
              <a:t> and </a:t>
            </a:r>
            <a:r>
              <a:rPr lang="en-US" sz="2800" dirty="0" err="1">
                <a:solidFill>
                  <a:srgbClr val="000000"/>
                </a:solidFill>
              </a:rPr>
              <a:t>ViiV</a:t>
            </a:r>
            <a:r>
              <a:rPr lang="en-US" sz="2800" dirty="0">
                <a:solidFill>
                  <a:srgbClr val="000000"/>
                </a:solidFill>
              </a:rPr>
              <a:t> Healthcare</a:t>
            </a:r>
          </a:p>
        </p:txBody>
      </p:sp>
    </p:spTree>
    <p:extLst>
      <p:ext uri="{BB962C8B-B14F-4D97-AF65-F5344CB8AC3E}">
        <p14:creationId xmlns:p14="http://schemas.microsoft.com/office/powerpoint/2010/main" val="3109512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EB8309-74D1-4913-84FF-DCAE23AC9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0990521" cy="1481068"/>
          </a:xfrm>
        </p:spPr>
        <p:txBody>
          <a:bodyPr/>
          <a:lstStyle/>
          <a:p>
            <a:r>
              <a:rPr lang="en-US" dirty="0"/>
              <a:t>ATLAS-2M study: LA CAB + RPV every 2 Months – W152 Results (3)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id="{219E1225-28B0-4269-B2E9-B23A38E5F9AE}"/>
              </a:ext>
            </a:extLst>
          </p:cNvPr>
          <p:cNvSpPr txBox="1"/>
          <p:nvPr/>
        </p:nvSpPr>
        <p:spPr>
          <a:xfrm>
            <a:off x="125333" y="1429749"/>
            <a:ext cx="89397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Confirmed virological failure (2 consecutive HIV RNA </a:t>
            </a:r>
            <a:r>
              <a:rPr lang="en-US" sz="2000" b="1" u="sng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sz="20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 c/mL) on Q8W at W152</a:t>
            </a:r>
          </a:p>
        </p:txBody>
      </p:sp>
      <p:graphicFrame>
        <p:nvGraphicFramePr>
          <p:cNvPr id="114" name="Tableau 113">
            <a:extLst>
              <a:ext uri="{FF2B5EF4-FFF2-40B4-BE49-F238E27FC236}">
                <a16:creationId xmlns:a16="http://schemas.microsoft.com/office/drawing/2014/main" id="{10E4B76D-DDAB-4C91-9531-FA71661920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068094"/>
              </p:ext>
            </p:extLst>
          </p:nvPr>
        </p:nvGraphicFramePr>
        <p:xfrm>
          <a:off x="250160" y="1829859"/>
          <a:ext cx="11460907" cy="42393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8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824">
                  <a:extLst>
                    <a:ext uri="{9D8B030D-6E8A-4147-A177-3AD203B41FA5}">
                      <a16:colId xmlns:a16="http://schemas.microsoft.com/office/drawing/2014/main" val="1498147157"/>
                    </a:ext>
                  </a:extLst>
                </a:gridCol>
                <a:gridCol w="968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46199413"/>
                    </a:ext>
                  </a:extLst>
                </a:gridCol>
                <a:gridCol w="12275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854771151"/>
                    </a:ext>
                  </a:extLst>
                </a:gridCol>
                <a:gridCol w="1106129">
                  <a:extLst>
                    <a:ext uri="{9D8B030D-6E8A-4147-A177-3AD203B41FA5}">
                      <a16:colId xmlns:a16="http://schemas.microsoft.com/office/drawing/2014/main" val="3519674779"/>
                    </a:ext>
                  </a:extLst>
                </a:gridCol>
                <a:gridCol w="1799303">
                  <a:extLst>
                    <a:ext uri="{9D8B030D-6E8A-4147-A177-3AD203B41FA5}">
                      <a16:colId xmlns:a16="http://schemas.microsoft.com/office/drawing/2014/main" val="704265834"/>
                    </a:ext>
                  </a:extLst>
                </a:gridCol>
                <a:gridCol w="1903390">
                  <a:extLst>
                    <a:ext uri="{9D8B030D-6E8A-4147-A177-3AD203B41FA5}">
                      <a16:colId xmlns:a16="http://schemas.microsoft.com/office/drawing/2014/main" val="567086942"/>
                    </a:ext>
                  </a:extLst>
                </a:gridCol>
              </a:tblGrid>
              <a:tr h="479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Sex,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Country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Time of CVF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Subtype</a:t>
                      </a:r>
                      <a:endParaRPr kumimoji="0" lang="en-US" sz="1400" b="1" i="0" u="none" strike="noStrike" cap="none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BMI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NNRTI RAMs</a:t>
                      </a:r>
                      <a:endParaRPr kumimoji="0" lang="en-US" sz="1400" b="1" i="0" u="none" strike="noStrike" cap="none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944" marR="91944" marT="45972" marB="45972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INSTI RAMs</a:t>
                      </a:r>
                      <a:endParaRPr kumimoji="0" lang="en-US" sz="1400" b="1" i="0" u="none" strike="noStrike" cap="none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944" marR="91944" marT="45972" marB="4597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Baseline VF predictive factors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noProof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noProof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noProof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noProof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Archived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RAMs at CVF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Archived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RAMs at CVF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noProof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367239"/>
                  </a:ext>
                </a:extLst>
              </a:tr>
              <a:tr h="253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F, South Africa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W8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≥ 30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Y181C, H221Y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7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F, South Africa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W16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≥ 30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Y188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Y188L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L74I, G140R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L74I, Q148R, N155H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11009"/>
                  </a:ext>
                </a:extLst>
              </a:tr>
              <a:tr h="253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F, Russia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W16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A6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≥ 30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K101E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L74I, Q148R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167552"/>
                  </a:ext>
                </a:extLst>
              </a:tr>
              <a:tr h="253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M, Spain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W16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&lt; 30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139521"/>
                  </a:ext>
                </a:extLst>
              </a:tr>
              <a:tr h="253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F, Canada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W24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≥ 30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Y188L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Y188L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L74I, N155H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377594"/>
                  </a:ext>
                </a:extLst>
              </a:tr>
              <a:tr h="253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M, US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W24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≥ 30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E138A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E138A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N155H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845229"/>
                  </a:ext>
                </a:extLst>
              </a:tr>
              <a:tr h="253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F, Russia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W24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A6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≥ 30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E138A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E138A, K101E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L74I, N155H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657768"/>
                  </a:ext>
                </a:extLst>
              </a:tr>
              <a:tr h="253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M, Spain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W48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&lt; 30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E138K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948440"/>
                  </a:ext>
                </a:extLst>
              </a:tr>
              <a:tr h="253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M, Russia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W48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A6 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&lt; 30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E138K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L74I, Q148R, N155H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463285"/>
                  </a:ext>
                </a:extLst>
              </a:tr>
              <a:tr h="253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M, US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W88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&lt; 30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Y181C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Y181C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381878"/>
                  </a:ext>
                </a:extLst>
              </a:tr>
              <a:tr h="253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M, Russia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W112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A6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&lt; 30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E138A, Y181C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L74I, Q148R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383122"/>
                  </a:ext>
                </a:extLst>
              </a:tr>
              <a:tr h="253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M, Germany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W120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&lt; 30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E138A, M230M/L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Q148R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782930"/>
                  </a:ext>
                </a:extLst>
              </a:tr>
            </a:tbl>
          </a:graphicData>
        </a:graphic>
      </p:graphicFrame>
      <p:sp>
        <p:nvSpPr>
          <p:cNvPr id="8" name="Text Box 3">
            <a:extLst>
              <a:ext uri="{FF2B5EF4-FFF2-40B4-BE49-F238E27FC236}">
                <a16:creationId xmlns:a16="http://schemas.microsoft.com/office/drawing/2014/main" id="{A33B9C06-F204-4A00-8FD3-C81FAFEBD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8616" y="6444771"/>
            <a:ext cx="25233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 err="1">
                <a:solidFill>
                  <a:srgbClr val="0070C0"/>
                </a:solidFill>
              </a:rPr>
              <a:t>Overton</a:t>
            </a:r>
            <a:r>
              <a:rPr lang="fr-FR" sz="1400" i="1" dirty="0">
                <a:solidFill>
                  <a:srgbClr val="0070C0"/>
                </a:solidFill>
              </a:rPr>
              <a:t> ET, CROI 2022, Abs. 479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7933441-D7C9-4860-9A71-8672AFAAD306}"/>
              </a:ext>
            </a:extLst>
          </p:cNvPr>
          <p:cNvSpPr txBox="1">
            <a:spLocks noChangeArrowheads="1"/>
          </p:cNvSpPr>
          <p:nvPr/>
        </p:nvSpPr>
        <p:spPr>
          <a:xfrm>
            <a:off x="230436" y="6090188"/>
            <a:ext cx="10237867" cy="477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Among 12 CVF, 9 occurred during the first 48 weeks, 1 between W48 and W96 and 2 between W96 and W152</a:t>
            </a:r>
          </a:p>
          <a:p>
            <a:pPr lvl="1"/>
            <a:r>
              <a:rPr lang="en-US" sz="1400"/>
              <a:t>10/12 had at least 1 baseline predictor of virological failure, No injections were outside the 7 days window</a:t>
            </a:r>
          </a:p>
        </p:txBody>
      </p:sp>
    </p:spTree>
    <p:extLst>
      <p:ext uri="{BB962C8B-B14F-4D97-AF65-F5344CB8AC3E}">
        <p14:creationId xmlns:p14="http://schemas.microsoft.com/office/powerpoint/2010/main" val="1327396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ED40836-5259-45DE-94B3-69E3AD8D5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0193081" cy="1481068"/>
          </a:xfrm>
        </p:spPr>
        <p:txBody>
          <a:bodyPr/>
          <a:lstStyle/>
          <a:p>
            <a:r>
              <a:rPr lang="en-US" dirty="0"/>
              <a:t>ATLAS-2M study: LA CAB + RPV every 2 Months – W152 Results (4)</a:t>
            </a:r>
          </a:p>
        </p:txBody>
      </p:sp>
      <p:graphicFrame>
        <p:nvGraphicFramePr>
          <p:cNvPr id="114" name="Tableau 113">
            <a:extLst>
              <a:ext uri="{FF2B5EF4-FFF2-40B4-BE49-F238E27FC236}">
                <a16:creationId xmlns:a16="http://schemas.microsoft.com/office/drawing/2014/main" id="{10E4B76D-DDAB-4C91-9531-FA71661920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165006"/>
              </p:ext>
            </p:extLst>
          </p:nvPr>
        </p:nvGraphicFramePr>
        <p:xfrm>
          <a:off x="1646986" y="1989948"/>
          <a:ext cx="8632401" cy="112927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72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8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1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083">
                <a:tc>
                  <a:txBody>
                    <a:bodyPr/>
                    <a:lstStyle/>
                    <a:p>
                      <a:endParaRPr lang="en-US" sz="2000" noProof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944" marR="91944" marT="45972" marB="45972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Not related to injections</a:t>
                      </a:r>
                      <a:b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 (including between W96-W152),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Related to injections</a:t>
                      </a:r>
                      <a:b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 (including between W96-W152),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4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Q8W</a:t>
                      </a: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(N = 522)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 (0) ; 1.1 %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 (+1) ; 1.5 %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4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Q4W</a:t>
                      </a: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(N = 523)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 (+2) ; 2.5 %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 (+2) ;  2.5 %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ectangle 3">
            <a:extLst>
              <a:ext uri="{FF2B5EF4-FFF2-40B4-BE49-F238E27FC236}">
                <a16:creationId xmlns:a16="http://schemas.microsoft.com/office/drawing/2014/main" id="{50A22786-9A2C-4209-9EBD-14C83ED52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6155" y="3233563"/>
            <a:ext cx="7014062" cy="44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000" ker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Proportion of participants with injection site reactions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6B75324-332C-478A-A27F-209488C74D45}"/>
              </a:ext>
            </a:extLst>
          </p:cNvPr>
          <p:cNvGrpSpPr/>
          <p:nvPr/>
        </p:nvGrpSpPr>
        <p:grpSpPr>
          <a:xfrm>
            <a:off x="636692" y="3396042"/>
            <a:ext cx="10194045" cy="3090669"/>
            <a:chOff x="636692" y="2967025"/>
            <a:chExt cx="10194045" cy="3090669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B0259B50-3E1A-47F7-9043-15756633C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1862" y="3232080"/>
              <a:ext cx="9130819" cy="2336424"/>
            </a:xfrm>
            <a:custGeom>
              <a:avLst/>
              <a:gdLst>
                <a:gd name="T0" fmla="*/ 4690 w 4690"/>
                <a:gd name="T1" fmla="*/ 1580 h 1580"/>
                <a:gd name="T2" fmla="*/ 0 w 4690"/>
                <a:gd name="T3" fmla="*/ 1580 h 1580"/>
                <a:gd name="T4" fmla="*/ 0 w 4690"/>
                <a:gd name="T5" fmla="*/ 0 h 1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90" h="1580">
                  <a:moveTo>
                    <a:pt x="4690" y="1580"/>
                  </a:moveTo>
                  <a:lnTo>
                    <a:pt x="0" y="158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DFD83004-D4A2-4EAE-98E8-77FCF346BD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253" y="3720067"/>
              <a:ext cx="87609" cy="0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9D5C2766-5533-4C9C-B8D7-2FB85AB27C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253" y="4181437"/>
              <a:ext cx="87609" cy="0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Line 8">
              <a:extLst>
                <a:ext uri="{FF2B5EF4-FFF2-40B4-BE49-F238E27FC236}">
                  <a16:creationId xmlns:a16="http://schemas.microsoft.com/office/drawing/2014/main" id="{19962183-DD0C-486B-BD8C-6314BD0FFF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253" y="4644286"/>
              <a:ext cx="87609" cy="0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Line 9">
              <a:extLst>
                <a:ext uri="{FF2B5EF4-FFF2-40B4-BE49-F238E27FC236}">
                  <a16:creationId xmlns:a16="http://schemas.microsoft.com/office/drawing/2014/main" id="{E53DE12C-19FC-4E44-BB02-E38B7D75CC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253" y="5105656"/>
              <a:ext cx="87609" cy="0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Line 10">
              <a:extLst>
                <a:ext uri="{FF2B5EF4-FFF2-40B4-BE49-F238E27FC236}">
                  <a16:creationId xmlns:a16="http://schemas.microsoft.com/office/drawing/2014/main" id="{ECA18AF4-A193-4740-A013-E3EB3EB3DF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253" y="5568504"/>
              <a:ext cx="87609" cy="0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356AED01-9E6D-4E8E-AEAA-D58A0F91E5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253" y="3258697"/>
              <a:ext cx="87609" cy="0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76F3AF1-D438-4A3B-8EBA-3DEB86130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142" y="5154454"/>
              <a:ext cx="58406" cy="414050"/>
            </a:xfrm>
            <a:custGeom>
              <a:avLst/>
              <a:gdLst>
                <a:gd name="T0" fmla="*/ 30 w 30"/>
                <a:gd name="T1" fmla="*/ 0 h 280"/>
                <a:gd name="T2" fmla="*/ 0 w 30"/>
                <a:gd name="T3" fmla="*/ 0 h 280"/>
                <a:gd name="T4" fmla="*/ 0 w 30"/>
                <a:gd name="T5" fmla="*/ 280 h 280"/>
                <a:gd name="T6" fmla="*/ 30 w 30"/>
                <a:gd name="T7" fmla="*/ 280 h 280"/>
                <a:gd name="T8" fmla="*/ 30 w 30"/>
                <a:gd name="T9" fmla="*/ 0 h 280"/>
                <a:gd name="T10" fmla="*/ 30 w 30"/>
                <a:gd name="T11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80">
                  <a:moveTo>
                    <a:pt x="30" y="0"/>
                  </a:moveTo>
                  <a:lnTo>
                    <a:pt x="0" y="0"/>
                  </a:lnTo>
                  <a:lnTo>
                    <a:pt x="0" y="280"/>
                  </a:lnTo>
                  <a:lnTo>
                    <a:pt x="30" y="28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7115144D-B9F9-443E-BA97-C4E1A72EF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318" y="4873492"/>
              <a:ext cx="58406" cy="695012"/>
            </a:xfrm>
            <a:custGeom>
              <a:avLst/>
              <a:gdLst>
                <a:gd name="T0" fmla="*/ 30 w 30"/>
                <a:gd name="T1" fmla="*/ 0 h 470"/>
                <a:gd name="T2" fmla="*/ 0 w 30"/>
                <a:gd name="T3" fmla="*/ 0 h 470"/>
                <a:gd name="T4" fmla="*/ 0 w 30"/>
                <a:gd name="T5" fmla="*/ 470 h 470"/>
                <a:gd name="T6" fmla="*/ 30 w 30"/>
                <a:gd name="T7" fmla="*/ 470 h 470"/>
                <a:gd name="T8" fmla="*/ 30 w 30"/>
                <a:gd name="T9" fmla="*/ 0 h 470"/>
                <a:gd name="T10" fmla="*/ 30 w 30"/>
                <a:gd name="T11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70">
                  <a:moveTo>
                    <a:pt x="30" y="0"/>
                  </a:moveTo>
                  <a:lnTo>
                    <a:pt x="0" y="0"/>
                  </a:lnTo>
                  <a:lnTo>
                    <a:pt x="0" y="470"/>
                  </a:lnTo>
                  <a:lnTo>
                    <a:pt x="30" y="47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7034413D-A2BD-4E98-B925-5276334F0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5635" y="4945951"/>
              <a:ext cx="58406" cy="622554"/>
            </a:xfrm>
            <a:custGeom>
              <a:avLst/>
              <a:gdLst>
                <a:gd name="T0" fmla="*/ 30 w 30"/>
                <a:gd name="T1" fmla="*/ 0 h 421"/>
                <a:gd name="T2" fmla="*/ 0 w 30"/>
                <a:gd name="T3" fmla="*/ 0 h 421"/>
                <a:gd name="T4" fmla="*/ 0 w 30"/>
                <a:gd name="T5" fmla="*/ 421 h 421"/>
                <a:gd name="T6" fmla="*/ 30 w 30"/>
                <a:gd name="T7" fmla="*/ 421 h 421"/>
                <a:gd name="T8" fmla="*/ 30 w 30"/>
                <a:gd name="T9" fmla="*/ 0 h 421"/>
                <a:gd name="T10" fmla="*/ 30 w 30"/>
                <a:gd name="T11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21">
                  <a:moveTo>
                    <a:pt x="30" y="0"/>
                  </a:moveTo>
                  <a:lnTo>
                    <a:pt x="0" y="0"/>
                  </a:lnTo>
                  <a:lnTo>
                    <a:pt x="0" y="421"/>
                  </a:lnTo>
                  <a:lnTo>
                    <a:pt x="30" y="42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E5BEB90F-0809-4F05-A6D3-69A03C612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096" y="5271276"/>
              <a:ext cx="56459" cy="297229"/>
            </a:xfrm>
            <a:custGeom>
              <a:avLst/>
              <a:gdLst>
                <a:gd name="T0" fmla="*/ 29 w 29"/>
                <a:gd name="T1" fmla="*/ 0 h 201"/>
                <a:gd name="T2" fmla="*/ 0 w 29"/>
                <a:gd name="T3" fmla="*/ 0 h 201"/>
                <a:gd name="T4" fmla="*/ 0 w 29"/>
                <a:gd name="T5" fmla="*/ 201 h 201"/>
                <a:gd name="T6" fmla="*/ 29 w 29"/>
                <a:gd name="T7" fmla="*/ 201 h 201"/>
                <a:gd name="T8" fmla="*/ 29 w 29"/>
                <a:gd name="T9" fmla="*/ 0 h 201"/>
                <a:gd name="T10" fmla="*/ 29 w 29"/>
                <a:gd name="T11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01">
                  <a:moveTo>
                    <a:pt x="29" y="0"/>
                  </a:moveTo>
                  <a:lnTo>
                    <a:pt x="0" y="0"/>
                  </a:lnTo>
                  <a:lnTo>
                    <a:pt x="0" y="201"/>
                  </a:lnTo>
                  <a:lnTo>
                    <a:pt x="29" y="201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03B53CB-2DF8-4E3B-B4D3-7A4F43D91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0827" y="5263882"/>
              <a:ext cx="56459" cy="304622"/>
            </a:xfrm>
            <a:custGeom>
              <a:avLst/>
              <a:gdLst>
                <a:gd name="T0" fmla="*/ 29 w 29"/>
                <a:gd name="T1" fmla="*/ 0 h 206"/>
                <a:gd name="T2" fmla="*/ 0 w 29"/>
                <a:gd name="T3" fmla="*/ 0 h 206"/>
                <a:gd name="T4" fmla="*/ 0 w 29"/>
                <a:gd name="T5" fmla="*/ 206 h 206"/>
                <a:gd name="T6" fmla="*/ 29 w 29"/>
                <a:gd name="T7" fmla="*/ 206 h 206"/>
                <a:gd name="T8" fmla="*/ 29 w 29"/>
                <a:gd name="T9" fmla="*/ 0 h 206"/>
                <a:gd name="T10" fmla="*/ 29 w 29"/>
                <a:gd name="T11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06">
                  <a:moveTo>
                    <a:pt x="29" y="0"/>
                  </a:moveTo>
                  <a:lnTo>
                    <a:pt x="0" y="0"/>
                  </a:lnTo>
                  <a:lnTo>
                    <a:pt x="0" y="206"/>
                  </a:lnTo>
                  <a:lnTo>
                    <a:pt x="29" y="206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B40D7B92-CEAF-4D5F-9544-6116F786B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718" y="5238743"/>
              <a:ext cx="58406" cy="329762"/>
            </a:xfrm>
            <a:custGeom>
              <a:avLst/>
              <a:gdLst>
                <a:gd name="T0" fmla="*/ 30 w 30"/>
                <a:gd name="T1" fmla="*/ 0 h 223"/>
                <a:gd name="T2" fmla="*/ 0 w 30"/>
                <a:gd name="T3" fmla="*/ 0 h 223"/>
                <a:gd name="T4" fmla="*/ 0 w 30"/>
                <a:gd name="T5" fmla="*/ 223 h 223"/>
                <a:gd name="T6" fmla="*/ 30 w 30"/>
                <a:gd name="T7" fmla="*/ 223 h 223"/>
                <a:gd name="T8" fmla="*/ 30 w 30"/>
                <a:gd name="T9" fmla="*/ 0 h 223"/>
                <a:gd name="T10" fmla="*/ 30 w 30"/>
                <a:gd name="T11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23">
                  <a:moveTo>
                    <a:pt x="30" y="0"/>
                  </a:moveTo>
                  <a:lnTo>
                    <a:pt x="0" y="0"/>
                  </a:lnTo>
                  <a:lnTo>
                    <a:pt x="0" y="223"/>
                  </a:lnTo>
                  <a:lnTo>
                    <a:pt x="30" y="223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D574E0C-4FE0-4A3D-A28E-C9EBCD7CF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913" y="5268318"/>
              <a:ext cx="56459" cy="300187"/>
            </a:xfrm>
            <a:custGeom>
              <a:avLst/>
              <a:gdLst>
                <a:gd name="T0" fmla="*/ 29 w 29"/>
                <a:gd name="T1" fmla="*/ 0 h 203"/>
                <a:gd name="T2" fmla="*/ 0 w 29"/>
                <a:gd name="T3" fmla="*/ 0 h 203"/>
                <a:gd name="T4" fmla="*/ 0 w 29"/>
                <a:gd name="T5" fmla="*/ 203 h 203"/>
                <a:gd name="T6" fmla="*/ 29 w 29"/>
                <a:gd name="T7" fmla="*/ 203 h 203"/>
                <a:gd name="T8" fmla="*/ 29 w 29"/>
                <a:gd name="T9" fmla="*/ 0 h 203"/>
                <a:gd name="T10" fmla="*/ 29 w 29"/>
                <a:gd name="T11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03">
                  <a:moveTo>
                    <a:pt x="29" y="0"/>
                  </a:moveTo>
                  <a:lnTo>
                    <a:pt x="0" y="0"/>
                  </a:lnTo>
                  <a:lnTo>
                    <a:pt x="0" y="203"/>
                  </a:lnTo>
                  <a:lnTo>
                    <a:pt x="29" y="203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C2220786-47CE-4851-902E-F2AFBA0DD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643" y="5269797"/>
              <a:ext cx="56459" cy="298707"/>
            </a:xfrm>
            <a:custGeom>
              <a:avLst/>
              <a:gdLst>
                <a:gd name="T0" fmla="*/ 29 w 29"/>
                <a:gd name="T1" fmla="*/ 0 h 202"/>
                <a:gd name="T2" fmla="*/ 0 w 29"/>
                <a:gd name="T3" fmla="*/ 0 h 202"/>
                <a:gd name="T4" fmla="*/ 0 w 29"/>
                <a:gd name="T5" fmla="*/ 202 h 202"/>
                <a:gd name="T6" fmla="*/ 29 w 29"/>
                <a:gd name="T7" fmla="*/ 202 h 202"/>
                <a:gd name="T8" fmla="*/ 29 w 29"/>
                <a:gd name="T9" fmla="*/ 0 h 202"/>
                <a:gd name="T10" fmla="*/ 29 w 29"/>
                <a:gd name="T11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02">
                  <a:moveTo>
                    <a:pt x="29" y="0"/>
                  </a:moveTo>
                  <a:lnTo>
                    <a:pt x="0" y="0"/>
                  </a:lnTo>
                  <a:lnTo>
                    <a:pt x="0" y="202"/>
                  </a:lnTo>
                  <a:lnTo>
                    <a:pt x="29" y="202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B0F12734-E6B1-4B9F-8B38-0C229AACD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4157" y="5175157"/>
              <a:ext cx="56459" cy="393347"/>
            </a:xfrm>
            <a:custGeom>
              <a:avLst/>
              <a:gdLst>
                <a:gd name="T0" fmla="*/ 29 w 29"/>
                <a:gd name="T1" fmla="*/ 0 h 266"/>
                <a:gd name="T2" fmla="*/ 0 w 29"/>
                <a:gd name="T3" fmla="*/ 0 h 266"/>
                <a:gd name="T4" fmla="*/ 0 w 29"/>
                <a:gd name="T5" fmla="*/ 266 h 266"/>
                <a:gd name="T6" fmla="*/ 29 w 29"/>
                <a:gd name="T7" fmla="*/ 266 h 266"/>
                <a:gd name="T8" fmla="*/ 29 w 29"/>
                <a:gd name="T9" fmla="*/ 0 h 266"/>
                <a:gd name="T10" fmla="*/ 29 w 29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66">
                  <a:moveTo>
                    <a:pt x="29" y="0"/>
                  </a:moveTo>
                  <a:lnTo>
                    <a:pt x="0" y="0"/>
                  </a:lnTo>
                  <a:lnTo>
                    <a:pt x="0" y="266"/>
                  </a:lnTo>
                  <a:lnTo>
                    <a:pt x="29" y="266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FAE25891-DFA1-474B-BD6B-2EAD8634D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1161" y="5271276"/>
              <a:ext cx="58406" cy="297229"/>
            </a:xfrm>
            <a:custGeom>
              <a:avLst/>
              <a:gdLst>
                <a:gd name="T0" fmla="*/ 30 w 30"/>
                <a:gd name="T1" fmla="*/ 0 h 201"/>
                <a:gd name="T2" fmla="*/ 0 w 30"/>
                <a:gd name="T3" fmla="*/ 0 h 201"/>
                <a:gd name="T4" fmla="*/ 0 w 30"/>
                <a:gd name="T5" fmla="*/ 201 h 201"/>
                <a:gd name="T6" fmla="*/ 30 w 30"/>
                <a:gd name="T7" fmla="*/ 201 h 201"/>
                <a:gd name="T8" fmla="*/ 30 w 30"/>
                <a:gd name="T9" fmla="*/ 0 h 201"/>
                <a:gd name="T10" fmla="*/ 30 w 30"/>
                <a:gd name="T11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01">
                  <a:moveTo>
                    <a:pt x="30" y="0"/>
                  </a:moveTo>
                  <a:lnTo>
                    <a:pt x="0" y="0"/>
                  </a:lnTo>
                  <a:lnTo>
                    <a:pt x="0" y="201"/>
                  </a:lnTo>
                  <a:lnTo>
                    <a:pt x="30" y="20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F064AFC5-57C0-4694-8C68-0508DD9A6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0892" y="5271276"/>
              <a:ext cx="58406" cy="297229"/>
            </a:xfrm>
            <a:custGeom>
              <a:avLst/>
              <a:gdLst>
                <a:gd name="T0" fmla="*/ 30 w 30"/>
                <a:gd name="T1" fmla="*/ 0 h 201"/>
                <a:gd name="T2" fmla="*/ 0 w 30"/>
                <a:gd name="T3" fmla="*/ 0 h 201"/>
                <a:gd name="T4" fmla="*/ 0 w 30"/>
                <a:gd name="T5" fmla="*/ 201 h 201"/>
                <a:gd name="T6" fmla="*/ 30 w 30"/>
                <a:gd name="T7" fmla="*/ 201 h 201"/>
                <a:gd name="T8" fmla="*/ 30 w 30"/>
                <a:gd name="T9" fmla="*/ 0 h 201"/>
                <a:gd name="T10" fmla="*/ 30 w 30"/>
                <a:gd name="T11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01">
                  <a:moveTo>
                    <a:pt x="30" y="0"/>
                  </a:moveTo>
                  <a:lnTo>
                    <a:pt x="0" y="0"/>
                  </a:lnTo>
                  <a:lnTo>
                    <a:pt x="0" y="201"/>
                  </a:lnTo>
                  <a:lnTo>
                    <a:pt x="30" y="20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A6730E63-1D78-4780-9D53-91F00514C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0088" y="5287542"/>
              <a:ext cx="56459" cy="280962"/>
            </a:xfrm>
            <a:custGeom>
              <a:avLst/>
              <a:gdLst>
                <a:gd name="T0" fmla="*/ 29 w 29"/>
                <a:gd name="T1" fmla="*/ 0 h 190"/>
                <a:gd name="T2" fmla="*/ 0 w 29"/>
                <a:gd name="T3" fmla="*/ 0 h 190"/>
                <a:gd name="T4" fmla="*/ 0 w 29"/>
                <a:gd name="T5" fmla="*/ 190 h 190"/>
                <a:gd name="T6" fmla="*/ 29 w 29"/>
                <a:gd name="T7" fmla="*/ 190 h 190"/>
                <a:gd name="T8" fmla="*/ 29 w 29"/>
                <a:gd name="T9" fmla="*/ 0 h 190"/>
                <a:gd name="T10" fmla="*/ 29 w 29"/>
                <a:gd name="T1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90">
                  <a:moveTo>
                    <a:pt x="29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9" y="19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54763AF2-E621-4D3D-86A7-901AC85E1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708" y="5315638"/>
              <a:ext cx="56459" cy="252867"/>
            </a:xfrm>
            <a:custGeom>
              <a:avLst/>
              <a:gdLst>
                <a:gd name="T0" fmla="*/ 29 w 29"/>
                <a:gd name="T1" fmla="*/ 0 h 171"/>
                <a:gd name="T2" fmla="*/ 0 w 29"/>
                <a:gd name="T3" fmla="*/ 0 h 171"/>
                <a:gd name="T4" fmla="*/ 0 w 29"/>
                <a:gd name="T5" fmla="*/ 171 h 171"/>
                <a:gd name="T6" fmla="*/ 29 w 29"/>
                <a:gd name="T7" fmla="*/ 171 h 171"/>
                <a:gd name="T8" fmla="*/ 29 w 29"/>
                <a:gd name="T9" fmla="*/ 0 h 171"/>
                <a:gd name="T10" fmla="*/ 29 w 29"/>
                <a:gd name="T11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71">
                  <a:moveTo>
                    <a:pt x="29" y="0"/>
                  </a:moveTo>
                  <a:lnTo>
                    <a:pt x="0" y="0"/>
                  </a:lnTo>
                  <a:lnTo>
                    <a:pt x="0" y="171"/>
                  </a:lnTo>
                  <a:lnTo>
                    <a:pt x="29" y="171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3BF3D8E8-9672-48A0-83F9-73402C740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7649" y="5223956"/>
              <a:ext cx="58406" cy="344549"/>
            </a:xfrm>
            <a:custGeom>
              <a:avLst/>
              <a:gdLst>
                <a:gd name="T0" fmla="*/ 0 w 30"/>
                <a:gd name="T1" fmla="*/ 0 h 233"/>
                <a:gd name="T2" fmla="*/ 0 w 30"/>
                <a:gd name="T3" fmla="*/ 233 h 233"/>
                <a:gd name="T4" fmla="*/ 30 w 30"/>
                <a:gd name="T5" fmla="*/ 233 h 233"/>
                <a:gd name="T6" fmla="*/ 30 w 30"/>
                <a:gd name="T7" fmla="*/ 0 h 233"/>
                <a:gd name="T8" fmla="*/ 0 w 30"/>
                <a:gd name="T9" fmla="*/ 0 h 233"/>
                <a:gd name="T10" fmla="*/ 0 w 30"/>
                <a:gd name="T11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33">
                  <a:moveTo>
                    <a:pt x="0" y="0"/>
                  </a:moveTo>
                  <a:lnTo>
                    <a:pt x="0" y="233"/>
                  </a:lnTo>
                  <a:lnTo>
                    <a:pt x="30" y="233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23E3DC0B-EEC8-4B9B-9640-71F82082D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7470" y="5333383"/>
              <a:ext cx="58406" cy="235122"/>
            </a:xfrm>
            <a:custGeom>
              <a:avLst/>
              <a:gdLst>
                <a:gd name="T0" fmla="*/ 30 w 30"/>
                <a:gd name="T1" fmla="*/ 0 h 159"/>
                <a:gd name="T2" fmla="*/ 0 w 30"/>
                <a:gd name="T3" fmla="*/ 0 h 159"/>
                <a:gd name="T4" fmla="*/ 0 w 30"/>
                <a:gd name="T5" fmla="*/ 159 h 159"/>
                <a:gd name="T6" fmla="*/ 30 w 30"/>
                <a:gd name="T7" fmla="*/ 159 h 159"/>
                <a:gd name="T8" fmla="*/ 30 w 30"/>
                <a:gd name="T9" fmla="*/ 0 h 159"/>
                <a:gd name="T10" fmla="*/ 30 w 30"/>
                <a:gd name="T11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59">
                  <a:moveTo>
                    <a:pt x="30" y="0"/>
                  </a:moveTo>
                  <a:lnTo>
                    <a:pt x="0" y="0"/>
                  </a:lnTo>
                  <a:lnTo>
                    <a:pt x="0" y="159"/>
                  </a:lnTo>
                  <a:lnTo>
                    <a:pt x="30" y="159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6" name="Freeform 27">
              <a:extLst>
                <a:ext uri="{FF2B5EF4-FFF2-40B4-BE49-F238E27FC236}">
                  <a16:creationId xmlns:a16="http://schemas.microsoft.com/office/drawing/2014/main" id="{EAB57906-9F2F-41C6-B92A-23417FBFA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6936" y="5293457"/>
              <a:ext cx="56459" cy="275047"/>
            </a:xfrm>
            <a:custGeom>
              <a:avLst/>
              <a:gdLst>
                <a:gd name="T0" fmla="*/ 29 w 29"/>
                <a:gd name="T1" fmla="*/ 0 h 186"/>
                <a:gd name="T2" fmla="*/ 0 w 29"/>
                <a:gd name="T3" fmla="*/ 0 h 186"/>
                <a:gd name="T4" fmla="*/ 0 w 29"/>
                <a:gd name="T5" fmla="*/ 186 h 186"/>
                <a:gd name="T6" fmla="*/ 29 w 29"/>
                <a:gd name="T7" fmla="*/ 186 h 186"/>
                <a:gd name="T8" fmla="*/ 29 w 29"/>
                <a:gd name="T9" fmla="*/ 0 h 186"/>
                <a:gd name="T10" fmla="*/ 29 w 29"/>
                <a:gd name="T11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86">
                  <a:moveTo>
                    <a:pt x="29" y="0"/>
                  </a:moveTo>
                  <a:lnTo>
                    <a:pt x="0" y="0"/>
                  </a:lnTo>
                  <a:lnTo>
                    <a:pt x="0" y="186"/>
                  </a:lnTo>
                  <a:lnTo>
                    <a:pt x="29" y="186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7" name="Freeform 28">
              <a:extLst>
                <a:ext uri="{FF2B5EF4-FFF2-40B4-BE49-F238E27FC236}">
                  <a16:creationId xmlns:a16="http://schemas.microsoft.com/office/drawing/2014/main" id="{E33E69B9-8EB9-4775-A3F5-7DFCCE465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6844" y="5337819"/>
              <a:ext cx="56459" cy="230685"/>
            </a:xfrm>
            <a:custGeom>
              <a:avLst/>
              <a:gdLst>
                <a:gd name="T0" fmla="*/ 29 w 29"/>
                <a:gd name="T1" fmla="*/ 0 h 156"/>
                <a:gd name="T2" fmla="*/ 0 w 29"/>
                <a:gd name="T3" fmla="*/ 0 h 156"/>
                <a:gd name="T4" fmla="*/ 0 w 29"/>
                <a:gd name="T5" fmla="*/ 156 h 156"/>
                <a:gd name="T6" fmla="*/ 29 w 29"/>
                <a:gd name="T7" fmla="*/ 156 h 156"/>
                <a:gd name="T8" fmla="*/ 29 w 29"/>
                <a:gd name="T9" fmla="*/ 0 h 156"/>
                <a:gd name="T10" fmla="*/ 29 w 29"/>
                <a:gd name="T1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56">
                  <a:moveTo>
                    <a:pt x="29" y="0"/>
                  </a:moveTo>
                  <a:lnTo>
                    <a:pt x="0" y="0"/>
                  </a:lnTo>
                  <a:lnTo>
                    <a:pt x="0" y="156"/>
                  </a:lnTo>
                  <a:lnTo>
                    <a:pt x="29" y="156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8" name="Freeform 29">
              <a:extLst>
                <a:ext uri="{FF2B5EF4-FFF2-40B4-BE49-F238E27FC236}">
                  <a16:creationId xmlns:a16="http://schemas.microsoft.com/office/drawing/2014/main" id="{DFD83C7E-332F-4256-810D-62212F0FB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6666" y="5337819"/>
              <a:ext cx="56459" cy="230685"/>
            </a:xfrm>
            <a:custGeom>
              <a:avLst/>
              <a:gdLst>
                <a:gd name="T0" fmla="*/ 0 w 29"/>
                <a:gd name="T1" fmla="*/ 156 h 156"/>
                <a:gd name="T2" fmla="*/ 29 w 29"/>
                <a:gd name="T3" fmla="*/ 156 h 156"/>
                <a:gd name="T4" fmla="*/ 29 w 29"/>
                <a:gd name="T5" fmla="*/ 0 h 156"/>
                <a:gd name="T6" fmla="*/ 0 w 29"/>
                <a:gd name="T7" fmla="*/ 0 h 156"/>
                <a:gd name="T8" fmla="*/ 0 w 29"/>
                <a:gd name="T9" fmla="*/ 156 h 156"/>
                <a:gd name="T10" fmla="*/ 0 w 29"/>
                <a:gd name="T11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56">
                  <a:moveTo>
                    <a:pt x="0" y="156"/>
                  </a:moveTo>
                  <a:lnTo>
                    <a:pt x="29" y="1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9" name="Freeform 30">
              <a:extLst>
                <a:ext uri="{FF2B5EF4-FFF2-40B4-BE49-F238E27FC236}">
                  <a16:creationId xmlns:a16="http://schemas.microsoft.com/office/drawing/2014/main" id="{1BCD8BC3-2BA8-4E44-A3F4-05BD52B06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7739" y="5289021"/>
              <a:ext cx="58406" cy="279484"/>
            </a:xfrm>
            <a:custGeom>
              <a:avLst/>
              <a:gdLst>
                <a:gd name="T0" fmla="*/ 30 w 30"/>
                <a:gd name="T1" fmla="*/ 0 h 189"/>
                <a:gd name="T2" fmla="*/ 0 w 30"/>
                <a:gd name="T3" fmla="*/ 0 h 189"/>
                <a:gd name="T4" fmla="*/ 0 w 30"/>
                <a:gd name="T5" fmla="*/ 189 h 189"/>
                <a:gd name="T6" fmla="*/ 30 w 30"/>
                <a:gd name="T7" fmla="*/ 189 h 189"/>
                <a:gd name="T8" fmla="*/ 30 w 30"/>
                <a:gd name="T9" fmla="*/ 0 h 189"/>
                <a:gd name="T10" fmla="*/ 30 w 30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89">
                  <a:moveTo>
                    <a:pt x="30" y="0"/>
                  </a:moveTo>
                  <a:lnTo>
                    <a:pt x="0" y="0"/>
                  </a:lnTo>
                  <a:lnTo>
                    <a:pt x="0" y="189"/>
                  </a:lnTo>
                  <a:lnTo>
                    <a:pt x="30" y="189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0" name="Freeform 31">
              <a:extLst>
                <a:ext uri="{FF2B5EF4-FFF2-40B4-BE49-F238E27FC236}">
                  <a16:creationId xmlns:a16="http://schemas.microsoft.com/office/drawing/2014/main" id="{35B5FA96-47CA-453E-AE70-CAD4E32A1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0221" y="5314159"/>
              <a:ext cx="56459" cy="254345"/>
            </a:xfrm>
            <a:custGeom>
              <a:avLst/>
              <a:gdLst>
                <a:gd name="T0" fmla="*/ 29 w 29"/>
                <a:gd name="T1" fmla="*/ 0 h 172"/>
                <a:gd name="T2" fmla="*/ 0 w 29"/>
                <a:gd name="T3" fmla="*/ 0 h 172"/>
                <a:gd name="T4" fmla="*/ 0 w 29"/>
                <a:gd name="T5" fmla="*/ 172 h 172"/>
                <a:gd name="T6" fmla="*/ 29 w 29"/>
                <a:gd name="T7" fmla="*/ 172 h 172"/>
                <a:gd name="T8" fmla="*/ 29 w 29"/>
                <a:gd name="T9" fmla="*/ 0 h 172"/>
                <a:gd name="T10" fmla="*/ 29 w 29"/>
                <a:gd name="T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72">
                  <a:moveTo>
                    <a:pt x="29" y="0"/>
                  </a:moveTo>
                  <a:lnTo>
                    <a:pt x="0" y="0"/>
                  </a:lnTo>
                  <a:lnTo>
                    <a:pt x="0" y="172"/>
                  </a:lnTo>
                  <a:lnTo>
                    <a:pt x="29" y="172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42D37DF9-E266-490E-9513-76E9DFE36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0400" y="5241701"/>
              <a:ext cx="56459" cy="326804"/>
            </a:xfrm>
            <a:custGeom>
              <a:avLst/>
              <a:gdLst>
                <a:gd name="T0" fmla="*/ 29 w 29"/>
                <a:gd name="T1" fmla="*/ 0 h 221"/>
                <a:gd name="T2" fmla="*/ 0 w 29"/>
                <a:gd name="T3" fmla="*/ 0 h 221"/>
                <a:gd name="T4" fmla="*/ 0 w 29"/>
                <a:gd name="T5" fmla="*/ 221 h 221"/>
                <a:gd name="T6" fmla="*/ 29 w 29"/>
                <a:gd name="T7" fmla="*/ 221 h 221"/>
                <a:gd name="T8" fmla="*/ 29 w 29"/>
                <a:gd name="T9" fmla="*/ 0 h 221"/>
                <a:gd name="T10" fmla="*/ 29 w 29"/>
                <a:gd name="T1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21">
                  <a:moveTo>
                    <a:pt x="29" y="0"/>
                  </a:moveTo>
                  <a:lnTo>
                    <a:pt x="0" y="0"/>
                  </a:lnTo>
                  <a:lnTo>
                    <a:pt x="0" y="221"/>
                  </a:lnTo>
                  <a:lnTo>
                    <a:pt x="29" y="221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383F95A2-9B85-46C5-A752-2BA94584C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491" y="5314159"/>
              <a:ext cx="56459" cy="254345"/>
            </a:xfrm>
            <a:custGeom>
              <a:avLst/>
              <a:gdLst>
                <a:gd name="T0" fmla="*/ 29 w 29"/>
                <a:gd name="T1" fmla="*/ 0 h 172"/>
                <a:gd name="T2" fmla="*/ 0 w 29"/>
                <a:gd name="T3" fmla="*/ 0 h 172"/>
                <a:gd name="T4" fmla="*/ 0 w 29"/>
                <a:gd name="T5" fmla="*/ 172 h 172"/>
                <a:gd name="T6" fmla="*/ 29 w 29"/>
                <a:gd name="T7" fmla="*/ 172 h 172"/>
                <a:gd name="T8" fmla="*/ 29 w 29"/>
                <a:gd name="T9" fmla="*/ 0 h 172"/>
                <a:gd name="T10" fmla="*/ 29 w 29"/>
                <a:gd name="T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72">
                  <a:moveTo>
                    <a:pt x="29" y="0"/>
                  </a:moveTo>
                  <a:lnTo>
                    <a:pt x="0" y="0"/>
                  </a:lnTo>
                  <a:lnTo>
                    <a:pt x="0" y="172"/>
                  </a:lnTo>
                  <a:lnTo>
                    <a:pt x="29" y="172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81A71796-06D4-406F-9B28-118069692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026" y="5352607"/>
              <a:ext cx="58406" cy="215897"/>
            </a:xfrm>
            <a:custGeom>
              <a:avLst/>
              <a:gdLst>
                <a:gd name="T0" fmla="*/ 30 w 30"/>
                <a:gd name="T1" fmla="*/ 0 h 146"/>
                <a:gd name="T2" fmla="*/ 0 w 30"/>
                <a:gd name="T3" fmla="*/ 0 h 146"/>
                <a:gd name="T4" fmla="*/ 0 w 30"/>
                <a:gd name="T5" fmla="*/ 146 h 146"/>
                <a:gd name="T6" fmla="*/ 30 w 30"/>
                <a:gd name="T7" fmla="*/ 146 h 146"/>
                <a:gd name="T8" fmla="*/ 30 w 30"/>
                <a:gd name="T9" fmla="*/ 0 h 146"/>
                <a:gd name="T10" fmla="*/ 30 w 30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6">
                  <a:moveTo>
                    <a:pt x="30" y="0"/>
                  </a:moveTo>
                  <a:lnTo>
                    <a:pt x="0" y="0"/>
                  </a:lnTo>
                  <a:lnTo>
                    <a:pt x="0" y="146"/>
                  </a:lnTo>
                  <a:lnTo>
                    <a:pt x="30" y="146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8FBE4F77-D6A0-4CB1-B059-F1443A5CD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1204" y="5294936"/>
              <a:ext cx="58406" cy="273569"/>
            </a:xfrm>
            <a:custGeom>
              <a:avLst/>
              <a:gdLst>
                <a:gd name="T0" fmla="*/ 30 w 30"/>
                <a:gd name="T1" fmla="*/ 0 h 185"/>
                <a:gd name="T2" fmla="*/ 0 w 30"/>
                <a:gd name="T3" fmla="*/ 0 h 185"/>
                <a:gd name="T4" fmla="*/ 0 w 30"/>
                <a:gd name="T5" fmla="*/ 185 h 185"/>
                <a:gd name="T6" fmla="*/ 30 w 30"/>
                <a:gd name="T7" fmla="*/ 185 h 185"/>
                <a:gd name="T8" fmla="*/ 30 w 30"/>
                <a:gd name="T9" fmla="*/ 0 h 185"/>
                <a:gd name="T10" fmla="*/ 30 w 30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85">
                  <a:moveTo>
                    <a:pt x="30" y="0"/>
                  </a:moveTo>
                  <a:lnTo>
                    <a:pt x="0" y="0"/>
                  </a:lnTo>
                  <a:lnTo>
                    <a:pt x="0" y="185"/>
                  </a:lnTo>
                  <a:lnTo>
                    <a:pt x="30" y="185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AB1D0601-7D48-4D45-80A3-5A9BE70D0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7402" y="5312681"/>
              <a:ext cx="58406" cy="255824"/>
            </a:xfrm>
            <a:custGeom>
              <a:avLst/>
              <a:gdLst>
                <a:gd name="T0" fmla="*/ 30 w 30"/>
                <a:gd name="T1" fmla="*/ 0 h 173"/>
                <a:gd name="T2" fmla="*/ 0 w 30"/>
                <a:gd name="T3" fmla="*/ 0 h 173"/>
                <a:gd name="T4" fmla="*/ 0 w 30"/>
                <a:gd name="T5" fmla="*/ 173 h 173"/>
                <a:gd name="T6" fmla="*/ 30 w 30"/>
                <a:gd name="T7" fmla="*/ 173 h 173"/>
                <a:gd name="T8" fmla="*/ 30 w 30"/>
                <a:gd name="T9" fmla="*/ 0 h 173"/>
                <a:gd name="T10" fmla="*/ 30 w 30"/>
                <a:gd name="T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73">
                  <a:moveTo>
                    <a:pt x="30" y="0"/>
                  </a:moveTo>
                  <a:lnTo>
                    <a:pt x="0" y="0"/>
                  </a:lnTo>
                  <a:lnTo>
                    <a:pt x="0" y="173"/>
                  </a:lnTo>
                  <a:lnTo>
                    <a:pt x="30" y="173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6DC0C409-1553-4F8F-B32E-3DA4E4DAC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7671" y="5333383"/>
              <a:ext cx="58406" cy="235122"/>
            </a:xfrm>
            <a:custGeom>
              <a:avLst/>
              <a:gdLst>
                <a:gd name="T0" fmla="*/ 30 w 30"/>
                <a:gd name="T1" fmla="*/ 0 h 159"/>
                <a:gd name="T2" fmla="*/ 0 w 30"/>
                <a:gd name="T3" fmla="*/ 0 h 159"/>
                <a:gd name="T4" fmla="*/ 0 w 30"/>
                <a:gd name="T5" fmla="*/ 159 h 159"/>
                <a:gd name="T6" fmla="*/ 30 w 30"/>
                <a:gd name="T7" fmla="*/ 159 h 159"/>
                <a:gd name="T8" fmla="*/ 30 w 30"/>
                <a:gd name="T9" fmla="*/ 0 h 159"/>
                <a:gd name="T10" fmla="*/ 30 w 30"/>
                <a:gd name="T11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59">
                  <a:moveTo>
                    <a:pt x="30" y="0"/>
                  </a:moveTo>
                  <a:lnTo>
                    <a:pt x="0" y="0"/>
                  </a:lnTo>
                  <a:lnTo>
                    <a:pt x="0" y="159"/>
                  </a:lnTo>
                  <a:lnTo>
                    <a:pt x="30" y="159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97C81FB3-2D38-4131-AB72-0E233060C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7849" y="5297893"/>
              <a:ext cx="58406" cy="270612"/>
            </a:xfrm>
            <a:custGeom>
              <a:avLst/>
              <a:gdLst>
                <a:gd name="T0" fmla="*/ 30 w 30"/>
                <a:gd name="T1" fmla="*/ 0 h 183"/>
                <a:gd name="T2" fmla="*/ 0 w 30"/>
                <a:gd name="T3" fmla="*/ 0 h 183"/>
                <a:gd name="T4" fmla="*/ 0 w 30"/>
                <a:gd name="T5" fmla="*/ 183 h 183"/>
                <a:gd name="T6" fmla="*/ 30 w 30"/>
                <a:gd name="T7" fmla="*/ 183 h 183"/>
                <a:gd name="T8" fmla="*/ 30 w 30"/>
                <a:gd name="T9" fmla="*/ 0 h 183"/>
                <a:gd name="T10" fmla="*/ 30 w 30"/>
                <a:gd name="T11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83">
                  <a:moveTo>
                    <a:pt x="30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0" y="183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8A2E33B7-1003-4F71-BDB0-41484007B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226" y="5312681"/>
              <a:ext cx="58406" cy="255824"/>
            </a:xfrm>
            <a:custGeom>
              <a:avLst/>
              <a:gdLst>
                <a:gd name="T0" fmla="*/ 30 w 30"/>
                <a:gd name="T1" fmla="*/ 0 h 173"/>
                <a:gd name="T2" fmla="*/ 0 w 30"/>
                <a:gd name="T3" fmla="*/ 0 h 173"/>
                <a:gd name="T4" fmla="*/ 0 w 30"/>
                <a:gd name="T5" fmla="*/ 173 h 173"/>
                <a:gd name="T6" fmla="*/ 30 w 30"/>
                <a:gd name="T7" fmla="*/ 173 h 173"/>
                <a:gd name="T8" fmla="*/ 30 w 30"/>
                <a:gd name="T9" fmla="*/ 0 h 173"/>
                <a:gd name="T10" fmla="*/ 30 w 30"/>
                <a:gd name="T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73">
                  <a:moveTo>
                    <a:pt x="30" y="0"/>
                  </a:moveTo>
                  <a:lnTo>
                    <a:pt x="0" y="0"/>
                  </a:lnTo>
                  <a:lnTo>
                    <a:pt x="0" y="173"/>
                  </a:lnTo>
                  <a:lnTo>
                    <a:pt x="30" y="173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954EFF97-3ED7-4395-8384-CA37BEBBF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405" y="5312681"/>
              <a:ext cx="58406" cy="255824"/>
            </a:xfrm>
            <a:custGeom>
              <a:avLst/>
              <a:gdLst>
                <a:gd name="T0" fmla="*/ 30 w 30"/>
                <a:gd name="T1" fmla="*/ 0 h 173"/>
                <a:gd name="T2" fmla="*/ 0 w 30"/>
                <a:gd name="T3" fmla="*/ 0 h 173"/>
                <a:gd name="T4" fmla="*/ 0 w 30"/>
                <a:gd name="T5" fmla="*/ 173 h 173"/>
                <a:gd name="T6" fmla="*/ 30 w 30"/>
                <a:gd name="T7" fmla="*/ 173 h 173"/>
                <a:gd name="T8" fmla="*/ 30 w 30"/>
                <a:gd name="T9" fmla="*/ 0 h 173"/>
                <a:gd name="T10" fmla="*/ 30 w 30"/>
                <a:gd name="T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73">
                  <a:moveTo>
                    <a:pt x="30" y="0"/>
                  </a:moveTo>
                  <a:lnTo>
                    <a:pt x="0" y="0"/>
                  </a:lnTo>
                  <a:lnTo>
                    <a:pt x="0" y="173"/>
                  </a:lnTo>
                  <a:lnTo>
                    <a:pt x="30" y="173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B592C2AB-8331-4AF5-8AC9-A3BDA14F5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0957" y="5290499"/>
              <a:ext cx="58406" cy="278005"/>
            </a:xfrm>
            <a:custGeom>
              <a:avLst/>
              <a:gdLst>
                <a:gd name="T0" fmla="*/ 30 w 30"/>
                <a:gd name="T1" fmla="*/ 0 h 188"/>
                <a:gd name="T2" fmla="*/ 0 w 30"/>
                <a:gd name="T3" fmla="*/ 0 h 188"/>
                <a:gd name="T4" fmla="*/ 0 w 30"/>
                <a:gd name="T5" fmla="*/ 188 h 188"/>
                <a:gd name="T6" fmla="*/ 30 w 30"/>
                <a:gd name="T7" fmla="*/ 188 h 188"/>
                <a:gd name="T8" fmla="*/ 30 w 30"/>
                <a:gd name="T9" fmla="*/ 0 h 188"/>
                <a:gd name="T10" fmla="*/ 30 w 30"/>
                <a:gd name="T11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88">
                  <a:moveTo>
                    <a:pt x="30" y="0"/>
                  </a:moveTo>
                  <a:lnTo>
                    <a:pt x="0" y="0"/>
                  </a:lnTo>
                  <a:lnTo>
                    <a:pt x="0" y="188"/>
                  </a:lnTo>
                  <a:lnTo>
                    <a:pt x="30" y="188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CECB26FC-04E5-48FC-AB04-DF247C2FB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600" y="5265361"/>
              <a:ext cx="56459" cy="303144"/>
            </a:xfrm>
            <a:custGeom>
              <a:avLst/>
              <a:gdLst>
                <a:gd name="T0" fmla="*/ 29 w 29"/>
                <a:gd name="T1" fmla="*/ 0 h 205"/>
                <a:gd name="T2" fmla="*/ 0 w 29"/>
                <a:gd name="T3" fmla="*/ 0 h 205"/>
                <a:gd name="T4" fmla="*/ 0 w 29"/>
                <a:gd name="T5" fmla="*/ 205 h 205"/>
                <a:gd name="T6" fmla="*/ 29 w 29"/>
                <a:gd name="T7" fmla="*/ 205 h 205"/>
                <a:gd name="T8" fmla="*/ 29 w 29"/>
                <a:gd name="T9" fmla="*/ 0 h 205"/>
                <a:gd name="T10" fmla="*/ 29 w 29"/>
                <a:gd name="T11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05">
                  <a:moveTo>
                    <a:pt x="29" y="0"/>
                  </a:moveTo>
                  <a:lnTo>
                    <a:pt x="0" y="0"/>
                  </a:lnTo>
                  <a:lnTo>
                    <a:pt x="0" y="205"/>
                  </a:lnTo>
                  <a:lnTo>
                    <a:pt x="29" y="205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2" name="Freeform 43">
              <a:extLst>
                <a:ext uri="{FF2B5EF4-FFF2-40B4-BE49-F238E27FC236}">
                  <a16:creationId xmlns:a16="http://schemas.microsoft.com/office/drawing/2014/main" id="{AE9BEA6A-A4E0-4585-BD77-0FCE25D74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423" y="5358522"/>
              <a:ext cx="56459" cy="209982"/>
            </a:xfrm>
            <a:custGeom>
              <a:avLst/>
              <a:gdLst>
                <a:gd name="T0" fmla="*/ 29 w 29"/>
                <a:gd name="T1" fmla="*/ 142 h 142"/>
                <a:gd name="T2" fmla="*/ 29 w 29"/>
                <a:gd name="T3" fmla="*/ 0 h 142"/>
                <a:gd name="T4" fmla="*/ 0 w 29"/>
                <a:gd name="T5" fmla="*/ 0 h 142"/>
                <a:gd name="T6" fmla="*/ 0 w 29"/>
                <a:gd name="T7" fmla="*/ 142 h 142"/>
                <a:gd name="T8" fmla="*/ 29 w 29"/>
                <a:gd name="T9" fmla="*/ 142 h 142"/>
                <a:gd name="T10" fmla="*/ 29 w 29"/>
                <a:gd name="T11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42">
                  <a:moveTo>
                    <a:pt x="29" y="142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42"/>
                  </a:lnTo>
                  <a:lnTo>
                    <a:pt x="29" y="142"/>
                  </a:lnTo>
                  <a:lnTo>
                    <a:pt x="29" y="142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id="{F63C6F3F-BD7E-4188-A05B-7157825E8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0153" y="5328947"/>
              <a:ext cx="56459" cy="239557"/>
            </a:xfrm>
            <a:custGeom>
              <a:avLst/>
              <a:gdLst>
                <a:gd name="T0" fmla="*/ 29 w 29"/>
                <a:gd name="T1" fmla="*/ 0 h 162"/>
                <a:gd name="T2" fmla="*/ 0 w 29"/>
                <a:gd name="T3" fmla="*/ 0 h 162"/>
                <a:gd name="T4" fmla="*/ 0 w 29"/>
                <a:gd name="T5" fmla="*/ 162 h 162"/>
                <a:gd name="T6" fmla="*/ 29 w 29"/>
                <a:gd name="T7" fmla="*/ 162 h 162"/>
                <a:gd name="T8" fmla="*/ 29 w 29"/>
                <a:gd name="T9" fmla="*/ 0 h 162"/>
                <a:gd name="T10" fmla="*/ 29 w 29"/>
                <a:gd name="T11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62">
                  <a:moveTo>
                    <a:pt x="29" y="0"/>
                  </a:moveTo>
                  <a:lnTo>
                    <a:pt x="0" y="0"/>
                  </a:lnTo>
                  <a:lnTo>
                    <a:pt x="0" y="162"/>
                  </a:lnTo>
                  <a:lnTo>
                    <a:pt x="29" y="162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5" name="Freeform 45">
              <a:extLst>
                <a:ext uri="{FF2B5EF4-FFF2-40B4-BE49-F238E27FC236}">
                  <a16:creationId xmlns:a16="http://schemas.microsoft.com/office/drawing/2014/main" id="{44D7D1E5-42B7-4B99-9031-8B522BA41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321" y="4833566"/>
              <a:ext cx="58406" cy="734939"/>
            </a:xfrm>
            <a:custGeom>
              <a:avLst/>
              <a:gdLst>
                <a:gd name="T0" fmla="*/ 30 w 30"/>
                <a:gd name="T1" fmla="*/ 0 h 497"/>
                <a:gd name="T2" fmla="*/ 0 w 30"/>
                <a:gd name="T3" fmla="*/ 0 h 497"/>
                <a:gd name="T4" fmla="*/ 0 w 30"/>
                <a:gd name="T5" fmla="*/ 497 h 497"/>
                <a:gd name="T6" fmla="*/ 30 w 30"/>
                <a:gd name="T7" fmla="*/ 497 h 497"/>
                <a:gd name="T8" fmla="*/ 30 w 30"/>
                <a:gd name="T9" fmla="*/ 0 h 497"/>
                <a:gd name="T10" fmla="*/ 30 w 30"/>
                <a:gd name="T11" fmla="*/ 0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7">
                  <a:moveTo>
                    <a:pt x="30" y="0"/>
                  </a:moveTo>
                  <a:lnTo>
                    <a:pt x="0" y="0"/>
                  </a:lnTo>
                  <a:lnTo>
                    <a:pt x="0" y="497"/>
                  </a:lnTo>
                  <a:lnTo>
                    <a:pt x="30" y="497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6" name="Freeform 46">
              <a:extLst>
                <a:ext uri="{FF2B5EF4-FFF2-40B4-BE49-F238E27FC236}">
                  <a16:creationId xmlns:a16="http://schemas.microsoft.com/office/drawing/2014/main" id="{00A094D9-666A-4CAA-8B0B-70563B99E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321" y="4786246"/>
              <a:ext cx="58406" cy="47320"/>
            </a:xfrm>
            <a:custGeom>
              <a:avLst/>
              <a:gdLst>
                <a:gd name="T0" fmla="*/ 0 w 30"/>
                <a:gd name="T1" fmla="*/ 32 h 32"/>
                <a:gd name="T2" fmla="*/ 30 w 30"/>
                <a:gd name="T3" fmla="*/ 32 h 32"/>
                <a:gd name="T4" fmla="*/ 30 w 30"/>
                <a:gd name="T5" fmla="*/ 0 h 32"/>
                <a:gd name="T6" fmla="*/ 0 w 30"/>
                <a:gd name="T7" fmla="*/ 0 h 32"/>
                <a:gd name="T8" fmla="*/ 0 w 30"/>
                <a:gd name="T9" fmla="*/ 32 h 32"/>
                <a:gd name="T10" fmla="*/ 0 w 30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2">
                  <a:moveTo>
                    <a:pt x="0" y="32"/>
                  </a:moveTo>
                  <a:lnTo>
                    <a:pt x="30" y="3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7" name="Freeform 47">
              <a:extLst>
                <a:ext uri="{FF2B5EF4-FFF2-40B4-BE49-F238E27FC236}">
                  <a16:creationId xmlns:a16="http://schemas.microsoft.com/office/drawing/2014/main" id="{511E321E-FEB6-4358-88C2-943BB7763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8052" y="3955189"/>
              <a:ext cx="58406" cy="1613316"/>
            </a:xfrm>
            <a:custGeom>
              <a:avLst/>
              <a:gdLst>
                <a:gd name="T0" fmla="*/ 30 w 30"/>
                <a:gd name="T1" fmla="*/ 0 h 1091"/>
                <a:gd name="T2" fmla="*/ 0 w 30"/>
                <a:gd name="T3" fmla="*/ 0 h 1091"/>
                <a:gd name="T4" fmla="*/ 0 w 30"/>
                <a:gd name="T5" fmla="*/ 1091 h 1091"/>
                <a:gd name="T6" fmla="*/ 30 w 30"/>
                <a:gd name="T7" fmla="*/ 1091 h 1091"/>
                <a:gd name="T8" fmla="*/ 30 w 30"/>
                <a:gd name="T9" fmla="*/ 0 h 1091"/>
                <a:gd name="T10" fmla="*/ 30 w 30"/>
                <a:gd name="T11" fmla="*/ 0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91">
                  <a:moveTo>
                    <a:pt x="30" y="0"/>
                  </a:moveTo>
                  <a:lnTo>
                    <a:pt x="0" y="0"/>
                  </a:lnTo>
                  <a:lnTo>
                    <a:pt x="0" y="1091"/>
                  </a:lnTo>
                  <a:lnTo>
                    <a:pt x="30" y="109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8" name="Freeform 48">
              <a:extLst>
                <a:ext uri="{FF2B5EF4-FFF2-40B4-BE49-F238E27FC236}">
                  <a16:creationId xmlns:a16="http://schemas.microsoft.com/office/drawing/2014/main" id="{C4576C7F-F14B-4FC1-8B5F-54CF9EE35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8052" y="3904911"/>
              <a:ext cx="58406" cy="50277"/>
            </a:xfrm>
            <a:custGeom>
              <a:avLst/>
              <a:gdLst>
                <a:gd name="T0" fmla="*/ 0 w 30"/>
                <a:gd name="T1" fmla="*/ 34 h 34"/>
                <a:gd name="T2" fmla="*/ 30 w 30"/>
                <a:gd name="T3" fmla="*/ 34 h 34"/>
                <a:gd name="T4" fmla="*/ 30 w 30"/>
                <a:gd name="T5" fmla="*/ 0 h 34"/>
                <a:gd name="T6" fmla="*/ 0 w 30"/>
                <a:gd name="T7" fmla="*/ 0 h 34"/>
                <a:gd name="T8" fmla="*/ 0 w 30"/>
                <a:gd name="T9" fmla="*/ 34 h 34"/>
                <a:gd name="T10" fmla="*/ 0 w 30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4">
                  <a:moveTo>
                    <a:pt x="0" y="34"/>
                  </a:moveTo>
                  <a:lnTo>
                    <a:pt x="30" y="34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9" name="Freeform 49">
              <a:extLst>
                <a:ext uri="{FF2B5EF4-FFF2-40B4-BE49-F238E27FC236}">
                  <a16:creationId xmlns:a16="http://schemas.microsoft.com/office/drawing/2014/main" id="{D39C94C2-E40E-4232-9B86-47E72592B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7873" y="4342621"/>
              <a:ext cx="58406" cy="48799"/>
            </a:xfrm>
            <a:custGeom>
              <a:avLst/>
              <a:gdLst>
                <a:gd name="T0" fmla="*/ 30 w 30"/>
                <a:gd name="T1" fmla="*/ 0 h 33"/>
                <a:gd name="T2" fmla="*/ 0 w 30"/>
                <a:gd name="T3" fmla="*/ 0 h 33"/>
                <a:gd name="T4" fmla="*/ 0 w 30"/>
                <a:gd name="T5" fmla="*/ 33 h 33"/>
                <a:gd name="T6" fmla="*/ 30 w 30"/>
                <a:gd name="T7" fmla="*/ 33 h 33"/>
                <a:gd name="T8" fmla="*/ 30 w 30"/>
                <a:gd name="T9" fmla="*/ 0 h 33"/>
                <a:gd name="T10" fmla="*/ 30 w 30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3">
                  <a:moveTo>
                    <a:pt x="30" y="0"/>
                  </a:moveTo>
                  <a:lnTo>
                    <a:pt x="0" y="0"/>
                  </a:lnTo>
                  <a:lnTo>
                    <a:pt x="0" y="33"/>
                  </a:lnTo>
                  <a:lnTo>
                    <a:pt x="30" y="33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0" name="Freeform 50">
              <a:extLst>
                <a:ext uri="{FF2B5EF4-FFF2-40B4-BE49-F238E27FC236}">
                  <a16:creationId xmlns:a16="http://schemas.microsoft.com/office/drawing/2014/main" id="{137481FB-2ED6-4660-A26E-03DCE80D1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7873" y="4391420"/>
              <a:ext cx="58406" cy="1177085"/>
            </a:xfrm>
            <a:custGeom>
              <a:avLst/>
              <a:gdLst>
                <a:gd name="T0" fmla="*/ 30 w 30"/>
                <a:gd name="T1" fmla="*/ 0 h 796"/>
                <a:gd name="T2" fmla="*/ 0 w 30"/>
                <a:gd name="T3" fmla="*/ 0 h 796"/>
                <a:gd name="T4" fmla="*/ 0 w 30"/>
                <a:gd name="T5" fmla="*/ 796 h 796"/>
                <a:gd name="T6" fmla="*/ 30 w 30"/>
                <a:gd name="T7" fmla="*/ 796 h 796"/>
                <a:gd name="T8" fmla="*/ 30 w 30"/>
                <a:gd name="T9" fmla="*/ 0 h 796"/>
                <a:gd name="T10" fmla="*/ 30 w 30"/>
                <a:gd name="T11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796">
                  <a:moveTo>
                    <a:pt x="30" y="0"/>
                  </a:moveTo>
                  <a:lnTo>
                    <a:pt x="0" y="0"/>
                  </a:lnTo>
                  <a:lnTo>
                    <a:pt x="0" y="796"/>
                  </a:lnTo>
                  <a:lnTo>
                    <a:pt x="30" y="796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1" name="Freeform 51">
              <a:extLst>
                <a:ext uri="{FF2B5EF4-FFF2-40B4-BE49-F238E27FC236}">
                  <a16:creationId xmlns:a16="http://schemas.microsoft.com/office/drawing/2014/main" id="{C4F2526F-3462-442E-BCB6-7F2EB6279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516" y="4456485"/>
              <a:ext cx="56459" cy="32532"/>
            </a:xfrm>
            <a:custGeom>
              <a:avLst/>
              <a:gdLst>
                <a:gd name="T0" fmla="*/ 0 w 29"/>
                <a:gd name="T1" fmla="*/ 0 h 22"/>
                <a:gd name="T2" fmla="*/ 0 w 29"/>
                <a:gd name="T3" fmla="*/ 22 h 22"/>
                <a:gd name="T4" fmla="*/ 29 w 29"/>
                <a:gd name="T5" fmla="*/ 22 h 22"/>
                <a:gd name="T6" fmla="*/ 29 w 29"/>
                <a:gd name="T7" fmla="*/ 0 h 22"/>
                <a:gd name="T8" fmla="*/ 0 w 29"/>
                <a:gd name="T9" fmla="*/ 0 h 22"/>
                <a:gd name="T10" fmla="*/ 0 w 2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2">
                  <a:moveTo>
                    <a:pt x="0" y="0"/>
                  </a:moveTo>
                  <a:lnTo>
                    <a:pt x="0" y="22"/>
                  </a:lnTo>
                  <a:lnTo>
                    <a:pt x="29" y="22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2" name="Freeform 52">
              <a:extLst>
                <a:ext uri="{FF2B5EF4-FFF2-40B4-BE49-F238E27FC236}">
                  <a16:creationId xmlns:a16="http://schemas.microsoft.com/office/drawing/2014/main" id="{4B4AD0F2-97EC-48B7-AF96-458C2B608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516" y="4489017"/>
              <a:ext cx="56459" cy="1079487"/>
            </a:xfrm>
            <a:custGeom>
              <a:avLst/>
              <a:gdLst>
                <a:gd name="T0" fmla="*/ 29 w 29"/>
                <a:gd name="T1" fmla="*/ 0 h 730"/>
                <a:gd name="T2" fmla="*/ 0 w 29"/>
                <a:gd name="T3" fmla="*/ 0 h 730"/>
                <a:gd name="T4" fmla="*/ 0 w 29"/>
                <a:gd name="T5" fmla="*/ 730 h 730"/>
                <a:gd name="T6" fmla="*/ 29 w 29"/>
                <a:gd name="T7" fmla="*/ 730 h 730"/>
                <a:gd name="T8" fmla="*/ 29 w 29"/>
                <a:gd name="T9" fmla="*/ 0 h 730"/>
                <a:gd name="T10" fmla="*/ 29 w 29"/>
                <a:gd name="T11" fmla="*/ 0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730">
                  <a:moveTo>
                    <a:pt x="29" y="0"/>
                  </a:moveTo>
                  <a:lnTo>
                    <a:pt x="0" y="0"/>
                  </a:lnTo>
                  <a:lnTo>
                    <a:pt x="0" y="730"/>
                  </a:lnTo>
                  <a:lnTo>
                    <a:pt x="29" y="73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" name="Freeform 53">
              <a:extLst>
                <a:ext uri="{FF2B5EF4-FFF2-40B4-BE49-F238E27FC236}">
                  <a16:creationId xmlns:a16="http://schemas.microsoft.com/office/drawing/2014/main" id="{95B22FD8-FEEC-45F9-99CC-0FBA45888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7339" y="4767022"/>
              <a:ext cx="56459" cy="801482"/>
            </a:xfrm>
            <a:custGeom>
              <a:avLst/>
              <a:gdLst>
                <a:gd name="T0" fmla="*/ 29 w 29"/>
                <a:gd name="T1" fmla="*/ 0 h 542"/>
                <a:gd name="T2" fmla="*/ 0 w 29"/>
                <a:gd name="T3" fmla="*/ 0 h 542"/>
                <a:gd name="T4" fmla="*/ 0 w 29"/>
                <a:gd name="T5" fmla="*/ 542 h 542"/>
                <a:gd name="T6" fmla="*/ 29 w 29"/>
                <a:gd name="T7" fmla="*/ 542 h 542"/>
                <a:gd name="T8" fmla="*/ 29 w 29"/>
                <a:gd name="T9" fmla="*/ 0 h 542"/>
                <a:gd name="T10" fmla="*/ 29 w 29"/>
                <a:gd name="T11" fmla="*/ 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542">
                  <a:moveTo>
                    <a:pt x="29" y="0"/>
                  </a:moveTo>
                  <a:lnTo>
                    <a:pt x="0" y="0"/>
                  </a:lnTo>
                  <a:lnTo>
                    <a:pt x="0" y="542"/>
                  </a:lnTo>
                  <a:lnTo>
                    <a:pt x="29" y="542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" name="Freeform 54">
              <a:extLst>
                <a:ext uri="{FF2B5EF4-FFF2-40B4-BE49-F238E27FC236}">
                  <a16:creationId xmlns:a16="http://schemas.microsoft.com/office/drawing/2014/main" id="{94622A9B-BFFC-4EEE-BFF9-1B59FAA4A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7339" y="4747799"/>
              <a:ext cx="56459" cy="19224"/>
            </a:xfrm>
            <a:custGeom>
              <a:avLst/>
              <a:gdLst>
                <a:gd name="T0" fmla="*/ 0 w 29"/>
                <a:gd name="T1" fmla="*/ 13 h 13"/>
                <a:gd name="T2" fmla="*/ 29 w 29"/>
                <a:gd name="T3" fmla="*/ 13 h 13"/>
                <a:gd name="T4" fmla="*/ 29 w 29"/>
                <a:gd name="T5" fmla="*/ 0 h 13"/>
                <a:gd name="T6" fmla="*/ 0 w 29"/>
                <a:gd name="T7" fmla="*/ 0 h 13"/>
                <a:gd name="T8" fmla="*/ 0 w 29"/>
                <a:gd name="T9" fmla="*/ 13 h 13"/>
                <a:gd name="T10" fmla="*/ 0 w 29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3">
                  <a:moveTo>
                    <a:pt x="0" y="13"/>
                  </a:moveTo>
                  <a:lnTo>
                    <a:pt x="29" y="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5" name="Freeform 55">
              <a:extLst>
                <a:ext uri="{FF2B5EF4-FFF2-40B4-BE49-F238E27FC236}">
                  <a16:creationId xmlns:a16="http://schemas.microsoft.com/office/drawing/2014/main" id="{B8B4BD63-2682-4872-92D9-060A40EB6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7069" y="4928206"/>
              <a:ext cx="56459" cy="20702"/>
            </a:xfrm>
            <a:custGeom>
              <a:avLst/>
              <a:gdLst>
                <a:gd name="T0" fmla="*/ 29 w 29"/>
                <a:gd name="T1" fmla="*/ 0 h 14"/>
                <a:gd name="T2" fmla="*/ 0 w 29"/>
                <a:gd name="T3" fmla="*/ 0 h 14"/>
                <a:gd name="T4" fmla="*/ 0 w 29"/>
                <a:gd name="T5" fmla="*/ 14 h 14"/>
                <a:gd name="T6" fmla="*/ 29 w 29"/>
                <a:gd name="T7" fmla="*/ 14 h 14"/>
                <a:gd name="T8" fmla="*/ 29 w 29"/>
                <a:gd name="T9" fmla="*/ 0 h 14"/>
                <a:gd name="T10" fmla="*/ 29 w 29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4">
                  <a:moveTo>
                    <a:pt x="29" y="0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29" y="14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6" name="Freeform 56">
              <a:extLst>
                <a:ext uri="{FF2B5EF4-FFF2-40B4-BE49-F238E27FC236}">
                  <a16:creationId xmlns:a16="http://schemas.microsoft.com/office/drawing/2014/main" id="{2C3861DB-B679-44C7-9289-B4DF1E6BC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7069" y="4948909"/>
              <a:ext cx="56459" cy="619596"/>
            </a:xfrm>
            <a:custGeom>
              <a:avLst/>
              <a:gdLst>
                <a:gd name="T0" fmla="*/ 29 w 29"/>
                <a:gd name="T1" fmla="*/ 0 h 419"/>
                <a:gd name="T2" fmla="*/ 0 w 29"/>
                <a:gd name="T3" fmla="*/ 0 h 419"/>
                <a:gd name="T4" fmla="*/ 0 w 29"/>
                <a:gd name="T5" fmla="*/ 419 h 419"/>
                <a:gd name="T6" fmla="*/ 29 w 29"/>
                <a:gd name="T7" fmla="*/ 419 h 419"/>
                <a:gd name="T8" fmla="*/ 29 w 29"/>
                <a:gd name="T9" fmla="*/ 0 h 419"/>
                <a:gd name="T10" fmla="*/ 29 w 29"/>
                <a:gd name="T11" fmla="*/ 0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19">
                  <a:moveTo>
                    <a:pt x="29" y="0"/>
                  </a:moveTo>
                  <a:lnTo>
                    <a:pt x="0" y="0"/>
                  </a:lnTo>
                  <a:lnTo>
                    <a:pt x="0" y="419"/>
                  </a:lnTo>
                  <a:lnTo>
                    <a:pt x="29" y="419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7" name="Freeform 57">
              <a:extLst>
                <a:ext uri="{FF2B5EF4-FFF2-40B4-BE49-F238E27FC236}">
                  <a16:creationId xmlns:a16="http://schemas.microsoft.com/office/drawing/2014/main" id="{C528712F-0FF7-48E5-B900-7DE2FED80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765" y="4790682"/>
              <a:ext cx="58406" cy="777822"/>
            </a:xfrm>
            <a:custGeom>
              <a:avLst/>
              <a:gdLst>
                <a:gd name="T0" fmla="*/ 30 w 30"/>
                <a:gd name="T1" fmla="*/ 0 h 526"/>
                <a:gd name="T2" fmla="*/ 0 w 30"/>
                <a:gd name="T3" fmla="*/ 0 h 526"/>
                <a:gd name="T4" fmla="*/ 0 w 30"/>
                <a:gd name="T5" fmla="*/ 526 h 526"/>
                <a:gd name="T6" fmla="*/ 30 w 30"/>
                <a:gd name="T7" fmla="*/ 526 h 526"/>
                <a:gd name="T8" fmla="*/ 30 w 30"/>
                <a:gd name="T9" fmla="*/ 0 h 526"/>
                <a:gd name="T10" fmla="*/ 30 w 30"/>
                <a:gd name="T1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526">
                  <a:moveTo>
                    <a:pt x="30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0" y="526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" name="Freeform 58">
              <a:extLst>
                <a:ext uri="{FF2B5EF4-FFF2-40B4-BE49-F238E27FC236}">
                  <a16:creationId xmlns:a16="http://schemas.microsoft.com/office/drawing/2014/main" id="{A8D4987A-681F-4156-B314-A0669161F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765" y="4772937"/>
              <a:ext cx="58406" cy="17745"/>
            </a:xfrm>
            <a:custGeom>
              <a:avLst/>
              <a:gdLst>
                <a:gd name="T0" fmla="*/ 0 w 30"/>
                <a:gd name="T1" fmla="*/ 12 h 12"/>
                <a:gd name="T2" fmla="*/ 30 w 30"/>
                <a:gd name="T3" fmla="*/ 12 h 12"/>
                <a:gd name="T4" fmla="*/ 30 w 30"/>
                <a:gd name="T5" fmla="*/ 0 h 12"/>
                <a:gd name="T6" fmla="*/ 0 w 30"/>
                <a:gd name="T7" fmla="*/ 0 h 12"/>
                <a:gd name="T8" fmla="*/ 0 w 30"/>
                <a:gd name="T9" fmla="*/ 12 h 12"/>
                <a:gd name="T10" fmla="*/ 0 w 30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">
                  <a:moveTo>
                    <a:pt x="0" y="12"/>
                  </a:move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9" name="Freeform 59">
              <a:extLst>
                <a:ext uri="{FF2B5EF4-FFF2-40B4-BE49-F238E27FC236}">
                  <a16:creationId xmlns:a16="http://schemas.microsoft.com/office/drawing/2014/main" id="{B8EC8EB9-BC86-4193-88E2-7EB902CFC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587" y="4937079"/>
              <a:ext cx="58406" cy="16267"/>
            </a:xfrm>
            <a:custGeom>
              <a:avLst/>
              <a:gdLst>
                <a:gd name="T0" fmla="*/ 0 w 30"/>
                <a:gd name="T1" fmla="*/ 0 h 11"/>
                <a:gd name="T2" fmla="*/ 0 w 30"/>
                <a:gd name="T3" fmla="*/ 11 h 11"/>
                <a:gd name="T4" fmla="*/ 30 w 30"/>
                <a:gd name="T5" fmla="*/ 11 h 11"/>
                <a:gd name="T6" fmla="*/ 30 w 30"/>
                <a:gd name="T7" fmla="*/ 0 h 11"/>
                <a:gd name="T8" fmla="*/ 0 w 30"/>
                <a:gd name="T9" fmla="*/ 0 h 11"/>
                <a:gd name="T10" fmla="*/ 0 w 30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1">
                  <a:moveTo>
                    <a:pt x="0" y="0"/>
                  </a:moveTo>
                  <a:lnTo>
                    <a:pt x="0" y="11"/>
                  </a:lnTo>
                  <a:lnTo>
                    <a:pt x="30" y="11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0" name="Freeform 60">
              <a:extLst>
                <a:ext uri="{FF2B5EF4-FFF2-40B4-BE49-F238E27FC236}">
                  <a16:creationId xmlns:a16="http://schemas.microsoft.com/office/drawing/2014/main" id="{100FB2AA-3A40-466A-8565-DC9A0F496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587" y="4953344"/>
              <a:ext cx="58406" cy="615160"/>
            </a:xfrm>
            <a:custGeom>
              <a:avLst/>
              <a:gdLst>
                <a:gd name="T0" fmla="*/ 30 w 30"/>
                <a:gd name="T1" fmla="*/ 0 h 416"/>
                <a:gd name="T2" fmla="*/ 0 w 30"/>
                <a:gd name="T3" fmla="*/ 0 h 416"/>
                <a:gd name="T4" fmla="*/ 0 w 30"/>
                <a:gd name="T5" fmla="*/ 416 h 416"/>
                <a:gd name="T6" fmla="*/ 30 w 30"/>
                <a:gd name="T7" fmla="*/ 416 h 416"/>
                <a:gd name="T8" fmla="*/ 30 w 30"/>
                <a:gd name="T9" fmla="*/ 0 h 416"/>
                <a:gd name="T10" fmla="*/ 30 w 30"/>
                <a:gd name="T11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16">
                  <a:moveTo>
                    <a:pt x="30" y="0"/>
                  </a:moveTo>
                  <a:lnTo>
                    <a:pt x="0" y="0"/>
                  </a:lnTo>
                  <a:lnTo>
                    <a:pt x="0" y="416"/>
                  </a:lnTo>
                  <a:lnTo>
                    <a:pt x="30" y="416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1" name="Freeform 61">
              <a:extLst>
                <a:ext uri="{FF2B5EF4-FFF2-40B4-BE49-F238E27FC236}">
                  <a16:creationId xmlns:a16="http://schemas.microsoft.com/office/drawing/2014/main" id="{D37BA6D0-C1C3-423E-AFCD-96B823F8B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961" y="4892716"/>
              <a:ext cx="56459" cy="20702"/>
            </a:xfrm>
            <a:custGeom>
              <a:avLst/>
              <a:gdLst>
                <a:gd name="T0" fmla="*/ 0 w 29"/>
                <a:gd name="T1" fmla="*/ 0 h 14"/>
                <a:gd name="T2" fmla="*/ 0 w 29"/>
                <a:gd name="T3" fmla="*/ 14 h 14"/>
                <a:gd name="T4" fmla="*/ 29 w 29"/>
                <a:gd name="T5" fmla="*/ 14 h 14"/>
                <a:gd name="T6" fmla="*/ 29 w 29"/>
                <a:gd name="T7" fmla="*/ 0 h 14"/>
                <a:gd name="T8" fmla="*/ 0 w 29"/>
                <a:gd name="T9" fmla="*/ 0 h 14"/>
                <a:gd name="T10" fmla="*/ 0 w 29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4">
                  <a:moveTo>
                    <a:pt x="0" y="0"/>
                  </a:moveTo>
                  <a:lnTo>
                    <a:pt x="0" y="14"/>
                  </a:lnTo>
                  <a:lnTo>
                    <a:pt x="29" y="14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2" name="Freeform 62">
              <a:extLst>
                <a:ext uri="{FF2B5EF4-FFF2-40B4-BE49-F238E27FC236}">
                  <a16:creationId xmlns:a16="http://schemas.microsoft.com/office/drawing/2014/main" id="{ED498225-D3F1-4730-BF4A-DCCB8C169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961" y="4913419"/>
              <a:ext cx="56459" cy="655086"/>
            </a:xfrm>
            <a:custGeom>
              <a:avLst/>
              <a:gdLst>
                <a:gd name="T0" fmla="*/ 29 w 29"/>
                <a:gd name="T1" fmla="*/ 0 h 443"/>
                <a:gd name="T2" fmla="*/ 0 w 29"/>
                <a:gd name="T3" fmla="*/ 0 h 443"/>
                <a:gd name="T4" fmla="*/ 0 w 29"/>
                <a:gd name="T5" fmla="*/ 443 h 443"/>
                <a:gd name="T6" fmla="*/ 29 w 29"/>
                <a:gd name="T7" fmla="*/ 443 h 443"/>
                <a:gd name="T8" fmla="*/ 29 w 29"/>
                <a:gd name="T9" fmla="*/ 0 h 443"/>
                <a:gd name="T10" fmla="*/ 29 w 29"/>
                <a:gd name="T11" fmla="*/ 0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3">
                  <a:moveTo>
                    <a:pt x="29" y="0"/>
                  </a:moveTo>
                  <a:lnTo>
                    <a:pt x="0" y="0"/>
                  </a:lnTo>
                  <a:lnTo>
                    <a:pt x="0" y="443"/>
                  </a:lnTo>
                  <a:lnTo>
                    <a:pt x="29" y="443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3" name="Freeform 63">
              <a:extLst>
                <a:ext uri="{FF2B5EF4-FFF2-40B4-BE49-F238E27FC236}">
                  <a16:creationId xmlns:a16="http://schemas.microsoft.com/office/drawing/2014/main" id="{75690DAE-93A4-43B3-9741-658B2C804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782" y="5052421"/>
              <a:ext cx="56459" cy="13309"/>
            </a:xfrm>
            <a:custGeom>
              <a:avLst/>
              <a:gdLst>
                <a:gd name="T0" fmla="*/ 29 w 29"/>
                <a:gd name="T1" fmla="*/ 9 h 9"/>
                <a:gd name="T2" fmla="*/ 29 w 29"/>
                <a:gd name="T3" fmla="*/ 0 h 9"/>
                <a:gd name="T4" fmla="*/ 0 w 29"/>
                <a:gd name="T5" fmla="*/ 0 h 9"/>
                <a:gd name="T6" fmla="*/ 0 w 29"/>
                <a:gd name="T7" fmla="*/ 9 h 9"/>
                <a:gd name="T8" fmla="*/ 29 w 29"/>
                <a:gd name="T9" fmla="*/ 9 h 9"/>
                <a:gd name="T10" fmla="*/ 29 w 29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9">
                  <a:moveTo>
                    <a:pt x="29" y="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29" y="9"/>
                  </a:lnTo>
                  <a:lnTo>
                    <a:pt x="29" y="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" name="Freeform 64">
              <a:extLst>
                <a:ext uri="{FF2B5EF4-FFF2-40B4-BE49-F238E27FC236}">
                  <a16:creationId xmlns:a16="http://schemas.microsoft.com/office/drawing/2014/main" id="{0AB15137-F61A-429D-83C1-8F17AF505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782" y="5065729"/>
              <a:ext cx="56459" cy="502775"/>
            </a:xfrm>
            <a:custGeom>
              <a:avLst/>
              <a:gdLst>
                <a:gd name="T0" fmla="*/ 29 w 29"/>
                <a:gd name="T1" fmla="*/ 0 h 340"/>
                <a:gd name="T2" fmla="*/ 0 w 29"/>
                <a:gd name="T3" fmla="*/ 0 h 340"/>
                <a:gd name="T4" fmla="*/ 0 w 29"/>
                <a:gd name="T5" fmla="*/ 340 h 340"/>
                <a:gd name="T6" fmla="*/ 29 w 29"/>
                <a:gd name="T7" fmla="*/ 340 h 340"/>
                <a:gd name="T8" fmla="*/ 29 w 29"/>
                <a:gd name="T9" fmla="*/ 0 h 340"/>
                <a:gd name="T10" fmla="*/ 29 w 29"/>
                <a:gd name="T11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40">
                  <a:moveTo>
                    <a:pt x="29" y="0"/>
                  </a:moveTo>
                  <a:lnTo>
                    <a:pt x="0" y="0"/>
                  </a:lnTo>
                  <a:lnTo>
                    <a:pt x="0" y="340"/>
                  </a:lnTo>
                  <a:lnTo>
                    <a:pt x="29" y="34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" name="Freeform 65">
              <a:extLst>
                <a:ext uri="{FF2B5EF4-FFF2-40B4-BE49-F238E27FC236}">
                  <a16:creationId xmlns:a16="http://schemas.microsoft.com/office/drawing/2014/main" id="{3423FAED-43AF-4E30-94E6-E27DC703D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513" y="5077559"/>
              <a:ext cx="56459" cy="11830"/>
            </a:xfrm>
            <a:custGeom>
              <a:avLst/>
              <a:gdLst>
                <a:gd name="T0" fmla="*/ 29 w 29"/>
                <a:gd name="T1" fmla="*/ 0 h 8"/>
                <a:gd name="T2" fmla="*/ 0 w 29"/>
                <a:gd name="T3" fmla="*/ 0 h 8"/>
                <a:gd name="T4" fmla="*/ 0 w 29"/>
                <a:gd name="T5" fmla="*/ 8 h 8"/>
                <a:gd name="T6" fmla="*/ 29 w 29"/>
                <a:gd name="T7" fmla="*/ 8 h 8"/>
                <a:gd name="T8" fmla="*/ 29 w 29"/>
                <a:gd name="T9" fmla="*/ 0 h 8"/>
                <a:gd name="T10" fmla="*/ 29 w 29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8">
                  <a:moveTo>
                    <a:pt x="29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29" y="8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" name="Freeform 66">
              <a:extLst>
                <a:ext uri="{FF2B5EF4-FFF2-40B4-BE49-F238E27FC236}">
                  <a16:creationId xmlns:a16="http://schemas.microsoft.com/office/drawing/2014/main" id="{E96AED9F-66D7-4F3C-A46A-7D81F387A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513" y="5089389"/>
              <a:ext cx="56459" cy="479115"/>
            </a:xfrm>
            <a:custGeom>
              <a:avLst/>
              <a:gdLst>
                <a:gd name="T0" fmla="*/ 29 w 29"/>
                <a:gd name="T1" fmla="*/ 0 h 324"/>
                <a:gd name="T2" fmla="*/ 0 w 29"/>
                <a:gd name="T3" fmla="*/ 0 h 324"/>
                <a:gd name="T4" fmla="*/ 0 w 29"/>
                <a:gd name="T5" fmla="*/ 324 h 324"/>
                <a:gd name="T6" fmla="*/ 29 w 29"/>
                <a:gd name="T7" fmla="*/ 324 h 324"/>
                <a:gd name="T8" fmla="*/ 29 w 29"/>
                <a:gd name="T9" fmla="*/ 0 h 324"/>
                <a:gd name="T10" fmla="*/ 29 w 29"/>
                <a:gd name="T11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24">
                  <a:moveTo>
                    <a:pt x="29" y="0"/>
                  </a:moveTo>
                  <a:lnTo>
                    <a:pt x="0" y="0"/>
                  </a:lnTo>
                  <a:lnTo>
                    <a:pt x="0" y="324"/>
                  </a:lnTo>
                  <a:lnTo>
                    <a:pt x="29" y="324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" name="Freeform 67">
              <a:extLst>
                <a:ext uri="{FF2B5EF4-FFF2-40B4-BE49-F238E27FC236}">
                  <a16:creationId xmlns:a16="http://schemas.microsoft.com/office/drawing/2014/main" id="{930C7CED-0C5C-44B5-B261-B6936C58B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5456" y="5098262"/>
              <a:ext cx="58406" cy="19224"/>
            </a:xfrm>
            <a:custGeom>
              <a:avLst/>
              <a:gdLst>
                <a:gd name="T0" fmla="*/ 30 w 30"/>
                <a:gd name="T1" fmla="*/ 13 h 13"/>
                <a:gd name="T2" fmla="*/ 30 w 30"/>
                <a:gd name="T3" fmla="*/ 0 h 13"/>
                <a:gd name="T4" fmla="*/ 0 w 30"/>
                <a:gd name="T5" fmla="*/ 0 h 13"/>
                <a:gd name="T6" fmla="*/ 0 w 30"/>
                <a:gd name="T7" fmla="*/ 13 h 13"/>
                <a:gd name="T8" fmla="*/ 30 w 30"/>
                <a:gd name="T9" fmla="*/ 13 h 13"/>
                <a:gd name="T10" fmla="*/ 30 w 30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3">
                  <a:moveTo>
                    <a:pt x="30" y="13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0" y="13"/>
                  </a:lnTo>
                  <a:lnTo>
                    <a:pt x="30" y="1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" name="Freeform 68">
              <a:extLst>
                <a:ext uri="{FF2B5EF4-FFF2-40B4-BE49-F238E27FC236}">
                  <a16:creationId xmlns:a16="http://schemas.microsoft.com/office/drawing/2014/main" id="{36D35D75-2B3A-49E1-B756-038D47A2D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5456" y="5117486"/>
              <a:ext cx="58406" cy="451019"/>
            </a:xfrm>
            <a:custGeom>
              <a:avLst/>
              <a:gdLst>
                <a:gd name="T0" fmla="*/ 30 w 30"/>
                <a:gd name="T1" fmla="*/ 0 h 305"/>
                <a:gd name="T2" fmla="*/ 0 w 30"/>
                <a:gd name="T3" fmla="*/ 0 h 305"/>
                <a:gd name="T4" fmla="*/ 0 w 30"/>
                <a:gd name="T5" fmla="*/ 305 h 305"/>
                <a:gd name="T6" fmla="*/ 30 w 30"/>
                <a:gd name="T7" fmla="*/ 305 h 305"/>
                <a:gd name="T8" fmla="*/ 30 w 30"/>
                <a:gd name="T9" fmla="*/ 0 h 305"/>
                <a:gd name="T10" fmla="*/ 30 w 30"/>
                <a:gd name="T11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05">
                  <a:moveTo>
                    <a:pt x="30" y="0"/>
                  </a:moveTo>
                  <a:lnTo>
                    <a:pt x="0" y="0"/>
                  </a:lnTo>
                  <a:lnTo>
                    <a:pt x="0" y="305"/>
                  </a:lnTo>
                  <a:lnTo>
                    <a:pt x="30" y="305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9" name="Freeform 69">
              <a:extLst>
                <a:ext uri="{FF2B5EF4-FFF2-40B4-BE49-F238E27FC236}">
                  <a16:creationId xmlns:a16="http://schemas.microsoft.com/office/drawing/2014/main" id="{1DC7A510-76FE-44CA-8DB3-81D5EC95C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5187" y="5081996"/>
              <a:ext cx="58406" cy="16267"/>
            </a:xfrm>
            <a:custGeom>
              <a:avLst/>
              <a:gdLst>
                <a:gd name="T0" fmla="*/ 30 w 30"/>
                <a:gd name="T1" fmla="*/ 11 h 11"/>
                <a:gd name="T2" fmla="*/ 30 w 30"/>
                <a:gd name="T3" fmla="*/ 0 h 11"/>
                <a:gd name="T4" fmla="*/ 0 w 30"/>
                <a:gd name="T5" fmla="*/ 0 h 11"/>
                <a:gd name="T6" fmla="*/ 0 w 30"/>
                <a:gd name="T7" fmla="*/ 11 h 11"/>
                <a:gd name="T8" fmla="*/ 30 w 30"/>
                <a:gd name="T9" fmla="*/ 11 h 11"/>
                <a:gd name="T10" fmla="*/ 30 w 30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1">
                  <a:moveTo>
                    <a:pt x="30" y="11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30" y="11"/>
                  </a:lnTo>
                  <a:lnTo>
                    <a:pt x="30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0" name="Freeform 70">
              <a:extLst>
                <a:ext uri="{FF2B5EF4-FFF2-40B4-BE49-F238E27FC236}">
                  <a16:creationId xmlns:a16="http://schemas.microsoft.com/office/drawing/2014/main" id="{5C76C0E4-4710-4178-833E-38E24495F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5187" y="5098262"/>
              <a:ext cx="58406" cy="470242"/>
            </a:xfrm>
            <a:custGeom>
              <a:avLst/>
              <a:gdLst>
                <a:gd name="T0" fmla="*/ 30 w 30"/>
                <a:gd name="T1" fmla="*/ 0 h 318"/>
                <a:gd name="T2" fmla="*/ 0 w 30"/>
                <a:gd name="T3" fmla="*/ 0 h 318"/>
                <a:gd name="T4" fmla="*/ 0 w 30"/>
                <a:gd name="T5" fmla="*/ 318 h 318"/>
                <a:gd name="T6" fmla="*/ 30 w 30"/>
                <a:gd name="T7" fmla="*/ 318 h 318"/>
                <a:gd name="T8" fmla="*/ 30 w 30"/>
                <a:gd name="T9" fmla="*/ 0 h 318"/>
                <a:gd name="T10" fmla="*/ 30 w 30"/>
                <a:gd name="T1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18">
                  <a:moveTo>
                    <a:pt x="30" y="0"/>
                  </a:moveTo>
                  <a:lnTo>
                    <a:pt x="0" y="0"/>
                  </a:lnTo>
                  <a:lnTo>
                    <a:pt x="0" y="318"/>
                  </a:lnTo>
                  <a:lnTo>
                    <a:pt x="30" y="318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1" name="Freeform 71">
              <a:extLst>
                <a:ext uri="{FF2B5EF4-FFF2-40B4-BE49-F238E27FC236}">
                  <a16:creationId xmlns:a16="http://schemas.microsoft.com/office/drawing/2014/main" id="{62D95297-BE50-448D-83F6-0B2D5B78E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652" y="5081996"/>
              <a:ext cx="56459" cy="16267"/>
            </a:xfrm>
            <a:custGeom>
              <a:avLst/>
              <a:gdLst>
                <a:gd name="T0" fmla="*/ 29 w 29"/>
                <a:gd name="T1" fmla="*/ 0 h 11"/>
                <a:gd name="T2" fmla="*/ 0 w 29"/>
                <a:gd name="T3" fmla="*/ 0 h 11"/>
                <a:gd name="T4" fmla="*/ 0 w 29"/>
                <a:gd name="T5" fmla="*/ 11 h 11"/>
                <a:gd name="T6" fmla="*/ 29 w 29"/>
                <a:gd name="T7" fmla="*/ 11 h 11"/>
                <a:gd name="T8" fmla="*/ 29 w 29"/>
                <a:gd name="T9" fmla="*/ 0 h 11"/>
                <a:gd name="T10" fmla="*/ 29 w 29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1">
                  <a:moveTo>
                    <a:pt x="29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9" y="11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2" name="Freeform 72">
              <a:extLst>
                <a:ext uri="{FF2B5EF4-FFF2-40B4-BE49-F238E27FC236}">
                  <a16:creationId xmlns:a16="http://schemas.microsoft.com/office/drawing/2014/main" id="{FF9714EB-13B4-4C61-8EC8-72D310152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652" y="5098262"/>
              <a:ext cx="56459" cy="470242"/>
            </a:xfrm>
            <a:custGeom>
              <a:avLst/>
              <a:gdLst>
                <a:gd name="T0" fmla="*/ 29 w 29"/>
                <a:gd name="T1" fmla="*/ 0 h 318"/>
                <a:gd name="T2" fmla="*/ 0 w 29"/>
                <a:gd name="T3" fmla="*/ 0 h 318"/>
                <a:gd name="T4" fmla="*/ 0 w 29"/>
                <a:gd name="T5" fmla="*/ 318 h 318"/>
                <a:gd name="T6" fmla="*/ 29 w 29"/>
                <a:gd name="T7" fmla="*/ 318 h 318"/>
                <a:gd name="T8" fmla="*/ 29 w 29"/>
                <a:gd name="T9" fmla="*/ 0 h 318"/>
                <a:gd name="T10" fmla="*/ 29 w 29"/>
                <a:gd name="T1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18">
                  <a:moveTo>
                    <a:pt x="29" y="0"/>
                  </a:moveTo>
                  <a:lnTo>
                    <a:pt x="0" y="0"/>
                  </a:lnTo>
                  <a:lnTo>
                    <a:pt x="0" y="318"/>
                  </a:lnTo>
                  <a:lnTo>
                    <a:pt x="29" y="318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3" name="Freeform 73">
              <a:extLst>
                <a:ext uri="{FF2B5EF4-FFF2-40B4-BE49-F238E27FC236}">
                  <a16:creationId xmlns:a16="http://schemas.microsoft.com/office/drawing/2014/main" id="{E7AF6425-715B-484D-A26F-E1094D576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4383" y="5098262"/>
              <a:ext cx="56459" cy="17745"/>
            </a:xfrm>
            <a:custGeom>
              <a:avLst/>
              <a:gdLst>
                <a:gd name="T0" fmla="*/ 0 w 29"/>
                <a:gd name="T1" fmla="*/ 0 h 12"/>
                <a:gd name="T2" fmla="*/ 0 w 29"/>
                <a:gd name="T3" fmla="*/ 12 h 12"/>
                <a:gd name="T4" fmla="*/ 29 w 29"/>
                <a:gd name="T5" fmla="*/ 12 h 12"/>
                <a:gd name="T6" fmla="*/ 29 w 29"/>
                <a:gd name="T7" fmla="*/ 0 h 12"/>
                <a:gd name="T8" fmla="*/ 0 w 29"/>
                <a:gd name="T9" fmla="*/ 0 h 12"/>
                <a:gd name="T10" fmla="*/ 0 w 29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2">
                  <a:moveTo>
                    <a:pt x="0" y="0"/>
                  </a:moveTo>
                  <a:lnTo>
                    <a:pt x="0" y="12"/>
                  </a:lnTo>
                  <a:lnTo>
                    <a:pt x="29" y="12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" name="Freeform 74">
              <a:extLst>
                <a:ext uri="{FF2B5EF4-FFF2-40B4-BE49-F238E27FC236}">
                  <a16:creationId xmlns:a16="http://schemas.microsoft.com/office/drawing/2014/main" id="{90619D6F-DFC6-4564-BD85-736A55A50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4383" y="5116007"/>
              <a:ext cx="56459" cy="452497"/>
            </a:xfrm>
            <a:custGeom>
              <a:avLst/>
              <a:gdLst>
                <a:gd name="T0" fmla="*/ 0 w 29"/>
                <a:gd name="T1" fmla="*/ 0 h 306"/>
                <a:gd name="T2" fmla="*/ 0 w 29"/>
                <a:gd name="T3" fmla="*/ 306 h 306"/>
                <a:gd name="T4" fmla="*/ 29 w 29"/>
                <a:gd name="T5" fmla="*/ 306 h 306"/>
                <a:gd name="T6" fmla="*/ 29 w 29"/>
                <a:gd name="T7" fmla="*/ 0 h 306"/>
                <a:gd name="T8" fmla="*/ 0 w 29"/>
                <a:gd name="T9" fmla="*/ 0 h 306"/>
                <a:gd name="T10" fmla="*/ 0 w 29"/>
                <a:gd name="T1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06">
                  <a:moveTo>
                    <a:pt x="0" y="0"/>
                  </a:moveTo>
                  <a:lnTo>
                    <a:pt x="0" y="306"/>
                  </a:lnTo>
                  <a:lnTo>
                    <a:pt x="29" y="30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5" name="Freeform 75">
              <a:extLst>
                <a:ext uri="{FF2B5EF4-FFF2-40B4-BE49-F238E27FC236}">
                  <a16:creationId xmlns:a16="http://schemas.microsoft.com/office/drawing/2014/main" id="{1860FAAC-B551-41F4-98DA-5919B7DDD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830" y="4768501"/>
              <a:ext cx="56459" cy="800004"/>
            </a:xfrm>
            <a:custGeom>
              <a:avLst/>
              <a:gdLst>
                <a:gd name="T0" fmla="*/ 29 w 29"/>
                <a:gd name="T1" fmla="*/ 0 h 541"/>
                <a:gd name="T2" fmla="*/ 0 w 29"/>
                <a:gd name="T3" fmla="*/ 0 h 541"/>
                <a:gd name="T4" fmla="*/ 0 w 29"/>
                <a:gd name="T5" fmla="*/ 541 h 541"/>
                <a:gd name="T6" fmla="*/ 29 w 29"/>
                <a:gd name="T7" fmla="*/ 541 h 541"/>
                <a:gd name="T8" fmla="*/ 29 w 29"/>
                <a:gd name="T9" fmla="*/ 0 h 541"/>
                <a:gd name="T10" fmla="*/ 29 w 29"/>
                <a:gd name="T11" fmla="*/ 0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541">
                  <a:moveTo>
                    <a:pt x="29" y="0"/>
                  </a:moveTo>
                  <a:lnTo>
                    <a:pt x="0" y="0"/>
                  </a:lnTo>
                  <a:lnTo>
                    <a:pt x="0" y="541"/>
                  </a:lnTo>
                  <a:lnTo>
                    <a:pt x="29" y="541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6" name="Freeform 76">
              <a:extLst>
                <a:ext uri="{FF2B5EF4-FFF2-40B4-BE49-F238E27FC236}">
                  <a16:creationId xmlns:a16="http://schemas.microsoft.com/office/drawing/2014/main" id="{2F5B6A7A-B227-4CC5-9EB6-6E757CF39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830" y="4753714"/>
              <a:ext cx="56459" cy="14787"/>
            </a:xfrm>
            <a:custGeom>
              <a:avLst/>
              <a:gdLst>
                <a:gd name="T0" fmla="*/ 0 w 29"/>
                <a:gd name="T1" fmla="*/ 10 h 10"/>
                <a:gd name="T2" fmla="*/ 29 w 29"/>
                <a:gd name="T3" fmla="*/ 10 h 10"/>
                <a:gd name="T4" fmla="*/ 29 w 29"/>
                <a:gd name="T5" fmla="*/ 0 h 10"/>
                <a:gd name="T6" fmla="*/ 0 w 29"/>
                <a:gd name="T7" fmla="*/ 0 h 10"/>
                <a:gd name="T8" fmla="*/ 0 w 29"/>
                <a:gd name="T9" fmla="*/ 10 h 10"/>
                <a:gd name="T10" fmla="*/ 0 w 29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0">
                  <a:moveTo>
                    <a:pt x="0" y="10"/>
                  </a:moveTo>
                  <a:lnTo>
                    <a:pt x="29" y="10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7" name="Freeform 77">
              <a:extLst>
                <a:ext uri="{FF2B5EF4-FFF2-40B4-BE49-F238E27FC236}">
                  <a16:creationId xmlns:a16="http://schemas.microsoft.com/office/drawing/2014/main" id="{935F879E-2205-47C2-8B80-BF3BE5F04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079" y="5043548"/>
              <a:ext cx="58406" cy="524957"/>
            </a:xfrm>
            <a:custGeom>
              <a:avLst/>
              <a:gdLst>
                <a:gd name="T0" fmla="*/ 30 w 30"/>
                <a:gd name="T1" fmla="*/ 0 h 355"/>
                <a:gd name="T2" fmla="*/ 0 w 30"/>
                <a:gd name="T3" fmla="*/ 0 h 355"/>
                <a:gd name="T4" fmla="*/ 0 w 30"/>
                <a:gd name="T5" fmla="*/ 355 h 355"/>
                <a:gd name="T6" fmla="*/ 30 w 30"/>
                <a:gd name="T7" fmla="*/ 355 h 355"/>
                <a:gd name="T8" fmla="*/ 30 w 30"/>
                <a:gd name="T9" fmla="*/ 0 h 355"/>
                <a:gd name="T10" fmla="*/ 30 w 30"/>
                <a:gd name="T11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5">
                  <a:moveTo>
                    <a:pt x="30" y="0"/>
                  </a:moveTo>
                  <a:lnTo>
                    <a:pt x="0" y="0"/>
                  </a:lnTo>
                  <a:lnTo>
                    <a:pt x="0" y="355"/>
                  </a:lnTo>
                  <a:lnTo>
                    <a:pt x="30" y="355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8" name="Freeform 78">
              <a:extLst>
                <a:ext uri="{FF2B5EF4-FFF2-40B4-BE49-F238E27FC236}">
                  <a16:creationId xmlns:a16="http://schemas.microsoft.com/office/drawing/2014/main" id="{7850A883-809D-4F51-BC49-4E2E21BA9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079" y="5025804"/>
              <a:ext cx="58406" cy="17745"/>
            </a:xfrm>
            <a:custGeom>
              <a:avLst/>
              <a:gdLst>
                <a:gd name="T0" fmla="*/ 0 w 30"/>
                <a:gd name="T1" fmla="*/ 12 h 12"/>
                <a:gd name="T2" fmla="*/ 30 w 30"/>
                <a:gd name="T3" fmla="*/ 12 h 12"/>
                <a:gd name="T4" fmla="*/ 30 w 30"/>
                <a:gd name="T5" fmla="*/ 0 h 12"/>
                <a:gd name="T6" fmla="*/ 0 w 30"/>
                <a:gd name="T7" fmla="*/ 0 h 12"/>
                <a:gd name="T8" fmla="*/ 0 w 30"/>
                <a:gd name="T9" fmla="*/ 12 h 12"/>
                <a:gd name="T10" fmla="*/ 0 w 30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">
                  <a:moveTo>
                    <a:pt x="0" y="12"/>
                  </a:move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9" name="Freeform 79">
              <a:extLst>
                <a:ext uri="{FF2B5EF4-FFF2-40B4-BE49-F238E27FC236}">
                  <a16:creationId xmlns:a16="http://schemas.microsoft.com/office/drawing/2014/main" id="{937C6872-7894-4435-98FE-7C6BAC298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1901" y="5098262"/>
              <a:ext cx="58406" cy="19224"/>
            </a:xfrm>
            <a:custGeom>
              <a:avLst/>
              <a:gdLst>
                <a:gd name="T0" fmla="*/ 30 w 30"/>
                <a:gd name="T1" fmla="*/ 0 h 13"/>
                <a:gd name="T2" fmla="*/ 0 w 30"/>
                <a:gd name="T3" fmla="*/ 0 h 13"/>
                <a:gd name="T4" fmla="*/ 0 w 30"/>
                <a:gd name="T5" fmla="*/ 13 h 13"/>
                <a:gd name="T6" fmla="*/ 30 w 30"/>
                <a:gd name="T7" fmla="*/ 13 h 13"/>
                <a:gd name="T8" fmla="*/ 30 w 30"/>
                <a:gd name="T9" fmla="*/ 0 h 13"/>
                <a:gd name="T10" fmla="*/ 30 w 30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3">
                  <a:moveTo>
                    <a:pt x="30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30" y="13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1" name="Freeform 80">
              <a:extLst>
                <a:ext uri="{FF2B5EF4-FFF2-40B4-BE49-F238E27FC236}">
                  <a16:creationId xmlns:a16="http://schemas.microsoft.com/office/drawing/2014/main" id="{EA0FD786-FADF-4B19-AAEF-DF88913AB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1901" y="5117486"/>
              <a:ext cx="58406" cy="451019"/>
            </a:xfrm>
            <a:custGeom>
              <a:avLst/>
              <a:gdLst>
                <a:gd name="T0" fmla="*/ 30 w 30"/>
                <a:gd name="T1" fmla="*/ 0 h 305"/>
                <a:gd name="T2" fmla="*/ 0 w 30"/>
                <a:gd name="T3" fmla="*/ 0 h 305"/>
                <a:gd name="T4" fmla="*/ 0 w 30"/>
                <a:gd name="T5" fmla="*/ 305 h 305"/>
                <a:gd name="T6" fmla="*/ 30 w 30"/>
                <a:gd name="T7" fmla="*/ 305 h 305"/>
                <a:gd name="T8" fmla="*/ 30 w 30"/>
                <a:gd name="T9" fmla="*/ 0 h 305"/>
                <a:gd name="T10" fmla="*/ 30 w 30"/>
                <a:gd name="T11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05">
                  <a:moveTo>
                    <a:pt x="30" y="0"/>
                  </a:moveTo>
                  <a:lnTo>
                    <a:pt x="0" y="0"/>
                  </a:lnTo>
                  <a:lnTo>
                    <a:pt x="0" y="305"/>
                  </a:lnTo>
                  <a:lnTo>
                    <a:pt x="30" y="305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2" name="Freeform 81">
              <a:extLst>
                <a:ext uri="{FF2B5EF4-FFF2-40B4-BE49-F238E27FC236}">
                  <a16:creationId xmlns:a16="http://schemas.microsoft.com/office/drawing/2014/main" id="{3634F017-CBC9-4544-AC84-27F47CE9B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1632" y="5212126"/>
              <a:ext cx="58406" cy="20702"/>
            </a:xfrm>
            <a:custGeom>
              <a:avLst/>
              <a:gdLst>
                <a:gd name="T0" fmla="*/ 30 w 30"/>
                <a:gd name="T1" fmla="*/ 0 h 14"/>
                <a:gd name="T2" fmla="*/ 0 w 30"/>
                <a:gd name="T3" fmla="*/ 0 h 14"/>
                <a:gd name="T4" fmla="*/ 0 w 30"/>
                <a:gd name="T5" fmla="*/ 14 h 14"/>
                <a:gd name="T6" fmla="*/ 30 w 30"/>
                <a:gd name="T7" fmla="*/ 14 h 14"/>
                <a:gd name="T8" fmla="*/ 30 w 30"/>
                <a:gd name="T9" fmla="*/ 0 h 14"/>
                <a:gd name="T10" fmla="*/ 30 w 30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">
                  <a:moveTo>
                    <a:pt x="30" y="0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30" y="14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3" name="Freeform 82">
              <a:extLst>
                <a:ext uri="{FF2B5EF4-FFF2-40B4-BE49-F238E27FC236}">
                  <a16:creationId xmlns:a16="http://schemas.microsoft.com/office/drawing/2014/main" id="{AFAF3943-3BD2-475E-BE4C-010AF24DD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1632" y="5232828"/>
              <a:ext cx="58406" cy="335677"/>
            </a:xfrm>
            <a:custGeom>
              <a:avLst/>
              <a:gdLst>
                <a:gd name="T0" fmla="*/ 30 w 30"/>
                <a:gd name="T1" fmla="*/ 0 h 227"/>
                <a:gd name="T2" fmla="*/ 0 w 30"/>
                <a:gd name="T3" fmla="*/ 0 h 227"/>
                <a:gd name="T4" fmla="*/ 0 w 30"/>
                <a:gd name="T5" fmla="*/ 227 h 227"/>
                <a:gd name="T6" fmla="*/ 30 w 30"/>
                <a:gd name="T7" fmla="*/ 227 h 227"/>
                <a:gd name="T8" fmla="*/ 30 w 30"/>
                <a:gd name="T9" fmla="*/ 0 h 227"/>
                <a:gd name="T10" fmla="*/ 30 w 30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27">
                  <a:moveTo>
                    <a:pt x="30" y="0"/>
                  </a:moveTo>
                  <a:lnTo>
                    <a:pt x="0" y="0"/>
                  </a:lnTo>
                  <a:lnTo>
                    <a:pt x="0" y="227"/>
                  </a:lnTo>
                  <a:lnTo>
                    <a:pt x="30" y="227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4" name="Freeform 83">
              <a:extLst>
                <a:ext uri="{FF2B5EF4-FFF2-40B4-BE49-F238E27FC236}">
                  <a16:creationId xmlns:a16="http://schemas.microsoft.com/office/drawing/2014/main" id="{CC73542A-F96B-4BCB-88EC-D690091E5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275" y="5116007"/>
              <a:ext cx="56459" cy="452497"/>
            </a:xfrm>
            <a:custGeom>
              <a:avLst/>
              <a:gdLst>
                <a:gd name="T0" fmla="*/ 29 w 29"/>
                <a:gd name="T1" fmla="*/ 0 h 306"/>
                <a:gd name="T2" fmla="*/ 0 w 29"/>
                <a:gd name="T3" fmla="*/ 0 h 306"/>
                <a:gd name="T4" fmla="*/ 0 w 29"/>
                <a:gd name="T5" fmla="*/ 306 h 306"/>
                <a:gd name="T6" fmla="*/ 29 w 29"/>
                <a:gd name="T7" fmla="*/ 306 h 306"/>
                <a:gd name="T8" fmla="*/ 29 w 29"/>
                <a:gd name="T9" fmla="*/ 0 h 306"/>
                <a:gd name="T10" fmla="*/ 29 w 29"/>
                <a:gd name="T1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06">
                  <a:moveTo>
                    <a:pt x="29" y="0"/>
                  </a:moveTo>
                  <a:lnTo>
                    <a:pt x="0" y="0"/>
                  </a:lnTo>
                  <a:lnTo>
                    <a:pt x="0" y="306"/>
                  </a:lnTo>
                  <a:lnTo>
                    <a:pt x="29" y="306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5" name="Freeform 84">
              <a:extLst>
                <a:ext uri="{FF2B5EF4-FFF2-40B4-BE49-F238E27FC236}">
                  <a16:creationId xmlns:a16="http://schemas.microsoft.com/office/drawing/2014/main" id="{9DE822D4-0D93-46D6-AECF-85BE2BFD6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275" y="5101219"/>
              <a:ext cx="56459" cy="14787"/>
            </a:xfrm>
            <a:custGeom>
              <a:avLst/>
              <a:gdLst>
                <a:gd name="T0" fmla="*/ 0 w 29"/>
                <a:gd name="T1" fmla="*/ 10 h 10"/>
                <a:gd name="T2" fmla="*/ 29 w 29"/>
                <a:gd name="T3" fmla="*/ 10 h 10"/>
                <a:gd name="T4" fmla="*/ 29 w 29"/>
                <a:gd name="T5" fmla="*/ 0 h 10"/>
                <a:gd name="T6" fmla="*/ 0 w 29"/>
                <a:gd name="T7" fmla="*/ 0 h 10"/>
                <a:gd name="T8" fmla="*/ 0 w 29"/>
                <a:gd name="T9" fmla="*/ 10 h 10"/>
                <a:gd name="T10" fmla="*/ 0 w 29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0">
                  <a:moveTo>
                    <a:pt x="0" y="10"/>
                  </a:moveTo>
                  <a:lnTo>
                    <a:pt x="29" y="10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6" name="Freeform 85">
              <a:extLst>
                <a:ext uri="{FF2B5EF4-FFF2-40B4-BE49-F238E27FC236}">
                  <a16:creationId xmlns:a16="http://schemas.microsoft.com/office/drawing/2014/main" id="{9793C489-3FC9-4A76-991E-C8417627B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843" y="5138188"/>
              <a:ext cx="56459" cy="26617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18 h 18"/>
                <a:gd name="T4" fmla="*/ 29 w 29"/>
                <a:gd name="T5" fmla="*/ 18 h 18"/>
                <a:gd name="T6" fmla="*/ 29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8">
                  <a:moveTo>
                    <a:pt x="0" y="0"/>
                  </a:moveTo>
                  <a:lnTo>
                    <a:pt x="0" y="18"/>
                  </a:lnTo>
                  <a:lnTo>
                    <a:pt x="29" y="18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7" name="Freeform 86">
              <a:extLst>
                <a:ext uri="{FF2B5EF4-FFF2-40B4-BE49-F238E27FC236}">
                  <a16:creationId xmlns:a16="http://schemas.microsoft.com/office/drawing/2014/main" id="{98C8FB21-B54D-4F8D-94DA-14BB49C1A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843" y="5164806"/>
              <a:ext cx="56459" cy="403699"/>
            </a:xfrm>
            <a:custGeom>
              <a:avLst/>
              <a:gdLst>
                <a:gd name="T0" fmla="*/ 29 w 29"/>
                <a:gd name="T1" fmla="*/ 0 h 273"/>
                <a:gd name="T2" fmla="*/ 0 w 29"/>
                <a:gd name="T3" fmla="*/ 0 h 273"/>
                <a:gd name="T4" fmla="*/ 0 w 29"/>
                <a:gd name="T5" fmla="*/ 273 h 273"/>
                <a:gd name="T6" fmla="*/ 29 w 29"/>
                <a:gd name="T7" fmla="*/ 273 h 273"/>
                <a:gd name="T8" fmla="*/ 29 w 29"/>
                <a:gd name="T9" fmla="*/ 0 h 273"/>
                <a:gd name="T10" fmla="*/ 29 w 29"/>
                <a:gd name="T11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73">
                  <a:moveTo>
                    <a:pt x="29" y="0"/>
                  </a:moveTo>
                  <a:lnTo>
                    <a:pt x="0" y="0"/>
                  </a:lnTo>
                  <a:lnTo>
                    <a:pt x="0" y="273"/>
                  </a:lnTo>
                  <a:lnTo>
                    <a:pt x="29" y="273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8" name="Freeform 87">
              <a:extLst>
                <a:ext uri="{FF2B5EF4-FFF2-40B4-BE49-F238E27FC236}">
                  <a16:creationId xmlns:a16="http://schemas.microsoft.com/office/drawing/2014/main" id="{AD56AEB5-BBC8-41FE-87E1-2699F9F08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4448" y="5164806"/>
              <a:ext cx="58406" cy="19224"/>
            </a:xfrm>
            <a:custGeom>
              <a:avLst/>
              <a:gdLst>
                <a:gd name="T0" fmla="*/ 30 w 30"/>
                <a:gd name="T1" fmla="*/ 0 h 13"/>
                <a:gd name="T2" fmla="*/ 0 w 30"/>
                <a:gd name="T3" fmla="*/ 0 h 13"/>
                <a:gd name="T4" fmla="*/ 0 w 30"/>
                <a:gd name="T5" fmla="*/ 13 h 13"/>
                <a:gd name="T6" fmla="*/ 30 w 30"/>
                <a:gd name="T7" fmla="*/ 13 h 13"/>
                <a:gd name="T8" fmla="*/ 30 w 30"/>
                <a:gd name="T9" fmla="*/ 0 h 13"/>
                <a:gd name="T10" fmla="*/ 30 w 30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3">
                  <a:moveTo>
                    <a:pt x="30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30" y="13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9" name="Freeform 88">
              <a:extLst>
                <a:ext uri="{FF2B5EF4-FFF2-40B4-BE49-F238E27FC236}">
                  <a16:creationId xmlns:a16="http://schemas.microsoft.com/office/drawing/2014/main" id="{00B5B99E-7C9F-470C-B132-964A7D009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4448" y="5184029"/>
              <a:ext cx="58406" cy="384475"/>
            </a:xfrm>
            <a:custGeom>
              <a:avLst/>
              <a:gdLst>
                <a:gd name="T0" fmla="*/ 30 w 30"/>
                <a:gd name="T1" fmla="*/ 0 h 260"/>
                <a:gd name="T2" fmla="*/ 0 w 30"/>
                <a:gd name="T3" fmla="*/ 0 h 260"/>
                <a:gd name="T4" fmla="*/ 0 w 30"/>
                <a:gd name="T5" fmla="*/ 260 h 260"/>
                <a:gd name="T6" fmla="*/ 30 w 30"/>
                <a:gd name="T7" fmla="*/ 260 h 260"/>
                <a:gd name="T8" fmla="*/ 30 w 30"/>
                <a:gd name="T9" fmla="*/ 0 h 260"/>
                <a:gd name="T10" fmla="*/ 30 w 30"/>
                <a:gd name="T1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60">
                  <a:moveTo>
                    <a:pt x="30" y="0"/>
                  </a:moveTo>
                  <a:lnTo>
                    <a:pt x="0" y="0"/>
                  </a:lnTo>
                  <a:lnTo>
                    <a:pt x="0" y="260"/>
                  </a:lnTo>
                  <a:lnTo>
                    <a:pt x="30" y="26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20" name="Freeform 89">
              <a:extLst>
                <a:ext uri="{FF2B5EF4-FFF2-40B4-BE49-F238E27FC236}">
                  <a16:creationId xmlns:a16="http://schemas.microsoft.com/office/drawing/2014/main" id="{3E562105-4D01-4AB7-8BA3-15900D851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4091" y="5102698"/>
              <a:ext cx="58406" cy="14787"/>
            </a:xfrm>
            <a:custGeom>
              <a:avLst/>
              <a:gdLst>
                <a:gd name="T0" fmla="*/ 30 w 30"/>
                <a:gd name="T1" fmla="*/ 0 h 10"/>
                <a:gd name="T2" fmla="*/ 0 w 30"/>
                <a:gd name="T3" fmla="*/ 0 h 10"/>
                <a:gd name="T4" fmla="*/ 0 w 30"/>
                <a:gd name="T5" fmla="*/ 10 h 10"/>
                <a:gd name="T6" fmla="*/ 30 w 30"/>
                <a:gd name="T7" fmla="*/ 10 h 10"/>
                <a:gd name="T8" fmla="*/ 30 w 30"/>
                <a:gd name="T9" fmla="*/ 0 h 10"/>
                <a:gd name="T10" fmla="*/ 30 w 30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30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30" y="1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21" name="Freeform 90">
              <a:extLst>
                <a:ext uri="{FF2B5EF4-FFF2-40B4-BE49-F238E27FC236}">
                  <a16:creationId xmlns:a16="http://schemas.microsoft.com/office/drawing/2014/main" id="{034690E1-7ACC-47B6-9AFF-1055166E5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4091" y="5117486"/>
              <a:ext cx="58406" cy="451019"/>
            </a:xfrm>
            <a:custGeom>
              <a:avLst/>
              <a:gdLst>
                <a:gd name="T0" fmla="*/ 30 w 30"/>
                <a:gd name="T1" fmla="*/ 0 h 305"/>
                <a:gd name="T2" fmla="*/ 0 w 30"/>
                <a:gd name="T3" fmla="*/ 0 h 305"/>
                <a:gd name="T4" fmla="*/ 0 w 30"/>
                <a:gd name="T5" fmla="*/ 305 h 305"/>
                <a:gd name="T6" fmla="*/ 30 w 30"/>
                <a:gd name="T7" fmla="*/ 305 h 305"/>
                <a:gd name="T8" fmla="*/ 30 w 30"/>
                <a:gd name="T9" fmla="*/ 0 h 305"/>
                <a:gd name="T10" fmla="*/ 30 w 30"/>
                <a:gd name="T11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05">
                  <a:moveTo>
                    <a:pt x="30" y="0"/>
                  </a:moveTo>
                  <a:lnTo>
                    <a:pt x="0" y="0"/>
                  </a:lnTo>
                  <a:lnTo>
                    <a:pt x="0" y="305"/>
                  </a:lnTo>
                  <a:lnTo>
                    <a:pt x="30" y="305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24" name="Freeform 91">
              <a:extLst>
                <a:ext uri="{FF2B5EF4-FFF2-40B4-BE49-F238E27FC236}">
                  <a16:creationId xmlns:a16="http://schemas.microsoft.com/office/drawing/2014/main" id="{5E2DF2C2-D190-4F41-8BE4-A368CC21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3287" y="5175157"/>
              <a:ext cx="56459" cy="36969"/>
            </a:xfrm>
            <a:custGeom>
              <a:avLst/>
              <a:gdLst>
                <a:gd name="T0" fmla="*/ 29 w 29"/>
                <a:gd name="T1" fmla="*/ 0 h 25"/>
                <a:gd name="T2" fmla="*/ 0 w 29"/>
                <a:gd name="T3" fmla="*/ 0 h 25"/>
                <a:gd name="T4" fmla="*/ 0 w 29"/>
                <a:gd name="T5" fmla="*/ 25 h 25"/>
                <a:gd name="T6" fmla="*/ 29 w 29"/>
                <a:gd name="T7" fmla="*/ 25 h 25"/>
                <a:gd name="T8" fmla="*/ 29 w 29"/>
                <a:gd name="T9" fmla="*/ 0 h 25"/>
                <a:gd name="T10" fmla="*/ 29 w 2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5">
                  <a:moveTo>
                    <a:pt x="29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29" y="25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25" name="Freeform 92">
              <a:extLst>
                <a:ext uri="{FF2B5EF4-FFF2-40B4-BE49-F238E27FC236}">
                  <a16:creationId xmlns:a16="http://schemas.microsoft.com/office/drawing/2014/main" id="{A6B08285-7F8B-4341-B1E0-19FB79CF1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3287" y="5212126"/>
              <a:ext cx="56459" cy="356379"/>
            </a:xfrm>
            <a:custGeom>
              <a:avLst/>
              <a:gdLst>
                <a:gd name="T0" fmla="*/ 29 w 29"/>
                <a:gd name="T1" fmla="*/ 0 h 241"/>
                <a:gd name="T2" fmla="*/ 0 w 29"/>
                <a:gd name="T3" fmla="*/ 0 h 241"/>
                <a:gd name="T4" fmla="*/ 0 w 29"/>
                <a:gd name="T5" fmla="*/ 241 h 241"/>
                <a:gd name="T6" fmla="*/ 29 w 29"/>
                <a:gd name="T7" fmla="*/ 241 h 241"/>
                <a:gd name="T8" fmla="*/ 29 w 29"/>
                <a:gd name="T9" fmla="*/ 0 h 241"/>
                <a:gd name="T10" fmla="*/ 29 w 29"/>
                <a:gd name="T1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41">
                  <a:moveTo>
                    <a:pt x="29" y="0"/>
                  </a:moveTo>
                  <a:lnTo>
                    <a:pt x="0" y="0"/>
                  </a:lnTo>
                  <a:lnTo>
                    <a:pt x="0" y="241"/>
                  </a:lnTo>
                  <a:lnTo>
                    <a:pt x="29" y="241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26" name="Freeform 93">
              <a:extLst>
                <a:ext uri="{FF2B5EF4-FFF2-40B4-BE49-F238E27FC236}">
                  <a16:creationId xmlns:a16="http://schemas.microsoft.com/office/drawing/2014/main" id="{527CE759-FD5D-4635-8185-D61A28B2F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535" y="5237264"/>
              <a:ext cx="58406" cy="19224"/>
            </a:xfrm>
            <a:custGeom>
              <a:avLst/>
              <a:gdLst>
                <a:gd name="T0" fmla="*/ 0 w 30"/>
                <a:gd name="T1" fmla="*/ 0 h 13"/>
                <a:gd name="T2" fmla="*/ 0 w 30"/>
                <a:gd name="T3" fmla="*/ 13 h 13"/>
                <a:gd name="T4" fmla="*/ 30 w 30"/>
                <a:gd name="T5" fmla="*/ 13 h 13"/>
                <a:gd name="T6" fmla="*/ 30 w 30"/>
                <a:gd name="T7" fmla="*/ 0 h 13"/>
                <a:gd name="T8" fmla="*/ 0 w 30"/>
                <a:gd name="T9" fmla="*/ 0 h 13"/>
                <a:gd name="T10" fmla="*/ 0 w 30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3">
                  <a:moveTo>
                    <a:pt x="0" y="0"/>
                  </a:moveTo>
                  <a:lnTo>
                    <a:pt x="0" y="13"/>
                  </a:lnTo>
                  <a:lnTo>
                    <a:pt x="30" y="13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27" name="Freeform 94">
              <a:extLst>
                <a:ext uri="{FF2B5EF4-FFF2-40B4-BE49-F238E27FC236}">
                  <a16:creationId xmlns:a16="http://schemas.microsoft.com/office/drawing/2014/main" id="{35EF8E53-8F43-44D5-B6D6-A57C615C3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535" y="5256488"/>
              <a:ext cx="58406" cy="312017"/>
            </a:xfrm>
            <a:custGeom>
              <a:avLst/>
              <a:gdLst>
                <a:gd name="T0" fmla="*/ 30 w 30"/>
                <a:gd name="T1" fmla="*/ 0 h 211"/>
                <a:gd name="T2" fmla="*/ 0 w 30"/>
                <a:gd name="T3" fmla="*/ 0 h 211"/>
                <a:gd name="T4" fmla="*/ 0 w 30"/>
                <a:gd name="T5" fmla="*/ 211 h 211"/>
                <a:gd name="T6" fmla="*/ 30 w 30"/>
                <a:gd name="T7" fmla="*/ 211 h 211"/>
                <a:gd name="T8" fmla="*/ 30 w 30"/>
                <a:gd name="T9" fmla="*/ 0 h 211"/>
                <a:gd name="T10" fmla="*/ 30 w 30"/>
                <a:gd name="T11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11">
                  <a:moveTo>
                    <a:pt x="30" y="0"/>
                  </a:moveTo>
                  <a:lnTo>
                    <a:pt x="0" y="0"/>
                  </a:lnTo>
                  <a:lnTo>
                    <a:pt x="0" y="211"/>
                  </a:lnTo>
                  <a:lnTo>
                    <a:pt x="30" y="21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28" name="Freeform 95">
              <a:extLst>
                <a:ext uri="{FF2B5EF4-FFF2-40B4-BE49-F238E27FC236}">
                  <a16:creationId xmlns:a16="http://schemas.microsoft.com/office/drawing/2014/main" id="{4D4A462A-98E1-4308-8FF4-9D25C1573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0358" y="5305287"/>
              <a:ext cx="56459" cy="263217"/>
            </a:xfrm>
            <a:custGeom>
              <a:avLst/>
              <a:gdLst>
                <a:gd name="T0" fmla="*/ 29 w 29"/>
                <a:gd name="T1" fmla="*/ 0 h 178"/>
                <a:gd name="T2" fmla="*/ 0 w 29"/>
                <a:gd name="T3" fmla="*/ 0 h 178"/>
                <a:gd name="T4" fmla="*/ 0 w 29"/>
                <a:gd name="T5" fmla="*/ 178 h 178"/>
                <a:gd name="T6" fmla="*/ 29 w 29"/>
                <a:gd name="T7" fmla="*/ 178 h 178"/>
                <a:gd name="T8" fmla="*/ 29 w 29"/>
                <a:gd name="T9" fmla="*/ 0 h 178"/>
                <a:gd name="T10" fmla="*/ 29 w 29"/>
                <a:gd name="T11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78">
                  <a:moveTo>
                    <a:pt x="29" y="0"/>
                  </a:moveTo>
                  <a:lnTo>
                    <a:pt x="0" y="0"/>
                  </a:lnTo>
                  <a:lnTo>
                    <a:pt x="0" y="178"/>
                  </a:lnTo>
                  <a:lnTo>
                    <a:pt x="29" y="178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29" name="Freeform 96">
              <a:extLst>
                <a:ext uri="{FF2B5EF4-FFF2-40B4-BE49-F238E27FC236}">
                  <a16:creationId xmlns:a16="http://schemas.microsoft.com/office/drawing/2014/main" id="{695B525F-9AC6-4A1A-9ADF-8B50F2CB8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0358" y="5287542"/>
              <a:ext cx="56459" cy="17745"/>
            </a:xfrm>
            <a:custGeom>
              <a:avLst/>
              <a:gdLst>
                <a:gd name="T0" fmla="*/ 0 w 29"/>
                <a:gd name="T1" fmla="*/ 12 h 12"/>
                <a:gd name="T2" fmla="*/ 29 w 29"/>
                <a:gd name="T3" fmla="*/ 12 h 12"/>
                <a:gd name="T4" fmla="*/ 29 w 29"/>
                <a:gd name="T5" fmla="*/ 0 h 12"/>
                <a:gd name="T6" fmla="*/ 0 w 29"/>
                <a:gd name="T7" fmla="*/ 0 h 12"/>
                <a:gd name="T8" fmla="*/ 0 w 29"/>
                <a:gd name="T9" fmla="*/ 12 h 12"/>
                <a:gd name="T10" fmla="*/ 0 w 29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2">
                  <a:moveTo>
                    <a:pt x="0" y="12"/>
                  </a:moveTo>
                  <a:lnTo>
                    <a:pt x="29" y="12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30" name="Freeform 97">
              <a:extLst>
                <a:ext uri="{FF2B5EF4-FFF2-40B4-BE49-F238E27FC236}">
                  <a16:creationId xmlns:a16="http://schemas.microsoft.com/office/drawing/2014/main" id="{604403F4-8E2B-459B-A241-AD4C5B8A0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3978" y="5287542"/>
              <a:ext cx="56459" cy="17745"/>
            </a:xfrm>
            <a:custGeom>
              <a:avLst/>
              <a:gdLst>
                <a:gd name="T0" fmla="*/ 0 w 29"/>
                <a:gd name="T1" fmla="*/ 0 h 12"/>
                <a:gd name="T2" fmla="*/ 0 w 29"/>
                <a:gd name="T3" fmla="*/ 12 h 12"/>
                <a:gd name="T4" fmla="*/ 29 w 29"/>
                <a:gd name="T5" fmla="*/ 12 h 12"/>
                <a:gd name="T6" fmla="*/ 29 w 29"/>
                <a:gd name="T7" fmla="*/ 0 h 12"/>
                <a:gd name="T8" fmla="*/ 0 w 29"/>
                <a:gd name="T9" fmla="*/ 0 h 12"/>
                <a:gd name="T10" fmla="*/ 0 w 29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2">
                  <a:moveTo>
                    <a:pt x="0" y="0"/>
                  </a:moveTo>
                  <a:lnTo>
                    <a:pt x="0" y="12"/>
                  </a:lnTo>
                  <a:lnTo>
                    <a:pt x="29" y="12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31" name="Freeform 98">
              <a:extLst>
                <a:ext uri="{FF2B5EF4-FFF2-40B4-BE49-F238E27FC236}">
                  <a16:creationId xmlns:a16="http://schemas.microsoft.com/office/drawing/2014/main" id="{3B6F33EA-A988-47A5-B45B-1095A2489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3978" y="5305287"/>
              <a:ext cx="56459" cy="263217"/>
            </a:xfrm>
            <a:custGeom>
              <a:avLst/>
              <a:gdLst>
                <a:gd name="T0" fmla="*/ 29 w 29"/>
                <a:gd name="T1" fmla="*/ 0 h 178"/>
                <a:gd name="T2" fmla="*/ 0 w 29"/>
                <a:gd name="T3" fmla="*/ 0 h 178"/>
                <a:gd name="T4" fmla="*/ 0 w 29"/>
                <a:gd name="T5" fmla="*/ 178 h 178"/>
                <a:gd name="T6" fmla="*/ 29 w 29"/>
                <a:gd name="T7" fmla="*/ 178 h 178"/>
                <a:gd name="T8" fmla="*/ 29 w 29"/>
                <a:gd name="T9" fmla="*/ 0 h 178"/>
                <a:gd name="T10" fmla="*/ 29 w 29"/>
                <a:gd name="T11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78">
                  <a:moveTo>
                    <a:pt x="29" y="0"/>
                  </a:moveTo>
                  <a:lnTo>
                    <a:pt x="0" y="0"/>
                  </a:lnTo>
                  <a:lnTo>
                    <a:pt x="0" y="178"/>
                  </a:lnTo>
                  <a:lnTo>
                    <a:pt x="29" y="178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32" name="Freeform 99">
              <a:extLst>
                <a:ext uri="{FF2B5EF4-FFF2-40B4-BE49-F238E27FC236}">
                  <a16:creationId xmlns:a16="http://schemas.microsoft.com/office/drawing/2014/main" id="{6268F4C1-8A4B-4CBD-BC99-39C0C6E00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4429" y="3606701"/>
              <a:ext cx="123825" cy="117475"/>
            </a:xfrm>
            <a:custGeom>
              <a:avLst/>
              <a:gdLst>
                <a:gd name="T0" fmla="*/ 0 w 78"/>
                <a:gd name="T1" fmla="*/ 0 h 74"/>
                <a:gd name="T2" fmla="*/ 0 w 78"/>
                <a:gd name="T3" fmla="*/ 74 h 74"/>
                <a:gd name="T4" fmla="*/ 78 w 78"/>
                <a:gd name="T5" fmla="*/ 74 h 74"/>
                <a:gd name="T6" fmla="*/ 78 w 78"/>
                <a:gd name="T7" fmla="*/ 0 h 74"/>
                <a:gd name="T8" fmla="*/ 0 w 78"/>
                <a:gd name="T9" fmla="*/ 0 h 74"/>
                <a:gd name="T10" fmla="*/ 0 w 78"/>
                <a:gd name="T1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74">
                  <a:moveTo>
                    <a:pt x="0" y="0"/>
                  </a:moveTo>
                  <a:lnTo>
                    <a:pt x="0" y="74"/>
                  </a:lnTo>
                  <a:lnTo>
                    <a:pt x="78" y="74"/>
                  </a:lnTo>
                  <a:lnTo>
                    <a:pt x="7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33" name="Freeform 100">
              <a:extLst>
                <a:ext uri="{FF2B5EF4-FFF2-40B4-BE49-F238E27FC236}">
                  <a16:creationId xmlns:a16="http://schemas.microsoft.com/office/drawing/2014/main" id="{FF61879B-DEE1-4D33-818F-52291F2FA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4429" y="3892451"/>
              <a:ext cx="123825" cy="115888"/>
            </a:xfrm>
            <a:custGeom>
              <a:avLst/>
              <a:gdLst>
                <a:gd name="T0" fmla="*/ 0 w 78"/>
                <a:gd name="T1" fmla="*/ 73 h 73"/>
                <a:gd name="T2" fmla="*/ 78 w 78"/>
                <a:gd name="T3" fmla="*/ 73 h 73"/>
                <a:gd name="T4" fmla="*/ 78 w 78"/>
                <a:gd name="T5" fmla="*/ 0 h 73"/>
                <a:gd name="T6" fmla="*/ 0 w 78"/>
                <a:gd name="T7" fmla="*/ 0 h 73"/>
                <a:gd name="T8" fmla="*/ 0 w 78"/>
                <a:gd name="T9" fmla="*/ 73 h 73"/>
                <a:gd name="T10" fmla="*/ 0 w 78"/>
                <a:gd name="T1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73">
                  <a:moveTo>
                    <a:pt x="0" y="73"/>
                  </a:moveTo>
                  <a:lnTo>
                    <a:pt x="78" y="73"/>
                  </a:lnTo>
                  <a:lnTo>
                    <a:pt x="78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34" name="Freeform 101">
              <a:extLst>
                <a:ext uri="{FF2B5EF4-FFF2-40B4-BE49-F238E27FC236}">
                  <a16:creationId xmlns:a16="http://schemas.microsoft.com/office/drawing/2014/main" id="{49958EF5-3750-4481-9C0C-AB3E9C8D4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4429" y="4176613"/>
              <a:ext cx="123825" cy="115888"/>
            </a:xfrm>
            <a:custGeom>
              <a:avLst/>
              <a:gdLst>
                <a:gd name="T0" fmla="*/ 78 w 78"/>
                <a:gd name="T1" fmla="*/ 0 h 73"/>
                <a:gd name="T2" fmla="*/ 0 w 78"/>
                <a:gd name="T3" fmla="*/ 0 h 73"/>
                <a:gd name="T4" fmla="*/ 0 w 78"/>
                <a:gd name="T5" fmla="*/ 73 h 73"/>
                <a:gd name="T6" fmla="*/ 78 w 78"/>
                <a:gd name="T7" fmla="*/ 73 h 73"/>
                <a:gd name="T8" fmla="*/ 78 w 78"/>
                <a:gd name="T9" fmla="*/ 0 h 73"/>
                <a:gd name="T10" fmla="*/ 78 w 78"/>
                <a:gd name="T11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73">
                  <a:moveTo>
                    <a:pt x="78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78" y="73"/>
                  </a:lnTo>
                  <a:lnTo>
                    <a:pt x="78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36" name="ZoneTexte 5135">
              <a:extLst>
                <a:ext uri="{FF2B5EF4-FFF2-40B4-BE49-F238E27FC236}">
                  <a16:creationId xmlns:a16="http://schemas.microsoft.com/office/drawing/2014/main" id="{A79DA0C1-5852-4D96-BB4B-08CFCE9D2237}"/>
                </a:ext>
              </a:extLst>
            </p:cNvPr>
            <p:cNvSpPr txBox="1"/>
            <p:nvPr/>
          </p:nvSpPr>
          <p:spPr>
            <a:xfrm>
              <a:off x="8550153" y="3528179"/>
              <a:ext cx="2230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CAB + RPV LA Q8W grade 1 or 2</a:t>
              </a:r>
            </a:p>
          </p:txBody>
        </p:sp>
        <p:sp>
          <p:nvSpPr>
            <p:cNvPr id="160" name="ZoneTexte 159">
              <a:extLst>
                <a:ext uri="{FF2B5EF4-FFF2-40B4-BE49-F238E27FC236}">
                  <a16:creationId xmlns:a16="http://schemas.microsoft.com/office/drawing/2014/main" id="{35553D2B-70A2-4B18-BE30-C43A1957434F}"/>
                </a:ext>
              </a:extLst>
            </p:cNvPr>
            <p:cNvSpPr txBox="1"/>
            <p:nvPr/>
          </p:nvSpPr>
          <p:spPr>
            <a:xfrm>
              <a:off x="8550153" y="3808072"/>
              <a:ext cx="2230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CAB + RPV LA Q4W grade 1 or 2</a:t>
              </a:r>
            </a:p>
          </p:txBody>
        </p:sp>
        <p:sp>
          <p:nvSpPr>
            <p:cNvPr id="161" name="ZoneTexte 160">
              <a:extLst>
                <a:ext uri="{FF2B5EF4-FFF2-40B4-BE49-F238E27FC236}">
                  <a16:creationId xmlns:a16="http://schemas.microsoft.com/office/drawing/2014/main" id="{70F90F6A-EEE8-4253-8BCA-FE0F5E7F561F}"/>
                </a:ext>
              </a:extLst>
            </p:cNvPr>
            <p:cNvSpPr txBox="1"/>
            <p:nvPr/>
          </p:nvSpPr>
          <p:spPr>
            <a:xfrm>
              <a:off x="8550153" y="4095584"/>
              <a:ext cx="7569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Grade 3</a:t>
              </a:r>
            </a:p>
          </p:txBody>
        </p:sp>
        <p:sp>
          <p:nvSpPr>
            <p:cNvPr id="162" name="ZoneTexte 161">
              <a:extLst>
                <a:ext uri="{FF2B5EF4-FFF2-40B4-BE49-F238E27FC236}">
                  <a16:creationId xmlns:a16="http://schemas.microsoft.com/office/drawing/2014/main" id="{FFB93AD3-C304-4BB2-AEEA-71AD363E7CF6}"/>
                </a:ext>
              </a:extLst>
            </p:cNvPr>
            <p:cNvSpPr txBox="1"/>
            <p:nvPr/>
          </p:nvSpPr>
          <p:spPr>
            <a:xfrm>
              <a:off x="1386065" y="5454030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0</a:t>
              </a:r>
            </a:p>
          </p:txBody>
        </p:sp>
        <p:sp>
          <p:nvSpPr>
            <p:cNvPr id="163" name="ZoneTexte 162">
              <a:extLst>
                <a:ext uri="{FF2B5EF4-FFF2-40B4-BE49-F238E27FC236}">
                  <a16:creationId xmlns:a16="http://schemas.microsoft.com/office/drawing/2014/main" id="{A4992A81-E817-43CF-BC21-B7B96F0149D5}"/>
                </a:ext>
              </a:extLst>
            </p:cNvPr>
            <p:cNvSpPr txBox="1"/>
            <p:nvPr/>
          </p:nvSpPr>
          <p:spPr>
            <a:xfrm>
              <a:off x="1315533" y="4990092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20</a:t>
              </a:r>
            </a:p>
          </p:txBody>
        </p:sp>
        <p:sp>
          <p:nvSpPr>
            <p:cNvPr id="164" name="ZoneTexte 163">
              <a:extLst>
                <a:ext uri="{FF2B5EF4-FFF2-40B4-BE49-F238E27FC236}">
                  <a16:creationId xmlns:a16="http://schemas.microsoft.com/office/drawing/2014/main" id="{18BBBFC1-0AC6-4BB1-91F7-61425A8A6C16}"/>
                </a:ext>
              </a:extLst>
            </p:cNvPr>
            <p:cNvSpPr txBox="1"/>
            <p:nvPr/>
          </p:nvSpPr>
          <p:spPr>
            <a:xfrm>
              <a:off x="1315533" y="4526154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40</a:t>
              </a:r>
            </a:p>
          </p:txBody>
        </p:sp>
        <p:sp>
          <p:nvSpPr>
            <p:cNvPr id="165" name="ZoneTexte 164">
              <a:extLst>
                <a:ext uri="{FF2B5EF4-FFF2-40B4-BE49-F238E27FC236}">
                  <a16:creationId xmlns:a16="http://schemas.microsoft.com/office/drawing/2014/main" id="{AB1D188E-0E43-4C88-A6DA-80DF9B42BCDA}"/>
                </a:ext>
              </a:extLst>
            </p:cNvPr>
            <p:cNvSpPr txBox="1"/>
            <p:nvPr/>
          </p:nvSpPr>
          <p:spPr>
            <a:xfrm>
              <a:off x="1315533" y="4062216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60</a:t>
              </a:r>
            </a:p>
          </p:txBody>
        </p:sp>
        <p:sp>
          <p:nvSpPr>
            <p:cNvPr id="166" name="ZoneTexte 165">
              <a:extLst>
                <a:ext uri="{FF2B5EF4-FFF2-40B4-BE49-F238E27FC236}">
                  <a16:creationId xmlns:a16="http://schemas.microsoft.com/office/drawing/2014/main" id="{05EE1C5B-0071-4797-B21E-8F54E5445383}"/>
                </a:ext>
              </a:extLst>
            </p:cNvPr>
            <p:cNvSpPr txBox="1"/>
            <p:nvPr/>
          </p:nvSpPr>
          <p:spPr>
            <a:xfrm>
              <a:off x="1315533" y="3598278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80</a:t>
              </a:r>
            </a:p>
          </p:txBody>
        </p:sp>
        <p:sp>
          <p:nvSpPr>
            <p:cNvPr id="167" name="ZoneTexte 166">
              <a:extLst>
                <a:ext uri="{FF2B5EF4-FFF2-40B4-BE49-F238E27FC236}">
                  <a16:creationId xmlns:a16="http://schemas.microsoft.com/office/drawing/2014/main" id="{28BB86A7-F283-459E-8236-E4103CC393FD}"/>
                </a:ext>
              </a:extLst>
            </p:cNvPr>
            <p:cNvSpPr txBox="1"/>
            <p:nvPr/>
          </p:nvSpPr>
          <p:spPr>
            <a:xfrm>
              <a:off x="1245001" y="3134340"/>
              <a:ext cx="3962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100</a:t>
              </a:r>
            </a:p>
          </p:txBody>
        </p:sp>
        <p:sp>
          <p:nvSpPr>
            <p:cNvPr id="170" name="ZoneTexte 169">
              <a:extLst>
                <a:ext uri="{FF2B5EF4-FFF2-40B4-BE49-F238E27FC236}">
                  <a16:creationId xmlns:a16="http://schemas.microsoft.com/office/drawing/2014/main" id="{14C2C522-0AEC-4644-BE2E-2FD1A1192E88}"/>
                </a:ext>
              </a:extLst>
            </p:cNvPr>
            <p:cNvSpPr txBox="1"/>
            <p:nvPr/>
          </p:nvSpPr>
          <p:spPr>
            <a:xfrm>
              <a:off x="1644423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J1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194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196</a:t>
              </a:r>
            </a:p>
          </p:txBody>
        </p:sp>
        <p:sp>
          <p:nvSpPr>
            <p:cNvPr id="171" name="ZoneTexte 170">
              <a:extLst>
                <a:ext uri="{FF2B5EF4-FFF2-40B4-BE49-F238E27FC236}">
                  <a16:creationId xmlns:a16="http://schemas.microsoft.com/office/drawing/2014/main" id="{D9D82CA9-6D24-49F2-8213-481671A031AA}"/>
                </a:ext>
              </a:extLst>
            </p:cNvPr>
            <p:cNvSpPr txBox="1"/>
            <p:nvPr/>
          </p:nvSpPr>
          <p:spPr>
            <a:xfrm>
              <a:off x="1873855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S4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322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515</a:t>
              </a:r>
            </a:p>
          </p:txBody>
        </p:sp>
        <p:sp>
          <p:nvSpPr>
            <p:cNvPr id="172" name="ZoneTexte 171">
              <a:extLst>
                <a:ext uri="{FF2B5EF4-FFF2-40B4-BE49-F238E27FC236}">
                  <a16:creationId xmlns:a16="http://schemas.microsoft.com/office/drawing/2014/main" id="{3FD1C06F-09AB-4169-BC61-149D32EA51D4}"/>
                </a:ext>
              </a:extLst>
            </p:cNvPr>
            <p:cNvSpPr txBox="1"/>
            <p:nvPr/>
          </p:nvSpPr>
          <p:spPr>
            <a:xfrm>
              <a:off x="2108467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S8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514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515</a:t>
              </a:r>
            </a:p>
          </p:txBody>
        </p:sp>
        <p:sp>
          <p:nvSpPr>
            <p:cNvPr id="173" name="ZoneTexte 172">
              <a:extLst>
                <a:ext uri="{FF2B5EF4-FFF2-40B4-BE49-F238E27FC236}">
                  <a16:creationId xmlns:a16="http://schemas.microsoft.com/office/drawing/2014/main" id="{36026DE9-0304-4105-8CBE-C3E63E5BD8B6}"/>
                </a:ext>
              </a:extLst>
            </p:cNvPr>
            <p:cNvSpPr txBox="1"/>
            <p:nvPr/>
          </p:nvSpPr>
          <p:spPr>
            <a:xfrm>
              <a:off x="2343078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S12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513</a:t>
              </a:r>
            </a:p>
          </p:txBody>
        </p:sp>
        <p:sp>
          <p:nvSpPr>
            <p:cNvPr id="174" name="ZoneTexte 173">
              <a:extLst>
                <a:ext uri="{FF2B5EF4-FFF2-40B4-BE49-F238E27FC236}">
                  <a16:creationId xmlns:a16="http://schemas.microsoft.com/office/drawing/2014/main" id="{6B9BB707-7E1E-4F57-A759-1E2DA0FB7390}"/>
                </a:ext>
              </a:extLst>
            </p:cNvPr>
            <p:cNvSpPr txBox="1"/>
            <p:nvPr/>
          </p:nvSpPr>
          <p:spPr>
            <a:xfrm>
              <a:off x="2577690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S16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511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508</a:t>
              </a:r>
            </a:p>
          </p:txBody>
        </p:sp>
        <p:sp>
          <p:nvSpPr>
            <p:cNvPr id="175" name="ZoneTexte 174">
              <a:extLst>
                <a:ext uri="{FF2B5EF4-FFF2-40B4-BE49-F238E27FC236}">
                  <a16:creationId xmlns:a16="http://schemas.microsoft.com/office/drawing/2014/main" id="{C6373B85-6CA1-4C68-994F-A1CCAC084A24}"/>
                </a:ext>
              </a:extLst>
            </p:cNvPr>
            <p:cNvSpPr txBox="1"/>
            <p:nvPr/>
          </p:nvSpPr>
          <p:spPr>
            <a:xfrm>
              <a:off x="2812302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S20</a:t>
              </a:r>
              <a:br>
                <a:rPr lang="fr-FR" sz="700" dirty="0"/>
              </a:b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502</a:t>
              </a:r>
            </a:p>
          </p:txBody>
        </p:sp>
        <p:sp>
          <p:nvSpPr>
            <p:cNvPr id="176" name="ZoneTexte 175">
              <a:extLst>
                <a:ext uri="{FF2B5EF4-FFF2-40B4-BE49-F238E27FC236}">
                  <a16:creationId xmlns:a16="http://schemas.microsoft.com/office/drawing/2014/main" id="{87AF0323-3D3C-48A9-9191-0EB22CAE0141}"/>
                </a:ext>
              </a:extLst>
            </p:cNvPr>
            <p:cNvSpPr txBox="1"/>
            <p:nvPr/>
          </p:nvSpPr>
          <p:spPr>
            <a:xfrm>
              <a:off x="3046912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S24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502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503</a:t>
              </a:r>
            </a:p>
          </p:txBody>
        </p:sp>
        <p:sp>
          <p:nvSpPr>
            <p:cNvPr id="177" name="ZoneTexte 176">
              <a:extLst>
                <a:ext uri="{FF2B5EF4-FFF2-40B4-BE49-F238E27FC236}">
                  <a16:creationId xmlns:a16="http://schemas.microsoft.com/office/drawing/2014/main" id="{6EFCEF35-3272-45F6-A3FC-15FF7E861B0D}"/>
                </a:ext>
              </a:extLst>
            </p:cNvPr>
            <p:cNvSpPr txBox="1"/>
            <p:nvPr/>
          </p:nvSpPr>
          <p:spPr>
            <a:xfrm>
              <a:off x="3255309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S28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502</a:t>
              </a:r>
            </a:p>
          </p:txBody>
        </p:sp>
        <p:sp>
          <p:nvSpPr>
            <p:cNvPr id="178" name="ZoneTexte 177">
              <a:extLst>
                <a:ext uri="{FF2B5EF4-FFF2-40B4-BE49-F238E27FC236}">
                  <a16:creationId xmlns:a16="http://schemas.microsoft.com/office/drawing/2014/main" id="{E823C2AE-B543-4894-9E1F-FF3939FC0348}"/>
                </a:ext>
              </a:extLst>
            </p:cNvPr>
            <p:cNvSpPr txBox="1"/>
            <p:nvPr/>
          </p:nvSpPr>
          <p:spPr>
            <a:xfrm>
              <a:off x="3489921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S32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495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499</a:t>
              </a:r>
            </a:p>
          </p:txBody>
        </p:sp>
        <p:sp>
          <p:nvSpPr>
            <p:cNvPr id="179" name="ZoneTexte 178">
              <a:extLst>
                <a:ext uri="{FF2B5EF4-FFF2-40B4-BE49-F238E27FC236}">
                  <a16:creationId xmlns:a16="http://schemas.microsoft.com/office/drawing/2014/main" id="{633F4AAA-C2DD-47F6-86BF-528323FEB2CC}"/>
                </a:ext>
              </a:extLst>
            </p:cNvPr>
            <p:cNvSpPr txBox="1"/>
            <p:nvPr/>
          </p:nvSpPr>
          <p:spPr>
            <a:xfrm>
              <a:off x="3724533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S36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492</a:t>
              </a:r>
            </a:p>
          </p:txBody>
        </p:sp>
        <p:sp>
          <p:nvSpPr>
            <p:cNvPr id="180" name="ZoneTexte 179">
              <a:extLst>
                <a:ext uri="{FF2B5EF4-FFF2-40B4-BE49-F238E27FC236}">
                  <a16:creationId xmlns:a16="http://schemas.microsoft.com/office/drawing/2014/main" id="{C3AD64E7-4430-4D22-B462-7D83256C327A}"/>
                </a:ext>
              </a:extLst>
            </p:cNvPr>
            <p:cNvSpPr txBox="1"/>
            <p:nvPr/>
          </p:nvSpPr>
          <p:spPr>
            <a:xfrm>
              <a:off x="3959144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S40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495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491</a:t>
              </a:r>
            </a:p>
          </p:txBody>
        </p:sp>
        <p:sp>
          <p:nvSpPr>
            <p:cNvPr id="181" name="ZoneTexte 180">
              <a:extLst>
                <a:ext uri="{FF2B5EF4-FFF2-40B4-BE49-F238E27FC236}">
                  <a16:creationId xmlns:a16="http://schemas.microsoft.com/office/drawing/2014/main" id="{9E6ED6D7-791B-4041-B6CA-5788C61FDF85}"/>
                </a:ext>
              </a:extLst>
            </p:cNvPr>
            <p:cNvSpPr txBox="1"/>
            <p:nvPr/>
          </p:nvSpPr>
          <p:spPr>
            <a:xfrm>
              <a:off x="4193756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S44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490</a:t>
              </a:r>
            </a:p>
          </p:txBody>
        </p:sp>
        <p:sp>
          <p:nvSpPr>
            <p:cNvPr id="182" name="ZoneTexte 181">
              <a:extLst>
                <a:ext uri="{FF2B5EF4-FFF2-40B4-BE49-F238E27FC236}">
                  <a16:creationId xmlns:a16="http://schemas.microsoft.com/office/drawing/2014/main" id="{2892DCF7-B841-48E1-AD8E-C30FC446B1FF}"/>
                </a:ext>
              </a:extLst>
            </p:cNvPr>
            <p:cNvSpPr txBox="1"/>
            <p:nvPr/>
          </p:nvSpPr>
          <p:spPr>
            <a:xfrm>
              <a:off x="4428366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S48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483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488</a:t>
              </a:r>
            </a:p>
          </p:txBody>
        </p:sp>
        <p:sp>
          <p:nvSpPr>
            <p:cNvPr id="183" name="ZoneTexte 182">
              <a:extLst>
                <a:ext uri="{FF2B5EF4-FFF2-40B4-BE49-F238E27FC236}">
                  <a16:creationId xmlns:a16="http://schemas.microsoft.com/office/drawing/2014/main" id="{EF7585D3-72EC-4200-AC51-DE96851A2E42}"/>
                </a:ext>
              </a:extLst>
            </p:cNvPr>
            <p:cNvSpPr txBox="1"/>
            <p:nvPr/>
          </p:nvSpPr>
          <p:spPr>
            <a:xfrm>
              <a:off x="4658323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S52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483</a:t>
              </a:r>
            </a:p>
          </p:txBody>
        </p:sp>
        <p:sp>
          <p:nvSpPr>
            <p:cNvPr id="184" name="ZoneTexte 183">
              <a:extLst>
                <a:ext uri="{FF2B5EF4-FFF2-40B4-BE49-F238E27FC236}">
                  <a16:creationId xmlns:a16="http://schemas.microsoft.com/office/drawing/2014/main" id="{EAF3AB29-36C4-482E-AD9E-69571F2AF606}"/>
                </a:ext>
              </a:extLst>
            </p:cNvPr>
            <p:cNvSpPr txBox="1"/>
            <p:nvPr/>
          </p:nvSpPr>
          <p:spPr>
            <a:xfrm>
              <a:off x="4892935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S56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487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480</a:t>
              </a:r>
            </a:p>
          </p:txBody>
        </p:sp>
        <p:sp>
          <p:nvSpPr>
            <p:cNvPr id="185" name="ZoneTexte 184">
              <a:extLst>
                <a:ext uri="{FF2B5EF4-FFF2-40B4-BE49-F238E27FC236}">
                  <a16:creationId xmlns:a16="http://schemas.microsoft.com/office/drawing/2014/main" id="{A3585696-EA0F-417F-93D4-424A9B3EB2CF}"/>
                </a:ext>
              </a:extLst>
            </p:cNvPr>
            <p:cNvSpPr txBox="1"/>
            <p:nvPr/>
          </p:nvSpPr>
          <p:spPr>
            <a:xfrm>
              <a:off x="5127547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S60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480</a:t>
              </a:r>
            </a:p>
          </p:txBody>
        </p:sp>
        <p:sp>
          <p:nvSpPr>
            <p:cNvPr id="186" name="ZoneTexte 185">
              <a:extLst>
                <a:ext uri="{FF2B5EF4-FFF2-40B4-BE49-F238E27FC236}">
                  <a16:creationId xmlns:a16="http://schemas.microsoft.com/office/drawing/2014/main" id="{04C9B7CC-BF1A-46C0-A10E-D511FFE993CE}"/>
                </a:ext>
              </a:extLst>
            </p:cNvPr>
            <p:cNvSpPr txBox="1"/>
            <p:nvPr/>
          </p:nvSpPr>
          <p:spPr>
            <a:xfrm>
              <a:off x="5362159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S64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485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477</a:t>
              </a:r>
            </a:p>
          </p:txBody>
        </p:sp>
        <p:sp>
          <p:nvSpPr>
            <p:cNvPr id="187" name="ZoneTexte 186">
              <a:extLst>
                <a:ext uri="{FF2B5EF4-FFF2-40B4-BE49-F238E27FC236}">
                  <a16:creationId xmlns:a16="http://schemas.microsoft.com/office/drawing/2014/main" id="{BC46B367-2B7A-4EEA-9AE6-C09B0169F8D1}"/>
                </a:ext>
              </a:extLst>
            </p:cNvPr>
            <p:cNvSpPr txBox="1"/>
            <p:nvPr/>
          </p:nvSpPr>
          <p:spPr>
            <a:xfrm>
              <a:off x="5596771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S68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477</a:t>
              </a:r>
            </a:p>
          </p:txBody>
        </p:sp>
        <p:sp>
          <p:nvSpPr>
            <p:cNvPr id="188" name="ZoneTexte 187">
              <a:extLst>
                <a:ext uri="{FF2B5EF4-FFF2-40B4-BE49-F238E27FC236}">
                  <a16:creationId xmlns:a16="http://schemas.microsoft.com/office/drawing/2014/main" id="{224C3E2D-703A-4AFB-8493-F0FBE298514A}"/>
                </a:ext>
              </a:extLst>
            </p:cNvPr>
            <p:cNvSpPr txBox="1"/>
            <p:nvPr/>
          </p:nvSpPr>
          <p:spPr>
            <a:xfrm>
              <a:off x="5831381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S72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481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476</a:t>
              </a:r>
            </a:p>
          </p:txBody>
        </p:sp>
        <p:sp>
          <p:nvSpPr>
            <p:cNvPr id="189" name="ZoneTexte 188">
              <a:extLst>
                <a:ext uri="{FF2B5EF4-FFF2-40B4-BE49-F238E27FC236}">
                  <a16:creationId xmlns:a16="http://schemas.microsoft.com/office/drawing/2014/main" id="{32984155-7E89-412A-A6BC-E9A0C6D770B1}"/>
                </a:ext>
              </a:extLst>
            </p:cNvPr>
            <p:cNvSpPr txBox="1"/>
            <p:nvPr/>
          </p:nvSpPr>
          <p:spPr>
            <a:xfrm>
              <a:off x="6039778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S76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478</a:t>
              </a:r>
            </a:p>
          </p:txBody>
        </p:sp>
        <p:sp>
          <p:nvSpPr>
            <p:cNvPr id="190" name="ZoneTexte 189">
              <a:extLst>
                <a:ext uri="{FF2B5EF4-FFF2-40B4-BE49-F238E27FC236}">
                  <a16:creationId xmlns:a16="http://schemas.microsoft.com/office/drawing/2014/main" id="{77BA289A-CE2D-434D-B58B-1E989C31C995}"/>
                </a:ext>
              </a:extLst>
            </p:cNvPr>
            <p:cNvSpPr txBox="1"/>
            <p:nvPr/>
          </p:nvSpPr>
          <p:spPr>
            <a:xfrm>
              <a:off x="6274390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S80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482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475</a:t>
              </a:r>
            </a:p>
          </p:txBody>
        </p:sp>
        <p:sp>
          <p:nvSpPr>
            <p:cNvPr id="191" name="ZoneTexte 190">
              <a:extLst>
                <a:ext uri="{FF2B5EF4-FFF2-40B4-BE49-F238E27FC236}">
                  <a16:creationId xmlns:a16="http://schemas.microsoft.com/office/drawing/2014/main" id="{35C15465-BABA-4E85-B606-8FB599DEBB91}"/>
                </a:ext>
              </a:extLst>
            </p:cNvPr>
            <p:cNvSpPr txBox="1"/>
            <p:nvPr/>
          </p:nvSpPr>
          <p:spPr>
            <a:xfrm>
              <a:off x="6509002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S84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475</a:t>
              </a:r>
            </a:p>
          </p:txBody>
        </p:sp>
        <p:sp>
          <p:nvSpPr>
            <p:cNvPr id="192" name="ZoneTexte 191">
              <a:extLst>
                <a:ext uri="{FF2B5EF4-FFF2-40B4-BE49-F238E27FC236}">
                  <a16:creationId xmlns:a16="http://schemas.microsoft.com/office/drawing/2014/main" id="{611A7C97-B027-42D8-AE94-D07E3F6A1A72}"/>
                </a:ext>
              </a:extLst>
            </p:cNvPr>
            <p:cNvSpPr txBox="1"/>
            <p:nvPr/>
          </p:nvSpPr>
          <p:spPr>
            <a:xfrm>
              <a:off x="6743614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S88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480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475</a:t>
              </a:r>
            </a:p>
          </p:txBody>
        </p:sp>
        <p:sp>
          <p:nvSpPr>
            <p:cNvPr id="193" name="ZoneTexte 192">
              <a:extLst>
                <a:ext uri="{FF2B5EF4-FFF2-40B4-BE49-F238E27FC236}">
                  <a16:creationId xmlns:a16="http://schemas.microsoft.com/office/drawing/2014/main" id="{C70A1C14-4E32-41C7-AE16-03542BA9F740}"/>
                </a:ext>
              </a:extLst>
            </p:cNvPr>
            <p:cNvSpPr txBox="1"/>
            <p:nvPr/>
          </p:nvSpPr>
          <p:spPr>
            <a:xfrm>
              <a:off x="6978226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S92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470</a:t>
              </a:r>
            </a:p>
          </p:txBody>
        </p:sp>
        <p:sp>
          <p:nvSpPr>
            <p:cNvPr id="194" name="ZoneTexte 193">
              <a:extLst>
                <a:ext uri="{FF2B5EF4-FFF2-40B4-BE49-F238E27FC236}">
                  <a16:creationId xmlns:a16="http://schemas.microsoft.com/office/drawing/2014/main" id="{A19F8872-57F1-455D-B679-1D64B71531D6}"/>
                </a:ext>
              </a:extLst>
            </p:cNvPr>
            <p:cNvSpPr txBox="1"/>
            <p:nvPr/>
          </p:nvSpPr>
          <p:spPr>
            <a:xfrm>
              <a:off x="7212836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S96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473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468</a:t>
              </a:r>
            </a:p>
          </p:txBody>
        </p:sp>
        <p:sp>
          <p:nvSpPr>
            <p:cNvPr id="195" name="ZoneTexte 194">
              <a:extLst>
                <a:ext uri="{FF2B5EF4-FFF2-40B4-BE49-F238E27FC236}">
                  <a16:creationId xmlns:a16="http://schemas.microsoft.com/office/drawing/2014/main" id="{2686818F-FEA8-46E7-B87B-D2EFD074AB1D}"/>
                </a:ext>
              </a:extLst>
            </p:cNvPr>
            <p:cNvSpPr txBox="1"/>
            <p:nvPr/>
          </p:nvSpPr>
          <p:spPr>
            <a:xfrm>
              <a:off x="7440032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S100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464</a:t>
              </a:r>
            </a:p>
          </p:txBody>
        </p:sp>
        <p:sp>
          <p:nvSpPr>
            <p:cNvPr id="196" name="ZoneTexte 195">
              <a:extLst>
                <a:ext uri="{FF2B5EF4-FFF2-40B4-BE49-F238E27FC236}">
                  <a16:creationId xmlns:a16="http://schemas.microsoft.com/office/drawing/2014/main" id="{7754042B-6836-4CE1-BFBB-725F5E70D294}"/>
                </a:ext>
              </a:extLst>
            </p:cNvPr>
            <p:cNvSpPr txBox="1"/>
            <p:nvPr/>
          </p:nvSpPr>
          <p:spPr>
            <a:xfrm>
              <a:off x="7674644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S104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452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459</a:t>
              </a:r>
            </a:p>
          </p:txBody>
        </p:sp>
        <p:sp>
          <p:nvSpPr>
            <p:cNvPr id="197" name="ZoneTexte 196">
              <a:extLst>
                <a:ext uri="{FF2B5EF4-FFF2-40B4-BE49-F238E27FC236}">
                  <a16:creationId xmlns:a16="http://schemas.microsoft.com/office/drawing/2014/main" id="{BD6B0655-854C-4779-BC50-C8D3A66A803A}"/>
                </a:ext>
              </a:extLst>
            </p:cNvPr>
            <p:cNvSpPr txBox="1"/>
            <p:nvPr/>
          </p:nvSpPr>
          <p:spPr>
            <a:xfrm>
              <a:off x="7909256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S108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450</a:t>
              </a:r>
            </a:p>
          </p:txBody>
        </p:sp>
        <p:sp>
          <p:nvSpPr>
            <p:cNvPr id="198" name="ZoneTexte 197">
              <a:extLst>
                <a:ext uri="{FF2B5EF4-FFF2-40B4-BE49-F238E27FC236}">
                  <a16:creationId xmlns:a16="http://schemas.microsoft.com/office/drawing/2014/main" id="{5371E564-189C-46FD-8C2E-C178A7446051}"/>
                </a:ext>
              </a:extLst>
            </p:cNvPr>
            <p:cNvSpPr txBox="1"/>
            <p:nvPr/>
          </p:nvSpPr>
          <p:spPr>
            <a:xfrm>
              <a:off x="8143868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S112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456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451</a:t>
              </a:r>
            </a:p>
          </p:txBody>
        </p:sp>
        <p:sp>
          <p:nvSpPr>
            <p:cNvPr id="199" name="ZoneTexte 198">
              <a:extLst>
                <a:ext uri="{FF2B5EF4-FFF2-40B4-BE49-F238E27FC236}">
                  <a16:creationId xmlns:a16="http://schemas.microsoft.com/office/drawing/2014/main" id="{4D117BCD-2E21-4C03-9843-6814D0011BB8}"/>
                </a:ext>
              </a:extLst>
            </p:cNvPr>
            <p:cNvSpPr txBox="1"/>
            <p:nvPr/>
          </p:nvSpPr>
          <p:spPr>
            <a:xfrm>
              <a:off x="8378480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S116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450</a:t>
              </a:r>
            </a:p>
          </p:txBody>
        </p:sp>
        <p:sp>
          <p:nvSpPr>
            <p:cNvPr id="200" name="ZoneTexte 199">
              <a:extLst>
                <a:ext uri="{FF2B5EF4-FFF2-40B4-BE49-F238E27FC236}">
                  <a16:creationId xmlns:a16="http://schemas.microsoft.com/office/drawing/2014/main" id="{6E0FAD25-FA8A-4E96-A436-D21D37FF75CC}"/>
                </a:ext>
              </a:extLst>
            </p:cNvPr>
            <p:cNvSpPr txBox="1"/>
            <p:nvPr/>
          </p:nvSpPr>
          <p:spPr>
            <a:xfrm>
              <a:off x="8613090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S120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456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449</a:t>
              </a:r>
            </a:p>
          </p:txBody>
        </p:sp>
        <p:sp>
          <p:nvSpPr>
            <p:cNvPr id="201" name="ZoneTexte 200">
              <a:extLst>
                <a:ext uri="{FF2B5EF4-FFF2-40B4-BE49-F238E27FC236}">
                  <a16:creationId xmlns:a16="http://schemas.microsoft.com/office/drawing/2014/main" id="{C9F30874-1450-4E46-AF75-AD56CC739412}"/>
                </a:ext>
              </a:extLst>
            </p:cNvPr>
            <p:cNvSpPr txBox="1"/>
            <p:nvPr/>
          </p:nvSpPr>
          <p:spPr>
            <a:xfrm>
              <a:off x="8821487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S124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453</a:t>
              </a:r>
            </a:p>
          </p:txBody>
        </p:sp>
        <p:sp>
          <p:nvSpPr>
            <p:cNvPr id="202" name="ZoneTexte 201">
              <a:extLst>
                <a:ext uri="{FF2B5EF4-FFF2-40B4-BE49-F238E27FC236}">
                  <a16:creationId xmlns:a16="http://schemas.microsoft.com/office/drawing/2014/main" id="{B0C658F2-ECDD-4062-A2E4-656327DB9BD4}"/>
                </a:ext>
              </a:extLst>
            </p:cNvPr>
            <p:cNvSpPr txBox="1"/>
            <p:nvPr/>
          </p:nvSpPr>
          <p:spPr>
            <a:xfrm>
              <a:off x="9056099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S128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460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455</a:t>
              </a:r>
            </a:p>
          </p:txBody>
        </p:sp>
        <p:sp>
          <p:nvSpPr>
            <p:cNvPr id="203" name="ZoneTexte 202">
              <a:extLst>
                <a:ext uri="{FF2B5EF4-FFF2-40B4-BE49-F238E27FC236}">
                  <a16:creationId xmlns:a16="http://schemas.microsoft.com/office/drawing/2014/main" id="{E4324E13-78C6-4D9B-A61B-BDFBB2EBF147}"/>
                </a:ext>
              </a:extLst>
            </p:cNvPr>
            <p:cNvSpPr txBox="1"/>
            <p:nvPr/>
          </p:nvSpPr>
          <p:spPr>
            <a:xfrm>
              <a:off x="9290711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S132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456</a:t>
              </a:r>
            </a:p>
          </p:txBody>
        </p:sp>
        <p:sp>
          <p:nvSpPr>
            <p:cNvPr id="204" name="ZoneTexte 203">
              <a:extLst>
                <a:ext uri="{FF2B5EF4-FFF2-40B4-BE49-F238E27FC236}">
                  <a16:creationId xmlns:a16="http://schemas.microsoft.com/office/drawing/2014/main" id="{AF137827-54B5-47C6-A8F1-2F742FAEF801}"/>
                </a:ext>
              </a:extLst>
            </p:cNvPr>
            <p:cNvSpPr txBox="1"/>
            <p:nvPr/>
          </p:nvSpPr>
          <p:spPr>
            <a:xfrm>
              <a:off x="9525323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S136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459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454</a:t>
              </a:r>
            </a:p>
          </p:txBody>
        </p:sp>
        <p:sp>
          <p:nvSpPr>
            <p:cNvPr id="205" name="ZoneTexte 204">
              <a:extLst>
                <a:ext uri="{FF2B5EF4-FFF2-40B4-BE49-F238E27FC236}">
                  <a16:creationId xmlns:a16="http://schemas.microsoft.com/office/drawing/2014/main" id="{F014F483-E541-4E62-9A16-7753CD0DA807}"/>
                </a:ext>
              </a:extLst>
            </p:cNvPr>
            <p:cNvSpPr txBox="1"/>
            <p:nvPr/>
          </p:nvSpPr>
          <p:spPr>
            <a:xfrm>
              <a:off x="9759935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S140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449</a:t>
              </a:r>
            </a:p>
          </p:txBody>
        </p:sp>
        <p:sp>
          <p:nvSpPr>
            <p:cNvPr id="206" name="ZoneTexte 205">
              <a:extLst>
                <a:ext uri="{FF2B5EF4-FFF2-40B4-BE49-F238E27FC236}">
                  <a16:creationId xmlns:a16="http://schemas.microsoft.com/office/drawing/2014/main" id="{59267E9F-EC35-4795-89B1-9D9FF9775F4E}"/>
                </a:ext>
              </a:extLst>
            </p:cNvPr>
            <p:cNvSpPr txBox="1"/>
            <p:nvPr/>
          </p:nvSpPr>
          <p:spPr>
            <a:xfrm>
              <a:off x="9994545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S144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456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449</a:t>
              </a:r>
            </a:p>
          </p:txBody>
        </p:sp>
        <p:sp>
          <p:nvSpPr>
            <p:cNvPr id="207" name="ZoneTexte 206">
              <a:extLst>
                <a:ext uri="{FF2B5EF4-FFF2-40B4-BE49-F238E27FC236}">
                  <a16:creationId xmlns:a16="http://schemas.microsoft.com/office/drawing/2014/main" id="{2A5C7618-3207-4BFC-A0CA-5DA736AA100E}"/>
                </a:ext>
              </a:extLst>
            </p:cNvPr>
            <p:cNvSpPr txBox="1"/>
            <p:nvPr/>
          </p:nvSpPr>
          <p:spPr>
            <a:xfrm>
              <a:off x="10235128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S148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446</a:t>
              </a:r>
            </a:p>
          </p:txBody>
        </p:sp>
        <p:sp>
          <p:nvSpPr>
            <p:cNvPr id="208" name="ZoneTexte 207">
              <a:extLst>
                <a:ext uri="{FF2B5EF4-FFF2-40B4-BE49-F238E27FC236}">
                  <a16:creationId xmlns:a16="http://schemas.microsoft.com/office/drawing/2014/main" id="{18755442-899C-4D4A-9997-4EFB49772992}"/>
                </a:ext>
              </a:extLst>
            </p:cNvPr>
            <p:cNvSpPr txBox="1"/>
            <p:nvPr/>
          </p:nvSpPr>
          <p:spPr>
            <a:xfrm>
              <a:off x="10469741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S152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456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448</a:t>
              </a:r>
            </a:p>
          </p:txBody>
        </p:sp>
        <p:sp>
          <p:nvSpPr>
            <p:cNvPr id="210" name="Freeform 99">
              <a:extLst>
                <a:ext uri="{FF2B5EF4-FFF2-40B4-BE49-F238E27FC236}">
                  <a16:creationId xmlns:a16="http://schemas.microsoft.com/office/drawing/2014/main" id="{06B0A5FC-33EC-4278-9E9D-5929EE5A9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923" y="5779531"/>
              <a:ext cx="87578" cy="83087"/>
            </a:xfrm>
            <a:custGeom>
              <a:avLst/>
              <a:gdLst>
                <a:gd name="T0" fmla="*/ 0 w 78"/>
                <a:gd name="T1" fmla="*/ 0 h 74"/>
                <a:gd name="T2" fmla="*/ 0 w 78"/>
                <a:gd name="T3" fmla="*/ 74 h 74"/>
                <a:gd name="T4" fmla="*/ 78 w 78"/>
                <a:gd name="T5" fmla="*/ 74 h 74"/>
                <a:gd name="T6" fmla="*/ 78 w 78"/>
                <a:gd name="T7" fmla="*/ 0 h 74"/>
                <a:gd name="T8" fmla="*/ 0 w 78"/>
                <a:gd name="T9" fmla="*/ 0 h 74"/>
                <a:gd name="T10" fmla="*/ 0 w 78"/>
                <a:gd name="T1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74">
                  <a:moveTo>
                    <a:pt x="0" y="0"/>
                  </a:moveTo>
                  <a:lnTo>
                    <a:pt x="0" y="74"/>
                  </a:lnTo>
                  <a:lnTo>
                    <a:pt x="78" y="74"/>
                  </a:lnTo>
                  <a:lnTo>
                    <a:pt x="7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1" name="Freeform 100">
              <a:extLst>
                <a:ext uri="{FF2B5EF4-FFF2-40B4-BE49-F238E27FC236}">
                  <a16:creationId xmlns:a16="http://schemas.microsoft.com/office/drawing/2014/main" id="{EDE28CBE-A797-4C19-A334-1E3403FA3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922" y="5887061"/>
              <a:ext cx="87579" cy="81965"/>
            </a:xfrm>
            <a:custGeom>
              <a:avLst/>
              <a:gdLst>
                <a:gd name="T0" fmla="*/ 0 w 78"/>
                <a:gd name="T1" fmla="*/ 73 h 73"/>
                <a:gd name="T2" fmla="*/ 78 w 78"/>
                <a:gd name="T3" fmla="*/ 73 h 73"/>
                <a:gd name="T4" fmla="*/ 78 w 78"/>
                <a:gd name="T5" fmla="*/ 0 h 73"/>
                <a:gd name="T6" fmla="*/ 0 w 78"/>
                <a:gd name="T7" fmla="*/ 0 h 73"/>
                <a:gd name="T8" fmla="*/ 0 w 78"/>
                <a:gd name="T9" fmla="*/ 73 h 73"/>
                <a:gd name="T10" fmla="*/ 0 w 78"/>
                <a:gd name="T1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73">
                  <a:moveTo>
                    <a:pt x="0" y="73"/>
                  </a:moveTo>
                  <a:lnTo>
                    <a:pt x="78" y="73"/>
                  </a:lnTo>
                  <a:lnTo>
                    <a:pt x="78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2" name="ZoneTexte 211">
              <a:extLst>
                <a:ext uri="{FF2B5EF4-FFF2-40B4-BE49-F238E27FC236}">
                  <a16:creationId xmlns:a16="http://schemas.microsoft.com/office/drawing/2014/main" id="{204D7B11-48E3-46B3-9736-654C8B7D5580}"/>
                </a:ext>
              </a:extLst>
            </p:cNvPr>
            <p:cNvSpPr txBox="1"/>
            <p:nvPr/>
          </p:nvSpPr>
          <p:spPr>
            <a:xfrm>
              <a:off x="636692" y="5642196"/>
              <a:ext cx="851515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50" b="1"/>
                <a:t>Participants</a:t>
              </a:r>
              <a:br>
                <a:rPr lang="en-US" sz="1050" b="1"/>
              </a:br>
              <a:r>
                <a:rPr lang="en-US" sz="1050" b="1"/>
                <a:t>at visit</a:t>
              </a:r>
            </a:p>
          </p:txBody>
        </p:sp>
        <p:sp>
          <p:nvSpPr>
            <p:cNvPr id="209" name="ZoneTexte 208">
              <a:extLst>
                <a:ext uri="{FF2B5EF4-FFF2-40B4-BE49-F238E27FC236}">
                  <a16:creationId xmlns:a16="http://schemas.microsoft.com/office/drawing/2014/main" id="{0074519B-C74B-4A94-8CF4-ACB13CABA58E}"/>
                </a:ext>
              </a:extLst>
            </p:cNvPr>
            <p:cNvSpPr txBox="1"/>
            <p:nvPr/>
          </p:nvSpPr>
          <p:spPr>
            <a:xfrm>
              <a:off x="1290247" y="2967025"/>
              <a:ext cx="3097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100" b="1" dirty="0"/>
                <a:t>%</a:t>
              </a:r>
            </a:p>
          </p:txBody>
        </p:sp>
      </p:grpSp>
      <p:sp>
        <p:nvSpPr>
          <p:cNvPr id="213" name="Text Box 3">
            <a:extLst>
              <a:ext uri="{FF2B5EF4-FFF2-40B4-BE49-F238E27FC236}">
                <a16:creationId xmlns:a16="http://schemas.microsoft.com/office/drawing/2014/main" id="{F87C49CF-7857-4966-81CE-9BE19B618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8616" y="6444771"/>
            <a:ext cx="25233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 err="1">
                <a:solidFill>
                  <a:srgbClr val="0070C0"/>
                </a:solidFill>
              </a:rPr>
              <a:t>Overton</a:t>
            </a:r>
            <a:r>
              <a:rPr lang="fr-FR" sz="1400" i="1" dirty="0">
                <a:solidFill>
                  <a:srgbClr val="0070C0"/>
                </a:solidFill>
              </a:rPr>
              <a:t> ET, CROI 2022, Abs. 479</a:t>
            </a:r>
          </a:p>
        </p:txBody>
      </p:sp>
      <p:sp>
        <p:nvSpPr>
          <p:cNvPr id="216" name="Rectangle 3">
            <a:extLst>
              <a:ext uri="{FF2B5EF4-FFF2-40B4-BE49-F238E27FC236}">
                <a16:creationId xmlns:a16="http://schemas.microsoft.com/office/drawing/2014/main" id="{82E3275F-5B1B-4CC1-A003-C38DCEFB0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6155" y="1566538"/>
            <a:ext cx="7014062" cy="44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Discontinuation for adverse events related to treatment</a:t>
            </a:r>
          </a:p>
        </p:txBody>
      </p:sp>
    </p:spTree>
    <p:extLst>
      <p:ext uri="{BB962C8B-B14F-4D97-AF65-F5344CB8AC3E}">
        <p14:creationId xmlns:p14="http://schemas.microsoft.com/office/powerpoint/2010/main" val="1416163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39D7F-E25F-4D1C-954E-3A4DF74BE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CALIBRATE: Study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935FF-41FA-48A0-B06A-33CD8A773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5" y="1708901"/>
            <a:ext cx="4502345" cy="361827"/>
          </a:xfrm>
        </p:spPr>
        <p:txBody>
          <a:bodyPr/>
          <a:lstStyle/>
          <a:p>
            <a:r>
              <a:rPr lang="en-US" sz="2000" dirty="0"/>
              <a:t>Randomized, open-label phase II trial</a:t>
            </a:r>
            <a:endParaRPr lang="en-US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5F33FB-BDDE-4B89-BDB2-9D3388794686}"/>
              </a:ext>
            </a:extLst>
          </p:cNvPr>
          <p:cNvSpPr txBox="1"/>
          <p:nvPr/>
        </p:nvSpPr>
        <p:spPr bwMode="auto">
          <a:xfrm>
            <a:off x="5988181" y="2355318"/>
            <a:ext cx="17021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If HIV-1 RNA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&lt;50 c/mL at W16 and W22, switched to TAF or BIC ;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if ≥ 50 c/mL, discontinued study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F004B6-977C-674D-8F5F-7F5B22B8231D}"/>
              </a:ext>
            </a:extLst>
          </p:cNvPr>
          <p:cNvSpPr txBox="1"/>
          <p:nvPr/>
        </p:nvSpPr>
        <p:spPr bwMode="auto">
          <a:xfrm>
            <a:off x="8605079" y="2184041"/>
            <a:ext cx="12788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Maintenance</a:t>
            </a:r>
          </a:p>
        </p:txBody>
      </p:sp>
      <p:sp>
        <p:nvSpPr>
          <p:cNvPr id="56" name="Text Box 29">
            <a:extLst>
              <a:ext uri="{FF2B5EF4-FFF2-40B4-BE49-F238E27FC236}">
                <a16:creationId xmlns:a16="http://schemas.microsoft.com/office/drawing/2014/main" id="{97C06D27-DBB4-9940-9B73-99B8638C3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0582" y="2050556"/>
            <a:ext cx="94564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tabLst>
                <a:tab pos="114300" algn="l"/>
              </a:tabLst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  <a:defRPr/>
            </a:pPr>
            <a:r>
              <a:rPr kumimoji="0" lang="en-US" altLang="en-US" sz="16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W54</a:t>
            </a:r>
          </a:p>
        </p:txBody>
      </p:sp>
      <p:sp>
        <p:nvSpPr>
          <p:cNvPr id="57" name="Line 32">
            <a:extLst>
              <a:ext uri="{FF2B5EF4-FFF2-40B4-BE49-F238E27FC236}">
                <a16:creationId xmlns:a16="http://schemas.microsoft.com/office/drawing/2014/main" id="{535988D0-DD19-FF40-A5D8-7898D782A3A0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10304150" y="2379783"/>
            <a:ext cx="13716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 Box 23">
            <a:extLst>
              <a:ext uri="{FF2B5EF4-FFF2-40B4-BE49-F238E27FC236}">
                <a16:creationId xmlns:a16="http://schemas.microsoft.com/office/drawing/2014/main" id="{DF2A79F9-13A8-6742-98DC-B1A1E3573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520" y="2921513"/>
            <a:ext cx="2347914" cy="156966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ARV-naive adults,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HIV-1 RNA ≥ 200 c/mL, CD4 ≥ 200 cells/mm</a:t>
            </a:r>
            <a:r>
              <a:rPr kumimoji="0" lang="en-GB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</a:t>
            </a:r>
            <a:b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no active HCV or </a:t>
            </a:r>
            <a:b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HBV coinfection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(N = 182)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518476C5-514F-474A-B1EA-4CB6E4945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363" y="2490651"/>
            <a:ext cx="1862521" cy="2993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LEN SC Q6M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5584EB-D14A-B84A-B64E-3E0A1B14ED53}"/>
              </a:ext>
            </a:extLst>
          </p:cNvPr>
          <p:cNvSpPr txBox="1"/>
          <p:nvPr/>
        </p:nvSpPr>
        <p:spPr bwMode="auto">
          <a:xfrm>
            <a:off x="4386138" y="2181485"/>
            <a:ext cx="9653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Induction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B66F2-2FDD-6544-955D-598077553CBA}"/>
              </a:ext>
            </a:extLst>
          </p:cNvPr>
          <p:cNvSpPr txBox="1"/>
          <p:nvPr/>
        </p:nvSpPr>
        <p:spPr bwMode="auto">
          <a:xfrm>
            <a:off x="3840019" y="4892174"/>
            <a:ext cx="8038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*LEN oral lead-in 600 mg Days 1 and 2, 300 mg Day 8; LEN 927 mg SC Day 15 and then Q6M.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LEN 600 mg Days 1 and 2, then 50 mg from Day 3. 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‡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FTC/TAF 200/25 mg. 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§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BIC/FTC/TAF 50/200/25 mg.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Line 33">
            <a:extLst>
              <a:ext uri="{FF2B5EF4-FFF2-40B4-BE49-F238E27FC236}">
                <a16:creationId xmlns:a16="http://schemas.microsoft.com/office/drawing/2014/main" id="{BB4E99D7-FE79-864B-A3AF-26F247C768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87676" y="2802077"/>
            <a:ext cx="2863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Line 33">
            <a:extLst>
              <a:ext uri="{FF2B5EF4-FFF2-40B4-BE49-F238E27FC236}">
                <a16:creationId xmlns:a16="http://schemas.microsoft.com/office/drawing/2014/main" id="{96725D01-C96F-1741-B6FC-0D8AE76CD9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87676" y="3386916"/>
            <a:ext cx="2863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Line 32">
            <a:extLst>
              <a:ext uri="{FF2B5EF4-FFF2-40B4-BE49-F238E27FC236}">
                <a16:creationId xmlns:a16="http://schemas.microsoft.com/office/drawing/2014/main" id="{3C2E9BB1-E28E-294B-AF4A-D803A97B358A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726112" y="2377983"/>
            <a:ext cx="13716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A844AA36-6630-A848-BFEF-9AC0395E9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363" y="2777610"/>
            <a:ext cx="1862521" cy="2702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FTC/TAF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‡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PO QD</a:t>
            </a:r>
          </a:p>
        </p:txBody>
      </p:sp>
      <p:sp>
        <p:nvSpPr>
          <p:cNvPr id="40" name="Rectangle 24">
            <a:extLst>
              <a:ext uri="{FF2B5EF4-FFF2-40B4-BE49-F238E27FC236}">
                <a16:creationId xmlns:a16="http://schemas.microsoft.com/office/drawing/2014/main" id="{3CDBFA64-0F25-DD4A-A0D8-A4BD74D0E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363" y="3107494"/>
            <a:ext cx="1862521" cy="318991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LEN SC Q6M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+</a:t>
            </a: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4A877D04-95AB-364B-BE8F-4F9FF412A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363" y="3407706"/>
            <a:ext cx="1862521" cy="28796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FTC/TAF</a:t>
            </a:r>
            <a:r>
              <a: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‡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PO QD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</p:txBody>
      </p:sp>
      <p:sp>
        <p:nvSpPr>
          <p:cNvPr id="42" name="Rectangle 24">
            <a:extLst>
              <a:ext uri="{FF2B5EF4-FFF2-40B4-BE49-F238E27FC236}">
                <a16:creationId xmlns:a16="http://schemas.microsoft.com/office/drawing/2014/main" id="{008310A7-1F81-6A4D-834A-74E51016F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974" y="2490651"/>
            <a:ext cx="3208405" cy="299324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LEN SC Q6M</a:t>
            </a:r>
          </a:p>
        </p:txBody>
      </p:sp>
      <p:sp>
        <p:nvSpPr>
          <p:cNvPr id="43" name="Rectangle 24">
            <a:extLst>
              <a:ext uri="{FF2B5EF4-FFF2-40B4-BE49-F238E27FC236}">
                <a16:creationId xmlns:a16="http://schemas.microsoft.com/office/drawing/2014/main" id="{69A8DC52-F215-F842-9301-CC509F6A4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974" y="3107495"/>
            <a:ext cx="3208405" cy="299324"/>
          </a:xfrm>
          <a:prstGeom prst="rect">
            <a:avLst/>
          </a:prstGeom>
          <a:solidFill>
            <a:srgbClr val="C0504D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LEN SC Q6M</a:t>
            </a:r>
          </a:p>
        </p:txBody>
      </p:sp>
      <p:sp>
        <p:nvSpPr>
          <p:cNvPr id="44" name="Rectangle 28">
            <a:extLst>
              <a:ext uri="{FF2B5EF4-FFF2-40B4-BE49-F238E27FC236}">
                <a16:creationId xmlns:a16="http://schemas.microsoft.com/office/drawing/2014/main" id="{A9D5615F-F3F5-F142-AB43-93CEF6D60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974" y="2777610"/>
            <a:ext cx="3208405" cy="2702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TAF 25 mg PO QD</a:t>
            </a:r>
          </a:p>
        </p:txBody>
      </p:sp>
      <p:sp>
        <p:nvSpPr>
          <p:cNvPr id="45" name="Rectangle 28">
            <a:extLst>
              <a:ext uri="{FF2B5EF4-FFF2-40B4-BE49-F238E27FC236}">
                <a16:creationId xmlns:a16="http://schemas.microsoft.com/office/drawing/2014/main" id="{646663D5-D436-D243-9C7D-6CC63D1FF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974" y="3407706"/>
            <a:ext cx="3208405" cy="27020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BIC 75 mg PO QD</a:t>
            </a:r>
          </a:p>
        </p:txBody>
      </p:sp>
      <p:sp>
        <p:nvSpPr>
          <p:cNvPr id="48" name="Rectangle 24">
            <a:extLst>
              <a:ext uri="{FF2B5EF4-FFF2-40B4-BE49-F238E27FC236}">
                <a16:creationId xmlns:a16="http://schemas.microsoft.com/office/drawing/2014/main" id="{D5FAF272-C7B0-B04C-8828-ACEF6F0FB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362" y="3728510"/>
            <a:ext cx="7157017" cy="288991"/>
          </a:xfrm>
          <a:prstGeom prst="rect">
            <a:avLst/>
          </a:prstGeom>
          <a:solidFill>
            <a:srgbClr val="4F81BD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LEN 50 mg PO QD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+</a:t>
            </a:r>
          </a:p>
        </p:txBody>
      </p:sp>
      <p:sp>
        <p:nvSpPr>
          <p:cNvPr id="49" name="Rectangle 28">
            <a:extLst>
              <a:ext uri="{FF2B5EF4-FFF2-40B4-BE49-F238E27FC236}">
                <a16:creationId xmlns:a16="http://schemas.microsoft.com/office/drawing/2014/main" id="{ECB185AD-0D41-EF4C-8A2F-9803D25DF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362" y="4018843"/>
            <a:ext cx="7157017" cy="27615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FTC/TAF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‡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PO QD</a:t>
            </a:r>
          </a:p>
        </p:txBody>
      </p:sp>
      <p:sp>
        <p:nvSpPr>
          <p:cNvPr id="50" name="Rectangle 25">
            <a:extLst>
              <a:ext uri="{FF2B5EF4-FFF2-40B4-BE49-F238E27FC236}">
                <a16:creationId xmlns:a16="http://schemas.microsoft.com/office/drawing/2014/main" id="{A0E84F78-C2E2-DA4B-BDAB-E974DAF69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362" y="4366147"/>
            <a:ext cx="7157017" cy="559656"/>
          </a:xfrm>
          <a:prstGeom prst="rect">
            <a:avLst/>
          </a:prstGeom>
          <a:solidFill>
            <a:srgbClr val="9BBB59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BIC/FTC/TAF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§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PO QD</a:t>
            </a:r>
          </a:p>
        </p:txBody>
      </p:sp>
      <p:sp>
        <p:nvSpPr>
          <p:cNvPr id="51" name="Text Box 29">
            <a:extLst>
              <a:ext uri="{FF2B5EF4-FFF2-40B4-BE49-F238E27FC236}">
                <a16:creationId xmlns:a16="http://schemas.microsoft.com/office/drawing/2014/main" id="{8796DD43-50A3-F249-AA86-B3CAB4708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6757" y="2050556"/>
            <a:ext cx="94564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tabLst>
                <a:tab pos="114300" algn="l"/>
              </a:tabLst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  <a:defRPr/>
            </a:pPr>
            <a:r>
              <a:rPr kumimoji="0" lang="en-US" altLang="en-US" sz="16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W80</a:t>
            </a:r>
          </a:p>
        </p:txBody>
      </p:sp>
      <p:sp>
        <p:nvSpPr>
          <p:cNvPr id="52" name="Line 32">
            <a:extLst>
              <a:ext uri="{FF2B5EF4-FFF2-40B4-BE49-F238E27FC236}">
                <a16:creationId xmlns:a16="http://schemas.microsoft.com/office/drawing/2014/main" id="{C5B82C52-B5D0-E54A-8105-2F3832D07522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11014270" y="2386486"/>
            <a:ext cx="13716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964328-E1F6-8746-9851-9775C3EA63F9}"/>
              </a:ext>
            </a:extLst>
          </p:cNvPr>
          <p:cNvSpPr txBox="1"/>
          <p:nvPr/>
        </p:nvSpPr>
        <p:spPr bwMode="auto">
          <a:xfrm>
            <a:off x="3048000" y="2547295"/>
            <a:ext cx="9123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Group 1* N = 52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F877FAB-1ACF-574C-B2B2-466425A67C6D}"/>
              </a:ext>
            </a:extLst>
          </p:cNvPr>
          <p:cNvSpPr txBox="1"/>
          <p:nvPr/>
        </p:nvSpPr>
        <p:spPr bwMode="auto">
          <a:xfrm>
            <a:off x="3048000" y="3150736"/>
            <a:ext cx="9123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Group 2* N = 53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D42DD57-6858-A245-9C96-F26F996A9284}"/>
              </a:ext>
            </a:extLst>
          </p:cNvPr>
          <p:cNvSpPr txBox="1"/>
          <p:nvPr/>
        </p:nvSpPr>
        <p:spPr bwMode="auto">
          <a:xfrm>
            <a:off x="3048000" y="3760529"/>
            <a:ext cx="9011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Group 3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N = 52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A6916B-04FC-414E-9445-442D8845E16E}"/>
              </a:ext>
            </a:extLst>
          </p:cNvPr>
          <p:cNvSpPr txBox="1"/>
          <p:nvPr/>
        </p:nvSpPr>
        <p:spPr bwMode="auto">
          <a:xfrm>
            <a:off x="3048000" y="4345942"/>
            <a:ext cx="8123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Group 4 N = 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EEE7C5-9CE0-4377-8B36-708E8DB6B112}"/>
              </a:ext>
            </a:extLst>
          </p:cNvPr>
          <p:cNvSpPr txBox="1"/>
          <p:nvPr/>
        </p:nvSpPr>
        <p:spPr bwMode="auto">
          <a:xfrm>
            <a:off x="3628842" y="186419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Line 33">
            <a:extLst>
              <a:ext uri="{FF2B5EF4-FFF2-40B4-BE49-F238E27FC236}">
                <a16:creationId xmlns:a16="http://schemas.microsoft.com/office/drawing/2014/main" id="{38F0DDE6-38EC-4694-A5FC-FD76645076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25199" y="2814623"/>
            <a:ext cx="2863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Line 33">
            <a:extLst>
              <a:ext uri="{FF2B5EF4-FFF2-40B4-BE49-F238E27FC236}">
                <a16:creationId xmlns:a16="http://schemas.microsoft.com/office/drawing/2014/main" id="{5C7B506A-DE5D-4E6D-8CE6-CF850FDA34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25199" y="3399462"/>
            <a:ext cx="2863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 Box 29">
            <a:extLst>
              <a:ext uri="{FF2B5EF4-FFF2-40B4-BE49-F238E27FC236}">
                <a16:creationId xmlns:a16="http://schemas.microsoft.com/office/drawing/2014/main" id="{2A629B84-25E6-484D-B1B2-BEA2CA13D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241" y="2050556"/>
            <a:ext cx="16477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tabLst>
                <a:tab pos="114300" algn="l"/>
              </a:tabLst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  <a:defRPr/>
            </a:pPr>
            <a:r>
              <a:rPr kumimoji="0" lang="en-US" altLang="en-US" sz="16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W28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66914FF2-1523-DB40-92D9-A298BEA3E6BA}"/>
              </a:ext>
            </a:extLst>
          </p:cNvPr>
          <p:cNvSpPr txBox="1">
            <a:spLocks/>
          </p:cNvSpPr>
          <p:nvPr/>
        </p:nvSpPr>
        <p:spPr>
          <a:xfrm>
            <a:off x="609600" y="5628655"/>
            <a:ext cx="10877529" cy="1027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Primary outcome: HIV-1 RNA &lt;50 c/mL at W54</a:t>
            </a:r>
          </a:p>
          <a:p>
            <a:r>
              <a:rPr lang="en-US" sz="1800" dirty="0"/>
              <a:t>Secondary outcomes: Safety, HIV-1 RNA &lt;50 c/mL at W28, 38, and 80; change from baseline in HIV-1 RNA </a:t>
            </a:r>
            <a:br>
              <a:rPr lang="en-US" sz="1800" dirty="0"/>
            </a:br>
            <a:r>
              <a:rPr lang="en-US" sz="1800" dirty="0"/>
              <a:t>and CD4 at W28, 38, 54, and 80</a:t>
            </a:r>
          </a:p>
        </p:txBody>
      </p:sp>
      <p:sp>
        <p:nvSpPr>
          <p:cNvPr id="46" name="Text Box 3">
            <a:extLst>
              <a:ext uri="{FF2B5EF4-FFF2-40B4-BE49-F238E27FC236}">
                <a16:creationId xmlns:a16="http://schemas.microsoft.com/office/drawing/2014/main" id="{AD2DAA72-F7C3-4CF0-A8EF-ECE4A6C02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8073" y="6444771"/>
            <a:ext cx="24039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>
                <a:solidFill>
                  <a:srgbClr val="0070C0"/>
                </a:solidFill>
              </a:rPr>
              <a:t>Gupta SK, CROI 2022, Abs. 138</a:t>
            </a:r>
          </a:p>
        </p:txBody>
      </p:sp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5F69AFD8-03E6-44C5-A57C-58D990DAF7EB}"/>
              </a:ext>
            </a:extLst>
          </p:cNvPr>
          <p:cNvCxnSpPr>
            <a:stCxn id="11" idx="3"/>
            <a:endCxn id="5" idx="1"/>
          </p:cNvCxnSpPr>
          <p:nvPr/>
        </p:nvCxnSpPr>
        <p:spPr>
          <a:xfrm flipV="1">
            <a:off x="2716434" y="2808905"/>
            <a:ext cx="331566" cy="897438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F688610F-BA66-40A8-BE32-B043A605DE27}"/>
              </a:ext>
            </a:extLst>
          </p:cNvPr>
          <p:cNvCxnSpPr>
            <a:stCxn id="11" idx="3"/>
            <a:endCxn id="66" idx="1"/>
          </p:cNvCxnSpPr>
          <p:nvPr/>
        </p:nvCxnSpPr>
        <p:spPr>
          <a:xfrm flipV="1">
            <a:off x="2716434" y="3412346"/>
            <a:ext cx="331566" cy="293997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66057631-5BE0-4676-A0A7-36A069F8B32F}"/>
              </a:ext>
            </a:extLst>
          </p:cNvPr>
          <p:cNvCxnSpPr>
            <a:stCxn id="11" idx="3"/>
            <a:endCxn id="67" idx="1"/>
          </p:cNvCxnSpPr>
          <p:nvPr/>
        </p:nvCxnSpPr>
        <p:spPr>
          <a:xfrm>
            <a:off x="2716434" y="3706343"/>
            <a:ext cx="331566" cy="315796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Connecteur : en angle 20">
            <a:extLst>
              <a:ext uri="{FF2B5EF4-FFF2-40B4-BE49-F238E27FC236}">
                <a16:creationId xmlns:a16="http://schemas.microsoft.com/office/drawing/2014/main" id="{6E0CB5A1-759A-4705-ABB2-7784FE3B5A6C}"/>
              </a:ext>
            </a:extLst>
          </p:cNvPr>
          <p:cNvCxnSpPr>
            <a:stCxn id="11" idx="3"/>
            <a:endCxn id="68" idx="1"/>
          </p:cNvCxnSpPr>
          <p:nvPr/>
        </p:nvCxnSpPr>
        <p:spPr>
          <a:xfrm>
            <a:off x="2716434" y="3706343"/>
            <a:ext cx="331566" cy="901209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28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CALIBRATE study: phase 2 of LEN as initial ART</a:t>
            </a:r>
            <a:br>
              <a:rPr lang="en-US" dirty="0"/>
            </a:br>
            <a:r>
              <a:rPr lang="en-US" dirty="0"/>
              <a:t>W54 Results (1)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177088" y="1829467"/>
            <a:ext cx="5014912" cy="609600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None/>
            </a:pPr>
            <a:r>
              <a:rPr lang="en-US" sz="1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Virologic outcome at W54 restricted to participants with virologic suppression at W28, %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818C581-6A31-48C0-9A8B-00D460D9A63A}"/>
              </a:ext>
            </a:extLst>
          </p:cNvPr>
          <p:cNvSpPr txBox="1"/>
          <p:nvPr/>
        </p:nvSpPr>
        <p:spPr>
          <a:xfrm>
            <a:off x="524563" y="1829344"/>
            <a:ext cx="500897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Virologic outcome at W</a:t>
            </a:r>
            <a:r>
              <a:rPr kumimoji="0" lang="en-US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54 (ITT, snapshot), %</a:t>
            </a:r>
            <a:endParaRPr kumimoji="0" lang="en-US" b="1" i="0" u="none" strike="noStrike" kern="1200" cap="none" spc="0" normalizeH="0" baseline="3000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BC70B3B-E916-4396-9429-5986D955472F}"/>
              </a:ext>
            </a:extLst>
          </p:cNvPr>
          <p:cNvGrpSpPr/>
          <p:nvPr/>
        </p:nvGrpSpPr>
        <p:grpSpPr>
          <a:xfrm>
            <a:off x="758138" y="6041861"/>
            <a:ext cx="3618669" cy="276999"/>
            <a:chOff x="3761811" y="5666948"/>
            <a:chExt cx="3618669" cy="276999"/>
          </a:xfrm>
        </p:grpSpPr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D70CCD76-EE7F-4215-9589-D5098FB84503}"/>
                </a:ext>
              </a:extLst>
            </p:cNvPr>
            <p:cNvSpPr/>
            <p:nvPr/>
          </p:nvSpPr>
          <p:spPr bwMode="auto">
            <a:xfrm>
              <a:off x="3761811" y="5715447"/>
              <a:ext cx="180000" cy="180000"/>
            </a:xfrm>
            <a:prstGeom prst="rect">
              <a:avLst/>
            </a:prstGeom>
            <a:solidFill>
              <a:srgbClr val="D99694"/>
            </a:solidFill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no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2180251F-57CD-4063-91E0-435F8698F04B}"/>
                </a:ext>
              </a:extLst>
            </p:cNvPr>
            <p:cNvSpPr/>
            <p:nvPr/>
          </p:nvSpPr>
          <p:spPr bwMode="auto">
            <a:xfrm>
              <a:off x="3957748" y="5666948"/>
              <a:ext cx="3422732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spAutoFit/>
            </a:bodyPr>
            <a:lstStyle/>
            <a:p>
              <a:pPr lvl="0" defTabSz="1219170" eaLnBrk="0" hangingPunct="0">
                <a:defRPr/>
              </a:pPr>
              <a:r>
                <a:rPr kumimoji="0" lang="en-US" sz="1200" b="1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LEN oral/sc + FTC/TAF </a:t>
              </a:r>
              <a:r>
                <a:rPr lang="en-US" sz="1200" b="1" kern="0">
                  <a:solidFill>
                    <a:srgbClr val="000000"/>
                  </a:solidFill>
                  <a:cs typeface="Arial" charset="0"/>
                </a:rPr>
                <a:t>then from W28 </a:t>
              </a:r>
              <a:r>
                <a:rPr kumimoji="0" lang="en-US" sz="1200" b="1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LEN sc + TAF</a:t>
              </a: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50F448CC-F8B9-4707-A392-22133D3A7F90}"/>
              </a:ext>
            </a:extLst>
          </p:cNvPr>
          <p:cNvGrpSpPr/>
          <p:nvPr/>
        </p:nvGrpSpPr>
        <p:grpSpPr>
          <a:xfrm>
            <a:off x="10381634" y="6041861"/>
            <a:ext cx="1191722" cy="276999"/>
            <a:chOff x="3761811" y="6465112"/>
            <a:chExt cx="1191722" cy="276999"/>
          </a:xfrm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A833BF21-B040-4A0E-A718-01BB85F10BB8}"/>
                </a:ext>
              </a:extLst>
            </p:cNvPr>
            <p:cNvSpPr/>
            <p:nvPr/>
          </p:nvSpPr>
          <p:spPr bwMode="auto">
            <a:xfrm>
              <a:off x="3761811" y="6513611"/>
              <a:ext cx="180000" cy="180000"/>
            </a:xfrm>
            <a:prstGeom prst="rect">
              <a:avLst/>
            </a:prstGeom>
            <a:solidFill>
              <a:srgbClr val="9BBB59"/>
            </a:solidFill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no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1" i="0" u="none" strike="noStrike" kern="0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FF1D7FC5-88B3-414F-8C5D-3E2C7199E127}"/>
                </a:ext>
              </a:extLst>
            </p:cNvPr>
            <p:cNvSpPr/>
            <p:nvPr/>
          </p:nvSpPr>
          <p:spPr bwMode="auto">
            <a:xfrm>
              <a:off x="3957748" y="6465112"/>
              <a:ext cx="995785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BIC/FTC/TAF</a:t>
              </a:r>
              <a:endParaRPr kumimoji="0" lang="fr-FR" sz="1200" b="1" i="0" u="none" strike="noStrike" kern="0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B02CD669-5E36-49F1-9B95-095FC374E1C6}"/>
              </a:ext>
            </a:extLst>
          </p:cNvPr>
          <p:cNvGrpSpPr/>
          <p:nvPr/>
        </p:nvGrpSpPr>
        <p:grpSpPr>
          <a:xfrm>
            <a:off x="4737014" y="6041861"/>
            <a:ext cx="3583403" cy="276999"/>
            <a:chOff x="3761811" y="5933003"/>
            <a:chExt cx="3583403" cy="276999"/>
          </a:xfrm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E413EF77-5B17-4862-8F28-CB9825E8781F}"/>
                </a:ext>
              </a:extLst>
            </p:cNvPr>
            <p:cNvSpPr/>
            <p:nvPr/>
          </p:nvSpPr>
          <p:spPr bwMode="auto">
            <a:xfrm>
              <a:off x="3761811" y="5981502"/>
              <a:ext cx="180000" cy="180000"/>
            </a:xfrm>
            <a:prstGeom prst="rect">
              <a:avLst/>
            </a:prstGeom>
            <a:solidFill>
              <a:srgbClr val="C0504D"/>
            </a:solidFill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no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4188541E-4040-4E4B-ABDB-D7139081546A}"/>
                </a:ext>
              </a:extLst>
            </p:cNvPr>
            <p:cNvSpPr/>
            <p:nvPr/>
          </p:nvSpPr>
          <p:spPr bwMode="auto">
            <a:xfrm>
              <a:off x="3957748" y="5933003"/>
              <a:ext cx="3387466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LEN oral/sc + FTC/TAF then from W28 LEN sc + BIC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F9D0AC45-5241-44F9-86D2-FF280A344444}"/>
              </a:ext>
            </a:extLst>
          </p:cNvPr>
          <p:cNvGrpSpPr/>
          <p:nvPr/>
        </p:nvGrpSpPr>
        <p:grpSpPr>
          <a:xfrm>
            <a:off x="8685434" y="6041861"/>
            <a:ext cx="1592473" cy="276999"/>
            <a:chOff x="3761811" y="6199058"/>
            <a:chExt cx="1592473" cy="276999"/>
          </a:xfrm>
        </p:grpSpPr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C67CB478-96A9-40F8-B6C1-FF120D096114}"/>
                </a:ext>
              </a:extLst>
            </p:cNvPr>
            <p:cNvSpPr/>
            <p:nvPr/>
          </p:nvSpPr>
          <p:spPr bwMode="auto">
            <a:xfrm>
              <a:off x="3761811" y="6247557"/>
              <a:ext cx="180000" cy="180000"/>
            </a:xfrm>
            <a:prstGeom prst="rect">
              <a:avLst/>
            </a:prstGeom>
            <a:solidFill>
              <a:srgbClr val="4F81BD"/>
            </a:solidFill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no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1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068FB61F-71E8-47DB-8CC1-6DC7763BF779}"/>
                </a:ext>
              </a:extLst>
            </p:cNvPr>
            <p:cNvSpPr/>
            <p:nvPr/>
          </p:nvSpPr>
          <p:spPr bwMode="auto">
            <a:xfrm>
              <a:off x="3957748" y="6199058"/>
              <a:ext cx="1396536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LEN oral + FTC/TAF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25D9B1FF-F123-4D22-9345-91B460D12BEC}"/>
              </a:ext>
            </a:extLst>
          </p:cNvPr>
          <p:cNvGrpSpPr/>
          <p:nvPr/>
        </p:nvGrpSpPr>
        <p:grpSpPr>
          <a:xfrm>
            <a:off x="405775" y="2499403"/>
            <a:ext cx="11529466" cy="3400504"/>
            <a:chOff x="405775" y="2729329"/>
            <a:chExt cx="11529466" cy="2172187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93555DED-697C-44EB-A2BD-6D4996DF9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1228" y="4394616"/>
              <a:ext cx="338138" cy="130175"/>
            </a:xfrm>
            <a:prstGeom prst="rect">
              <a:avLst/>
            </a:pr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1D7F6B1-F72E-4835-A2D2-A6D2A73F1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678" y="4366041"/>
              <a:ext cx="336550" cy="158750"/>
            </a:xfrm>
            <a:custGeom>
              <a:avLst/>
              <a:gdLst>
                <a:gd name="T0" fmla="*/ 0 w 212"/>
                <a:gd name="T1" fmla="*/ 100 h 100"/>
                <a:gd name="T2" fmla="*/ 212 w 212"/>
                <a:gd name="T3" fmla="*/ 100 h 100"/>
                <a:gd name="T4" fmla="*/ 212 w 212"/>
                <a:gd name="T5" fmla="*/ 18 h 100"/>
                <a:gd name="T6" fmla="*/ 212 w 212"/>
                <a:gd name="T7" fmla="*/ 0 h 100"/>
                <a:gd name="T8" fmla="*/ 0 w 212"/>
                <a:gd name="T9" fmla="*/ 0 h 100"/>
                <a:gd name="T10" fmla="*/ 0 w 212"/>
                <a:gd name="T11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100">
                  <a:moveTo>
                    <a:pt x="0" y="100"/>
                  </a:moveTo>
                  <a:lnTo>
                    <a:pt x="212" y="100"/>
                  </a:lnTo>
                  <a:lnTo>
                    <a:pt x="212" y="18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3420D69-D801-4936-ADCA-2FA35045C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6541" y="4340641"/>
              <a:ext cx="338138" cy="184150"/>
            </a:xfrm>
            <a:custGeom>
              <a:avLst/>
              <a:gdLst>
                <a:gd name="T0" fmla="*/ 213 w 213"/>
                <a:gd name="T1" fmla="*/ 116 h 116"/>
                <a:gd name="T2" fmla="*/ 213 w 213"/>
                <a:gd name="T3" fmla="*/ 16 h 116"/>
                <a:gd name="T4" fmla="*/ 213 w 213"/>
                <a:gd name="T5" fmla="*/ 0 h 116"/>
                <a:gd name="T6" fmla="*/ 0 w 213"/>
                <a:gd name="T7" fmla="*/ 0 h 116"/>
                <a:gd name="T8" fmla="*/ 0 w 213"/>
                <a:gd name="T9" fmla="*/ 59 h 116"/>
                <a:gd name="T10" fmla="*/ 0 w 213"/>
                <a:gd name="T11" fmla="*/ 116 h 116"/>
                <a:gd name="T12" fmla="*/ 213 w 213"/>
                <a:gd name="T13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116">
                  <a:moveTo>
                    <a:pt x="213" y="116"/>
                  </a:moveTo>
                  <a:lnTo>
                    <a:pt x="213" y="16"/>
                  </a:lnTo>
                  <a:lnTo>
                    <a:pt x="213" y="0"/>
                  </a:lnTo>
                  <a:lnTo>
                    <a:pt x="0" y="0"/>
                  </a:lnTo>
                  <a:lnTo>
                    <a:pt x="0" y="59"/>
                  </a:lnTo>
                  <a:lnTo>
                    <a:pt x="0" y="116"/>
                  </a:lnTo>
                  <a:lnTo>
                    <a:pt x="213" y="116"/>
                  </a:lnTo>
                  <a:close/>
                </a:path>
              </a:pathLst>
            </a:cu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3114DF-B06C-4BDD-A454-79680D5F5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991" y="4434304"/>
              <a:ext cx="336550" cy="90488"/>
            </a:xfrm>
            <a:prstGeom prst="rect">
              <a:avLst/>
            </a:prstGeom>
            <a:solidFill>
              <a:srgbClr val="D9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15B65-8CB3-453F-9DCA-36ADA24EF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1853" y="3062704"/>
              <a:ext cx="336550" cy="1462088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86AB9C9-9E11-40CE-B850-410D16C31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403" y="2935704"/>
              <a:ext cx="338138" cy="1589088"/>
            </a:xfrm>
            <a:custGeom>
              <a:avLst/>
              <a:gdLst>
                <a:gd name="T0" fmla="*/ 0 w 213"/>
                <a:gd name="T1" fmla="*/ 0 h 1001"/>
                <a:gd name="T2" fmla="*/ 0 w 213"/>
                <a:gd name="T3" fmla="*/ 80 h 1001"/>
                <a:gd name="T4" fmla="*/ 0 w 213"/>
                <a:gd name="T5" fmla="*/ 1001 h 1001"/>
                <a:gd name="T6" fmla="*/ 213 w 213"/>
                <a:gd name="T7" fmla="*/ 1001 h 1001"/>
                <a:gd name="T8" fmla="*/ 213 w 213"/>
                <a:gd name="T9" fmla="*/ 0 h 1001"/>
                <a:gd name="T10" fmla="*/ 0 w 213"/>
                <a:gd name="T11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3" h="1001">
                  <a:moveTo>
                    <a:pt x="0" y="0"/>
                  </a:moveTo>
                  <a:lnTo>
                    <a:pt x="0" y="80"/>
                  </a:lnTo>
                  <a:lnTo>
                    <a:pt x="0" y="1001"/>
                  </a:lnTo>
                  <a:lnTo>
                    <a:pt x="213" y="1001"/>
                  </a:lnTo>
                  <a:lnTo>
                    <a:pt x="2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F273BE5-5BA0-4A83-99D5-AAEEB8B86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166" y="2967454"/>
              <a:ext cx="336550" cy="1557338"/>
            </a:xfrm>
            <a:custGeom>
              <a:avLst/>
              <a:gdLst>
                <a:gd name="T0" fmla="*/ 212 w 212"/>
                <a:gd name="T1" fmla="*/ 0 h 981"/>
                <a:gd name="T2" fmla="*/ 0 w 212"/>
                <a:gd name="T3" fmla="*/ 0 h 981"/>
                <a:gd name="T4" fmla="*/ 0 w 212"/>
                <a:gd name="T5" fmla="*/ 981 h 981"/>
                <a:gd name="T6" fmla="*/ 212 w 212"/>
                <a:gd name="T7" fmla="*/ 981 h 981"/>
                <a:gd name="T8" fmla="*/ 212 w 212"/>
                <a:gd name="T9" fmla="*/ 60 h 981"/>
                <a:gd name="T10" fmla="*/ 212 w 212"/>
                <a:gd name="T11" fmla="*/ 0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981">
                  <a:moveTo>
                    <a:pt x="212" y="0"/>
                  </a:moveTo>
                  <a:lnTo>
                    <a:pt x="0" y="0"/>
                  </a:lnTo>
                  <a:lnTo>
                    <a:pt x="0" y="981"/>
                  </a:lnTo>
                  <a:lnTo>
                    <a:pt x="212" y="981"/>
                  </a:lnTo>
                  <a:lnTo>
                    <a:pt x="212" y="60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D9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A097D00-D425-4B85-BF1D-B63A55A70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3716" y="3062704"/>
              <a:ext cx="338138" cy="1462088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D27FF9C-0F46-4438-90E0-4BDDD9A60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266" y="4431129"/>
              <a:ext cx="336550" cy="93663"/>
            </a:xfrm>
            <a:custGeom>
              <a:avLst/>
              <a:gdLst>
                <a:gd name="T0" fmla="*/ 0 w 212"/>
                <a:gd name="T1" fmla="*/ 0 h 59"/>
                <a:gd name="T2" fmla="*/ 0 w 212"/>
                <a:gd name="T3" fmla="*/ 20 h 59"/>
                <a:gd name="T4" fmla="*/ 0 w 212"/>
                <a:gd name="T5" fmla="*/ 59 h 59"/>
                <a:gd name="T6" fmla="*/ 212 w 212"/>
                <a:gd name="T7" fmla="*/ 59 h 59"/>
                <a:gd name="T8" fmla="*/ 212 w 212"/>
                <a:gd name="T9" fmla="*/ 0 h 59"/>
                <a:gd name="T10" fmla="*/ 0 w 212"/>
                <a:gd name="T1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59">
                  <a:moveTo>
                    <a:pt x="0" y="0"/>
                  </a:moveTo>
                  <a:lnTo>
                    <a:pt x="0" y="20"/>
                  </a:lnTo>
                  <a:lnTo>
                    <a:pt x="0" y="59"/>
                  </a:lnTo>
                  <a:lnTo>
                    <a:pt x="212" y="59"/>
                  </a:lnTo>
                  <a:lnTo>
                    <a:pt x="2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4CA67B-AC50-4589-9042-4DD579733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1716" y="4462879"/>
              <a:ext cx="336550" cy="61913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CB6A796-D5DF-451C-9180-61F89548C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3578" y="4462879"/>
              <a:ext cx="338138" cy="61913"/>
            </a:xfrm>
            <a:prstGeom prst="rect">
              <a:avLst/>
            </a:prstGeom>
            <a:solidFill>
              <a:srgbClr val="D9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5145" name="Groupe 5144">
              <a:extLst>
                <a:ext uri="{FF2B5EF4-FFF2-40B4-BE49-F238E27FC236}">
                  <a16:creationId xmlns:a16="http://schemas.microsoft.com/office/drawing/2014/main" id="{650F5D07-163B-47A4-A217-A14FBEBED863}"/>
                </a:ext>
              </a:extLst>
            </p:cNvPr>
            <p:cNvGrpSpPr/>
            <p:nvPr/>
          </p:nvGrpSpPr>
          <p:grpSpPr>
            <a:xfrm>
              <a:off x="665228" y="2802354"/>
              <a:ext cx="5376863" cy="1722438"/>
              <a:chOff x="396875" y="3249613"/>
              <a:chExt cx="5376863" cy="1722438"/>
            </a:xfrm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A7DC8B17-5394-4E1A-90FB-9790ADAC0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150" y="3249613"/>
                <a:ext cx="0" cy="1722438"/>
              </a:xfrm>
              <a:custGeom>
                <a:avLst/>
                <a:gdLst>
                  <a:gd name="T0" fmla="*/ 1085 h 1085"/>
                  <a:gd name="T1" fmla="*/ 868 h 1085"/>
                  <a:gd name="T2" fmla="*/ 651 h 1085"/>
                  <a:gd name="T3" fmla="*/ 434 h 1085"/>
                  <a:gd name="T4" fmla="*/ 217 h 1085"/>
                  <a:gd name="T5" fmla="*/ 0 h 10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085">
                    <a:moveTo>
                      <a:pt x="0" y="1085"/>
                    </a:moveTo>
                    <a:lnTo>
                      <a:pt x="0" y="868"/>
                    </a:lnTo>
                    <a:lnTo>
                      <a:pt x="0" y="651"/>
                    </a:lnTo>
                    <a:lnTo>
                      <a:pt x="0" y="434"/>
                    </a:lnTo>
                    <a:lnTo>
                      <a:pt x="0" y="217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8" name="Line 17">
                <a:extLst>
                  <a:ext uri="{FF2B5EF4-FFF2-40B4-BE49-F238E27FC236}">
                    <a16:creationId xmlns:a16="http://schemas.microsoft.com/office/drawing/2014/main" id="{F28271AA-D1D6-49B1-AE74-48C2F6BFA8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6875" y="3249613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9" name="Line 18">
                <a:extLst>
                  <a:ext uri="{FF2B5EF4-FFF2-40B4-BE49-F238E27FC236}">
                    <a16:creationId xmlns:a16="http://schemas.microsoft.com/office/drawing/2014/main" id="{76E904E5-83E4-4A34-AB2E-129641481E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6875" y="4283075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0" name="Line 19">
                <a:extLst>
                  <a:ext uri="{FF2B5EF4-FFF2-40B4-BE49-F238E27FC236}">
                    <a16:creationId xmlns:a16="http://schemas.microsoft.com/office/drawing/2014/main" id="{14CED7EA-9430-4813-92AB-88AC3A58AD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6875" y="3938588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1" name="Line 20">
                <a:extLst>
                  <a:ext uri="{FF2B5EF4-FFF2-40B4-BE49-F238E27FC236}">
                    <a16:creationId xmlns:a16="http://schemas.microsoft.com/office/drawing/2014/main" id="{DC59E19C-C4FE-4251-A4B8-0E496CC44A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6875" y="4972050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2" name="Line 21">
                <a:extLst>
                  <a:ext uri="{FF2B5EF4-FFF2-40B4-BE49-F238E27FC236}">
                    <a16:creationId xmlns:a16="http://schemas.microsoft.com/office/drawing/2014/main" id="{4D444365-B85F-4D54-9293-37C244A1E2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6875" y="4627563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3" name="Line 22">
                <a:extLst>
                  <a:ext uri="{FF2B5EF4-FFF2-40B4-BE49-F238E27FC236}">
                    <a16:creationId xmlns:a16="http://schemas.microsoft.com/office/drawing/2014/main" id="{772FD3D3-D79E-4D70-A0EE-B12F4DF488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8150" y="4972050"/>
                <a:ext cx="5335588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4" name="Line 23">
                <a:extLst>
                  <a:ext uri="{FF2B5EF4-FFF2-40B4-BE49-F238E27FC236}">
                    <a16:creationId xmlns:a16="http://schemas.microsoft.com/office/drawing/2014/main" id="{B09731DD-9F0F-444C-B553-AB3CA2EF5C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6875" y="3594100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D117871-82E1-4070-AABF-F0FB0D11D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775" y="2729329"/>
              <a:ext cx="235641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100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ED9B873-5A02-44C0-8C9C-AE65FE5EE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322" y="3073816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80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32FE9DE-B69D-4199-8A20-6BA632BF8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322" y="341830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60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E03B7AC-F6AB-434F-9F96-E730CB2C9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322" y="3762791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40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E298169-757B-41BA-915F-371DFECBF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322" y="4107279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20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3C74B79-56ED-479A-ACA7-50AAF7769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868" y="4451766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0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E227E8F-9533-4455-8BFE-1399396E8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874" y="4783554"/>
              <a:ext cx="211597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N =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5FB85FC-B569-422C-A816-D711A8CC0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480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52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70AF28E-81F5-4F9B-92C5-FB7069A59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5030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53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6E93A15-9FE8-415C-ADD8-839F22DEA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3168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52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5EE550-961B-4115-956C-9B8018644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718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25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E80E587-0270-45BF-AC72-ACFDED8A9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671" y="4567654"/>
              <a:ext cx="1207062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1200" b="1" dirty="0">
                  <a:solidFill>
                    <a:srgbClr val="000000"/>
                  </a:solidFill>
                  <a:latin typeface="+mj-lt"/>
                </a:rPr>
                <a:t>HIV RNA</a:t>
              </a: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 &lt; 50 c/</a:t>
              </a:r>
              <a:r>
                <a:rPr kumimoji="0" lang="fr-FR" altLang="fr-FR" sz="12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mL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5B13494-CC9B-48DF-8C6F-529D7D92B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3453" y="4567654"/>
              <a:ext cx="124232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1200" b="1" dirty="0">
                  <a:solidFill>
                    <a:srgbClr val="000000"/>
                  </a:solidFill>
                  <a:latin typeface="+mj-lt"/>
                </a:rPr>
                <a:t>HIV RNA </a:t>
              </a: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 ≥ 50 c/</a:t>
              </a:r>
              <a:r>
                <a:rPr kumimoji="0" lang="fr-FR" altLang="fr-FR" sz="12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mL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47" name="Rectangle 45">
              <a:extLst>
                <a:ext uri="{FF2B5EF4-FFF2-40B4-BE49-F238E27FC236}">
                  <a16:creationId xmlns:a16="http://schemas.microsoft.com/office/drawing/2014/main" id="{D220AC71-9426-42C4-99A3-F2F8EEC65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1567" y="4567654"/>
              <a:ext cx="1083695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1200" b="1" dirty="0">
                  <a:solidFill>
                    <a:srgbClr val="000000"/>
                  </a:solidFill>
                  <a:latin typeface="+mj-lt"/>
                </a:rPr>
                <a:t>No </a:t>
              </a:r>
              <a:r>
                <a:rPr lang="fr-FR" altLang="fr-FR" sz="1200" b="1" dirty="0" err="1">
                  <a:solidFill>
                    <a:srgbClr val="000000"/>
                  </a:solidFill>
                  <a:latin typeface="+mj-lt"/>
                </a:rPr>
                <a:t>virologic</a:t>
              </a:r>
              <a:r>
                <a:rPr lang="fr-FR" altLang="fr-FR" sz="1200" b="1" dirty="0">
                  <a:solidFill>
                    <a:srgbClr val="000000"/>
                  </a:solidFill>
                  <a:latin typeface="+mj-lt"/>
                </a:rPr>
                <a:t> data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48" name="Rectangle 46">
              <a:extLst>
                <a:ext uri="{FF2B5EF4-FFF2-40B4-BE49-F238E27FC236}">
                  <a16:creationId xmlns:a16="http://schemas.microsoft.com/office/drawing/2014/main" id="{0E8EF0A6-26A1-4985-983D-86F0AF6B3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6197" y="4340641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0</a:t>
              </a:r>
            </a:p>
          </p:txBody>
        </p:sp>
        <p:sp>
          <p:nvSpPr>
            <p:cNvPr id="49" name="Rectangle 47">
              <a:extLst>
                <a:ext uri="{FF2B5EF4-FFF2-40B4-BE49-F238E27FC236}">
                  <a16:creationId xmlns:a16="http://schemas.microsoft.com/office/drawing/2014/main" id="{8FA193F0-668D-45DB-AD92-5F7E4FF2C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1372" y="4248566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6</a:t>
              </a:r>
            </a:p>
          </p:txBody>
        </p:sp>
        <p:sp>
          <p:nvSpPr>
            <p:cNvPr id="50" name="Rectangle 48">
              <a:extLst>
                <a:ext uri="{FF2B5EF4-FFF2-40B4-BE49-F238E27FC236}">
                  <a16:creationId xmlns:a16="http://schemas.microsoft.com/office/drawing/2014/main" id="{26EBF46B-ACE1-49AB-B8BA-CEF501FE4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8739" y="4154904"/>
              <a:ext cx="158505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11</a:t>
              </a:r>
            </a:p>
          </p:txBody>
        </p:sp>
        <p:sp>
          <p:nvSpPr>
            <p:cNvPr id="90" name="Rectangle 49">
              <a:extLst>
                <a:ext uri="{FF2B5EF4-FFF2-40B4-BE49-F238E27FC236}">
                  <a16:creationId xmlns:a16="http://schemas.microsoft.com/office/drawing/2014/main" id="{70C05BA2-3663-47F3-8FC2-506BB0A58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5994" y="4178716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10</a:t>
              </a:r>
            </a:p>
          </p:txBody>
        </p:sp>
        <p:sp>
          <p:nvSpPr>
            <p:cNvPr id="91" name="Rectangle 50">
              <a:extLst>
                <a:ext uri="{FF2B5EF4-FFF2-40B4-BE49-F238E27FC236}">
                  <a16:creationId xmlns:a16="http://schemas.microsoft.com/office/drawing/2014/main" id="{75922F3A-9270-481D-8A87-A8662A003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2609" y="4208879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8</a:t>
              </a:r>
            </a:p>
          </p:txBody>
        </p:sp>
        <p:sp>
          <p:nvSpPr>
            <p:cNvPr id="92" name="Rectangle 51">
              <a:extLst>
                <a:ext uri="{FF2B5EF4-FFF2-40B4-BE49-F238E27FC236}">
                  <a16:creationId xmlns:a16="http://schemas.microsoft.com/office/drawing/2014/main" id="{515554BB-6DDD-4D89-9410-27A55749AA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8059" y="4243804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6</a:t>
              </a:r>
            </a:p>
          </p:txBody>
        </p:sp>
        <p:sp>
          <p:nvSpPr>
            <p:cNvPr id="93" name="Rectangle 52">
              <a:extLst>
                <a:ext uri="{FF2B5EF4-FFF2-40B4-BE49-F238E27FC236}">
                  <a16:creationId xmlns:a16="http://schemas.microsoft.com/office/drawing/2014/main" id="{D34242EC-05C9-460B-B1F4-C7E613200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1509" y="4277141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</a:t>
              </a:r>
            </a:p>
          </p:txBody>
        </p:sp>
        <p:sp>
          <p:nvSpPr>
            <p:cNvPr id="94" name="Rectangle 53">
              <a:extLst>
                <a:ext uri="{FF2B5EF4-FFF2-40B4-BE49-F238E27FC236}">
                  <a16:creationId xmlns:a16="http://schemas.microsoft.com/office/drawing/2014/main" id="{0FDFFE4E-49AA-4F4F-A26E-D4071416C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4959" y="4277141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</a:t>
              </a:r>
            </a:p>
          </p:txBody>
        </p:sp>
        <p:sp>
          <p:nvSpPr>
            <p:cNvPr id="95" name="Rectangle 54">
              <a:extLst>
                <a:ext uri="{FF2B5EF4-FFF2-40B4-BE49-F238E27FC236}">
                  <a16:creationId xmlns:a16="http://schemas.microsoft.com/office/drawing/2014/main" id="{870722C5-F0FF-4942-9668-9E5A9F880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1306" y="2749966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92</a:t>
              </a:r>
            </a:p>
          </p:txBody>
        </p:sp>
        <p:sp>
          <p:nvSpPr>
            <p:cNvPr id="96" name="Rectangle 55">
              <a:extLst>
                <a:ext uri="{FF2B5EF4-FFF2-40B4-BE49-F238E27FC236}">
                  <a16:creationId xmlns:a16="http://schemas.microsoft.com/office/drawing/2014/main" id="{580B740E-7D73-4695-9B34-82F7A9166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3169" y="2875379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85</a:t>
              </a:r>
            </a:p>
          </p:txBody>
        </p:sp>
        <p:sp>
          <p:nvSpPr>
            <p:cNvPr id="97" name="Rectangle 56">
              <a:extLst>
                <a:ext uri="{FF2B5EF4-FFF2-40B4-BE49-F238E27FC236}">
                  <a16:creationId xmlns:a16="http://schemas.microsoft.com/office/drawing/2014/main" id="{5DD37138-70A9-4A8A-89E3-76FA2B243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619" y="2875379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85</a:t>
              </a:r>
            </a:p>
          </p:txBody>
        </p:sp>
        <p:sp>
          <p:nvSpPr>
            <p:cNvPr id="98" name="Rectangle 57">
              <a:extLst>
                <a:ext uri="{FF2B5EF4-FFF2-40B4-BE49-F238E27FC236}">
                  <a16:creationId xmlns:a16="http://schemas.microsoft.com/office/drawing/2014/main" id="{5EAB84A9-D938-4312-939D-E697248BDE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481" y="2781716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90</a:t>
              </a:r>
            </a:p>
          </p:txBody>
        </p:sp>
        <p:sp>
          <p:nvSpPr>
            <p:cNvPr id="99" name="Freeform 58">
              <a:extLst>
                <a:ext uri="{FF2B5EF4-FFF2-40B4-BE49-F238E27FC236}">
                  <a16:creationId xmlns:a16="http://schemas.microsoft.com/office/drawing/2014/main" id="{32101781-C3D5-4D7C-BB70-26ECA7A55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5965" y="4394616"/>
              <a:ext cx="336550" cy="130175"/>
            </a:xfrm>
            <a:custGeom>
              <a:avLst/>
              <a:gdLst>
                <a:gd name="T0" fmla="*/ 212 w 212"/>
                <a:gd name="T1" fmla="*/ 82 h 82"/>
                <a:gd name="T2" fmla="*/ 212 w 212"/>
                <a:gd name="T3" fmla="*/ 0 h 82"/>
                <a:gd name="T4" fmla="*/ 0 w 212"/>
                <a:gd name="T5" fmla="*/ 0 h 82"/>
                <a:gd name="T6" fmla="*/ 0 w 212"/>
                <a:gd name="T7" fmla="*/ 39 h 82"/>
                <a:gd name="T8" fmla="*/ 0 w 212"/>
                <a:gd name="T9" fmla="*/ 82 h 82"/>
                <a:gd name="T10" fmla="*/ 212 w 212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82">
                  <a:moveTo>
                    <a:pt x="212" y="82"/>
                  </a:moveTo>
                  <a:lnTo>
                    <a:pt x="212" y="0"/>
                  </a:lnTo>
                  <a:lnTo>
                    <a:pt x="0" y="0"/>
                  </a:lnTo>
                  <a:lnTo>
                    <a:pt x="0" y="39"/>
                  </a:lnTo>
                  <a:lnTo>
                    <a:pt x="0" y="82"/>
                  </a:lnTo>
                  <a:lnTo>
                    <a:pt x="212" y="82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0" name="Freeform 59">
              <a:extLst>
                <a:ext uri="{FF2B5EF4-FFF2-40B4-BE49-F238E27FC236}">
                  <a16:creationId xmlns:a16="http://schemas.microsoft.com/office/drawing/2014/main" id="{D8A7CDE0-D114-4582-B21D-5440B9C92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1278" y="4386679"/>
              <a:ext cx="336550" cy="138113"/>
            </a:xfrm>
            <a:custGeom>
              <a:avLst/>
              <a:gdLst>
                <a:gd name="T0" fmla="*/ 212 w 212"/>
                <a:gd name="T1" fmla="*/ 87 h 87"/>
                <a:gd name="T2" fmla="*/ 212 w 212"/>
                <a:gd name="T3" fmla="*/ 44 h 87"/>
                <a:gd name="T4" fmla="*/ 212 w 212"/>
                <a:gd name="T5" fmla="*/ 0 h 87"/>
                <a:gd name="T6" fmla="*/ 0 w 212"/>
                <a:gd name="T7" fmla="*/ 0 h 87"/>
                <a:gd name="T8" fmla="*/ 0 w 212"/>
                <a:gd name="T9" fmla="*/ 69 h 87"/>
                <a:gd name="T10" fmla="*/ 0 w 212"/>
                <a:gd name="T11" fmla="*/ 87 h 87"/>
                <a:gd name="T12" fmla="*/ 212 w 212"/>
                <a:gd name="T1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2" h="87">
                  <a:moveTo>
                    <a:pt x="212" y="87"/>
                  </a:moveTo>
                  <a:lnTo>
                    <a:pt x="212" y="4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69"/>
                  </a:lnTo>
                  <a:lnTo>
                    <a:pt x="0" y="87"/>
                  </a:lnTo>
                  <a:lnTo>
                    <a:pt x="212" y="87"/>
                  </a:lnTo>
                  <a:close/>
                </a:path>
              </a:pathLst>
            </a:cu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1" name="Rectangle 60">
              <a:extLst>
                <a:ext uri="{FF2B5EF4-FFF2-40B4-BE49-F238E27FC236}">
                  <a16:creationId xmlns:a16="http://schemas.microsoft.com/office/drawing/2014/main" id="{1272F609-02EF-4BBE-9E64-65E8D974A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7828" y="4456529"/>
              <a:ext cx="338138" cy="68263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2" name="Rectangle 61">
              <a:extLst>
                <a:ext uri="{FF2B5EF4-FFF2-40B4-BE49-F238E27FC236}">
                  <a16:creationId xmlns:a16="http://schemas.microsoft.com/office/drawing/2014/main" id="{59BB9736-8D7D-4F21-891D-00496856D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3140" y="4496216"/>
              <a:ext cx="338138" cy="28575"/>
            </a:xfrm>
            <a:prstGeom prst="rect">
              <a:avLst/>
            </a:prstGeom>
            <a:solidFill>
              <a:srgbClr val="D9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3" name="Rectangle 62">
              <a:extLst>
                <a:ext uri="{FF2B5EF4-FFF2-40B4-BE49-F238E27FC236}">
                  <a16:creationId xmlns:a16="http://schemas.microsoft.com/office/drawing/2014/main" id="{54BB6670-0120-4EB3-95E4-E2C28547B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5003" y="2972216"/>
              <a:ext cx="338138" cy="1552575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4" name="Freeform 63">
              <a:extLst>
                <a:ext uri="{FF2B5EF4-FFF2-40B4-BE49-F238E27FC236}">
                  <a16:creationId xmlns:a16="http://schemas.microsoft.com/office/drawing/2014/main" id="{B0DD7BBB-11BA-49C2-983E-E93F5FCC9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8453" y="2943641"/>
              <a:ext cx="336550" cy="1581150"/>
            </a:xfrm>
            <a:custGeom>
              <a:avLst/>
              <a:gdLst>
                <a:gd name="T0" fmla="*/ 212 w 212"/>
                <a:gd name="T1" fmla="*/ 18 h 996"/>
                <a:gd name="T2" fmla="*/ 212 w 212"/>
                <a:gd name="T3" fmla="*/ 0 h 996"/>
                <a:gd name="T4" fmla="*/ 0 w 212"/>
                <a:gd name="T5" fmla="*/ 0 h 996"/>
                <a:gd name="T6" fmla="*/ 0 w 212"/>
                <a:gd name="T7" fmla="*/ 996 h 996"/>
                <a:gd name="T8" fmla="*/ 212 w 212"/>
                <a:gd name="T9" fmla="*/ 996 h 996"/>
                <a:gd name="T10" fmla="*/ 212 w 212"/>
                <a:gd name="T11" fmla="*/ 18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996">
                  <a:moveTo>
                    <a:pt x="212" y="18"/>
                  </a:moveTo>
                  <a:lnTo>
                    <a:pt x="212" y="0"/>
                  </a:lnTo>
                  <a:lnTo>
                    <a:pt x="0" y="0"/>
                  </a:lnTo>
                  <a:lnTo>
                    <a:pt x="0" y="996"/>
                  </a:lnTo>
                  <a:lnTo>
                    <a:pt x="212" y="996"/>
                  </a:lnTo>
                  <a:lnTo>
                    <a:pt x="212" y="18"/>
                  </a:lnTo>
                  <a:close/>
                </a:path>
              </a:pathLst>
            </a:cu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5" name="Freeform 64">
              <a:extLst>
                <a:ext uri="{FF2B5EF4-FFF2-40B4-BE49-F238E27FC236}">
                  <a16:creationId xmlns:a16="http://schemas.microsoft.com/office/drawing/2014/main" id="{95F98AA4-ABD6-483D-8701-C7A4D9F02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3140" y="2935704"/>
              <a:ext cx="336550" cy="1589088"/>
            </a:xfrm>
            <a:custGeom>
              <a:avLst/>
              <a:gdLst>
                <a:gd name="T0" fmla="*/ 0 w 212"/>
                <a:gd name="T1" fmla="*/ 0 h 1001"/>
                <a:gd name="T2" fmla="*/ 0 w 212"/>
                <a:gd name="T3" fmla="*/ 23 h 1001"/>
                <a:gd name="T4" fmla="*/ 0 w 212"/>
                <a:gd name="T5" fmla="*/ 1001 h 1001"/>
                <a:gd name="T6" fmla="*/ 212 w 212"/>
                <a:gd name="T7" fmla="*/ 1001 h 1001"/>
                <a:gd name="T8" fmla="*/ 212 w 212"/>
                <a:gd name="T9" fmla="*/ 0 h 1001"/>
                <a:gd name="T10" fmla="*/ 0 w 212"/>
                <a:gd name="T11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1001">
                  <a:moveTo>
                    <a:pt x="0" y="0"/>
                  </a:moveTo>
                  <a:lnTo>
                    <a:pt x="0" y="23"/>
                  </a:lnTo>
                  <a:lnTo>
                    <a:pt x="0" y="1001"/>
                  </a:lnTo>
                  <a:lnTo>
                    <a:pt x="212" y="1001"/>
                  </a:lnTo>
                  <a:lnTo>
                    <a:pt x="2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6" name="Freeform 65">
              <a:extLst>
                <a:ext uri="{FF2B5EF4-FFF2-40B4-BE49-F238E27FC236}">
                  <a16:creationId xmlns:a16="http://schemas.microsoft.com/office/drawing/2014/main" id="{56430CDD-6E25-4935-A84D-5886EEC0A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0315" y="2907129"/>
              <a:ext cx="338138" cy="1617663"/>
            </a:xfrm>
            <a:custGeom>
              <a:avLst/>
              <a:gdLst>
                <a:gd name="T0" fmla="*/ 213 w 213"/>
                <a:gd name="T1" fmla="*/ 23 h 1019"/>
                <a:gd name="T2" fmla="*/ 213 w 213"/>
                <a:gd name="T3" fmla="*/ 0 h 1019"/>
                <a:gd name="T4" fmla="*/ 0 w 213"/>
                <a:gd name="T5" fmla="*/ 0 h 1019"/>
                <a:gd name="T6" fmla="*/ 0 w 213"/>
                <a:gd name="T7" fmla="*/ 1019 h 1019"/>
                <a:gd name="T8" fmla="*/ 213 w 213"/>
                <a:gd name="T9" fmla="*/ 1019 h 1019"/>
                <a:gd name="T10" fmla="*/ 213 w 213"/>
                <a:gd name="T11" fmla="*/ 2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3" h="1019">
                  <a:moveTo>
                    <a:pt x="213" y="23"/>
                  </a:moveTo>
                  <a:lnTo>
                    <a:pt x="213" y="0"/>
                  </a:lnTo>
                  <a:lnTo>
                    <a:pt x="0" y="0"/>
                  </a:lnTo>
                  <a:lnTo>
                    <a:pt x="0" y="1019"/>
                  </a:lnTo>
                  <a:lnTo>
                    <a:pt x="213" y="1019"/>
                  </a:lnTo>
                  <a:lnTo>
                    <a:pt x="213" y="23"/>
                  </a:lnTo>
                  <a:close/>
                </a:path>
              </a:pathLst>
            </a:custGeom>
            <a:solidFill>
              <a:srgbClr val="D9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7" name="Rectangle 66">
              <a:extLst>
                <a:ext uri="{FF2B5EF4-FFF2-40B4-BE49-F238E27FC236}">
                  <a16:creationId xmlns:a16="http://schemas.microsoft.com/office/drawing/2014/main" id="{61558135-570C-4875-96DA-2EABD92CE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1415" y="4431129"/>
              <a:ext cx="336550" cy="93663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8" name="Rectangle 67">
              <a:extLst>
                <a:ext uri="{FF2B5EF4-FFF2-40B4-BE49-F238E27FC236}">
                  <a16:creationId xmlns:a16="http://schemas.microsoft.com/office/drawing/2014/main" id="{F57CD3C6-27A2-489E-90E6-8E94312F9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6728" y="4462879"/>
              <a:ext cx="338138" cy="61913"/>
            </a:xfrm>
            <a:prstGeom prst="rect">
              <a:avLst/>
            </a:prstGeom>
            <a:solidFill>
              <a:srgbClr val="D9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5146" name="Groupe 5145">
              <a:extLst>
                <a:ext uri="{FF2B5EF4-FFF2-40B4-BE49-F238E27FC236}">
                  <a16:creationId xmlns:a16="http://schemas.microsoft.com/office/drawing/2014/main" id="{622507CA-22C4-43A2-B10D-D5E2B86EAE2B}"/>
                </a:ext>
              </a:extLst>
            </p:cNvPr>
            <p:cNvGrpSpPr/>
            <p:nvPr/>
          </p:nvGrpSpPr>
          <p:grpSpPr>
            <a:xfrm>
              <a:off x="6559965" y="2802354"/>
              <a:ext cx="5375276" cy="1722438"/>
              <a:chOff x="6778625" y="3249613"/>
              <a:chExt cx="5375276" cy="1722438"/>
            </a:xfrm>
          </p:grpSpPr>
          <p:sp>
            <p:nvSpPr>
              <p:cNvPr id="109" name="Freeform 68">
                <a:extLst>
                  <a:ext uri="{FF2B5EF4-FFF2-40B4-BE49-F238E27FC236}">
                    <a16:creationId xmlns:a16="http://schemas.microsoft.com/office/drawing/2014/main" id="{CF77F727-3F92-4CCF-8718-2ABF66217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8313" y="3249613"/>
                <a:ext cx="0" cy="1722438"/>
              </a:xfrm>
              <a:custGeom>
                <a:avLst/>
                <a:gdLst>
                  <a:gd name="T0" fmla="*/ 0 h 1085"/>
                  <a:gd name="T1" fmla="*/ 217 h 1085"/>
                  <a:gd name="T2" fmla="*/ 434 h 1085"/>
                  <a:gd name="T3" fmla="*/ 651 h 1085"/>
                  <a:gd name="T4" fmla="*/ 868 h 1085"/>
                  <a:gd name="T5" fmla="*/ 1085 h 10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085">
                    <a:moveTo>
                      <a:pt x="0" y="0"/>
                    </a:moveTo>
                    <a:lnTo>
                      <a:pt x="0" y="217"/>
                    </a:lnTo>
                    <a:lnTo>
                      <a:pt x="0" y="434"/>
                    </a:lnTo>
                    <a:lnTo>
                      <a:pt x="0" y="651"/>
                    </a:lnTo>
                    <a:lnTo>
                      <a:pt x="0" y="868"/>
                    </a:lnTo>
                    <a:lnTo>
                      <a:pt x="0" y="1085"/>
                    </a:lnTo>
                  </a:path>
                </a:pathLst>
              </a:cu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10" name="Line 69">
                <a:extLst>
                  <a:ext uri="{FF2B5EF4-FFF2-40B4-BE49-F238E27FC236}">
                    <a16:creationId xmlns:a16="http://schemas.microsoft.com/office/drawing/2014/main" id="{C5FD8A55-98EF-417E-B3A6-4630C794BE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78625" y="3249613"/>
                <a:ext cx="39688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11" name="Line 70">
                <a:extLst>
                  <a:ext uri="{FF2B5EF4-FFF2-40B4-BE49-F238E27FC236}">
                    <a16:creationId xmlns:a16="http://schemas.microsoft.com/office/drawing/2014/main" id="{483939EE-1778-4A51-B642-88117A4403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78625" y="4283075"/>
                <a:ext cx="39688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12" name="Line 71">
                <a:extLst>
                  <a:ext uri="{FF2B5EF4-FFF2-40B4-BE49-F238E27FC236}">
                    <a16:creationId xmlns:a16="http://schemas.microsoft.com/office/drawing/2014/main" id="{802A163A-B558-422A-8D8F-4811B5F4E3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78625" y="3938588"/>
                <a:ext cx="39688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13" name="Line 72">
                <a:extLst>
                  <a:ext uri="{FF2B5EF4-FFF2-40B4-BE49-F238E27FC236}">
                    <a16:creationId xmlns:a16="http://schemas.microsoft.com/office/drawing/2014/main" id="{CC6F59EB-9600-4333-82FF-04EB07A458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78625" y="4972050"/>
                <a:ext cx="39688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14" name="Line 73">
                <a:extLst>
                  <a:ext uri="{FF2B5EF4-FFF2-40B4-BE49-F238E27FC236}">
                    <a16:creationId xmlns:a16="http://schemas.microsoft.com/office/drawing/2014/main" id="{1ACE824D-B1E1-4C22-B95A-985ED94EDD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78625" y="4627563"/>
                <a:ext cx="39688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15" name="Line 74">
                <a:extLst>
                  <a:ext uri="{FF2B5EF4-FFF2-40B4-BE49-F238E27FC236}">
                    <a16:creationId xmlns:a16="http://schemas.microsoft.com/office/drawing/2014/main" id="{A5C53923-EAC9-43BE-B5CF-F44BA18E60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18313" y="4972050"/>
                <a:ext cx="5335588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16" name="Line 75">
                <a:extLst>
                  <a:ext uri="{FF2B5EF4-FFF2-40B4-BE49-F238E27FC236}">
                    <a16:creationId xmlns:a16="http://schemas.microsoft.com/office/drawing/2014/main" id="{5D62E74C-63D0-4F4B-A653-FFA66B7BB9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78625" y="3594100"/>
                <a:ext cx="39688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</p:grpSp>
        <p:sp>
          <p:nvSpPr>
            <p:cNvPr id="117" name="Rectangle 76">
              <a:extLst>
                <a:ext uri="{FF2B5EF4-FFF2-40B4-BE49-F238E27FC236}">
                  <a16:creationId xmlns:a16="http://schemas.microsoft.com/office/drawing/2014/main" id="{906BA049-3060-4B56-9289-C731F5A66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512" y="2729329"/>
              <a:ext cx="235641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100</a:t>
              </a:r>
            </a:p>
          </p:txBody>
        </p:sp>
        <p:sp>
          <p:nvSpPr>
            <p:cNvPr id="118" name="Rectangle 77">
              <a:extLst>
                <a:ext uri="{FF2B5EF4-FFF2-40B4-BE49-F238E27FC236}">
                  <a16:creationId xmlns:a16="http://schemas.microsoft.com/office/drawing/2014/main" id="{CAF2872B-0A22-44CC-AD6C-EE6AD6E87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7471" y="3073816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80</a:t>
              </a:r>
            </a:p>
          </p:txBody>
        </p:sp>
        <p:sp>
          <p:nvSpPr>
            <p:cNvPr id="119" name="Rectangle 78">
              <a:extLst>
                <a:ext uri="{FF2B5EF4-FFF2-40B4-BE49-F238E27FC236}">
                  <a16:creationId xmlns:a16="http://schemas.microsoft.com/office/drawing/2014/main" id="{FE9B6B6A-B38B-4E67-BDD5-C2AEE6A26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7471" y="341830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60</a:t>
              </a:r>
            </a:p>
          </p:txBody>
        </p:sp>
        <p:sp>
          <p:nvSpPr>
            <p:cNvPr id="120" name="Rectangle 79">
              <a:extLst>
                <a:ext uri="{FF2B5EF4-FFF2-40B4-BE49-F238E27FC236}">
                  <a16:creationId xmlns:a16="http://schemas.microsoft.com/office/drawing/2014/main" id="{939870BE-1465-4BF1-82F7-3D34D26E3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7471" y="3762791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40</a:t>
              </a:r>
            </a:p>
          </p:txBody>
        </p:sp>
        <p:sp>
          <p:nvSpPr>
            <p:cNvPr id="121" name="Rectangle 80">
              <a:extLst>
                <a:ext uri="{FF2B5EF4-FFF2-40B4-BE49-F238E27FC236}">
                  <a16:creationId xmlns:a16="http://schemas.microsoft.com/office/drawing/2014/main" id="{23F84F99-8C14-4A84-A809-1BFCA2EC1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7471" y="4107279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20</a:t>
              </a:r>
            </a:p>
          </p:txBody>
        </p:sp>
        <p:sp>
          <p:nvSpPr>
            <p:cNvPr id="122" name="Rectangle 81">
              <a:extLst>
                <a:ext uri="{FF2B5EF4-FFF2-40B4-BE49-F238E27FC236}">
                  <a16:creationId xmlns:a16="http://schemas.microsoft.com/office/drawing/2014/main" id="{BFDEAD61-4122-4BCE-A43A-9609615B30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6018" y="4451766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0</a:t>
              </a:r>
            </a:p>
          </p:txBody>
        </p:sp>
        <p:sp>
          <p:nvSpPr>
            <p:cNvPr id="123" name="Rectangle 82">
              <a:extLst>
                <a:ext uri="{FF2B5EF4-FFF2-40B4-BE49-F238E27FC236}">
                  <a16:creationId xmlns:a16="http://schemas.microsoft.com/office/drawing/2014/main" id="{1B6675FB-1EFD-48D2-870B-4B852159F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3641" y="4783554"/>
              <a:ext cx="192360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n =</a:t>
              </a:r>
            </a:p>
          </p:txBody>
        </p:sp>
        <p:sp>
          <p:nvSpPr>
            <p:cNvPr id="124" name="Rectangle 83">
              <a:extLst>
                <a:ext uri="{FF2B5EF4-FFF2-40B4-BE49-F238E27FC236}">
                  <a16:creationId xmlns:a16="http://schemas.microsoft.com/office/drawing/2014/main" id="{7731C434-A6EC-42E6-9D27-3E1856401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1630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49</a:t>
              </a:r>
            </a:p>
          </p:txBody>
        </p:sp>
        <p:sp>
          <p:nvSpPr>
            <p:cNvPr id="125" name="Rectangle 84">
              <a:extLst>
                <a:ext uri="{FF2B5EF4-FFF2-40B4-BE49-F238E27FC236}">
                  <a16:creationId xmlns:a16="http://schemas.microsoft.com/office/drawing/2014/main" id="{DFA4587E-8AB2-4B12-96C4-F7CF0E796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8180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49</a:t>
              </a:r>
            </a:p>
          </p:txBody>
        </p:sp>
        <p:sp>
          <p:nvSpPr>
            <p:cNvPr id="126" name="Rectangle 85">
              <a:extLst>
                <a:ext uri="{FF2B5EF4-FFF2-40B4-BE49-F238E27FC236}">
                  <a16:creationId xmlns:a16="http://schemas.microsoft.com/office/drawing/2014/main" id="{3665AD30-EB20-47A7-B816-E8F218B80B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6317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49</a:t>
              </a:r>
            </a:p>
          </p:txBody>
        </p:sp>
        <p:sp>
          <p:nvSpPr>
            <p:cNvPr id="127" name="Rectangle 86">
              <a:extLst>
                <a:ext uri="{FF2B5EF4-FFF2-40B4-BE49-F238E27FC236}">
                  <a16:creationId xmlns:a16="http://schemas.microsoft.com/office/drawing/2014/main" id="{DC2E7434-9182-496C-BDFD-3D69A19E3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2867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25</a:t>
              </a:r>
            </a:p>
          </p:txBody>
        </p:sp>
        <p:sp>
          <p:nvSpPr>
            <p:cNvPr id="5120" name="Rectangle 87">
              <a:extLst>
                <a:ext uri="{FF2B5EF4-FFF2-40B4-BE49-F238E27FC236}">
                  <a16:creationId xmlns:a16="http://schemas.microsoft.com/office/drawing/2014/main" id="{3220351A-D8AE-4DD0-955F-B681DFB07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0188" y="4567654"/>
              <a:ext cx="124232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 HIV RNA &lt; 50 c/</a:t>
              </a:r>
              <a:r>
                <a:rPr kumimoji="0" lang="fr-FR" altLang="fr-FR" sz="12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mL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5121" name="Rectangle 88">
              <a:extLst>
                <a:ext uri="{FF2B5EF4-FFF2-40B4-BE49-F238E27FC236}">
                  <a16:creationId xmlns:a16="http://schemas.microsoft.com/office/drawing/2014/main" id="{850CC674-8FDE-4048-B90E-7AC33C58B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6455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49</a:t>
              </a:r>
            </a:p>
          </p:txBody>
        </p:sp>
        <p:sp>
          <p:nvSpPr>
            <p:cNvPr id="5124" name="Rectangle 89">
              <a:extLst>
                <a:ext uri="{FF2B5EF4-FFF2-40B4-BE49-F238E27FC236}">
                  <a16:creationId xmlns:a16="http://schemas.microsoft.com/office/drawing/2014/main" id="{938767AD-7DFC-4FB8-A0FE-DF9268C67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3797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49</a:t>
              </a:r>
            </a:p>
          </p:txBody>
        </p:sp>
        <p:sp>
          <p:nvSpPr>
            <p:cNvPr id="5125" name="Rectangle 90">
              <a:extLst>
                <a:ext uri="{FF2B5EF4-FFF2-40B4-BE49-F238E27FC236}">
                  <a16:creationId xmlns:a16="http://schemas.microsoft.com/office/drawing/2014/main" id="{BEDBC53F-E984-4E39-BD83-AD6073FCD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1143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49</a:t>
              </a:r>
            </a:p>
          </p:txBody>
        </p:sp>
        <p:sp>
          <p:nvSpPr>
            <p:cNvPr id="5126" name="Rectangle 91">
              <a:extLst>
                <a:ext uri="{FF2B5EF4-FFF2-40B4-BE49-F238E27FC236}">
                  <a16:creationId xmlns:a16="http://schemas.microsoft.com/office/drawing/2014/main" id="{85B74CD8-7AF0-49C4-B8F2-A5E602AA4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7693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25</a:t>
              </a:r>
            </a:p>
          </p:txBody>
        </p:sp>
        <p:sp>
          <p:nvSpPr>
            <p:cNvPr id="5127" name="Rectangle 92">
              <a:extLst>
                <a:ext uri="{FF2B5EF4-FFF2-40B4-BE49-F238E27FC236}">
                  <a16:creationId xmlns:a16="http://schemas.microsoft.com/office/drawing/2014/main" id="{A3F04CFE-BFA5-41A3-AC44-9113AE6676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6601" y="4567654"/>
              <a:ext cx="124232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1200" b="1" dirty="0">
                  <a:solidFill>
                    <a:srgbClr val="000000"/>
                  </a:solidFill>
                  <a:latin typeface="+mj-lt"/>
                </a:rPr>
                <a:t>HIV RNA </a:t>
              </a: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 ≥ 50 c/</a:t>
              </a:r>
              <a:r>
                <a:rPr kumimoji="0" lang="fr-FR" altLang="fr-FR" sz="12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mL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5128" name="Rectangle 93">
              <a:extLst>
                <a:ext uri="{FF2B5EF4-FFF2-40B4-BE49-F238E27FC236}">
                  <a16:creationId xmlns:a16="http://schemas.microsoft.com/office/drawing/2014/main" id="{8AF45BFF-56FE-4E86-B94C-35F73DFCE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2868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49</a:t>
              </a:r>
            </a:p>
          </p:txBody>
        </p:sp>
        <p:sp>
          <p:nvSpPr>
            <p:cNvPr id="5129" name="Rectangle 94">
              <a:extLst>
                <a:ext uri="{FF2B5EF4-FFF2-40B4-BE49-F238E27FC236}">
                  <a16:creationId xmlns:a16="http://schemas.microsoft.com/office/drawing/2014/main" id="{F7E9234D-DB16-4B06-B03B-092E746E2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89418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49</a:t>
              </a:r>
            </a:p>
          </p:txBody>
        </p:sp>
        <p:sp>
          <p:nvSpPr>
            <p:cNvPr id="5130" name="Rectangle 95">
              <a:extLst>
                <a:ext uri="{FF2B5EF4-FFF2-40B4-BE49-F238E27FC236}">
                  <a16:creationId xmlns:a16="http://schemas.microsoft.com/office/drawing/2014/main" id="{1D515830-91F6-4C42-802E-A416E3DCC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27555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49</a:t>
              </a:r>
            </a:p>
          </p:txBody>
        </p:sp>
        <p:sp>
          <p:nvSpPr>
            <p:cNvPr id="5131" name="Rectangle 96">
              <a:extLst>
                <a:ext uri="{FF2B5EF4-FFF2-40B4-BE49-F238E27FC236}">
                  <a16:creationId xmlns:a16="http://schemas.microsoft.com/office/drawing/2014/main" id="{2EC5E4C5-BECA-46F7-9530-0C8D47DB2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4105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25</a:t>
              </a:r>
            </a:p>
          </p:txBody>
        </p:sp>
        <p:sp>
          <p:nvSpPr>
            <p:cNvPr id="5132" name="Rectangle 97">
              <a:extLst>
                <a:ext uri="{FF2B5EF4-FFF2-40B4-BE49-F238E27FC236}">
                  <a16:creationId xmlns:a16="http://schemas.microsoft.com/office/drawing/2014/main" id="{02B6342C-C7C3-4B2C-8B00-FB63D4421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4714" y="4567654"/>
              <a:ext cx="1083695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1200" b="1" dirty="0">
                  <a:solidFill>
                    <a:srgbClr val="000000"/>
                  </a:solidFill>
                  <a:latin typeface="+mj-lt"/>
                </a:rPr>
                <a:t>No </a:t>
              </a:r>
              <a:r>
                <a:rPr lang="fr-FR" altLang="fr-FR" sz="1200" b="1" dirty="0" err="1">
                  <a:solidFill>
                    <a:srgbClr val="000000"/>
                  </a:solidFill>
                  <a:latin typeface="+mj-lt"/>
                </a:rPr>
                <a:t>virologic</a:t>
              </a:r>
              <a:r>
                <a:rPr lang="fr-FR" altLang="fr-FR" sz="1200" b="1" dirty="0">
                  <a:solidFill>
                    <a:srgbClr val="000000"/>
                  </a:solidFill>
                  <a:latin typeface="+mj-lt"/>
                </a:rPr>
                <a:t> data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5133" name="Rectangle 98">
              <a:extLst>
                <a:ext uri="{FF2B5EF4-FFF2-40B4-BE49-F238E27FC236}">
                  <a16:creationId xmlns:a16="http://schemas.microsoft.com/office/drawing/2014/main" id="{3F37F8DB-1C42-4CEA-AE8E-13D41996E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9346" y="4340641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0</a:t>
              </a:r>
            </a:p>
          </p:txBody>
        </p:sp>
        <p:sp>
          <p:nvSpPr>
            <p:cNvPr id="5134" name="Rectangle 99">
              <a:extLst>
                <a:ext uri="{FF2B5EF4-FFF2-40B4-BE49-F238E27FC236}">
                  <a16:creationId xmlns:a16="http://schemas.microsoft.com/office/drawing/2014/main" id="{0261029B-10F3-49DE-A88F-7555378A3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4521" y="4320004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</a:t>
              </a:r>
            </a:p>
          </p:txBody>
        </p:sp>
        <p:sp>
          <p:nvSpPr>
            <p:cNvPr id="5135" name="Rectangle 100">
              <a:extLst>
                <a:ext uri="{FF2B5EF4-FFF2-40B4-BE49-F238E27FC236}">
                  <a16:creationId xmlns:a16="http://schemas.microsoft.com/office/drawing/2014/main" id="{A675286F-4AD0-4482-BEE9-037924641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31071" y="4212054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8</a:t>
              </a:r>
            </a:p>
          </p:txBody>
        </p:sp>
        <p:sp>
          <p:nvSpPr>
            <p:cNvPr id="5136" name="Rectangle 101">
              <a:extLst>
                <a:ext uri="{FF2B5EF4-FFF2-40B4-BE49-F238E27FC236}">
                  <a16:creationId xmlns:a16="http://schemas.microsoft.com/office/drawing/2014/main" id="{E049C647-2EA4-45CC-BF52-B03A6A8F1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7621" y="4280316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</a:t>
              </a:r>
            </a:p>
          </p:txBody>
        </p:sp>
        <p:sp>
          <p:nvSpPr>
            <p:cNvPr id="5137" name="Rectangle 102">
              <a:extLst>
                <a:ext uri="{FF2B5EF4-FFF2-40B4-BE49-F238E27FC236}">
                  <a16:creationId xmlns:a16="http://schemas.microsoft.com/office/drawing/2014/main" id="{E29D587A-8786-4695-9603-ECE071BD2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05759" y="4208879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8</a:t>
              </a:r>
            </a:p>
          </p:txBody>
        </p:sp>
        <p:sp>
          <p:nvSpPr>
            <p:cNvPr id="5138" name="Rectangle 103">
              <a:extLst>
                <a:ext uri="{FF2B5EF4-FFF2-40B4-BE49-F238E27FC236}">
                  <a16:creationId xmlns:a16="http://schemas.microsoft.com/office/drawing/2014/main" id="{290C11AA-8288-417C-AB5A-7ECB5172F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796" y="4243804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6</a:t>
              </a:r>
            </a:p>
          </p:txBody>
        </p:sp>
        <p:sp>
          <p:nvSpPr>
            <p:cNvPr id="5139" name="Rectangle 104">
              <a:extLst>
                <a:ext uri="{FF2B5EF4-FFF2-40B4-BE49-F238E27FC236}">
                  <a16:creationId xmlns:a16="http://schemas.microsoft.com/office/drawing/2014/main" id="{FB13FD13-D587-4398-A6E0-49644A6F3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4659" y="4340641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0</a:t>
              </a:r>
            </a:p>
          </p:txBody>
        </p:sp>
        <p:sp>
          <p:nvSpPr>
            <p:cNvPr id="5140" name="Rectangle 105">
              <a:extLst>
                <a:ext uri="{FF2B5EF4-FFF2-40B4-BE49-F238E27FC236}">
                  <a16:creationId xmlns:a16="http://schemas.microsoft.com/office/drawing/2014/main" id="{B6ABFD43-6DAA-4D52-BBFE-E98FC82D3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8109" y="4277141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</a:t>
              </a:r>
            </a:p>
          </p:txBody>
        </p:sp>
        <p:sp>
          <p:nvSpPr>
            <p:cNvPr id="5141" name="Rectangle 106">
              <a:extLst>
                <a:ext uri="{FF2B5EF4-FFF2-40B4-BE49-F238E27FC236}">
                  <a16:creationId xmlns:a16="http://schemas.microsoft.com/office/drawing/2014/main" id="{4118D8DD-ABCA-4ECD-AB92-8D1A3A110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4456" y="2749966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92</a:t>
              </a:r>
            </a:p>
          </p:txBody>
        </p:sp>
        <p:sp>
          <p:nvSpPr>
            <p:cNvPr id="5142" name="Rectangle 107">
              <a:extLst>
                <a:ext uri="{FF2B5EF4-FFF2-40B4-BE49-F238E27FC236}">
                  <a16:creationId xmlns:a16="http://schemas.microsoft.com/office/drawing/2014/main" id="{DC552F3A-46B7-4CDF-98A9-963EE6F42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6318" y="2781716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90</a:t>
              </a:r>
            </a:p>
          </p:txBody>
        </p:sp>
        <p:sp>
          <p:nvSpPr>
            <p:cNvPr id="5143" name="Rectangle 108">
              <a:extLst>
                <a:ext uri="{FF2B5EF4-FFF2-40B4-BE49-F238E27FC236}">
                  <a16:creationId xmlns:a16="http://schemas.microsoft.com/office/drawing/2014/main" id="{43D0A229-47D2-438F-8CDF-6B51335E3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9768" y="2749966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92</a:t>
              </a:r>
            </a:p>
          </p:txBody>
        </p:sp>
        <p:sp>
          <p:nvSpPr>
            <p:cNvPr id="5144" name="Rectangle 109">
              <a:extLst>
                <a:ext uri="{FF2B5EF4-FFF2-40B4-BE49-F238E27FC236}">
                  <a16:creationId xmlns:a16="http://schemas.microsoft.com/office/drawing/2014/main" id="{92489F5F-5736-48A2-B41C-C83FE30A2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18" y="2730916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94</a:t>
              </a:r>
            </a:p>
          </p:txBody>
        </p:sp>
        <p:grpSp>
          <p:nvGrpSpPr>
            <p:cNvPr id="2" name="Grouper 1"/>
            <p:cNvGrpSpPr/>
            <p:nvPr/>
          </p:nvGrpSpPr>
          <p:grpSpPr>
            <a:xfrm>
              <a:off x="4308628" y="4783554"/>
              <a:ext cx="1496320" cy="117962"/>
              <a:chOff x="832892" y="4935954"/>
              <a:chExt cx="1496320" cy="117962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5E227E8F-9533-4455-8BFE-1399396E8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892" y="4935954"/>
                <a:ext cx="192360" cy="117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n =</a:t>
                </a: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85FB85FC-B569-422C-A816-D711A8CC0D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0880" y="4935954"/>
                <a:ext cx="157094" cy="117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52</a:t>
                </a: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470AF28E-81F5-4F9B-92C5-FB7069A59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7430" y="4935954"/>
                <a:ext cx="157094" cy="117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53</a:t>
                </a: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C6E93A15-9FE8-415C-ADD8-839F22DEA5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5568" y="4935954"/>
                <a:ext cx="157094" cy="117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52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685EE550-961B-4115-956C-9B8018644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118" y="4935954"/>
                <a:ext cx="157094" cy="117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25</a:t>
                </a:r>
              </a:p>
            </p:txBody>
          </p:sp>
        </p:grpSp>
        <p:grpSp>
          <p:nvGrpSpPr>
            <p:cNvPr id="133" name="Grouper 132"/>
            <p:cNvGrpSpPr/>
            <p:nvPr/>
          </p:nvGrpSpPr>
          <p:grpSpPr>
            <a:xfrm>
              <a:off x="2542296" y="4783554"/>
              <a:ext cx="1496320" cy="117962"/>
              <a:chOff x="832892" y="4935954"/>
              <a:chExt cx="1496320" cy="117962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5E227E8F-9533-4455-8BFE-1399396E8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892" y="4935954"/>
                <a:ext cx="192360" cy="117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n =</a:t>
                </a: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85FB85FC-B569-422C-A816-D711A8CC0D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0880" y="4935954"/>
                <a:ext cx="157094" cy="117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52</a:t>
                </a: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470AF28E-81F5-4F9B-92C5-FB7069A59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7430" y="4935954"/>
                <a:ext cx="157094" cy="117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53</a:t>
                </a: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C6E93A15-9FE8-415C-ADD8-839F22DEA5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5568" y="4935954"/>
                <a:ext cx="157094" cy="117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52</a:t>
                </a: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685EE550-961B-4115-956C-9B8018644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118" y="4935954"/>
                <a:ext cx="157094" cy="117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25</a:t>
                </a:r>
              </a:p>
            </p:txBody>
          </p:sp>
        </p:grpSp>
      </p:grpSp>
      <p:sp>
        <p:nvSpPr>
          <p:cNvPr id="140" name="Text Box 3">
            <a:extLst>
              <a:ext uri="{FF2B5EF4-FFF2-40B4-BE49-F238E27FC236}">
                <a16:creationId xmlns:a16="http://schemas.microsoft.com/office/drawing/2014/main" id="{46CD4074-E8B6-4FD6-97D6-B244BB8CE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8073" y="6444771"/>
            <a:ext cx="24039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>
                <a:solidFill>
                  <a:srgbClr val="0070C0"/>
                </a:solidFill>
              </a:rPr>
              <a:t>Gupta SK, CROI 2022, Abs. 138</a:t>
            </a:r>
          </a:p>
        </p:txBody>
      </p:sp>
    </p:spTree>
    <p:extLst>
      <p:ext uri="{BB962C8B-B14F-4D97-AF65-F5344CB8AC3E}">
        <p14:creationId xmlns:p14="http://schemas.microsoft.com/office/powerpoint/2010/main" val="2930954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Rectangle 3">
            <a:extLst>
              <a:ext uri="{FF2B5EF4-FFF2-40B4-BE49-F238E27FC236}">
                <a16:creationId xmlns:a16="http://schemas.microsoft.com/office/drawing/2014/main" id="{DD93C3BB-9FF4-459C-9609-DD6BF992DAA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09600" y="4190421"/>
            <a:ext cx="11342687" cy="2408238"/>
          </a:xfrm>
        </p:spPr>
        <p:txBody>
          <a:bodyPr>
            <a:normAutofit/>
          </a:bodyPr>
          <a:lstStyle/>
          <a:p>
            <a:pPr eaLnBrk="1" hangingPunct="1">
              <a:spcAft>
                <a:spcPts val="600"/>
              </a:spcAft>
            </a:pPr>
            <a:r>
              <a:rPr lang="en-US" sz="1800"/>
              <a:t>Emergence of resistance to LEN in 2 of 157 participants (1.5 %) </a:t>
            </a:r>
          </a:p>
          <a:p>
            <a:pPr lvl="1" eaLnBrk="1" hangingPunct="1"/>
            <a:r>
              <a:rPr lang="en-US" sz="1600"/>
              <a:t>Capside mutations Q67H + K70R (FC LEN = 20) + M184M/I at W10 in 1 participant on LEN sc + F/TAF (group 2)</a:t>
            </a:r>
            <a:br>
              <a:rPr lang="en-US" sz="1600"/>
            </a:br>
            <a:r>
              <a:rPr lang="en-US" sz="1600"/>
              <a:t>(M184I and M184V detected at W2 and W4)</a:t>
            </a:r>
          </a:p>
          <a:p>
            <a:pPr marL="457200" lvl="1" indent="0" eaLnBrk="1" hangingPunct="1">
              <a:spcAft>
                <a:spcPts val="600"/>
              </a:spcAft>
              <a:buNone/>
            </a:pPr>
            <a:r>
              <a:rPr lang="en-US" sz="1400"/>
              <a:t>      Probable incomplete adherence to FTC/TAF</a:t>
            </a:r>
            <a:endParaRPr lang="en-US" sz="1600"/>
          </a:p>
          <a:p>
            <a:pPr lvl="1" eaLnBrk="1" hangingPunct="1"/>
            <a:r>
              <a:rPr lang="en-US" sz="1600"/>
              <a:t>Capside mutation Q67H (FC LEN = 7) at W54 in 1 participant on LEN oral + F/TAF (group 3)</a:t>
            </a:r>
          </a:p>
          <a:p>
            <a:pPr marL="457200" lvl="1" indent="0" eaLnBrk="1" hangingPunct="1">
              <a:spcAft>
                <a:spcPts val="600"/>
              </a:spcAft>
              <a:buNone/>
            </a:pPr>
            <a:r>
              <a:rPr lang="en-US" sz="1600"/>
              <a:t>     </a:t>
            </a:r>
            <a:r>
              <a:rPr lang="en-US" sz="1400"/>
              <a:t>Documentation of non adherence to TAF/FTC by pill counts and plasma drug levels</a:t>
            </a:r>
          </a:p>
          <a:p>
            <a:pPr lvl="1" eaLnBrk="1" hangingPunct="1"/>
            <a:r>
              <a:rPr lang="en-US" sz="1800"/>
              <a:t>The 2 participants obtained virologic re-suppression on 2 NRTI + INSTI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818C581-6A31-48C0-9A8B-00D460D9A63A}"/>
              </a:ext>
            </a:extLst>
          </p:cNvPr>
          <p:cNvSpPr txBox="1"/>
          <p:nvPr/>
        </p:nvSpPr>
        <p:spPr>
          <a:xfrm>
            <a:off x="2245489" y="1437235"/>
            <a:ext cx="7437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Resistance analysis</a:t>
            </a:r>
            <a:endParaRPr kumimoji="0" lang="en-US" sz="2000" b="0" i="0" u="none" strike="noStrike" kern="1200" cap="none" spc="0" normalizeH="0" baseline="3000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8" name="ZoneTexte 317">
            <a:extLst>
              <a:ext uri="{FF2B5EF4-FFF2-40B4-BE49-F238E27FC236}">
                <a16:creationId xmlns:a16="http://schemas.microsoft.com/office/drawing/2014/main" id="{FEC87DF2-D541-4875-8545-4E1CC8ABF756}"/>
              </a:ext>
            </a:extLst>
          </p:cNvPr>
          <p:cNvSpPr txBox="1"/>
          <p:nvPr/>
        </p:nvSpPr>
        <p:spPr>
          <a:xfrm>
            <a:off x="255401" y="3493570"/>
            <a:ext cx="11445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rPr>
              <a:t>* Genotypic and phenotypic tests if : (i) </a:t>
            </a:r>
            <a:r>
              <a:rPr lang="en-US" sz="1400">
                <a:latin typeface="+mj-lt"/>
                <a:cs typeface="Arial" charset="0"/>
              </a:rPr>
              <a:t>confirmed HIV RNA </a:t>
            </a:r>
            <a:r>
              <a:rPr kumimoji="0" lang="en-US" sz="1400" b="0" i="0" u="sng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rPr>
              <a:t>&gt;</a:t>
            </a:r>
            <a:r>
              <a:rPr kumimoji="0" lang="en-US" sz="14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rPr>
              <a:t> 50 c/mL and HIV RNA decrease &lt; 1 log</a:t>
            </a:r>
            <a:r>
              <a:rPr kumimoji="0" lang="en-US" sz="1400" b="0" i="0" u="none" strike="noStrike" kern="1200" cap="none" spc="0" normalizeH="0" baseline="-2500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rPr>
              <a:t>10</a:t>
            </a:r>
            <a:r>
              <a:rPr kumimoji="0" lang="en-US" sz="14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rPr>
              <a:t> c/mL at W10, </a:t>
            </a:r>
            <a:br>
              <a:rPr kumimoji="0" lang="en-US" sz="14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rPr>
            </a:br>
            <a:r>
              <a:rPr kumimoji="0" lang="en-US" sz="14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rPr>
              <a:t>(ii) rebound of HIV RNA </a:t>
            </a:r>
            <a:r>
              <a:rPr kumimoji="0" lang="en-US" sz="1400" b="0" i="0" u="sng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rPr>
              <a:t>&gt;</a:t>
            </a:r>
            <a:r>
              <a:rPr kumimoji="0" lang="en-US" sz="14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rPr>
              <a:t> 50 c/mL after achieving HIV RNA &lt; 50 c/mL (iii) HIV RNA increase &gt; 1 log</a:t>
            </a:r>
            <a:r>
              <a:rPr kumimoji="0" lang="en-US" sz="1400" b="0" i="0" u="none" strike="noStrike" kern="1200" cap="none" spc="0" normalizeH="0" baseline="-2500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rPr>
              <a:t>10</a:t>
            </a:r>
            <a:r>
              <a:rPr kumimoji="0" lang="en-US" sz="14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rPr>
              <a:t> c/mL from nadir viral load</a:t>
            </a:r>
          </a:p>
        </p:txBody>
      </p:sp>
      <p:graphicFrame>
        <p:nvGraphicFramePr>
          <p:cNvPr id="320" name="Tableau 319">
            <a:extLst>
              <a:ext uri="{FF2B5EF4-FFF2-40B4-BE49-F238E27FC236}">
                <a16:creationId xmlns:a16="http://schemas.microsoft.com/office/drawing/2014/main" id="{7E4CFD96-651C-48AE-B40C-D34723305E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349347"/>
              </p:ext>
            </p:extLst>
          </p:nvPr>
        </p:nvGraphicFramePr>
        <p:xfrm>
          <a:off x="255401" y="1861378"/>
          <a:ext cx="11729773" cy="15559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7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9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9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9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89390">
                  <a:extLst>
                    <a:ext uri="{9D8B030D-6E8A-4147-A177-3AD203B41FA5}">
                      <a16:colId xmlns:a16="http://schemas.microsoft.com/office/drawing/2014/main" val="4265891774"/>
                    </a:ext>
                  </a:extLst>
                </a:gridCol>
              </a:tblGrid>
              <a:tr h="420487">
                <a:tc>
                  <a:txBody>
                    <a:bodyPr/>
                    <a:lstStyle/>
                    <a:p>
                      <a:endParaRPr lang="en-US" sz="1400" noProof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944" marR="91944" marT="45972" marB="45972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LEN oral/</a:t>
                      </a:r>
                      <a:r>
                        <a:rPr kumimoji="0" lang="en-US" sz="14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sc</a:t>
                      </a: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+ FTC/TAF</a:t>
                      </a:r>
                      <a:b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then LEN </a:t>
                      </a:r>
                      <a:r>
                        <a:rPr kumimoji="0" lang="en-US" sz="14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sc</a:t>
                      </a: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+ TAF</a:t>
                      </a:r>
                      <a:b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(N = 52)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LEN oral/</a:t>
                      </a:r>
                      <a:r>
                        <a:rPr kumimoji="0" lang="en-US" sz="14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sc</a:t>
                      </a: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+ FTC/TAF </a:t>
                      </a:r>
                      <a:b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then LEN </a:t>
                      </a:r>
                      <a:r>
                        <a:rPr kumimoji="0" lang="en-US" sz="14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sc</a:t>
                      </a: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+ BIC</a:t>
                      </a:r>
                      <a:b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(N = 53)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LEN oral </a:t>
                      </a:r>
                      <a:r>
                        <a:rPr kumimoji="0" lang="en-US" sz="14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qd</a:t>
                      </a:r>
                      <a:b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+ FTC/TAF</a:t>
                      </a:r>
                      <a:b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(N = 52)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BIC/FTC/TAF</a:t>
                      </a:r>
                      <a:b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b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(N = 25)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Participants with criterai for resistance assessment *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Emergence of resistance to LEN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 Box 3">
            <a:extLst>
              <a:ext uri="{FF2B5EF4-FFF2-40B4-BE49-F238E27FC236}">
                <a16:creationId xmlns:a16="http://schemas.microsoft.com/office/drawing/2014/main" id="{47034C14-2119-490F-A4FC-2EABE911B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8073" y="6444771"/>
            <a:ext cx="24039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>
                <a:solidFill>
                  <a:srgbClr val="0070C0"/>
                </a:solidFill>
              </a:rPr>
              <a:t>Gupta SK, CROI 2022, Abs. 138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A832678-1ED2-F94E-A25A-709E41A466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0471"/>
            <a:ext cx="8470698" cy="148106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CALIBRATE study: phase 2 of LEN as initial ART</a:t>
            </a:r>
            <a:br>
              <a:rPr lang="en-US" dirty="0"/>
            </a:br>
            <a:r>
              <a:rPr lang="en-US" dirty="0"/>
              <a:t>W54 Results (2)</a:t>
            </a:r>
          </a:p>
        </p:txBody>
      </p:sp>
    </p:spTree>
    <p:extLst>
      <p:ext uri="{BB962C8B-B14F-4D97-AF65-F5344CB8AC3E}">
        <p14:creationId xmlns:p14="http://schemas.microsoft.com/office/powerpoint/2010/main" val="404510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Rectangle 3">
            <a:extLst>
              <a:ext uri="{FF2B5EF4-FFF2-40B4-BE49-F238E27FC236}">
                <a16:creationId xmlns:a16="http://schemas.microsoft.com/office/drawing/2014/main" id="{DD93C3BB-9FF4-459C-9609-DD6BF992DAA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657975" y="2343236"/>
            <a:ext cx="5534025" cy="3262907"/>
          </a:xfrm>
        </p:spPr>
        <p:txBody>
          <a:bodyPr>
            <a:noAutofit/>
          </a:bodyPr>
          <a:lstStyle/>
          <a:p>
            <a:pPr eaLnBrk="1" hangingPunct="1">
              <a:spcAft>
                <a:spcPts val="600"/>
              </a:spcAft>
            </a:pPr>
            <a:r>
              <a:rPr lang="en-US" sz="1600" dirty="0"/>
              <a:t>No serious adverse event or grade 4 adverse event </a:t>
            </a:r>
            <a:br>
              <a:rPr lang="en-US" sz="1600" dirty="0"/>
            </a:br>
            <a:r>
              <a:rPr lang="en-US" sz="1600" dirty="0"/>
              <a:t>related to treatment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/>
              <a:t>No discontinuation for adverse event (due to non-ISR)</a:t>
            </a:r>
          </a:p>
          <a:p>
            <a:pPr eaLnBrk="1" hangingPunct="1"/>
            <a:r>
              <a:rPr lang="en-US" sz="1600" dirty="0"/>
              <a:t>Gastrointestinal adverse events</a:t>
            </a:r>
          </a:p>
          <a:p>
            <a:pPr lvl="1" eaLnBrk="1" hangingPunct="1"/>
            <a:r>
              <a:rPr lang="en-US" sz="1400" dirty="0"/>
              <a:t>LEN </a:t>
            </a:r>
            <a:r>
              <a:rPr lang="en-US" sz="1400" dirty="0" err="1"/>
              <a:t>sc</a:t>
            </a:r>
            <a:r>
              <a:rPr lang="en-US" sz="1400" dirty="0"/>
              <a:t> (groups 1 et 2) vs LEN oral (group 3)</a:t>
            </a:r>
          </a:p>
          <a:p>
            <a:pPr lvl="2" eaLnBrk="1" hangingPunct="1"/>
            <a:r>
              <a:rPr lang="en-US" sz="1400" dirty="0"/>
              <a:t>Nausea: 14 % vs 12 %</a:t>
            </a:r>
          </a:p>
          <a:p>
            <a:pPr lvl="2" eaLnBrk="1" hangingPunct="1">
              <a:spcAft>
                <a:spcPts val="600"/>
              </a:spcAft>
            </a:pPr>
            <a:r>
              <a:rPr lang="en-US" sz="1400" dirty="0"/>
              <a:t>Diarrhea: 7 % vs 10 %</a:t>
            </a:r>
          </a:p>
          <a:p>
            <a:pPr eaLnBrk="1" hangingPunct="1"/>
            <a:r>
              <a:rPr lang="en-US" sz="1600" dirty="0"/>
              <a:t>Grade 3 or 4 laboratory abnormalities</a:t>
            </a:r>
          </a:p>
          <a:p>
            <a:pPr lvl="1" eaLnBrk="1" hangingPunct="1"/>
            <a:r>
              <a:rPr lang="en-US" sz="1400" dirty="0"/>
              <a:t>LEN (all groups): 25 % vs BIC/FTC/TAF: 24 %</a:t>
            </a:r>
          </a:p>
          <a:p>
            <a:pPr lvl="1" eaLnBrk="1" hangingPunct="1"/>
            <a:r>
              <a:rPr lang="en-US" sz="1400" dirty="0"/>
              <a:t>None clinically significant</a:t>
            </a:r>
          </a:p>
          <a:p>
            <a:pPr lvl="1" eaLnBrk="1" hangingPunct="1"/>
            <a:r>
              <a:rPr lang="en-US" sz="1400" dirty="0"/>
              <a:t>None leading to discontinuation</a:t>
            </a:r>
            <a:endParaRPr lang="en-US" sz="1100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818C581-6A31-48C0-9A8B-00D460D9A63A}"/>
              </a:ext>
            </a:extLst>
          </p:cNvPr>
          <p:cNvSpPr txBox="1"/>
          <p:nvPr/>
        </p:nvSpPr>
        <p:spPr>
          <a:xfrm>
            <a:off x="6577871" y="1876503"/>
            <a:ext cx="4983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Adverse events (excluding ISRs)</a:t>
            </a:r>
            <a:endParaRPr kumimoji="0" lang="en-US" sz="2000" b="0" i="0" u="none" strike="noStrike" kern="1200" cap="none" spc="0" normalizeH="0" baseline="3000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F104E-FF3B-4AB6-8B67-F7B4E850BF51}"/>
              </a:ext>
            </a:extLst>
          </p:cNvPr>
          <p:cNvSpPr txBox="1"/>
          <p:nvPr/>
        </p:nvSpPr>
        <p:spPr>
          <a:xfrm>
            <a:off x="447040" y="1437182"/>
            <a:ext cx="604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Injection site reactions (ISR) (LEN sc)</a:t>
            </a:r>
            <a:endParaRPr kumimoji="0" lang="en-US" sz="2000" b="0" i="0" u="none" strike="noStrike" kern="1200" cap="none" spc="0" normalizeH="0" baseline="3000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5A604A5-8FB3-4814-B753-CC746AA21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866598"/>
              </p:ext>
            </p:extLst>
          </p:nvPr>
        </p:nvGraphicFramePr>
        <p:xfrm>
          <a:off x="571488" y="1876503"/>
          <a:ext cx="5796304" cy="18318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18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7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3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69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noProof="0">
                          <a:solidFill>
                            <a:schemeClr val="bg1"/>
                          </a:solidFill>
                          <a:latin typeface="+mj-lt"/>
                        </a:rPr>
                        <a:t>ISR type</a:t>
                      </a:r>
                    </a:p>
                  </a:txBody>
                  <a:tcPr marL="91944" marR="91944" marT="45972" marB="45972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After 1</a:t>
                      </a:r>
                      <a:r>
                        <a:rPr kumimoji="0" lang="en-US" sz="1200" b="1" i="0" u="none" strike="noStrike" cap="none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st</a:t>
                      </a:r>
                      <a: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2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sc</a:t>
                      </a:r>
                      <a: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dose</a:t>
                      </a:r>
                      <a:b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at W1 (N = 103)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After 2</a:t>
                      </a:r>
                      <a:r>
                        <a:rPr kumimoji="0" lang="en-US" sz="1200" b="1" i="0" u="none" strike="noStrike" cap="none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nd</a:t>
                      </a:r>
                      <a: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2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sc</a:t>
                      </a:r>
                      <a: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dose</a:t>
                      </a:r>
                      <a:b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at W26 (N = 95)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Median duration</a:t>
                      </a:r>
                      <a:b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(days)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Swelling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Erythema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Pain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8180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Nodule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195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847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Induration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136491"/>
                  </a:ext>
                </a:extLst>
              </a:tr>
            </a:tbl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1E3C259B-D0CE-4585-BA0A-690E1F2EF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615" y="3912088"/>
            <a:ext cx="6108177" cy="20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buClr>
                <a:srgbClr val="4F81BD"/>
              </a:buClr>
            </a:pPr>
            <a:r>
              <a:rPr lang="en-US" sz="1600" kern="0">
                <a:solidFill>
                  <a:schemeClr val="tx1"/>
                </a:solidFill>
              </a:rPr>
              <a:t>Mostly grade 1 or 2 ISR</a:t>
            </a:r>
          </a:p>
          <a:p>
            <a:pPr lvl="1" eaLnBrk="1" hangingPunct="1">
              <a:buClr>
                <a:srgbClr val="4F81BD"/>
              </a:buClr>
            </a:pPr>
            <a:r>
              <a:rPr lang="en-US" sz="1600" kern="0">
                <a:solidFill>
                  <a:schemeClr val="tx1"/>
                </a:solidFill>
              </a:rPr>
              <a:t>Only 1 grade 3 (nodule) after 2</a:t>
            </a:r>
            <a:r>
              <a:rPr lang="en-US" sz="1600" kern="0" baseline="30000">
                <a:solidFill>
                  <a:schemeClr val="tx1"/>
                </a:solidFill>
              </a:rPr>
              <a:t>nd</a:t>
            </a:r>
            <a:r>
              <a:rPr lang="en-US" sz="1600" kern="0">
                <a:solidFill>
                  <a:schemeClr val="tx1"/>
                </a:solidFill>
              </a:rPr>
              <a:t> sc dose</a:t>
            </a:r>
            <a:br>
              <a:rPr lang="en-US" sz="1600" kern="0">
                <a:solidFill>
                  <a:schemeClr val="tx1"/>
                </a:solidFill>
              </a:rPr>
            </a:br>
            <a:endParaRPr lang="en-US" sz="1600" kern="0">
              <a:solidFill>
                <a:schemeClr val="tx1"/>
              </a:solidFill>
            </a:endParaRPr>
          </a:p>
          <a:p>
            <a:pPr eaLnBrk="1" hangingPunct="1">
              <a:buClr>
                <a:srgbClr val="4F81BD"/>
              </a:buClr>
            </a:pPr>
            <a:r>
              <a:rPr lang="en-US" sz="1600" kern="0">
                <a:solidFill>
                  <a:schemeClr val="tx1"/>
                </a:solidFill>
              </a:rPr>
              <a:t>3 participants discontinued due to ISR</a:t>
            </a:r>
          </a:p>
          <a:p>
            <a:pPr lvl="1" eaLnBrk="1" hangingPunct="1">
              <a:buClr>
                <a:srgbClr val="4F81BD"/>
              </a:buClr>
            </a:pPr>
            <a:r>
              <a:rPr lang="en-US" sz="1600" kern="0">
                <a:solidFill>
                  <a:schemeClr val="tx1"/>
                </a:solidFill>
              </a:rPr>
              <a:t>2 due to induration (grade 1, after 1</a:t>
            </a:r>
            <a:r>
              <a:rPr lang="en-US" sz="1600" kern="0" baseline="30000">
                <a:solidFill>
                  <a:schemeClr val="tx1"/>
                </a:solidFill>
              </a:rPr>
              <a:t>st</a:t>
            </a:r>
            <a:r>
              <a:rPr lang="en-US" sz="1600" kern="0">
                <a:solidFill>
                  <a:schemeClr val="tx1"/>
                </a:solidFill>
              </a:rPr>
              <a:t> sc injection)</a:t>
            </a:r>
          </a:p>
          <a:p>
            <a:pPr lvl="1" eaLnBrk="1" hangingPunct="1">
              <a:buClr>
                <a:srgbClr val="4F81BD"/>
              </a:buClr>
            </a:pPr>
            <a:r>
              <a:rPr lang="en-US" sz="1600" kern="0">
                <a:solidFill>
                  <a:schemeClr val="tx1"/>
                </a:solidFill>
              </a:rPr>
              <a:t>1 due to swelling and erythema (grade 1, after 2</a:t>
            </a:r>
            <a:r>
              <a:rPr lang="en-US" sz="1600" kern="0" baseline="30000">
                <a:solidFill>
                  <a:schemeClr val="tx1"/>
                </a:solidFill>
              </a:rPr>
              <a:t>nd</a:t>
            </a:r>
            <a:r>
              <a:rPr lang="en-US" sz="1600" kern="0">
                <a:solidFill>
                  <a:schemeClr val="tx1"/>
                </a:solidFill>
              </a:rPr>
              <a:t> sc injection)</a:t>
            </a:r>
            <a:endParaRPr lang="en-US" sz="1200" kern="0">
              <a:solidFill>
                <a:schemeClr val="tx1"/>
              </a:solidFill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3928E957-B0A5-44D8-8C0C-6242B20DC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8073" y="6444771"/>
            <a:ext cx="24039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>
                <a:solidFill>
                  <a:srgbClr val="0070C0"/>
                </a:solidFill>
              </a:rPr>
              <a:t>Gupta SK, CROI 2022, Abs. 138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24C9961-1672-4A49-937B-066A11E615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0471"/>
            <a:ext cx="8470698" cy="148106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CALIBRATE study: phase 2 of LEN as initial ART</a:t>
            </a:r>
            <a:br>
              <a:rPr lang="en-US" dirty="0"/>
            </a:br>
            <a:r>
              <a:rPr lang="en-US" dirty="0"/>
              <a:t>W54 Results (3)</a:t>
            </a:r>
          </a:p>
        </p:txBody>
      </p:sp>
    </p:spTree>
    <p:extLst>
      <p:ext uri="{BB962C8B-B14F-4D97-AF65-F5344CB8AC3E}">
        <p14:creationId xmlns:p14="http://schemas.microsoft.com/office/powerpoint/2010/main" val="741800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B6CB1F32-9901-9346-A093-27A5C6309204}"/>
              </a:ext>
            </a:extLst>
          </p:cNvPr>
          <p:cNvGrpSpPr/>
          <p:nvPr/>
        </p:nvGrpSpPr>
        <p:grpSpPr>
          <a:xfrm>
            <a:off x="385733" y="3463089"/>
            <a:ext cx="11420533" cy="2807320"/>
            <a:chOff x="991001" y="3045806"/>
            <a:chExt cx="10370721" cy="2807320"/>
          </a:xfrm>
        </p:grpSpPr>
        <p:cxnSp>
          <p:nvCxnSpPr>
            <p:cNvPr id="5" name="Connecteur : en angle 14">
              <a:extLst>
                <a:ext uri="{FF2B5EF4-FFF2-40B4-BE49-F238E27FC236}">
                  <a16:creationId xmlns:a16="http://schemas.microsoft.com/office/drawing/2014/main" id="{E82B1A39-7A2A-E645-9B76-4626205166FB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3805550" y="4937257"/>
              <a:ext cx="485511" cy="605530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15F1FE6C-BA65-5A47-BB42-9C06D5380ACB}"/>
                </a:ext>
              </a:extLst>
            </p:cNvPr>
            <p:cNvSpPr/>
            <p:nvPr/>
          </p:nvSpPr>
          <p:spPr bwMode="auto">
            <a:xfrm>
              <a:off x="5929500" y="3081842"/>
              <a:ext cx="2198037" cy="1963933"/>
            </a:xfrm>
            <a:prstGeom prst="roundRect">
              <a:avLst>
                <a:gd name="adj" fmla="val 7542"/>
              </a:avLst>
            </a:prstGeom>
            <a:solidFill>
              <a:srgbClr val="D8E7F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54C9AE2C-299A-244B-A8DB-FD6637ECF7DB}"/>
                </a:ext>
              </a:extLst>
            </p:cNvPr>
            <p:cNvSpPr/>
            <p:nvPr/>
          </p:nvSpPr>
          <p:spPr bwMode="auto">
            <a:xfrm>
              <a:off x="8197318" y="3081842"/>
              <a:ext cx="3114853" cy="1963933"/>
            </a:xfrm>
            <a:prstGeom prst="roundRect">
              <a:avLst>
                <a:gd name="adj" fmla="val 7542"/>
              </a:avLst>
            </a:prstGeom>
            <a:solidFill>
              <a:srgbClr val="D8E7F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280C9E42-ADCC-4D40-807A-ECE5EE10E396}"/>
                </a:ext>
              </a:extLst>
            </p:cNvPr>
            <p:cNvSpPr/>
            <p:nvPr/>
          </p:nvSpPr>
          <p:spPr bwMode="auto">
            <a:xfrm>
              <a:off x="2657772" y="4544029"/>
              <a:ext cx="2598949" cy="67664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Decline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HIV RNA </a:t>
              </a:r>
              <a:r>
                <a:rPr kumimoji="0" lang="fr-FR" sz="12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&gt;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0.5 log</a:t>
              </a:r>
              <a:r>
                <a:rPr kumimoji="0" lang="fr-FR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10</a:t>
              </a:r>
              <a:r>
                <a:rPr kumimoji="0" lang="fr-FR" sz="12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c/</a:t>
              </a:r>
              <a:r>
                <a:rPr kumimoji="0" lang="fr-FR" sz="12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mL</a:t>
              </a:r>
              <a:b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lang="fr-FR" sz="1200" b="1" dirty="0">
                  <a:solidFill>
                    <a:srgbClr val="000000"/>
                  </a:solidFill>
                  <a:latin typeface="+mj-lt"/>
                </a:rPr>
                <a:t>or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b="1" dirty="0">
                  <a:solidFill>
                    <a:srgbClr val="000000"/>
                  </a:solidFill>
                  <a:latin typeface="+mj-lt"/>
                </a:rPr>
                <a:t>HIV RNA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&lt; 400 c/</a:t>
              </a: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mL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6EE9D8E-E0B1-5541-8ACA-5D1576B984E7}"/>
                </a:ext>
              </a:extLst>
            </p:cNvPr>
            <p:cNvSpPr txBox="1"/>
            <p:nvPr/>
          </p:nvSpPr>
          <p:spPr>
            <a:xfrm>
              <a:off x="3745540" y="4264080"/>
              <a:ext cx="3540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NO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9764DD4-ECDD-7F44-B3A7-A13FAB9C25FC}"/>
                </a:ext>
              </a:extLst>
            </p:cNvPr>
            <p:cNvSpPr txBox="1"/>
            <p:nvPr/>
          </p:nvSpPr>
          <p:spPr>
            <a:xfrm>
              <a:off x="3745540" y="5226962"/>
              <a:ext cx="3730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YES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3C147A1-A61B-5745-B956-B03C9B5A1AA1}"/>
                </a:ext>
              </a:extLst>
            </p:cNvPr>
            <p:cNvSpPr txBox="1"/>
            <p:nvPr/>
          </p:nvSpPr>
          <p:spPr>
            <a:xfrm>
              <a:off x="4351070" y="4020656"/>
              <a:ext cx="13026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>
                  <a:solidFill>
                    <a:srgbClr val="0070C0"/>
                  </a:solidFill>
                  <a:latin typeface="+mj-lt"/>
                  <a:cs typeface="Arial" charset="0"/>
                </a:rPr>
                <a:t>R</a:t>
              </a: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andomized cohort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(double </a:t>
              </a:r>
              <a:r>
                <a:rPr lang="en-US" sz="1200">
                  <a:solidFill>
                    <a:srgbClr val="0070C0"/>
                  </a:solidFill>
                  <a:latin typeface="+mj-lt"/>
                  <a:cs typeface="Arial" charset="0"/>
                </a:rPr>
                <a:t>blind</a:t>
              </a: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)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35B8271-A3BF-8147-84BE-3C1387F629C4}"/>
                </a:ext>
              </a:extLst>
            </p:cNvPr>
            <p:cNvSpPr txBox="1"/>
            <p:nvPr/>
          </p:nvSpPr>
          <p:spPr>
            <a:xfrm>
              <a:off x="4351070" y="5251945"/>
              <a:ext cx="15456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Non randomized cohort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(</a:t>
              </a:r>
              <a:r>
                <a:rPr lang="en-US" sz="1200">
                  <a:solidFill>
                    <a:srgbClr val="0070C0"/>
                  </a:solidFill>
                  <a:latin typeface="+mj-lt"/>
                  <a:cs typeface="Arial" charset="0"/>
                </a:rPr>
                <a:t>open label</a:t>
              </a: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79D06F-CC47-6A45-9CDF-798B299C365B}"/>
                </a:ext>
              </a:extLst>
            </p:cNvPr>
            <p:cNvSpPr/>
            <p:nvPr/>
          </p:nvSpPr>
          <p:spPr bwMode="auto">
            <a:xfrm>
              <a:off x="8316723" y="5303586"/>
              <a:ext cx="2846802" cy="274770"/>
            </a:xfrm>
            <a:prstGeom prst="rect">
              <a:avLst/>
            </a:prstGeom>
            <a:solidFill>
              <a:srgbClr val="0667A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 SC LEN Q6M x 52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weeks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79EDA37-0D6F-4844-B2A8-FA00E82B8674}"/>
                </a:ext>
              </a:extLst>
            </p:cNvPr>
            <p:cNvSpPr/>
            <p:nvPr/>
          </p:nvSpPr>
          <p:spPr bwMode="auto">
            <a:xfrm>
              <a:off x="8316723" y="5578356"/>
              <a:ext cx="2846802" cy="27477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b="1" dirty="0">
                  <a:solidFill>
                    <a:srgbClr val="000000"/>
                  </a:solidFill>
                  <a:latin typeface="+mj-lt"/>
                  <a:cs typeface="Arial" charset="0"/>
                </a:rPr>
                <a:t>OBR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FFA3560-3E11-7546-8E91-DEA7304CE60D}"/>
                </a:ext>
              </a:extLst>
            </p:cNvPr>
            <p:cNvSpPr/>
            <p:nvPr/>
          </p:nvSpPr>
          <p:spPr bwMode="auto">
            <a:xfrm>
              <a:off x="6807738" y="5303586"/>
              <a:ext cx="1156631" cy="274770"/>
            </a:xfrm>
            <a:prstGeom prst="rect">
              <a:avLst/>
            </a:prstGeom>
            <a:solidFill>
              <a:srgbClr val="02A2D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rgbClr val="FFFFFF"/>
                  </a:solidFill>
                  <a:latin typeface="+mj-lt"/>
                  <a:cs typeface="Arial" charset="0"/>
                </a:rPr>
                <a:t>Oral LEN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C65688-689B-7C41-B60D-60F39E5ADD58}"/>
                </a:ext>
              </a:extLst>
            </p:cNvPr>
            <p:cNvSpPr/>
            <p:nvPr/>
          </p:nvSpPr>
          <p:spPr bwMode="auto">
            <a:xfrm>
              <a:off x="6807737" y="5578356"/>
              <a:ext cx="1156631" cy="27477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OBR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F346459-6F5E-1544-BFF8-B34B17AAE047}"/>
                </a:ext>
              </a:extLst>
            </p:cNvPr>
            <p:cNvSpPr txBox="1"/>
            <p:nvPr/>
          </p:nvSpPr>
          <p:spPr>
            <a:xfrm>
              <a:off x="6228733" y="5316746"/>
              <a:ext cx="534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N = 36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E043206-DC2C-3A49-A348-7A7BD4C0039D}"/>
                </a:ext>
              </a:extLst>
            </p:cNvPr>
            <p:cNvSpPr/>
            <p:nvPr/>
          </p:nvSpPr>
          <p:spPr bwMode="auto">
            <a:xfrm>
              <a:off x="8316723" y="3563816"/>
              <a:ext cx="2846802" cy="274770"/>
            </a:xfrm>
            <a:prstGeom prst="rect">
              <a:avLst/>
            </a:prstGeom>
            <a:solidFill>
              <a:srgbClr val="0667A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SC LEN Q6M x 52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weeks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2F6D2A1-7EE1-DE46-B0D7-426006CCBD50}"/>
                </a:ext>
              </a:extLst>
            </p:cNvPr>
            <p:cNvSpPr/>
            <p:nvPr/>
          </p:nvSpPr>
          <p:spPr bwMode="auto">
            <a:xfrm>
              <a:off x="8316723" y="3838586"/>
              <a:ext cx="2846802" cy="4369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b="1" dirty="0">
                  <a:solidFill>
                    <a:srgbClr val="000000"/>
                  </a:solidFill>
                  <a:latin typeface="+mj-lt"/>
                  <a:cs typeface="Arial" charset="0"/>
                </a:rPr>
                <a:t>OBR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37AACA7-E02A-2049-8561-5EB5EDFB37DE}"/>
                </a:ext>
              </a:extLst>
            </p:cNvPr>
            <p:cNvSpPr/>
            <p:nvPr/>
          </p:nvSpPr>
          <p:spPr bwMode="auto">
            <a:xfrm>
              <a:off x="6807738" y="3563816"/>
              <a:ext cx="1240933" cy="274770"/>
            </a:xfrm>
            <a:prstGeom prst="rect">
              <a:avLst/>
            </a:prstGeom>
            <a:solidFill>
              <a:srgbClr val="02A2D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rgbClr val="FFFFFF"/>
                  </a:solidFill>
                  <a:latin typeface="+mj-lt"/>
                  <a:cs typeface="Arial" charset="0"/>
                </a:rPr>
                <a:t>Oral LEN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EA6DE5-3AD3-5A49-A13B-47DD23A5BAF7}"/>
                </a:ext>
              </a:extLst>
            </p:cNvPr>
            <p:cNvSpPr/>
            <p:nvPr/>
          </p:nvSpPr>
          <p:spPr bwMode="auto">
            <a:xfrm>
              <a:off x="6814164" y="3838585"/>
              <a:ext cx="1234506" cy="4459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Failing regimen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F6A7FC-ED1A-E341-8EA8-FD977388F3A3}"/>
                </a:ext>
              </a:extLst>
            </p:cNvPr>
            <p:cNvSpPr/>
            <p:nvPr/>
          </p:nvSpPr>
          <p:spPr bwMode="auto">
            <a:xfrm>
              <a:off x="9091339" y="4394885"/>
              <a:ext cx="2072186" cy="274770"/>
            </a:xfrm>
            <a:prstGeom prst="rect">
              <a:avLst/>
            </a:prstGeom>
            <a:solidFill>
              <a:srgbClr val="0667A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SC LEN Q6M x 52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weeks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35EFFBF-1909-DE45-B763-3EDA066EAC14}"/>
                </a:ext>
              </a:extLst>
            </p:cNvPr>
            <p:cNvSpPr/>
            <p:nvPr/>
          </p:nvSpPr>
          <p:spPr bwMode="auto">
            <a:xfrm>
              <a:off x="8316723" y="4669654"/>
              <a:ext cx="2846802" cy="4236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b="1" dirty="0">
                  <a:solidFill>
                    <a:srgbClr val="000000"/>
                  </a:solidFill>
                  <a:latin typeface="+mj-lt"/>
                  <a:cs typeface="Arial" charset="0"/>
                </a:rPr>
                <a:t>OBR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0F437F-F391-B347-8711-2CD6FF38164A}"/>
                </a:ext>
              </a:extLst>
            </p:cNvPr>
            <p:cNvSpPr/>
            <p:nvPr/>
          </p:nvSpPr>
          <p:spPr bwMode="auto">
            <a:xfrm>
              <a:off x="6807738" y="4394885"/>
              <a:ext cx="1240932" cy="27477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Placebo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B4DA372-BC13-0648-A666-A5DFE6295221}"/>
                </a:ext>
              </a:extLst>
            </p:cNvPr>
            <p:cNvSpPr/>
            <p:nvPr/>
          </p:nvSpPr>
          <p:spPr bwMode="auto">
            <a:xfrm>
              <a:off x="6807737" y="4669654"/>
              <a:ext cx="1240931" cy="4095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Failing regimen</a:t>
              </a:r>
            </a:p>
          </p:txBody>
        </p:sp>
        <p:cxnSp>
          <p:nvCxnSpPr>
            <p:cNvPr id="26" name="Connecteur : en angle 35">
              <a:extLst>
                <a:ext uri="{FF2B5EF4-FFF2-40B4-BE49-F238E27FC236}">
                  <a16:creationId xmlns:a16="http://schemas.microsoft.com/office/drawing/2014/main" id="{ED31BB46-AEFF-0F42-B55B-2660B46492BA}"/>
                </a:ext>
              </a:extLst>
            </p:cNvPr>
            <p:cNvCxnSpPr>
              <a:stCxn id="11" idx="3"/>
            </p:cNvCxnSpPr>
            <p:nvPr/>
          </p:nvCxnSpPr>
          <p:spPr bwMode="auto">
            <a:xfrm flipV="1">
              <a:off x="5653761" y="3838587"/>
              <a:ext cx="1090619" cy="412902"/>
            </a:xfrm>
            <a:prstGeom prst="bentConnector3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" name="Connecteur : en angle 36">
              <a:extLst>
                <a:ext uri="{FF2B5EF4-FFF2-40B4-BE49-F238E27FC236}">
                  <a16:creationId xmlns:a16="http://schemas.microsoft.com/office/drawing/2014/main" id="{09D94F55-31D9-644F-AABB-0C1BD53DA29A}"/>
                </a:ext>
              </a:extLst>
            </p:cNvPr>
            <p:cNvCxnSpPr>
              <a:stCxn id="11" idx="3"/>
            </p:cNvCxnSpPr>
            <p:nvPr/>
          </p:nvCxnSpPr>
          <p:spPr bwMode="auto">
            <a:xfrm>
              <a:off x="5653761" y="4251489"/>
              <a:ext cx="1090619" cy="418166"/>
            </a:xfrm>
            <a:prstGeom prst="bentConnector3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5D326F65-3373-0048-B35E-7398AD391578}"/>
                </a:ext>
              </a:extLst>
            </p:cNvPr>
            <p:cNvCxnSpPr/>
            <p:nvPr/>
          </p:nvCxnSpPr>
          <p:spPr bwMode="auto">
            <a:xfrm>
              <a:off x="7843758" y="3838586"/>
              <a:ext cx="472965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3D65E823-32C3-1E47-8021-29D78EB9AC1C}"/>
                </a:ext>
              </a:extLst>
            </p:cNvPr>
            <p:cNvCxnSpPr/>
            <p:nvPr/>
          </p:nvCxnSpPr>
          <p:spPr bwMode="auto">
            <a:xfrm>
              <a:off x="7843758" y="4669655"/>
              <a:ext cx="472965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D83A6BF6-3455-2F40-991C-B7B89014662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43759" y="5578356"/>
              <a:ext cx="472964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ADB3096F-04C8-564D-80E3-EE7C663BD5A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131997" y="3834077"/>
              <a:ext cx="229725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8357F5DB-9B3D-C741-B58E-24C19FBE986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131997" y="4660640"/>
              <a:ext cx="229725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67FE47A8-0B74-D54B-B023-D25C85ED0CC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131997" y="5567089"/>
              <a:ext cx="229725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C375A72D-6A45-F541-9119-11D4BD1DFEDB}"/>
                </a:ext>
              </a:extLst>
            </p:cNvPr>
            <p:cNvSpPr txBox="1"/>
            <p:nvPr/>
          </p:nvSpPr>
          <p:spPr>
            <a:xfrm>
              <a:off x="6300951" y="4633260"/>
              <a:ext cx="534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N = 12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1182E03F-7C94-D749-B94F-79A83464F3E0}"/>
                </a:ext>
              </a:extLst>
            </p:cNvPr>
            <p:cNvSpPr txBox="1"/>
            <p:nvPr/>
          </p:nvSpPr>
          <p:spPr>
            <a:xfrm>
              <a:off x="6300951" y="3563816"/>
              <a:ext cx="534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N = 24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8C68B492-F86C-AB47-8CF6-3534FC6B1635}"/>
                </a:ext>
              </a:extLst>
            </p:cNvPr>
            <p:cNvSpPr txBox="1"/>
            <p:nvPr/>
          </p:nvSpPr>
          <p:spPr>
            <a:xfrm>
              <a:off x="9183789" y="3045806"/>
              <a:ext cx="9318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Maintenance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C140567D-3CDD-7844-9221-0F29495D04D9}"/>
                </a:ext>
              </a:extLst>
            </p:cNvPr>
            <p:cNvSpPr txBox="1"/>
            <p:nvPr/>
          </p:nvSpPr>
          <p:spPr>
            <a:xfrm>
              <a:off x="6202280" y="3045806"/>
              <a:ext cx="17024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Mfunctional monotherapy</a:t>
              </a:r>
              <a:b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</a:b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(14 days)</a:t>
              </a:r>
            </a:p>
          </p:txBody>
        </p:sp>
        <p:cxnSp>
          <p:nvCxnSpPr>
            <p:cNvPr id="38" name="Connecteur : en angle 47">
              <a:extLst>
                <a:ext uri="{FF2B5EF4-FFF2-40B4-BE49-F238E27FC236}">
                  <a16:creationId xmlns:a16="http://schemas.microsoft.com/office/drawing/2014/main" id="{0BDD8F5F-F697-B441-A71B-DA5B0E085A52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 flipV="1">
              <a:off x="3861123" y="4135907"/>
              <a:ext cx="292540" cy="523705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2474AD0-53DA-A14B-8BF3-B38BD917D22B}"/>
                </a:ext>
              </a:extLst>
            </p:cNvPr>
            <p:cNvSpPr/>
            <p:nvPr/>
          </p:nvSpPr>
          <p:spPr bwMode="auto">
            <a:xfrm>
              <a:off x="8316723" y="4394885"/>
              <a:ext cx="774616" cy="274770"/>
            </a:xfrm>
            <a:prstGeom prst="rect">
              <a:avLst/>
            </a:prstGeom>
            <a:solidFill>
              <a:srgbClr val="02A2D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rgbClr val="FFFFFF"/>
                  </a:solidFill>
                  <a:latin typeface="+mj-lt"/>
                  <a:cs typeface="Arial" charset="0"/>
                </a:rPr>
                <a:t>Oral LEN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40" name="Rectangle : coins arrondis 3">
              <a:extLst>
                <a:ext uri="{FF2B5EF4-FFF2-40B4-BE49-F238E27FC236}">
                  <a16:creationId xmlns:a16="http://schemas.microsoft.com/office/drawing/2014/main" id="{98BB3CC2-8B1B-8547-BEE1-B2EBA12B8EB3}"/>
                </a:ext>
              </a:extLst>
            </p:cNvPr>
            <p:cNvSpPr/>
            <p:nvPr/>
          </p:nvSpPr>
          <p:spPr bwMode="auto">
            <a:xfrm>
              <a:off x="991001" y="4684155"/>
              <a:ext cx="1651905" cy="56778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Repeat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HIV RNA at screening</a:t>
              </a:r>
            </a:p>
          </p:txBody>
        </p:sp>
      </p:grpSp>
      <p:sp>
        <p:nvSpPr>
          <p:cNvPr id="41" name="Rectangle 3">
            <a:extLst>
              <a:ext uri="{FF2B5EF4-FFF2-40B4-BE49-F238E27FC236}">
                <a16:creationId xmlns:a16="http://schemas.microsoft.com/office/drawing/2014/main" id="{EB18A245-3AB8-A74D-B001-19637F82229D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1710931"/>
            <a:ext cx="11343217" cy="609282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2-cohort Phase 2-3 trial</a:t>
            </a:r>
          </a:p>
          <a:p>
            <a:r>
              <a:rPr lang="en-US" sz="2000"/>
              <a:t>Inclusion criteria</a:t>
            </a:r>
          </a:p>
          <a:p>
            <a:pPr lvl="1"/>
            <a:r>
              <a:rPr lang="en-US" sz="1800"/>
              <a:t>HIV-1 RNA ≥ 400 copies/mL </a:t>
            </a:r>
          </a:p>
          <a:p>
            <a:pPr lvl="1"/>
            <a:r>
              <a:rPr lang="en-US" sz="1800"/>
              <a:t>Resistance to ≥2 agents from 3 of 4 main ARV classes </a:t>
            </a:r>
          </a:p>
          <a:p>
            <a:pPr lvl="1"/>
            <a:r>
              <a:rPr lang="en-US" sz="1800"/>
              <a:t>and ≤2 fully active agents from 4 main ARV classes</a:t>
            </a:r>
          </a:p>
          <a:p>
            <a:endParaRPr lang="en-US" sz="200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1897445-6620-BB4D-9DB7-7AFE37D2CBD4}"/>
              </a:ext>
            </a:extLst>
          </p:cNvPr>
          <p:cNvSpPr txBox="1"/>
          <p:nvPr/>
        </p:nvSpPr>
        <p:spPr>
          <a:xfrm>
            <a:off x="8067488" y="3152803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+mj-lt"/>
              </a:rPr>
              <a:t>D14</a:t>
            </a:r>
          </a:p>
        </p:txBody>
      </p:sp>
      <p:sp>
        <p:nvSpPr>
          <p:cNvPr id="45" name="Text Box 3">
            <a:extLst>
              <a:ext uri="{FF2B5EF4-FFF2-40B4-BE49-F238E27FC236}">
                <a16:creationId xmlns:a16="http://schemas.microsoft.com/office/drawing/2014/main" id="{03ACB7EA-DAAF-4810-81DE-E9C0076E0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399" y="6444771"/>
            <a:ext cx="25666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1400" i="1" dirty="0">
                <a:solidFill>
                  <a:srgbClr val="0070C0"/>
                </a:solidFill>
              </a:rPr>
              <a:t>Ogbuagu O, CROI 2022, Abs. 491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7139055-4749-4A4A-9371-079446B1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11343216" cy="1481068"/>
          </a:xfrm>
        </p:spPr>
        <p:txBody>
          <a:bodyPr/>
          <a:lstStyle/>
          <a:p>
            <a:r>
              <a:rPr lang="en-US" dirty="0"/>
              <a:t>CAPELLA Study: LEN in PLWHIV with </a:t>
            </a:r>
            <a:r>
              <a:rPr lang="en-US" dirty="0" err="1"/>
              <a:t>multiresistant</a:t>
            </a:r>
            <a:r>
              <a:rPr lang="en-US" dirty="0"/>
              <a:t> HIV-1- W52 Results (1)</a:t>
            </a:r>
          </a:p>
        </p:txBody>
      </p:sp>
    </p:spTree>
    <p:extLst>
      <p:ext uri="{BB962C8B-B14F-4D97-AF65-F5344CB8AC3E}">
        <p14:creationId xmlns:p14="http://schemas.microsoft.com/office/powerpoint/2010/main" val="3126616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6">
            <a:extLst>
              <a:ext uri="{FF2B5EF4-FFF2-40B4-BE49-F238E27FC236}">
                <a16:creationId xmlns:a16="http://schemas.microsoft.com/office/drawing/2014/main" id="{4D24F010-6676-4FB4-8529-FC3A9798E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123" y="2177851"/>
            <a:ext cx="30326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Randomized cohort (N = 36)</a:t>
            </a:r>
          </a:p>
        </p:txBody>
      </p:sp>
      <p:sp>
        <p:nvSpPr>
          <p:cNvPr id="5127" name="Rectangle 67">
            <a:extLst>
              <a:ext uri="{FF2B5EF4-FFF2-40B4-BE49-F238E27FC236}">
                <a16:creationId xmlns:a16="http://schemas.microsoft.com/office/drawing/2014/main" id="{67F525E8-30C7-4525-9520-1FD83A1E0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081" y="2177851"/>
            <a:ext cx="33802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fr-FR" sz="20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Non randomized cohort </a:t>
            </a:r>
            <a:r>
              <a:rPr kumimoji="0" lang="en-US" altLang="fr-FR" sz="2000" b="1" i="0" u="none" strike="noStrike" kern="1200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(N = 36)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10E6D8-71CB-42B8-A854-67E764851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8041" y="5881305"/>
            <a:ext cx="362075" cy="7750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180D6DF5-2FDF-4F06-AFE7-65FE2D766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966" y="5881305"/>
            <a:ext cx="362075" cy="77501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5" name="Line 23">
            <a:extLst>
              <a:ext uri="{FF2B5EF4-FFF2-40B4-BE49-F238E27FC236}">
                <a16:creationId xmlns:a16="http://schemas.microsoft.com/office/drawing/2014/main" id="{ED11149F-425D-4D61-A12F-AE107C9CFB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2758" y="3128927"/>
            <a:ext cx="0" cy="2829878"/>
          </a:xfrm>
          <a:prstGeom prst="line">
            <a:avLst/>
          </a:prstGeom>
          <a:noFill/>
          <a:ln w="9525">
            <a:solidFill>
              <a:srgbClr val="00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7" name="Line 25">
            <a:extLst>
              <a:ext uri="{FF2B5EF4-FFF2-40B4-BE49-F238E27FC236}">
                <a16:creationId xmlns:a16="http://schemas.microsoft.com/office/drawing/2014/main" id="{D79FA1A1-F376-4097-BAFF-FC0CDC3BB7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7028" y="4295865"/>
            <a:ext cx="57054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" name="Freeform 26">
            <a:extLst>
              <a:ext uri="{FF2B5EF4-FFF2-40B4-BE49-F238E27FC236}">
                <a16:creationId xmlns:a16="http://schemas.microsoft.com/office/drawing/2014/main" id="{D44C95F2-6671-4AD0-925C-19A8E32CBEED}"/>
              </a:ext>
            </a:extLst>
          </p:cNvPr>
          <p:cNvSpPr>
            <a:spLocks/>
          </p:cNvSpPr>
          <p:nvPr/>
        </p:nvSpPr>
        <p:spPr bwMode="auto">
          <a:xfrm>
            <a:off x="954082" y="3188714"/>
            <a:ext cx="0" cy="2770093"/>
          </a:xfrm>
          <a:custGeom>
            <a:avLst/>
            <a:gdLst>
              <a:gd name="T0" fmla="*/ 1251 h 1251"/>
              <a:gd name="T1" fmla="*/ 1000 h 1251"/>
              <a:gd name="T2" fmla="*/ 750 h 1251"/>
              <a:gd name="T3" fmla="*/ 500 h 1251"/>
              <a:gd name="T4" fmla="*/ 250 h 1251"/>
              <a:gd name="T5" fmla="*/ 0 h 125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</a:cxnLst>
            <a:rect l="0" t="0" r="r" b="b"/>
            <a:pathLst>
              <a:path h="1251">
                <a:moveTo>
                  <a:pt x="0" y="1251"/>
                </a:moveTo>
                <a:lnTo>
                  <a:pt x="0" y="1000"/>
                </a:lnTo>
                <a:lnTo>
                  <a:pt x="0" y="750"/>
                </a:lnTo>
                <a:lnTo>
                  <a:pt x="0" y="500"/>
                </a:lnTo>
                <a:lnTo>
                  <a:pt x="0" y="25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9" name="Line 27">
            <a:extLst>
              <a:ext uri="{FF2B5EF4-FFF2-40B4-BE49-F238E27FC236}">
                <a16:creationId xmlns:a16="http://schemas.microsoft.com/office/drawing/2014/main" id="{6A5C9227-96D6-4C1C-9D75-C9F768A957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7028" y="3742290"/>
            <a:ext cx="57054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117FDF5D-4879-4C35-AFA2-C6F0144449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7028" y="5403016"/>
            <a:ext cx="57054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1" name="Line 29">
            <a:extLst>
              <a:ext uri="{FF2B5EF4-FFF2-40B4-BE49-F238E27FC236}">
                <a16:creationId xmlns:a16="http://schemas.microsoft.com/office/drawing/2014/main" id="{1A902E90-EDD8-40C2-9331-9F2D0A830D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7028" y="4849441"/>
            <a:ext cx="57054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2" name="Line 30">
            <a:extLst>
              <a:ext uri="{FF2B5EF4-FFF2-40B4-BE49-F238E27FC236}">
                <a16:creationId xmlns:a16="http://schemas.microsoft.com/office/drawing/2014/main" id="{5DFE69A6-FF26-44FA-839F-87E56F8301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7028" y="5958806"/>
            <a:ext cx="57054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" name="Line 31">
            <a:extLst>
              <a:ext uri="{FF2B5EF4-FFF2-40B4-BE49-F238E27FC236}">
                <a16:creationId xmlns:a16="http://schemas.microsoft.com/office/drawing/2014/main" id="{283BE32B-2D32-439F-85A5-F56737261F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4081" y="5958806"/>
            <a:ext cx="10531229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4" name="Line 32">
            <a:extLst>
              <a:ext uri="{FF2B5EF4-FFF2-40B4-BE49-F238E27FC236}">
                <a16:creationId xmlns:a16="http://schemas.microsoft.com/office/drawing/2014/main" id="{D40DCACC-5380-4848-98CD-BA3684FC5A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7028" y="3188714"/>
            <a:ext cx="57054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5" name="Rectangle 33">
            <a:extLst>
              <a:ext uri="{FF2B5EF4-FFF2-40B4-BE49-F238E27FC236}">
                <a16:creationId xmlns:a16="http://schemas.microsoft.com/office/drawing/2014/main" id="{15C3A002-47E5-4658-9D42-23042620E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107776"/>
            <a:ext cx="23564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100</a:t>
            </a:r>
          </a:p>
        </p:txBody>
      </p:sp>
      <p:sp>
        <p:nvSpPr>
          <p:cNvPr id="36" name="Rectangle 34">
            <a:extLst>
              <a:ext uri="{FF2B5EF4-FFF2-40B4-BE49-F238E27FC236}">
                <a16:creationId xmlns:a16="http://schemas.microsoft.com/office/drawing/2014/main" id="{F1D5EE26-4DCF-4DCF-AB97-405E4BF15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47" y="3652207"/>
            <a:ext cx="1570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80</a:t>
            </a:r>
          </a:p>
        </p:txBody>
      </p:sp>
      <p:sp>
        <p:nvSpPr>
          <p:cNvPr id="37" name="Rectangle 35">
            <a:extLst>
              <a:ext uri="{FF2B5EF4-FFF2-40B4-BE49-F238E27FC236}">
                <a16:creationId xmlns:a16="http://schemas.microsoft.com/office/drawing/2014/main" id="{D75A472E-9D83-4CF0-BCBA-6E4C48EBE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47" y="4205783"/>
            <a:ext cx="1570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60</a:t>
            </a:r>
          </a:p>
        </p:txBody>
      </p:sp>
      <p:sp>
        <p:nvSpPr>
          <p:cNvPr id="38" name="Rectangle 36">
            <a:extLst>
              <a:ext uri="{FF2B5EF4-FFF2-40B4-BE49-F238E27FC236}">
                <a16:creationId xmlns:a16="http://schemas.microsoft.com/office/drawing/2014/main" id="{FD7D558D-AAAC-414A-AD2F-56498651E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47" y="4761572"/>
            <a:ext cx="1570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40</a:t>
            </a:r>
          </a:p>
        </p:txBody>
      </p:sp>
      <p:sp>
        <p:nvSpPr>
          <p:cNvPr id="39" name="Rectangle 37">
            <a:extLst>
              <a:ext uri="{FF2B5EF4-FFF2-40B4-BE49-F238E27FC236}">
                <a16:creationId xmlns:a16="http://schemas.microsoft.com/office/drawing/2014/main" id="{8825DFCB-297A-4CF6-A8A6-395B8BD09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47" y="5315148"/>
            <a:ext cx="1570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20</a:t>
            </a:r>
          </a:p>
        </p:txBody>
      </p:sp>
      <p:sp>
        <p:nvSpPr>
          <p:cNvPr id="40" name="Rectangle 38">
            <a:extLst>
              <a:ext uri="{FF2B5EF4-FFF2-40B4-BE49-F238E27FC236}">
                <a16:creationId xmlns:a16="http://schemas.microsoft.com/office/drawing/2014/main" id="{2E339103-5382-471C-BF71-7896F435A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693" y="5859579"/>
            <a:ext cx="785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</a:t>
            </a:r>
          </a:p>
        </p:txBody>
      </p:sp>
      <p:sp>
        <p:nvSpPr>
          <p:cNvPr id="62" name="Rectangle 60">
            <a:extLst>
              <a:ext uri="{FF2B5EF4-FFF2-40B4-BE49-F238E27FC236}">
                <a16:creationId xmlns:a16="http://schemas.microsoft.com/office/drawing/2014/main" id="{610CCC66-4EE1-4F31-8B0E-EEED032EF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8733" y="5606732"/>
            <a:ext cx="785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3</a:t>
            </a:r>
          </a:p>
        </p:txBody>
      </p:sp>
      <p:sp>
        <p:nvSpPr>
          <p:cNvPr id="63" name="Rectangle 61">
            <a:extLst>
              <a:ext uri="{FF2B5EF4-FFF2-40B4-BE49-F238E27FC236}">
                <a16:creationId xmlns:a16="http://schemas.microsoft.com/office/drawing/2014/main" id="{BF62A069-CDCC-4434-91F7-19C921499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8852" y="5606732"/>
            <a:ext cx="785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33FA59-8C05-4E29-922A-59DABA88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3739" y="3706110"/>
            <a:ext cx="210419" cy="2088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008D6385-84C8-4B06-9529-5DDB812DECA4}"/>
              </a:ext>
            </a:extLst>
          </p:cNvPr>
          <p:cNvSpPr>
            <a:spLocks/>
          </p:cNvSpPr>
          <p:nvPr/>
        </p:nvSpPr>
        <p:spPr bwMode="auto">
          <a:xfrm>
            <a:off x="4889192" y="3489859"/>
            <a:ext cx="362075" cy="2468948"/>
          </a:xfrm>
          <a:custGeom>
            <a:avLst/>
            <a:gdLst>
              <a:gd name="T0" fmla="*/ 0 w 165"/>
              <a:gd name="T1" fmla="*/ 0 h 1115"/>
              <a:gd name="T2" fmla="*/ 0 w 165"/>
              <a:gd name="T3" fmla="*/ 106 h 1115"/>
              <a:gd name="T4" fmla="*/ 0 w 165"/>
              <a:gd name="T5" fmla="*/ 1115 h 1115"/>
              <a:gd name="T6" fmla="*/ 165 w 165"/>
              <a:gd name="T7" fmla="*/ 1115 h 1115"/>
              <a:gd name="T8" fmla="*/ 165 w 165"/>
              <a:gd name="T9" fmla="*/ 0 h 1115"/>
              <a:gd name="T10" fmla="*/ 0 w 165"/>
              <a:gd name="T11" fmla="*/ 0 h 1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5" h="1115">
                <a:moveTo>
                  <a:pt x="0" y="0"/>
                </a:moveTo>
                <a:lnTo>
                  <a:pt x="0" y="106"/>
                </a:lnTo>
                <a:lnTo>
                  <a:pt x="0" y="1115"/>
                </a:lnTo>
                <a:lnTo>
                  <a:pt x="165" y="1115"/>
                </a:lnTo>
                <a:lnTo>
                  <a:pt x="165" y="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AF37A1EA-A556-4E95-BEA0-4924672C2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117" y="3724575"/>
            <a:ext cx="362075" cy="2234232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6288487D-0E0D-4BCB-AD5E-1F0B8B0FE694}"/>
              </a:ext>
            </a:extLst>
          </p:cNvPr>
          <p:cNvSpPr>
            <a:spLocks/>
          </p:cNvSpPr>
          <p:nvPr/>
        </p:nvSpPr>
        <p:spPr bwMode="auto">
          <a:xfrm>
            <a:off x="5604565" y="5422944"/>
            <a:ext cx="362075" cy="535861"/>
          </a:xfrm>
          <a:custGeom>
            <a:avLst/>
            <a:gdLst>
              <a:gd name="T0" fmla="*/ 165 w 165"/>
              <a:gd name="T1" fmla="*/ 0 h 242"/>
              <a:gd name="T2" fmla="*/ 0 w 165"/>
              <a:gd name="T3" fmla="*/ 0 h 242"/>
              <a:gd name="T4" fmla="*/ 0 w 165"/>
              <a:gd name="T5" fmla="*/ 242 h 242"/>
              <a:gd name="T6" fmla="*/ 165 w 165"/>
              <a:gd name="T7" fmla="*/ 242 h 242"/>
              <a:gd name="T8" fmla="*/ 165 w 165"/>
              <a:gd name="T9" fmla="*/ 105 h 242"/>
              <a:gd name="T10" fmla="*/ 165 w 165"/>
              <a:gd name="T11" fmla="*/ 0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5" h="242">
                <a:moveTo>
                  <a:pt x="165" y="0"/>
                </a:moveTo>
                <a:lnTo>
                  <a:pt x="0" y="0"/>
                </a:lnTo>
                <a:lnTo>
                  <a:pt x="0" y="242"/>
                </a:lnTo>
                <a:lnTo>
                  <a:pt x="165" y="242"/>
                </a:lnTo>
                <a:lnTo>
                  <a:pt x="165" y="105"/>
                </a:lnTo>
                <a:lnTo>
                  <a:pt x="165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A1DAD974-A1EF-463C-AD23-F88487C29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6640" y="5655447"/>
            <a:ext cx="362075" cy="30336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1" name="Rectangle 39">
            <a:extLst>
              <a:ext uri="{FF2B5EF4-FFF2-40B4-BE49-F238E27FC236}">
                <a16:creationId xmlns:a16="http://schemas.microsoft.com/office/drawing/2014/main" id="{6E10706B-C28C-42F3-85F1-76D0ED02F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2829" y="3215285"/>
            <a:ext cx="1570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89</a:t>
            </a:r>
          </a:p>
        </p:txBody>
      </p:sp>
      <p:sp>
        <p:nvSpPr>
          <p:cNvPr id="42" name="Rectangle 40">
            <a:extLst>
              <a:ext uri="{FF2B5EF4-FFF2-40B4-BE49-F238E27FC236}">
                <a16:creationId xmlns:a16="http://schemas.microsoft.com/office/drawing/2014/main" id="{80EDBD5E-06D4-4A10-87BF-239E669E4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0755" y="3450002"/>
            <a:ext cx="1570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81</a:t>
            </a:r>
          </a:p>
        </p:txBody>
      </p:sp>
      <p:sp>
        <p:nvSpPr>
          <p:cNvPr id="43" name="Rectangle 41">
            <a:extLst>
              <a:ext uri="{FF2B5EF4-FFF2-40B4-BE49-F238E27FC236}">
                <a16:creationId xmlns:a16="http://schemas.microsoft.com/office/drawing/2014/main" id="{AD8EB2A2-4085-4C1D-8763-0EC5B76C5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4238" y="6004769"/>
            <a:ext cx="767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200" b="1" dirty="0">
                <a:solidFill>
                  <a:srgbClr val="000000"/>
                </a:solidFill>
                <a:latin typeface="+mj-lt"/>
              </a:rPr>
              <a:t>Virologic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200" b="1" dirty="0">
                <a:solidFill>
                  <a:srgbClr val="000000"/>
                </a:solidFill>
                <a:latin typeface="+mj-lt"/>
              </a:rPr>
              <a:t>suppression</a:t>
            </a:r>
          </a:p>
        </p:txBody>
      </p:sp>
      <p:sp>
        <p:nvSpPr>
          <p:cNvPr id="44" name="Rectangle 42">
            <a:extLst>
              <a:ext uri="{FF2B5EF4-FFF2-40B4-BE49-F238E27FC236}">
                <a16:creationId xmlns:a16="http://schemas.microsoft.com/office/drawing/2014/main" id="{578CCB3F-7379-402A-B200-AD1208D12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5141" y="6004769"/>
            <a:ext cx="5640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200" b="1" dirty="0">
                <a:solidFill>
                  <a:srgbClr val="000000"/>
                </a:solidFill>
                <a:latin typeface="+mj-lt"/>
              </a:rPr>
              <a:t>Virologic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200" b="1" dirty="0">
                <a:solidFill>
                  <a:srgbClr val="000000"/>
                </a:solidFill>
                <a:latin typeface="+mj-lt"/>
              </a:rPr>
              <a:t>failure</a:t>
            </a:r>
          </a:p>
        </p:txBody>
      </p:sp>
      <p:sp>
        <p:nvSpPr>
          <p:cNvPr id="45" name="Rectangle 43">
            <a:extLst>
              <a:ext uri="{FF2B5EF4-FFF2-40B4-BE49-F238E27FC236}">
                <a16:creationId xmlns:a16="http://schemas.microsoft.com/office/drawing/2014/main" id="{09D32D6D-FAE5-4E30-9D77-BE35ACFA5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778" y="5668732"/>
            <a:ext cx="785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</a:t>
            </a:r>
          </a:p>
        </p:txBody>
      </p:sp>
      <p:sp>
        <p:nvSpPr>
          <p:cNvPr id="46" name="Rectangle 44">
            <a:extLst>
              <a:ext uri="{FF2B5EF4-FFF2-40B4-BE49-F238E27FC236}">
                <a16:creationId xmlns:a16="http://schemas.microsoft.com/office/drawing/2014/main" id="{0C880C7E-C780-4480-8C7A-C9B93C5E4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2704" y="5668732"/>
            <a:ext cx="785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</a:t>
            </a:r>
          </a:p>
        </p:txBody>
      </p:sp>
      <p:sp>
        <p:nvSpPr>
          <p:cNvPr id="47" name="Rectangle 45">
            <a:extLst>
              <a:ext uri="{FF2B5EF4-FFF2-40B4-BE49-F238E27FC236}">
                <a16:creationId xmlns:a16="http://schemas.microsoft.com/office/drawing/2014/main" id="{8CFA03EC-E6D2-4BD4-B536-436230D4A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975" y="6004769"/>
            <a:ext cx="7996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200" b="1" dirty="0">
                <a:solidFill>
                  <a:srgbClr val="000000"/>
                </a:solidFill>
                <a:latin typeface="+mj-lt"/>
              </a:rPr>
              <a:t>No virologic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200" b="1" dirty="0">
                <a:solidFill>
                  <a:srgbClr val="000000"/>
                </a:solidFill>
                <a:latin typeface="+mj-lt"/>
              </a:rPr>
              <a:t>data</a:t>
            </a:r>
          </a:p>
        </p:txBody>
      </p:sp>
      <p:sp>
        <p:nvSpPr>
          <p:cNvPr id="5124" name="Rectangle 64">
            <a:extLst>
              <a:ext uri="{FF2B5EF4-FFF2-40B4-BE49-F238E27FC236}">
                <a16:creationId xmlns:a16="http://schemas.microsoft.com/office/drawing/2014/main" id="{85023BBD-3087-4BD3-AC92-A2238717A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8083" y="5383087"/>
            <a:ext cx="158505" cy="18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11</a:t>
            </a:r>
          </a:p>
        </p:txBody>
      </p:sp>
      <p:sp>
        <p:nvSpPr>
          <p:cNvPr id="5125" name="Rectangle 65">
            <a:extLst>
              <a:ext uri="{FF2B5EF4-FFF2-40B4-BE49-F238E27FC236}">
                <a16:creationId xmlns:a16="http://schemas.microsoft.com/office/drawing/2014/main" id="{3156A7FB-7335-45BE-BEC3-CB708CFF9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8202" y="5148371"/>
            <a:ext cx="1570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19</a:t>
            </a:r>
          </a:p>
        </p:txBody>
      </p:sp>
      <p:sp>
        <p:nvSpPr>
          <p:cNvPr id="5131" name="Rectangle 71">
            <a:extLst>
              <a:ext uri="{FF2B5EF4-FFF2-40B4-BE49-F238E27FC236}">
                <a16:creationId xmlns:a16="http://schemas.microsoft.com/office/drawing/2014/main" id="{A4CF9E3A-ABC8-48F0-968F-922037F9D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9886" y="3687939"/>
            <a:ext cx="171040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b="1" dirty="0">
                <a:solidFill>
                  <a:srgbClr val="000000"/>
                </a:solidFill>
                <a:latin typeface="+mj-lt"/>
              </a:rPr>
              <a:t>HIV RNA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fr-FR" altLang="fr-FR" sz="1600" b="1" dirty="0">
                <a:solidFill>
                  <a:srgbClr val="000000"/>
                </a:solidFill>
                <a:latin typeface="+mj-lt"/>
              </a:rPr>
              <a:t>&lt;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200 c/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mL</a:t>
            </a: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13BB4A7-B8BE-A040-B8C9-8EB9C2639ECF}"/>
              </a:ext>
            </a:extLst>
          </p:cNvPr>
          <p:cNvGrpSpPr/>
          <p:nvPr/>
        </p:nvGrpSpPr>
        <p:grpSpPr>
          <a:xfrm>
            <a:off x="1143932" y="3295000"/>
            <a:ext cx="2936383" cy="3079101"/>
            <a:chOff x="1611439" y="3295000"/>
            <a:chExt cx="2936383" cy="3079101"/>
          </a:xfrm>
        </p:grpSpPr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B1AED151-722F-4AD3-A18D-08C78C04B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2848" y="3569574"/>
              <a:ext cx="362075" cy="2389233"/>
            </a:xfrm>
            <a:custGeom>
              <a:avLst/>
              <a:gdLst>
                <a:gd name="T0" fmla="*/ 165 w 165"/>
                <a:gd name="T1" fmla="*/ 0 h 1079"/>
                <a:gd name="T2" fmla="*/ 0 w 165"/>
                <a:gd name="T3" fmla="*/ 0 h 1079"/>
                <a:gd name="T4" fmla="*/ 0 w 165"/>
                <a:gd name="T5" fmla="*/ 70 h 1079"/>
                <a:gd name="T6" fmla="*/ 0 w 165"/>
                <a:gd name="T7" fmla="*/ 1079 h 1079"/>
                <a:gd name="T8" fmla="*/ 165 w 165"/>
                <a:gd name="T9" fmla="*/ 1079 h 1079"/>
                <a:gd name="T10" fmla="*/ 165 w 165"/>
                <a:gd name="T11" fmla="*/ 0 h 1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5" h="1079">
                  <a:moveTo>
                    <a:pt x="165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0" y="1079"/>
                  </a:lnTo>
                  <a:lnTo>
                    <a:pt x="165" y="1079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2" name="Rectangle 20">
              <a:extLst>
                <a:ext uri="{FF2B5EF4-FFF2-40B4-BE49-F238E27FC236}">
                  <a16:creationId xmlns:a16="http://schemas.microsoft.com/office/drawing/2014/main" id="{DCAB738E-CAA7-430D-A425-70E42CBC9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0772" y="3724575"/>
              <a:ext cx="362075" cy="223423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3" name="Rectangle 21">
              <a:extLst>
                <a:ext uri="{FF2B5EF4-FFF2-40B4-BE49-F238E27FC236}">
                  <a16:creationId xmlns:a16="http://schemas.microsoft.com/office/drawing/2014/main" id="{0289F01E-81C8-40B8-9628-A8030E13C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0295" y="5655447"/>
              <a:ext cx="362075" cy="30336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6390FDC5-CC3F-416E-A263-522B08B32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221" y="5496017"/>
              <a:ext cx="362075" cy="462790"/>
            </a:xfrm>
            <a:custGeom>
              <a:avLst/>
              <a:gdLst>
                <a:gd name="T0" fmla="*/ 0 w 165"/>
                <a:gd name="T1" fmla="*/ 0 h 209"/>
                <a:gd name="T2" fmla="*/ 0 w 165"/>
                <a:gd name="T3" fmla="*/ 209 h 209"/>
                <a:gd name="T4" fmla="*/ 165 w 165"/>
                <a:gd name="T5" fmla="*/ 209 h 209"/>
                <a:gd name="T6" fmla="*/ 165 w 165"/>
                <a:gd name="T7" fmla="*/ 72 h 209"/>
                <a:gd name="T8" fmla="*/ 165 w 165"/>
                <a:gd name="T9" fmla="*/ 0 h 209"/>
                <a:gd name="T10" fmla="*/ 0 w 165"/>
                <a:gd name="T11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5" h="209">
                  <a:moveTo>
                    <a:pt x="0" y="0"/>
                  </a:moveTo>
                  <a:lnTo>
                    <a:pt x="0" y="209"/>
                  </a:lnTo>
                  <a:lnTo>
                    <a:pt x="165" y="209"/>
                  </a:lnTo>
                  <a:lnTo>
                    <a:pt x="165" y="72"/>
                  </a:lnTo>
                  <a:lnTo>
                    <a:pt x="16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8" name="Rectangle 46">
              <a:extLst>
                <a:ext uri="{FF2B5EF4-FFF2-40B4-BE49-F238E27FC236}">
                  <a16:creationId xmlns:a16="http://schemas.microsoft.com/office/drawing/2014/main" id="{6FAF1609-CE43-46CE-8681-AF518E9CB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6485" y="3295000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86</a:t>
              </a:r>
            </a:p>
          </p:txBody>
        </p:sp>
        <p:sp>
          <p:nvSpPr>
            <p:cNvPr id="49" name="Rectangle 47">
              <a:extLst>
                <a:ext uri="{FF2B5EF4-FFF2-40B4-BE49-F238E27FC236}">
                  <a16:creationId xmlns:a16="http://schemas.microsoft.com/office/drawing/2014/main" id="{793770AF-E5F8-40DE-882D-E56202174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4410" y="3450002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81</a:t>
              </a:r>
            </a:p>
          </p:txBody>
        </p:sp>
        <p:sp>
          <p:nvSpPr>
            <p:cNvPr id="5120" name="Rectangle 62">
              <a:extLst>
                <a:ext uri="{FF2B5EF4-FFF2-40B4-BE49-F238E27FC236}">
                  <a16:creationId xmlns:a16="http://schemas.microsoft.com/office/drawing/2014/main" id="{C52C6C3C-B4EC-43B5-92A3-632E011E7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1738" y="5383087"/>
              <a:ext cx="158505" cy="184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11</a:t>
              </a:r>
            </a:p>
          </p:txBody>
        </p:sp>
        <p:sp>
          <p:nvSpPr>
            <p:cNvPr id="5121" name="Rectangle 63">
              <a:extLst>
                <a:ext uri="{FF2B5EF4-FFF2-40B4-BE49-F238E27FC236}">
                  <a16:creationId xmlns:a16="http://schemas.microsoft.com/office/drawing/2014/main" id="{74898D22-69DB-4908-9E5C-5EBA24F99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9664" y="5223657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17</a:t>
              </a:r>
            </a:p>
          </p:txBody>
        </p: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2BD7C9BF-1BDB-4C0B-8253-61B563941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1439" y="6004769"/>
              <a:ext cx="7677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Virologic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200" b="1" dirty="0">
                  <a:solidFill>
                    <a:srgbClr val="000000"/>
                  </a:solidFill>
                  <a:latin typeface="+mj-lt"/>
                </a:rPr>
                <a:t>suppression</a:t>
              </a:r>
              <a:endParaRPr kumimoji="0" lang="en-US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DC454861-B8B8-4FF8-8A35-2C6178FC9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2342" y="6004769"/>
              <a:ext cx="5640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200" b="1" dirty="0">
                  <a:solidFill>
                    <a:srgbClr val="000000"/>
                  </a:solidFill>
                  <a:latin typeface="+mj-lt"/>
                </a:rPr>
                <a:t>Virologic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failure</a:t>
              </a:r>
            </a:p>
          </p:txBody>
        </p:sp>
        <p:sp>
          <p:nvSpPr>
            <p:cNvPr id="77" name="Rectangle 45">
              <a:extLst>
                <a:ext uri="{FF2B5EF4-FFF2-40B4-BE49-F238E27FC236}">
                  <a16:creationId xmlns:a16="http://schemas.microsoft.com/office/drawing/2014/main" id="{AE8684C6-F2E0-4734-9764-DB333C518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180" y="6004769"/>
              <a:ext cx="7996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No virologic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data</a:t>
              </a:r>
            </a:p>
          </p:txBody>
        </p:sp>
      </p:grpSp>
      <p:sp>
        <p:nvSpPr>
          <p:cNvPr id="73" name="Rectangle 33">
            <a:extLst>
              <a:ext uri="{FF2B5EF4-FFF2-40B4-BE49-F238E27FC236}">
                <a16:creationId xmlns:a16="http://schemas.microsoft.com/office/drawing/2014/main" id="{15C3A002-47E5-4658-9D42-23042620E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727" y="2916884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%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428743-3D71-EC48-A36C-05331160FC46}"/>
              </a:ext>
            </a:extLst>
          </p:cNvPr>
          <p:cNvSpPr/>
          <p:nvPr/>
        </p:nvSpPr>
        <p:spPr>
          <a:xfrm>
            <a:off x="3852520" y="1617660"/>
            <a:ext cx="4486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Antiviral efficacy at W26 and W52</a:t>
            </a:r>
          </a:p>
        </p:txBody>
      </p:sp>
      <p:sp>
        <p:nvSpPr>
          <p:cNvPr id="78" name="Line 23">
            <a:extLst>
              <a:ext uri="{FF2B5EF4-FFF2-40B4-BE49-F238E27FC236}">
                <a16:creationId xmlns:a16="http://schemas.microsoft.com/office/drawing/2014/main" id="{99400D3D-6A4C-994E-9415-1BADB48796F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2558" y="3141627"/>
            <a:ext cx="0" cy="2829878"/>
          </a:xfrm>
          <a:prstGeom prst="line">
            <a:avLst/>
          </a:prstGeom>
          <a:noFill/>
          <a:ln w="9525">
            <a:solidFill>
              <a:srgbClr val="00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DBD7D839-66DC-0743-83A9-096F87FDE873}"/>
              </a:ext>
            </a:extLst>
          </p:cNvPr>
          <p:cNvGrpSpPr/>
          <p:nvPr/>
        </p:nvGrpSpPr>
        <p:grpSpPr>
          <a:xfrm>
            <a:off x="8053145" y="3288372"/>
            <a:ext cx="2936379" cy="3085729"/>
            <a:chOff x="1611438" y="3288372"/>
            <a:chExt cx="2936379" cy="3085729"/>
          </a:xfrm>
        </p:grpSpPr>
        <p:sp>
          <p:nvSpPr>
            <p:cNvPr id="104" name="Freeform 19">
              <a:extLst>
                <a:ext uri="{FF2B5EF4-FFF2-40B4-BE49-F238E27FC236}">
                  <a16:creationId xmlns:a16="http://schemas.microsoft.com/office/drawing/2014/main" id="{EE477368-977B-DA46-9A63-20FEEDCD7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2848" y="3568407"/>
              <a:ext cx="362075" cy="2390400"/>
            </a:xfrm>
            <a:custGeom>
              <a:avLst/>
              <a:gdLst>
                <a:gd name="T0" fmla="*/ 165 w 165"/>
                <a:gd name="T1" fmla="*/ 0 h 1079"/>
                <a:gd name="T2" fmla="*/ 0 w 165"/>
                <a:gd name="T3" fmla="*/ 0 h 1079"/>
                <a:gd name="T4" fmla="*/ 0 w 165"/>
                <a:gd name="T5" fmla="*/ 70 h 1079"/>
                <a:gd name="T6" fmla="*/ 0 w 165"/>
                <a:gd name="T7" fmla="*/ 1079 h 1079"/>
                <a:gd name="T8" fmla="*/ 165 w 165"/>
                <a:gd name="T9" fmla="*/ 1079 h 1079"/>
                <a:gd name="T10" fmla="*/ 165 w 165"/>
                <a:gd name="T11" fmla="*/ 0 h 1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5" h="1079">
                  <a:moveTo>
                    <a:pt x="165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0" y="1079"/>
                  </a:lnTo>
                  <a:lnTo>
                    <a:pt x="165" y="1079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5" name="Rectangle 20">
              <a:extLst>
                <a:ext uri="{FF2B5EF4-FFF2-40B4-BE49-F238E27FC236}">
                  <a16:creationId xmlns:a16="http://schemas.microsoft.com/office/drawing/2014/main" id="{B0F3D738-050E-FD4F-9ED4-27A2872DC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0772" y="3610275"/>
              <a:ext cx="362075" cy="234853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6" name="Rectangle 21">
              <a:extLst>
                <a:ext uri="{FF2B5EF4-FFF2-40B4-BE49-F238E27FC236}">
                  <a16:creationId xmlns:a16="http://schemas.microsoft.com/office/drawing/2014/main" id="{1E8F75DA-2150-E548-8B7B-B2CD68691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0295" y="5655447"/>
              <a:ext cx="362075" cy="30336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7" name="Freeform 22">
              <a:extLst>
                <a:ext uri="{FF2B5EF4-FFF2-40B4-BE49-F238E27FC236}">
                  <a16:creationId xmlns:a16="http://schemas.microsoft.com/office/drawing/2014/main" id="{D343D4EB-789D-7146-B72C-CAC961424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221" y="5562807"/>
              <a:ext cx="362075" cy="396000"/>
            </a:xfrm>
            <a:custGeom>
              <a:avLst/>
              <a:gdLst>
                <a:gd name="T0" fmla="*/ 0 w 165"/>
                <a:gd name="T1" fmla="*/ 0 h 209"/>
                <a:gd name="T2" fmla="*/ 0 w 165"/>
                <a:gd name="T3" fmla="*/ 209 h 209"/>
                <a:gd name="T4" fmla="*/ 165 w 165"/>
                <a:gd name="T5" fmla="*/ 209 h 209"/>
                <a:gd name="T6" fmla="*/ 165 w 165"/>
                <a:gd name="T7" fmla="*/ 72 h 209"/>
                <a:gd name="T8" fmla="*/ 165 w 165"/>
                <a:gd name="T9" fmla="*/ 0 h 209"/>
                <a:gd name="T10" fmla="*/ 0 w 165"/>
                <a:gd name="T11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5" h="209">
                  <a:moveTo>
                    <a:pt x="0" y="0"/>
                  </a:moveTo>
                  <a:lnTo>
                    <a:pt x="0" y="209"/>
                  </a:lnTo>
                  <a:lnTo>
                    <a:pt x="165" y="209"/>
                  </a:lnTo>
                  <a:lnTo>
                    <a:pt x="165" y="72"/>
                  </a:lnTo>
                  <a:lnTo>
                    <a:pt x="16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8" name="Rectangle 46">
              <a:extLst>
                <a:ext uri="{FF2B5EF4-FFF2-40B4-BE49-F238E27FC236}">
                  <a16:creationId xmlns:a16="http://schemas.microsoft.com/office/drawing/2014/main" id="{F878DDB7-ACC3-6B47-B574-5B0EB69B1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6485" y="3288372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86</a:t>
              </a:r>
            </a:p>
          </p:txBody>
        </p:sp>
        <p:sp>
          <p:nvSpPr>
            <p:cNvPr id="109" name="Rectangle 47">
              <a:extLst>
                <a:ext uri="{FF2B5EF4-FFF2-40B4-BE49-F238E27FC236}">
                  <a16:creationId xmlns:a16="http://schemas.microsoft.com/office/drawing/2014/main" id="{7342FC2A-A4D4-6B4E-B273-FFAEFBB85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4410" y="3335702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83</a:t>
              </a:r>
            </a:p>
          </p:txBody>
        </p:sp>
        <p:sp>
          <p:nvSpPr>
            <p:cNvPr id="110" name="Rectangle 62">
              <a:extLst>
                <a:ext uri="{FF2B5EF4-FFF2-40B4-BE49-F238E27FC236}">
                  <a16:creationId xmlns:a16="http://schemas.microsoft.com/office/drawing/2014/main" id="{76717139-8EC7-A245-BCA6-4607E4BCD1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1738" y="5383087"/>
              <a:ext cx="158505" cy="184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11</a:t>
              </a:r>
            </a:p>
          </p:txBody>
        </p:sp>
        <p:sp>
          <p:nvSpPr>
            <p:cNvPr id="111" name="Rectangle 63">
              <a:extLst>
                <a:ext uri="{FF2B5EF4-FFF2-40B4-BE49-F238E27FC236}">
                  <a16:creationId xmlns:a16="http://schemas.microsoft.com/office/drawing/2014/main" id="{84057E69-589E-9542-80CB-45975F5DE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9664" y="5223657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14</a:t>
              </a:r>
            </a:p>
          </p:txBody>
        </p:sp>
        <p:sp>
          <p:nvSpPr>
            <p:cNvPr id="112" name="Rectangle 41">
              <a:extLst>
                <a:ext uri="{FF2B5EF4-FFF2-40B4-BE49-F238E27FC236}">
                  <a16:creationId xmlns:a16="http://schemas.microsoft.com/office/drawing/2014/main" id="{C7960058-25D0-564E-89F9-570DDA275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1438" y="6004769"/>
              <a:ext cx="7677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fr-FR" sz="1200" b="1" dirty="0">
                  <a:solidFill>
                    <a:srgbClr val="000000"/>
                  </a:solidFill>
                  <a:latin typeface="+mj-lt"/>
                </a:rPr>
                <a:t>Virologic</a:t>
              </a:r>
            </a:p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fr-FR" sz="1200" b="1" dirty="0">
                  <a:solidFill>
                    <a:srgbClr val="000000"/>
                  </a:solidFill>
                  <a:latin typeface="+mj-lt"/>
                </a:rPr>
                <a:t>suppression</a:t>
              </a:r>
            </a:p>
          </p:txBody>
        </p:sp>
        <p:sp>
          <p:nvSpPr>
            <p:cNvPr id="113" name="Rectangle 42">
              <a:extLst>
                <a:ext uri="{FF2B5EF4-FFF2-40B4-BE49-F238E27FC236}">
                  <a16:creationId xmlns:a16="http://schemas.microsoft.com/office/drawing/2014/main" id="{1A13BA58-2A07-2843-9A6D-AECA7423E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2340" y="6004769"/>
              <a:ext cx="5640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fr-FR" sz="1200" b="1" dirty="0">
                  <a:solidFill>
                    <a:srgbClr val="000000"/>
                  </a:solidFill>
                  <a:latin typeface="+mj-lt"/>
                </a:rPr>
                <a:t>Virologic</a:t>
              </a:r>
            </a:p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fr-FR" sz="1200" b="1" dirty="0">
                  <a:solidFill>
                    <a:srgbClr val="000000"/>
                  </a:solidFill>
                  <a:latin typeface="+mj-lt"/>
                </a:rPr>
                <a:t>failure</a:t>
              </a:r>
            </a:p>
          </p:txBody>
        </p:sp>
        <p:sp>
          <p:nvSpPr>
            <p:cNvPr id="114" name="Rectangle 45">
              <a:extLst>
                <a:ext uri="{FF2B5EF4-FFF2-40B4-BE49-F238E27FC236}">
                  <a16:creationId xmlns:a16="http://schemas.microsoft.com/office/drawing/2014/main" id="{8492B650-D000-E44D-89CA-7025D12E5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175" y="6004769"/>
              <a:ext cx="7996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fr-FR" sz="1200" b="1" dirty="0">
                  <a:solidFill>
                    <a:srgbClr val="000000"/>
                  </a:solidFill>
                  <a:latin typeface="+mj-lt"/>
                </a:rPr>
                <a:t>No virologic </a:t>
              </a:r>
            </a:p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fr-FR" sz="1200" b="1" dirty="0">
                  <a:solidFill>
                    <a:srgbClr val="000000"/>
                  </a:solidFill>
                  <a:latin typeface="+mj-lt"/>
                </a:rPr>
                <a:t>data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316D5068-5D9C-EE41-BE44-B3AD67BD7E7C}"/>
              </a:ext>
            </a:extLst>
          </p:cNvPr>
          <p:cNvGrpSpPr/>
          <p:nvPr/>
        </p:nvGrpSpPr>
        <p:grpSpPr>
          <a:xfrm>
            <a:off x="10188031" y="5607845"/>
            <a:ext cx="724150" cy="352074"/>
            <a:chOff x="3925873" y="5759132"/>
            <a:chExt cx="724150" cy="352074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FAA0C5B-9334-D242-93B0-C50555482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7948" y="6033705"/>
              <a:ext cx="362075" cy="7750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6" name="Rectangle 10">
              <a:extLst>
                <a:ext uri="{FF2B5EF4-FFF2-40B4-BE49-F238E27FC236}">
                  <a16:creationId xmlns:a16="http://schemas.microsoft.com/office/drawing/2014/main" id="{6217B436-D1EB-0A4F-A886-23406CC20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873" y="6033705"/>
              <a:ext cx="362075" cy="7750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7" name="Rectangle 60">
              <a:extLst>
                <a:ext uri="{FF2B5EF4-FFF2-40B4-BE49-F238E27FC236}">
                  <a16:creationId xmlns:a16="http://schemas.microsoft.com/office/drawing/2014/main" id="{9AC182CB-9B7D-7E45-A1DD-C2ACB1753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8640" y="5759132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3</a:t>
              </a:r>
            </a:p>
          </p:txBody>
        </p:sp>
        <p:sp>
          <p:nvSpPr>
            <p:cNvPr id="118" name="Rectangle 61">
              <a:extLst>
                <a:ext uri="{FF2B5EF4-FFF2-40B4-BE49-F238E27FC236}">
                  <a16:creationId xmlns:a16="http://schemas.microsoft.com/office/drawing/2014/main" id="{F50A8A6E-E58C-584C-B497-3E1C8EFBF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8759" y="5759132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3</a:t>
              </a: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44C7D2A0-F8B1-C74A-8555-AAA91CCBFFA2}"/>
              </a:ext>
            </a:extLst>
          </p:cNvPr>
          <p:cNvSpPr/>
          <p:nvPr/>
        </p:nvSpPr>
        <p:spPr>
          <a:xfrm>
            <a:off x="4114161" y="2559482"/>
            <a:ext cx="3814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b="1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W26 outcome (presented at IAS 2021)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ECF79452-B742-F34B-8927-0F9295DB4B02}"/>
              </a:ext>
            </a:extLst>
          </p:cNvPr>
          <p:cNvSpPr/>
          <p:nvPr/>
        </p:nvSpPr>
        <p:spPr>
          <a:xfrm>
            <a:off x="1880713" y="2559482"/>
            <a:ext cx="152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b="1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W26 outcome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BA0028FE-5A64-6142-AD3C-44F53E683BC0}"/>
              </a:ext>
            </a:extLst>
          </p:cNvPr>
          <p:cNvSpPr/>
          <p:nvPr/>
        </p:nvSpPr>
        <p:spPr>
          <a:xfrm>
            <a:off x="8272028" y="2559482"/>
            <a:ext cx="2613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b="1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W52 outcome (new data)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277F68EE-3923-344A-BDF8-48B67BDAA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3739" y="3387427"/>
            <a:ext cx="210419" cy="208800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2" name="Rectangle 70">
            <a:extLst>
              <a:ext uri="{FF2B5EF4-FFF2-40B4-BE49-F238E27FC236}">
                <a16:creationId xmlns:a16="http://schemas.microsoft.com/office/drawing/2014/main" id="{E5ADE971-5979-EE4B-A64B-88F7ADBE7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9886" y="3356555"/>
            <a:ext cx="1606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b="1" dirty="0">
                <a:solidFill>
                  <a:srgbClr val="000000"/>
                </a:solidFill>
                <a:latin typeface="+mj-lt"/>
              </a:rPr>
              <a:t>HIV RNA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fr-FR" altLang="fr-FR" sz="1600" b="1" dirty="0">
                <a:solidFill>
                  <a:srgbClr val="000000"/>
                </a:solidFill>
                <a:latin typeface="+mj-lt"/>
              </a:rPr>
              <a:t>&lt;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50 c/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mL</a:t>
            </a: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79" name="Text Box 3">
            <a:extLst>
              <a:ext uri="{FF2B5EF4-FFF2-40B4-BE49-F238E27FC236}">
                <a16:creationId xmlns:a16="http://schemas.microsoft.com/office/drawing/2014/main" id="{3DE17481-EBFA-4D0E-B8CE-0938C6C54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399" y="6444771"/>
            <a:ext cx="25666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1400" i="1" dirty="0">
                <a:solidFill>
                  <a:srgbClr val="0070C0"/>
                </a:solidFill>
              </a:rPr>
              <a:t>Ogbuagu O, CROI 2022, Abs. 491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3FB4DFDF-7AAA-4202-BAF8-2ED2A52F7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1245697" cy="1481068"/>
          </a:xfrm>
        </p:spPr>
        <p:txBody>
          <a:bodyPr/>
          <a:lstStyle/>
          <a:p>
            <a:r>
              <a:rPr lang="en-US" dirty="0"/>
              <a:t>CAPELLA Study: LEN in PLWHIV with </a:t>
            </a:r>
            <a:r>
              <a:rPr lang="en-US" dirty="0" err="1"/>
              <a:t>multiresistant</a:t>
            </a:r>
            <a:r>
              <a:rPr lang="en-US" dirty="0"/>
              <a:t> HIV-1- W52 Results (2)</a:t>
            </a:r>
          </a:p>
        </p:txBody>
      </p:sp>
    </p:spTree>
    <p:extLst>
      <p:ext uri="{BB962C8B-B14F-4D97-AF65-F5344CB8AC3E}">
        <p14:creationId xmlns:p14="http://schemas.microsoft.com/office/powerpoint/2010/main" val="1426122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155">
            <a:extLst>
              <a:ext uri="{FF2B5EF4-FFF2-40B4-BE49-F238E27FC236}">
                <a16:creationId xmlns:a16="http://schemas.microsoft.com/office/drawing/2014/main" id="{FE35E074-13DE-7F48-A2E5-672991258E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0420092"/>
              </p:ext>
            </p:extLst>
          </p:nvPr>
        </p:nvGraphicFramePr>
        <p:xfrm>
          <a:off x="304800" y="2372493"/>
          <a:ext cx="5970494" cy="3139764"/>
        </p:xfrm>
        <a:graphic>
          <a:graphicData uri="http://schemas.openxmlformats.org/drawingml/2006/table">
            <a:tbl>
              <a:tblPr/>
              <a:tblGrid>
                <a:gridCol w="2964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3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2431">
                  <a:extLst>
                    <a:ext uri="{9D8B030D-6E8A-4147-A177-3AD203B41FA5}">
                      <a16:colId xmlns:a16="http://schemas.microsoft.com/office/drawing/2014/main" val="363058680"/>
                    </a:ext>
                  </a:extLst>
                </a:gridCol>
              </a:tblGrid>
              <a:tr h="698206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21881" marR="121881" marT="45774" marB="4577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+mj-lt"/>
                          <a:cs typeface="Calibri" panose="020F0502020204030204" pitchFamily="34" charset="0"/>
                        </a:rPr>
                        <a:t>Randomized Cohort 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  <a:latin typeface="+mj-lt"/>
                          <a:cs typeface="Calibri" panose="020F0502020204030204" pitchFamily="34" charset="0"/>
                        </a:rPr>
                      </a:b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  <a:cs typeface="Calibri" panose="020F0502020204030204" pitchFamily="34" charset="0"/>
                        </a:rPr>
                        <a:t>(N= 36)</a:t>
                      </a:r>
                    </a:p>
                  </a:txBody>
                  <a:tcPr marL="121881" marR="121881" marT="45774" marB="4577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+mj-lt"/>
                          <a:cs typeface="Calibri" panose="020F0502020204030204" pitchFamily="34" charset="0"/>
                        </a:rPr>
                        <a:t>Nonrandomized Cohort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  <a:latin typeface="+mj-lt"/>
                          <a:cs typeface="Calibri" panose="020F0502020204030204" pitchFamily="34" charset="0"/>
                        </a:rPr>
                      </a:b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  <a:cs typeface="Calibri" panose="020F0502020204030204" pitchFamily="34" charset="0"/>
                        </a:rPr>
                        <a:t>(N = 36)</a:t>
                      </a:r>
                    </a:p>
                  </a:txBody>
                  <a:tcPr marL="121881" marR="121881" marT="45774" marB="4577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817185"/>
                  </a:ext>
                </a:extLst>
              </a:tr>
              <a:tr h="698206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Participants meeting criteria for resistance testing (confirmed HIV RNA ≥ 50 c/mL)</a:t>
                      </a:r>
                    </a:p>
                  </a:txBody>
                  <a:tcPr marL="121881" marR="121881" marT="45774" marB="4577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11 (31)</a:t>
                      </a:r>
                    </a:p>
                  </a:txBody>
                  <a:tcPr marL="121881" marR="121881" marT="45774" marB="4577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10 (28)</a:t>
                      </a:r>
                    </a:p>
                  </a:txBody>
                  <a:tcPr marL="121881" marR="121881" marT="45774" marB="4577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5601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Emergent LEN resistance</a:t>
                      </a:r>
                    </a:p>
                    <a:p>
                      <a:pPr marL="352425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M661</a:t>
                      </a:r>
                    </a:p>
                    <a:p>
                      <a:pPr marL="352425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Q67H/K/N</a:t>
                      </a:r>
                    </a:p>
                    <a:p>
                      <a:pPr marL="352425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K70H/N/R/S</a:t>
                      </a:r>
                    </a:p>
                    <a:p>
                      <a:pPr marL="352425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N74D/H/S</a:t>
                      </a:r>
                    </a:p>
                    <a:p>
                      <a:pPr marL="352425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A105S/T</a:t>
                      </a:r>
                    </a:p>
                    <a:p>
                      <a:pPr marL="352425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T107A/C/N</a:t>
                      </a:r>
                    </a:p>
                  </a:txBody>
                  <a:tcPr marL="121881" marR="121881" marT="45774" marB="4577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4 (11)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21881" marR="121881" marT="45774" marB="4577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4 (11)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21881" marR="121881" marT="45774" marB="4577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2A7029EC-4705-C347-9D0C-B1D2AD3FAD6D}"/>
              </a:ext>
            </a:extLst>
          </p:cNvPr>
          <p:cNvSpPr/>
          <p:nvPr/>
        </p:nvSpPr>
        <p:spPr>
          <a:xfrm>
            <a:off x="1532034" y="1933911"/>
            <a:ext cx="35160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Emergent LEN Resistance, n (%)</a:t>
            </a:r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013D99B-9097-C94F-951E-A627C6822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9582" y="1933911"/>
            <a:ext cx="47533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</a:pPr>
            <a:r>
              <a:rPr lang="en-US" sz="2000" ker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Injection site reactions (SC LEN), %</a:t>
            </a:r>
          </a:p>
        </p:txBody>
      </p:sp>
      <p:graphicFrame>
        <p:nvGraphicFramePr>
          <p:cNvPr id="12" name="Tableau 2">
            <a:extLst>
              <a:ext uri="{FF2B5EF4-FFF2-40B4-BE49-F238E27FC236}">
                <a16:creationId xmlns:a16="http://schemas.microsoft.com/office/drawing/2014/main" id="{3D8277A2-B53C-B146-BFC8-5A8271F6BC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96088"/>
              </p:ext>
            </p:extLst>
          </p:nvPr>
        </p:nvGraphicFramePr>
        <p:xfrm>
          <a:off x="6970451" y="2368296"/>
          <a:ext cx="4831580" cy="2701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853">
                  <a:extLst>
                    <a:ext uri="{9D8B030D-6E8A-4147-A177-3AD203B41FA5}">
                      <a16:colId xmlns:a16="http://schemas.microsoft.com/office/drawing/2014/main" val="3217966291"/>
                    </a:ext>
                  </a:extLst>
                </a:gridCol>
                <a:gridCol w="1283916">
                  <a:extLst>
                    <a:ext uri="{9D8B030D-6E8A-4147-A177-3AD203B41FA5}">
                      <a16:colId xmlns:a16="http://schemas.microsoft.com/office/drawing/2014/main" val="135565657"/>
                    </a:ext>
                  </a:extLst>
                </a:gridCol>
                <a:gridCol w="1283916">
                  <a:extLst>
                    <a:ext uri="{9D8B030D-6E8A-4147-A177-3AD203B41FA5}">
                      <a16:colId xmlns:a16="http://schemas.microsoft.com/office/drawing/2014/main" val="1695307441"/>
                    </a:ext>
                  </a:extLst>
                </a:gridCol>
                <a:gridCol w="1207895">
                  <a:extLst>
                    <a:ext uri="{9D8B030D-6E8A-4147-A177-3AD203B41FA5}">
                      <a16:colId xmlns:a16="http://schemas.microsoft.com/office/drawing/2014/main" val="3267554502"/>
                    </a:ext>
                  </a:extLst>
                </a:gridCol>
              </a:tblGrid>
              <a:tr h="740950">
                <a:tc>
                  <a:txBody>
                    <a:bodyPr/>
                    <a:lstStyle/>
                    <a:p>
                      <a:endParaRPr lang="en-US" sz="160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After 1st SC dose at W1</a:t>
                      </a:r>
                    </a:p>
                    <a:p>
                      <a:pPr algn="ctr"/>
                      <a:r>
                        <a:rPr lang="en-US" sz="1600" b="0" noProof="0" dirty="0"/>
                        <a:t>(N = 72)</a:t>
                      </a:r>
                      <a:endParaRPr lang="en-US" sz="1600" b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After 2nd SC dose at W26</a:t>
                      </a:r>
                    </a:p>
                    <a:p>
                      <a:pPr algn="ctr"/>
                      <a:r>
                        <a:rPr lang="en-US" sz="1600" b="0" noProof="0" dirty="0"/>
                        <a:t>(N = 70)</a:t>
                      </a:r>
                      <a:endParaRPr lang="en-US" sz="1600" b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Median duration</a:t>
                      </a:r>
                    </a:p>
                    <a:p>
                      <a:pPr algn="ctr"/>
                      <a:r>
                        <a:rPr lang="en-US" sz="1600" b="0" noProof="0"/>
                        <a:t>(days)</a:t>
                      </a:r>
                      <a:endParaRPr lang="en-US" sz="1600" b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4572540"/>
                  </a:ext>
                </a:extLst>
              </a:tr>
              <a:tr h="375621">
                <a:tc>
                  <a:txBody>
                    <a:bodyPr/>
                    <a:lstStyle/>
                    <a:p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Swelling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8964579"/>
                  </a:ext>
                </a:extLst>
              </a:tr>
              <a:tr h="375621">
                <a:tc>
                  <a:txBody>
                    <a:bodyPr/>
                    <a:lstStyle/>
                    <a:p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Erythema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4937080"/>
                  </a:ext>
                </a:extLst>
              </a:tr>
              <a:tr h="375621">
                <a:tc>
                  <a:txBody>
                    <a:bodyPr/>
                    <a:lstStyle/>
                    <a:p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Pain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7469217"/>
                  </a:ext>
                </a:extLst>
              </a:tr>
              <a:tr h="375621">
                <a:tc>
                  <a:txBody>
                    <a:bodyPr/>
                    <a:lstStyle/>
                    <a:p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Nodule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180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3948028"/>
                  </a:ext>
                </a:extLst>
              </a:tr>
              <a:tr h="375621">
                <a:tc>
                  <a:txBody>
                    <a:bodyPr/>
                    <a:lstStyle/>
                    <a:p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Induration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solidFill>
                            <a:schemeClr val="tx1"/>
                          </a:solidFill>
                        </a:rPr>
                        <a:t>118</a:t>
                      </a:r>
                      <a:endParaRPr lang="en-US" sz="16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8846496"/>
                  </a:ext>
                </a:extLst>
              </a:tr>
            </a:tbl>
          </a:graphicData>
        </a:graphic>
      </p:graphicFrame>
      <p:sp>
        <p:nvSpPr>
          <p:cNvPr id="14" name="Text Box 3">
            <a:extLst>
              <a:ext uri="{FF2B5EF4-FFF2-40B4-BE49-F238E27FC236}">
                <a16:creationId xmlns:a16="http://schemas.microsoft.com/office/drawing/2014/main" id="{3FB65ABD-4557-452F-A796-F3847F222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1030" y="6444771"/>
            <a:ext cx="23709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de-DE" sz="1400" i="1" dirty="0">
                <a:solidFill>
                  <a:srgbClr val="0070C0"/>
                </a:solidFill>
              </a:rPr>
              <a:t>Wohl DA, CROI 2022, Abs. 494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7EDBBDC-DF12-4A09-9EA7-30FEF24A3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1192431" cy="1481068"/>
          </a:xfrm>
        </p:spPr>
        <p:txBody>
          <a:bodyPr/>
          <a:lstStyle/>
          <a:p>
            <a:r>
              <a:rPr lang="en-US" dirty="0"/>
              <a:t>CAPELLA Study: LEN in PLWHIV with </a:t>
            </a:r>
            <a:r>
              <a:rPr lang="en-US" dirty="0" err="1"/>
              <a:t>multiresistant</a:t>
            </a:r>
            <a:r>
              <a:rPr lang="en-US" dirty="0"/>
              <a:t> HIV-1- W52 Results (3)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BAE75C-C77D-4E32-AFD7-191A95958B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4878" y="5588031"/>
            <a:ext cx="5656952" cy="694182"/>
          </a:xfrm>
        </p:spPr>
        <p:txBody>
          <a:bodyPr>
            <a:noAutofit/>
          </a:bodyPr>
          <a:lstStyle/>
          <a:p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All 8 participants with emergent LEN resistance were at high risk for resistance (0 active drugs in OBR, N = 4; inadequate adherence to OBR, N = 4)</a:t>
            </a:r>
          </a:p>
          <a:p>
            <a:pPr marL="0" indent="0">
              <a:buNone/>
            </a:pPr>
            <a:endParaRPr lang="fr-FR" sz="1600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F1CF2A1-511E-46CA-A69E-625050445716}"/>
              </a:ext>
            </a:extLst>
          </p:cNvPr>
          <p:cNvSpPr txBox="1">
            <a:spLocks/>
          </p:cNvSpPr>
          <p:nvPr/>
        </p:nvSpPr>
        <p:spPr>
          <a:xfrm>
            <a:off x="6903668" y="5237338"/>
            <a:ext cx="4859233" cy="6941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150" indent="-184150" eaLnBrk="1" hangingPunct="1"/>
            <a:r>
              <a:rPr lang="fr-FR" sz="1800" b="0" kern="0" dirty="0"/>
              <a:t>Most </a:t>
            </a:r>
            <a:r>
              <a:rPr lang="fr-FR" sz="1800" b="0" kern="0" dirty="0" err="1"/>
              <a:t>ISRs</a:t>
            </a:r>
            <a:r>
              <a:rPr lang="fr-FR" sz="1800" b="0" kern="0" dirty="0"/>
              <a:t> </a:t>
            </a:r>
            <a:r>
              <a:rPr lang="en-US" sz="1800" b="0" kern="0" dirty="0"/>
              <a:t>were</a:t>
            </a:r>
            <a:r>
              <a:rPr lang="fr-FR" sz="1800" b="0" kern="0" dirty="0"/>
              <a:t> grade 1 or 2, one of grade 3</a:t>
            </a:r>
          </a:p>
          <a:p>
            <a:pPr marL="184150" indent="-184150" eaLnBrk="1" hangingPunct="1"/>
            <a:r>
              <a:rPr lang="fr-FR" sz="1800" b="0" kern="0" dirty="0"/>
              <a:t>1 discontinuation at W52 (nodule ; grade 1)</a:t>
            </a:r>
          </a:p>
        </p:txBody>
      </p:sp>
    </p:spTree>
    <p:extLst>
      <p:ext uri="{BB962C8B-B14F-4D97-AF65-F5344CB8AC3E}">
        <p14:creationId xmlns:p14="http://schemas.microsoft.com/office/powerpoint/2010/main" val="3196740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/>
          <p:cNvSpPr>
            <a:spLocks/>
          </p:cNvSpPr>
          <p:nvPr/>
        </p:nvSpPr>
        <p:spPr bwMode="auto">
          <a:xfrm rot="2107609">
            <a:off x="5229805" y="2707513"/>
            <a:ext cx="3894548" cy="2809445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7941EC1-D16D-415E-8D11-17655F03513E}"/>
              </a:ext>
            </a:extLst>
          </p:cNvPr>
          <p:cNvGrpSpPr/>
          <p:nvPr/>
        </p:nvGrpSpPr>
        <p:grpSpPr>
          <a:xfrm>
            <a:off x="1655325" y="116386"/>
            <a:ext cx="6763591" cy="6494712"/>
            <a:chOff x="1588213" y="173604"/>
            <a:chExt cx="6763591" cy="6494712"/>
          </a:xfrm>
        </p:grpSpPr>
        <p:sp>
          <p:nvSpPr>
            <p:cNvPr id="21" name="Freeform 5"/>
            <p:cNvSpPr>
              <a:spLocks/>
            </p:cNvSpPr>
            <p:nvPr/>
          </p:nvSpPr>
          <p:spPr bwMode="auto">
            <a:xfrm rot="12728470">
              <a:off x="1588213" y="2032487"/>
              <a:ext cx="3294562" cy="2079186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25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 rot="8729818">
              <a:off x="2234575" y="3447712"/>
              <a:ext cx="2862431" cy="2188541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E466F9BF-97A3-47DC-943D-1F66F010ED2E}"/>
                </a:ext>
              </a:extLst>
            </p:cNvPr>
            <p:cNvGrpSpPr/>
            <p:nvPr/>
          </p:nvGrpSpPr>
          <p:grpSpPr>
            <a:xfrm>
              <a:off x="2971183" y="173604"/>
              <a:ext cx="5223585" cy="6494712"/>
              <a:chOff x="3633960" y="-142562"/>
              <a:chExt cx="5223585" cy="6390812"/>
            </a:xfrm>
          </p:grpSpPr>
          <p:sp>
            <p:nvSpPr>
              <p:cNvPr id="6" name="Freeform 5"/>
              <p:cNvSpPr>
                <a:spLocks/>
              </p:cNvSpPr>
              <p:nvPr/>
            </p:nvSpPr>
            <p:spPr bwMode="auto">
              <a:xfrm rot="15800847">
                <a:off x="3563087" y="-46765"/>
                <a:ext cx="3241857" cy="3050263"/>
              </a:xfrm>
              <a:custGeom>
                <a:avLst/>
                <a:gdLst>
                  <a:gd name="T0" fmla="*/ 939 w 939"/>
                  <a:gd name="T1" fmla="*/ 370 h 681"/>
                  <a:gd name="T2" fmla="*/ 918 w 939"/>
                  <a:gd name="T3" fmla="*/ 496 h 681"/>
                  <a:gd name="T4" fmla="*/ 715 w 939"/>
                  <a:gd name="T5" fmla="*/ 666 h 681"/>
                  <a:gd name="T6" fmla="*/ 104 w 939"/>
                  <a:gd name="T7" fmla="*/ 487 h 681"/>
                  <a:gd name="T8" fmla="*/ 90 w 939"/>
                  <a:gd name="T9" fmla="*/ 283 h 681"/>
                  <a:gd name="T10" fmla="*/ 552 w 939"/>
                  <a:gd name="T11" fmla="*/ 19 h 681"/>
                  <a:gd name="T12" fmla="*/ 738 w 939"/>
                  <a:gd name="T13" fmla="*/ 16 h 681"/>
                  <a:gd name="T14" fmla="*/ 862 w 939"/>
                  <a:gd name="T15" fmla="*/ 114 h 681"/>
                  <a:gd name="T16" fmla="*/ 939 w 939"/>
                  <a:gd name="T17" fmla="*/ 370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9" h="681">
                    <a:moveTo>
                      <a:pt x="939" y="370"/>
                    </a:moveTo>
                    <a:cubicBezTo>
                      <a:pt x="939" y="433"/>
                      <a:pt x="928" y="455"/>
                      <a:pt x="918" y="496"/>
                    </a:cubicBezTo>
                    <a:cubicBezTo>
                      <a:pt x="888" y="609"/>
                      <a:pt x="831" y="658"/>
                      <a:pt x="715" y="666"/>
                    </a:cubicBezTo>
                    <a:cubicBezTo>
                      <a:pt x="490" y="681"/>
                      <a:pt x="284" y="617"/>
                      <a:pt x="104" y="487"/>
                    </a:cubicBezTo>
                    <a:cubicBezTo>
                      <a:pt x="0" y="411"/>
                      <a:pt x="10" y="364"/>
                      <a:pt x="90" y="283"/>
                    </a:cubicBezTo>
                    <a:cubicBezTo>
                      <a:pt x="219" y="152"/>
                      <a:pt x="375" y="64"/>
                      <a:pt x="552" y="19"/>
                    </a:cubicBezTo>
                    <a:cubicBezTo>
                      <a:pt x="611" y="4"/>
                      <a:pt x="680" y="0"/>
                      <a:pt x="738" y="16"/>
                    </a:cubicBezTo>
                    <a:cubicBezTo>
                      <a:pt x="786" y="29"/>
                      <a:pt x="839" y="71"/>
                      <a:pt x="862" y="114"/>
                    </a:cubicBezTo>
                    <a:cubicBezTo>
                      <a:pt x="902" y="191"/>
                      <a:pt x="939" y="294"/>
                      <a:pt x="939" y="37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tx2">
                      <a:lumMod val="20000"/>
                      <a:lumOff val="80000"/>
                    </a:schemeClr>
                  </a:gs>
                  <a:gs pos="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25"/>
              </a:p>
            </p:txBody>
          </p:sp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3B18667D-AB7E-4695-B3C4-7E6877348ECA}"/>
                  </a:ext>
                </a:extLst>
              </p:cNvPr>
              <p:cNvSpPr>
                <a:spLocks/>
              </p:cNvSpPr>
              <p:nvPr/>
            </p:nvSpPr>
            <p:spPr bwMode="auto">
              <a:xfrm rot="6208736">
                <a:off x="4593317" y="3745660"/>
                <a:ext cx="2816639" cy="2188541"/>
              </a:xfrm>
              <a:custGeom>
                <a:avLst/>
                <a:gdLst>
                  <a:gd name="T0" fmla="*/ 939 w 939"/>
                  <a:gd name="T1" fmla="*/ 370 h 681"/>
                  <a:gd name="T2" fmla="*/ 918 w 939"/>
                  <a:gd name="T3" fmla="*/ 496 h 681"/>
                  <a:gd name="T4" fmla="*/ 715 w 939"/>
                  <a:gd name="T5" fmla="*/ 666 h 681"/>
                  <a:gd name="T6" fmla="*/ 104 w 939"/>
                  <a:gd name="T7" fmla="*/ 487 h 681"/>
                  <a:gd name="T8" fmla="*/ 90 w 939"/>
                  <a:gd name="T9" fmla="*/ 283 h 681"/>
                  <a:gd name="T10" fmla="*/ 552 w 939"/>
                  <a:gd name="T11" fmla="*/ 19 h 681"/>
                  <a:gd name="T12" fmla="*/ 738 w 939"/>
                  <a:gd name="T13" fmla="*/ 16 h 681"/>
                  <a:gd name="T14" fmla="*/ 862 w 939"/>
                  <a:gd name="T15" fmla="*/ 114 h 681"/>
                  <a:gd name="T16" fmla="*/ 939 w 939"/>
                  <a:gd name="T17" fmla="*/ 370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9" h="681">
                    <a:moveTo>
                      <a:pt x="939" y="370"/>
                    </a:moveTo>
                    <a:cubicBezTo>
                      <a:pt x="939" y="433"/>
                      <a:pt x="928" y="455"/>
                      <a:pt x="918" y="496"/>
                    </a:cubicBezTo>
                    <a:cubicBezTo>
                      <a:pt x="888" y="609"/>
                      <a:pt x="831" y="658"/>
                      <a:pt x="715" y="666"/>
                    </a:cubicBezTo>
                    <a:cubicBezTo>
                      <a:pt x="490" y="681"/>
                      <a:pt x="284" y="617"/>
                      <a:pt x="104" y="487"/>
                    </a:cubicBezTo>
                    <a:cubicBezTo>
                      <a:pt x="0" y="411"/>
                      <a:pt x="10" y="364"/>
                      <a:pt x="90" y="283"/>
                    </a:cubicBezTo>
                    <a:cubicBezTo>
                      <a:pt x="219" y="152"/>
                      <a:pt x="375" y="64"/>
                      <a:pt x="552" y="19"/>
                    </a:cubicBezTo>
                    <a:cubicBezTo>
                      <a:pt x="611" y="4"/>
                      <a:pt x="680" y="0"/>
                      <a:pt x="738" y="16"/>
                    </a:cubicBezTo>
                    <a:cubicBezTo>
                      <a:pt x="786" y="29"/>
                      <a:pt x="839" y="71"/>
                      <a:pt x="862" y="114"/>
                    </a:cubicBezTo>
                    <a:cubicBezTo>
                      <a:pt x="902" y="191"/>
                      <a:pt x="939" y="294"/>
                      <a:pt x="939" y="37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tx2">
                      <a:lumMod val="20000"/>
                      <a:lumOff val="80000"/>
                    </a:schemeClr>
                  </a:gs>
                  <a:gs pos="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auto">
              <a:xfrm rot="20653937">
                <a:off x="4962997" y="1031987"/>
                <a:ext cx="3894548" cy="2363075"/>
              </a:xfrm>
              <a:custGeom>
                <a:avLst/>
                <a:gdLst>
                  <a:gd name="T0" fmla="*/ 939 w 939"/>
                  <a:gd name="T1" fmla="*/ 370 h 681"/>
                  <a:gd name="T2" fmla="*/ 918 w 939"/>
                  <a:gd name="T3" fmla="*/ 496 h 681"/>
                  <a:gd name="T4" fmla="*/ 715 w 939"/>
                  <a:gd name="T5" fmla="*/ 666 h 681"/>
                  <a:gd name="T6" fmla="*/ 104 w 939"/>
                  <a:gd name="T7" fmla="*/ 487 h 681"/>
                  <a:gd name="T8" fmla="*/ 90 w 939"/>
                  <a:gd name="T9" fmla="*/ 283 h 681"/>
                  <a:gd name="T10" fmla="*/ 552 w 939"/>
                  <a:gd name="T11" fmla="*/ 19 h 681"/>
                  <a:gd name="T12" fmla="*/ 738 w 939"/>
                  <a:gd name="T13" fmla="*/ 16 h 681"/>
                  <a:gd name="T14" fmla="*/ 862 w 939"/>
                  <a:gd name="T15" fmla="*/ 114 h 681"/>
                  <a:gd name="T16" fmla="*/ 939 w 939"/>
                  <a:gd name="T17" fmla="*/ 370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9" h="681">
                    <a:moveTo>
                      <a:pt x="939" y="370"/>
                    </a:moveTo>
                    <a:cubicBezTo>
                      <a:pt x="939" y="433"/>
                      <a:pt x="928" y="455"/>
                      <a:pt x="918" y="496"/>
                    </a:cubicBezTo>
                    <a:cubicBezTo>
                      <a:pt x="888" y="609"/>
                      <a:pt x="831" y="658"/>
                      <a:pt x="715" y="666"/>
                    </a:cubicBezTo>
                    <a:cubicBezTo>
                      <a:pt x="490" y="681"/>
                      <a:pt x="284" y="617"/>
                      <a:pt x="104" y="487"/>
                    </a:cubicBezTo>
                    <a:cubicBezTo>
                      <a:pt x="0" y="411"/>
                      <a:pt x="10" y="364"/>
                      <a:pt x="90" y="283"/>
                    </a:cubicBezTo>
                    <a:cubicBezTo>
                      <a:pt x="219" y="152"/>
                      <a:pt x="375" y="64"/>
                      <a:pt x="552" y="19"/>
                    </a:cubicBezTo>
                    <a:cubicBezTo>
                      <a:pt x="611" y="4"/>
                      <a:pt x="680" y="0"/>
                      <a:pt x="738" y="16"/>
                    </a:cubicBezTo>
                    <a:cubicBezTo>
                      <a:pt x="786" y="29"/>
                      <a:pt x="839" y="71"/>
                      <a:pt x="862" y="114"/>
                    </a:cubicBezTo>
                    <a:cubicBezTo>
                      <a:pt x="902" y="191"/>
                      <a:pt x="939" y="294"/>
                      <a:pt x="939" y="37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tx2">
                      <a:lumMod val="20000"/>
                      <a:lumOff val="80000"/>
                    </a:schemeClr>
                  </a:gs>
                  <a:gs pos="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11" name="Ellipse 10"/>
              <p:cNvSpPr/>
              <p:nvPr/>
            </p:nvSpPr>
            <p:spPr>
              <a:xfrm>
                <a:off x="4719097" y="2055604"/>
                <a:ext cx="2478431" cy="233999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A9C96C-C8A5-41F5-A475-3397B9580B98}"/>
                  </a:ext>
                </a:extLst>
              </p:cNvPr>
              <p:cNvSpPr/>
              <p:nvPr/>
            </p:nvSpPr>
            <p:spPr>
              <a:xfrm>
                <a:off x="4952121" y="2982605"/>
                <a:ext cx="2060380" cy="4736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3200" b="1" dirty="0">
                    <a:solidFill>
                      <a:schemeClr val="bg1"/>
                    </a:solidFill>
                  </a:rPr>
                  <a:t>Prevention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AA9C96C-C8A5-41F5-A475-3397B9580B98}"/>
                  </a:ext>
                </a:extLst>
              </p:cNvPr>
              <p:cNvSpPr/>
              <p:nvPr/>
            </p:nvSpPr>
            <p:spPr>
              <a:xfrm>
                <a:off x="6797424" y="1563229"/>
                <a:ext cx="1782860" cy="7975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</a:rPr>
                  <a:t>CAB IM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PrEP</a:t>
                </a:r>
                <a:endParaRPr lang="en-US" sz="2400" b="1" dirty="0">
                  <a:solidFill>
                    <a:srgbClr val="002060"/>
                  </a:solidFill>
                </a:endParaRPr>
              </a:p>
              <a:p>
                <a:pPr algn="ctr">
                  <a:lnSpc>
                    <a:spcPts val="2800"/>
                  </a:lnSpc>
                </a:pPr>
                <a:r>
                  <a:rPr lang="en-US" sz="2400" b="1" dirty="0">
                    <a:solidFill>
                      <a:srgbClr val="FF6600"/>
                    </a:solidFill>
                  </a:rPr>
                  <a:t>HPTN 083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AA9C96C-C8A5-41F5-A475-3397B9580B98}"/>
                  </a:ext>
                </a:extLst>
              </p:cNvPr>
              <p:cNvSpPr/>
              <p:nvPr/>
            </p:nvSpPr>
            <p:spPr>
              <a:xfrm>
                <a:off x="3633960" y="291759"/>
                <a:ext cx="3023007" cy="11508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</a:rPr>
                  <a:t>LA INSTI + 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</a:rPr>
                  <a:t>Contraceptive implant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</a:rPr>
                  <a:t>Mouse model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134717" y="4726662"/>
                <a:ext cx="1515158" cy="11508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400" b="1" dirty="0" err="1">
                    <a:solidFill>
                      <a:srgbClr val="002060"/>
                    </a:solidFill>
                  </a:rPr>
                  <a:t>bNAbs</a:t>
                </a:r>
                <a:endParaRPr lang="en-US" sz="2400" b="1" dirty="0">
                  <a:solidFill>
                    <a:srgbClr val="002060"/>
                  </a:solidFill>
                </a:endParaRPr>
              </a:p>
              <a:p>
                <a:pPr algn="ctr">
                  <a:lnSpc>
                    <a:spcPts val="2800"/>
                  </a:lnSpc>
                </a:pPr>
                <a:r>
                  <a:rPr lang="en-US" sz="2400" b="1" dirty="0">
                    <a:solidFill>
                      <a:srgbClr val="FF6600"/>
                    </a:solidFill>
                  </a:rPr>
                  <a:t>HTVN130/</a:t>
                </a:r>
                <a:br>
                  <a:rPr lang="en-US" sz="2400" b="1" dirty="0">
                    <a:solidFill>
                      <a:srgbClr val="FF6600"/>
                    </a:solidFill>
                  </a:rPr>
                </a:br>
                <a:r>
                  <a:rPr lang="en-US" sz="2400" b="1" dirty="0">
                    <a:solidFill>
                      <a:srgbClr val="FF6600"/>
                    </a:solidFill>
                  </a:rPr>
                  <a:t>HPTN089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6906728" y="3560479"/>
              <a:ext cx="1445076" cy="1528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ISL po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 err="1">
                  <a:solidFill>
                    <a:srgbClr val="002060"/>
                  </a:solidFill>
                </a:rPr>
                <a:t>PrEP</a:t>
              </a:r>
              <a:endParaRPr lang="en-US" sz="2400" b="1" dirty="0">
                <a:solidFill>
                  <a:srgbClr val="002060"/>
                </a:solidFill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PK/Safety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Phase 2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561616" y="4024198"/>
              <a:ext cx="1594797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HBV MTCP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TDF/wo Ig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TA-PROHM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2057290" y="2483515"/>
              <a:ext cx="1682512" cy="8104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HIV Vaccine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IMBOKODO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286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7519B8-7374-4F47-9021-631E91844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3D508-37FF-754B-951B-226E43153F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495774"/>
            <a:ext cx="10972800" cy="369547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This presentation is made in complete editorial freedom 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Thanks to </a:t>
            </a:r>
            <a:r>
              <a:rPr lang="en-US" sz="2800" dirty="0" err="1">
                <a:solidFill>
                  <a:srgbClr val="000000"/>
                </a:solidFill>
              </a:rPr>
              <a:t>ViiV</a:t>
            </a:r>
            <a:r>
              <a:rPr lang="en-US" sz="2800" dirty="0">
                <a:solidFill>
                  <a:srgbClr val="000000"/>
                </a:solidFill>
              </a:rPr>
              <a:t> Healthcare for their institutional support</a:t>
            </a:r>
          </a:p>
          <a:p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44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6F66E7F-C599-440F-9E65-80094CF084D7}"/>
              </a:ext>
            </a:extLst>
          </p:cNvPr>
          <p:cNvSpPr txBox="1"/>
          <p:nvPr/>
        </p:nvSpPr>
        <p:spPr>
          <a:xfrm>
            <a:off x="3292217" y="1282935"/>
            <a:ext cx="3987093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HPTN 083 Design</a:t>
            </a:r>
            <a:endParaRPr kumimoji="0" lang="fr-FR" sz="2400" b="0" i="0" u="none" strike="noStrike" kern="1200" cap="none" spc="0" normalizeH="0" baseline="30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D60FF95-0C02-4A8A-AE6B-F455DE79DDB0}"/>
              </a:ext>
            </a:extLst>
          </p:cNvPr>
          <p:cNvGrpSpPr/>
          <p:nvPr/>
        </p:nvGrpSpPr>
        <p:grpSpPr>
          <a:xfrm>
            <a:off x="1040037" y="1773189"/>
            <a:ext cx="7997432" cy="4808586"/>
            <a:chOff x="4003170" y="1755991"/>
            <a:chExt cx="7997432" cy="480858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77CC06-A675-4781-AAD3-29CCE9FFE10E}"/>
                </a:ext>
              </a:extLst>
            </p:cNvPr>
            <p:cNvSpPr/>
            <p:nvPr/>
          </p:nvSpPr>
          <p:spPr bwMode="auto">
            <a:xfrm>
              <a:off x="4626131" y="1755991"/>
              <a:ext cx="1062446" cy="30502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solidFill>
                    <a:schemeClr val="bg1"/>
                  </a:solidFill>
                  <a:latin typeface="Arial" charset="0"/>
                </a:rPr>
                <a:t>STEP</a:t>
              </a: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 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8B77EB0-86E7-49C0-86CE-920EAA40E82C}"/>
                </a:ext>
              </a:extLst>
            </p:cNvPr>
            <p:cNvSpPr/>
            <p:nvPr/>
          </p:nvSpPr>
          <p:spPr bwMode="auto">
            <a:xfrm>
              <a:off x="5766951" y="1755991"/>
              <a:ext cx="2760620" cy="30502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STEP 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BD73480-D90B-4110-BEE9-1EEA43EBCD26}"/>
                </a:ext>
              </a:extLst>
            </p:cNvPr>
            <p:cNvSpPr/>
            <p:nvPr/>
          </p:nvSpPr>
          <p:spPr bwMode="auto">
            <a:xfrm>
              <a:off x="8605945" y="1755991"/>
              <a:ext cx="1323706" cy="30502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solidFill>
                    <a:schemeClr val="bg1"/>
                  </a:solidFill>
                  <a:latin typeface="Arial" charset="0"/>
                </a:rPr>
                <a:t>STEP</a:t>
              </a: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 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2CE324-A4CF-4866-AA7F-529FF6879914}"/>
                </a:ext>
              </a:extLst>
            </p:cNvPr>
            <p:cNvSpPr/>
            <p:nvPr/>
          </p:nvSpPr>
          <p:spPr bwMode="auto">
            <a:xfrm>
              <a:off x="10312825" y="1755991"/>
              <a:ext cx="1323706" cy="30502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solidFill>
                    <a:schemeClr val="bg1"/>
                  </a:solidFill>
                  <a:latin typeface="Arial" charset="0"/>
                </a:rPr>
                <a:t>STEP</a:t>
              </a: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 4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8A2DB6-22E6-4F23-B55E-44743741C585}"/>
                </a:ext>
              </a:extLst>
            </p:cNvPr>
            <p:cNvSpPr/>
            <p:nvPr/>
          </p:nvSpPr>
          <p:spPr bwMode="auto">
            <a:xfrm rot="16200000">
              <a:off x="3291303" y="2855506"/>
              <a:ext cx="1728764" cy="305029"/>
            </a:xfrm>
            <a:prstGeom prst="rect">
              <a:avLst/>
            </a:prstGeom>
            <a:solidFill>
              <a:srgbClr val="FF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Group A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7536191-C3DA-4B82-A44D-249AC0DD3CF0}"/>
                </a:ext>
              </a:extLst>
            </p:cNvPr>
            <p:cNvSpPr/>
            <p:nvPr/>
          </p:nvSpPr>
          <p:spPr bwMode="auto">
            <a:xfrm rot="16200000">
              <a:off x="3291303" y="4584271"/>
              <a:ext cx="1728764" cy="305029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Group B </a:t>
              </a:r>
            </a:p>
          </p:txBody>
        </p:sp>
        <p:sp>
          <p:nvSpPr>
            <p:cNvPr id="13" name="Rectangle 160">
              <a:extLst>
                <a:ext uri="{FF2B5EF4-FFF2-40B4-BE49-F238E27FC236}">
                  <a16:creationId xmlns:a16="http://schemas.microsoft.com/office/drawing/2014/main" id="{DF839098-DBCC-4A77-B31A-988F7A086E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373190" y="3780069"/>
              <a:ext cx="220733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i="1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Arial" panose="020B0604020202020204" pitchFamily="34" charset="0"/>
                </a:rPr>
                <a:t>Screening and informed consent</a:t>
              </a:r>
              <a:endParaRPr kumimoji="0" lang="en-US" altLang="fr-FR" sz="16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60">
              <a:extLst>
                <a:ext uri="{FF2B5EF4-FFF2-40B4-BE49-F238E27FC236}">
                  <a16:creationId xmlns:a16="http://schemas.microsoft.com/office/drawing/2014/main" id="{49572308-25FC-4A1F-8952-686C79F99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491" y="2369074"/>
              <a:ext cx="7341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Every day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for 5 weeks</a:t>
              </a:r>
              <a:endParaRPr kumimoji="0" lang="en-US" altLang="fr-FR" sz="16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endParaRPr>
            </a:p>
          </p:txBody>
        </p:sp>
        <p:sp>
          <p:nvSpPr>
            <p:cNvPr id="15" name="Rectangle 160">
              <a:extLst>
                <a:ext uri="{FF2B5EF4-FFF2-40B4-BE49-F238E27FC236}">
                  <a16:creationId xmlns:a16="http://schemas.microsoft.com/office/drawing/2014/main" id="{DC1F479F-B3D3-49F6-B4DB-9270CD39E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9293" y="2369074"/>
              <a:ext cx="74860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200" b="1" dirty="0">
                  <a:solidFill>
                    <a:srgbClr val="000000"/>
                  </a:solidFill>
                  <a:latin typeface="+mn-lt"/>
                </a:rPr>
                <a:t>W5 and W9</a:t>
              </a:r>
              <a:endParaRPr kumimoji="0" lang="en-US" altLang="fr-FR" sz="16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endParaRPr>
            </a:p>
          </p:txBody>
        </p:sp>
        <p:sp>
          <p:nvSpPr>
            <p:cNvPr id="16" name="Rectangle 160">
              <a:extLst>
                <a:ext uri="{FF2B5EF4-FFF2-40B4-BE49-F238E27FC236}">
                  <a16:creationId xmlns:a16="http://schemas.microsoft.com/office/drawing/2014/main" id="{64975ABD-6DB6-4816-BD7D-AC6670E49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5488" y="2369074"/>
              <a:ext cx="9829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200" b="1" dirty="0">
                  <a:solidFill>
                    <a:srgbClr val="000000"/>
                  </a:solidFill>
                  <a:latin typeface="+mn-lt"/>
                </a:rPr>
                <a:t>Every 2 months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200" b="1" dirty="0">
                  <a:solidFill>
                    <a:srgbClr val="000000"/>
                  </a:solidFill>
                  <a:latin typeface="+mn-lt"/>
                </a:rPr>
                <a:t>f</a:t>
              </a:r>
              <a:r>
                <a:rPr kumimoji="0" lang="en-US" altLang="fr-FR" sz="1200" b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or 3 years</a:t>
              </a:r>
              <a:endParaRPr kumimoji="0" lang="en-US" altLang="fr-FR" sz="16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endParaRPr>
            </a:p>
          </p:txBody>
        </p:sp>
        <p:sp>
          <p:nvSpPr>
            <p:cNvPr id="17" name="Rectangle 160">
              <a:extLst>
                <a:ext uri="{FF2B5EF4-FFF2-40B4-BE49-F238E27FC236}">
                  <a16:creationId xmlns:a16="http://schemas.microsoft.com/office/drawing/2014/main" id="{3FC29DA7-932D-4EF2-8602-1D11A76FB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4259" y="2141516"/>
              <a:ext cx="6099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200" b="1" dirty="0">
                  <a:solidFill>
                    <a:srgbClr val="000000"/>
                  </a:solidFill>
                  <a:latin typeface="+mn-lt"/>
                </a:rPr>
                <a:t>Every day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200" b="1" dirty="0">
                  <a:solidFill>
                    <a:srgbClr val="000000"/>
                  </a:solidFill>
                  <a:latin typeface="+mn-lt"/>
                </a:rPr>
                <a:t>f</a:t>
              </a:r>
              <a:r>
                <a:rPr kumimoji="0" lang="en-US" altLang="fr-FR" sz="1200" b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or 1 year</a:t>
              </a:r>
              <a:endParaRPr kumimoji="0" lang="en-US" altLang="fr-FR" sz="16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endParaRPr>
            </a:p>
          </p:txBody>
        </p:sp>
        <p:sp>
          <p:nvSpPr>
            <p:cNvPr id="18" name="Rectangle 160">
              <a:extLst>
                <a:ext uri="{FF2B5EF4-FFF2-40B4-BE49-F238E27FC236}">
                  <a16:creationId xmlns:a16="http://schemas.microsoft.com/office/drawing/2014/main" id="{488F1C7E-F6E1-4AC2-9C37-671C4BE22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80843" y="2121374"/>
              <a:ext cx="181975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200" b="1" dirty="0">
                  <a:solidFill>
                    <a:srgbClr val="000000"/>
                  </a:solidFill>
                  <a:latin typeface="+mn-lt"/>
                </a:rPr>
                <a:t>OPTIONAL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200" b="1" dirty="0">
                  <a:solidFill>
                    <a:srgbClr val="000000"/>
                  </a:solidFill>
                  <a:latin typeface="+mn-lt"/>
                </a:rPr>
                <a:t>Every day for 5 weeks</a:t>
              </a:r>
              <a:endParaRPr kumimoji="0" lang="en-US" altLang="fr-FR" sz="16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endParaRPr>
            </a:p>
          </p:txBody>
        </p:sp>
        <p:sp>
          <p:nvSpPr>
            <p:cNvPr id="19" name="Rectangle 160">
              <a:extLst>
                <a:ext uri="{FF2B5EF4-FFF2-40B4-BE49-F238E27FC236}">
                  <a16:creationId xmlns:a16="http://schemas.microsoft.com/office/drawing/2014/main" id="{2E2B51EB-3F71-43F5-A633-980DD1F82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9632" y="2842501"/>
              <a:ext cx="14626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200" b="1" dirty="0">
                  <a:solidFill>
                    <a:srgbClr val="000000"/>
                  </a:solidFill>
                  <a:latin typeface="+mn-lt"/>
                </a:rPr>
                <a:t>2 shots, 4 weeks apart,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200" b="1" dirty="0">
                  <a:solidFill>
                    <a:srgbClr val="000000"/>
                  </a:solidFill>
                  <a:latin typeface="+mn-lt"/>
                </a:rPr>
                <a:t>then every 2 months</a:t>
              </a:r>
              <a:endParaRPr kumimoji="0" lang="en-US" altLang="fr-FR" sz="16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139FEA-26AD-468D-A578-91B35ED400FE}"/>
                </a:ext>
              </a:extLst>
            </p:cNvPr>
            <p:cNvSpPr/>
            <p:nvPr/>
          </p:nvSpPr>
          <p:spPr bwMode="auto">
            <a:xfrm>
              <a:off x="10312825" y="4210051"/>
              <a:ext cx="1323706" cy="30502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solidFill>
                    <a:schemeClr val="bg1"/>
                  </a:solidFill>
                  <a:latin typeface="Arial" charset="0"/>
                </a:rPr>
                <a:t>STEP</a:t>
              </a: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 5</a:t>
              </a:r>
            </a:p>
          </p:txBody>
        </p:sp>
        <p:sp>
          <p:nvSpPr>
            <p:cNvPr id="21" name="Rectangle 160">
              <a:extLst>
                <a:ext uri="{FF2B5EF4-FFF2-40B4-BE49-F238E27FC236}">
                  <a16:creationId xmlns:a16="http://schemas.microsoft.com/office/drawing/2014/main" id="{98150873-5C99-4230-9E3E-1C6D9AC93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9821" y="4728198"/>
              <a:ext cx="60971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Every day</a:t>
              </a:r>
              <a:endParaRPr kumimoji="0" lang="en-US" altLang="fr-FR" sz="16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endParaRPr>
            </a:p>
          </p:txBody>
        </p:sp>
        <p:sp>
          <p:nvSpPr>
            <p:cNvPr id="23" name="Forme libre 8">
              <a:extLst>
                <a:ext uri="{FF2B5EF4-FFF2-40B4-BE49-F238E27FC236}">
                  <a16:creationId xmlns:a16="http://schemas.microsoft.com/office/drawing/2014/main" id="{0A441612-9262-4966-AE10-7FBF8D010EDB}"/>
                </a:ext>
              </a:extLst>
            </p:cNvPr>
            <p:cNvSpPr/>
            <p:nvPr/>
          </p:nvSpPr>
          <p:spPr>
            <a:xfrm rot="5400000">
              <a:off x="9174733" y="2105567"/>
              <a:ext cx="186538" cy="1324115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  <a:lnTo>
                    <a:pt x="558800" y="1234440"/>
                  </a:lnTo>
                  <a:lnTo>
                    <a:pt x="0" y="1234440"/>
                  </a:lnTo>
                </a:path>
              </a:pathLst>
            </a:custGeom>
            <a:noFill/>
            <a:ln w="1905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Forme libre 8">
              <a:extLst>
                <a:ext uri="{FF2B5EF4-FFF2-40B4-BE49-F238E27FC236}">
                  <a16:creationId xmlns:a16="http://schemas.microsoft.com/office/drawing/2014/main" id="{91CF59AE-C024-4567-B818-19114A179537}"/>
                </a:ext>
              </a:extLst>
            </p:cNvPr>
            <p:cNvSpPr/>
            <p:nvPr/>
          </p:nvSpPr>
          <p:spPr>
            <a:xfrm rot="5400000">
              <a:off x="7057872" y="3222443"/>
              <a:ext cx="186538" cy="2719389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  <a:lnTo>
                    <a:pt x="558800" y="1234440"/>
                  </a:lnTo>
                  <a:lnTo>
                    <a:pt x="0" y="1234440"/>
                  </a:lnTo>
                </a:path>
              </a:pathLst>
            </a:custGeom>
            <a:noFill/>
            <a:ln w="1905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Forme libre 8">
              <a:extLst>
                <a:ext uri="{FF2B5EF4-FFF2-40B4-BE49-F238E27FC236}">
                  <a16:creationId xmlns:a16="http://schemas.microsoft.com/office/drawing/2014/main" id="{07F793B5-C33B-4679-A867-FE0A38891A1A}"/>
                </a:ext>
              </a:extLst>
            </p:cNvPr>
            <p:cNvSpPr/>
            <p:nvPr/>
          </p:nvSpPr>
          <p:spPr>
            <a:xfrm rot="5400000">
              <a:off x="7057802" y="1665037"/>
              <a:ext cx="186538" cy="2719527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  <a:lnTo>
                    <a:pt x="558800" y="1234440"/>
                  </a:lnTo>
                  <a:lnTo>
                    <a:pt x="0" y="1234440"/>
                  </a:lnTo>
                </a:path>
              </a:pathLst>
            </a:custGeom>
            <a:noFill/>
            <a:ln w="19050" cap="flat" cmpd="sng" algn="ctr">
              <a:solidFill>
                <a:srgbClr val="FF66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Forme libre 8">
              <a:extLst>
                <a:ext uri="{FF2B5EF4-FFF2-40B4-BE49-F238E27FC236}">
                  <a16:creationId xmlns:a16="http://schemas.microsoft.com/office/drawing/2014/main" id="{5BCB4614-4896-4CBC-BB46-A418973814D5}"/>
                </a:ext>
              </a:extLst>
            </p:cNvPr>
            <p:cNvSpPr/>
            <p:nvPr/>
          </p:nvSpPr>
          <p:spPr>
            <a:xfrm rot="5400000">
              <a:off x="6476847" y="1568255"/>
              <a:ext cx="186538" cy="3881438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  <a:lnTo>
                    <a:pt x="558800" y="1234440"/>
                  </a:lnTo>
                  <a:lnTo>
                    <a:pt x="0" y="1234440"/>
                  </a:lnTo>
                </a:path>
              </a:pathLst>
            </a:custGeom>
            <a:noFill/>
            <a:ln w="19050" cap="flat" cmpd="sng" algn="ctr">
              <a:solidFill>
                <a:srgbClr val="FF66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orme libre 8">
              <a:extLst>
                <a:ext uri="{FF2B5EF4-FFF2-40B4-BE49-F238E27FC236}">
                  <a16:creationId xmlns:a16="http://schemas.microsoft.com/office/drawing/2014/main" id="{AE61C203-C877-4D78-BA49-9FABB48B3DD6}"/>
                </a:ext>
              </a:extLst>
            </p:cNvPr>
            <p:cNvSpPr/>
            <p:nvPr/>
          </p:nvSpPr>
          <p:spPr>
            <a:xfrm rot="5400000">
              <a:off x="10919307" y="3240542"/>
              <a:ext cx="186538" cy="1321120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  <a:lnTo>
                    <a:pt x="558800" y="1234440"/>
                  </a:lnTo>
                  <a:lnTo>
                    <a:pt x="0" y="1234440"/>
                  </a:lnTo>
                </a:path>
              </a:pathLst>
            </a:custGeom>
            <a:noFill/>
            <a:ln w="19050" cap="flat" cmpd="sng" algn="ctr">
              <a:solidFill>
                <a:srgbClr val="FF66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orme libre 8">
              <a:extLst>
                <a:ext uri="{FF2B5EF4-FFF2-40B4-BE49-F238E27FC236}">
                  <a16:creationId xmlns:a16="http://schemas.microsoft.com/office/drawing/2014/main" id="{AC58D687-A6B9-4E7D-A20D-43FA2C061D81}"/>
                </a:ext>
              </a:extLst>
            </p:cNvPr>
            <p:cNvSpPr/>
            <p:nvPr/>
          </p:nvSpPr>
          <p:spPr>
            <a:xfrm rot="5400000">
              <a:off x="10919307" y="4773527"/>
              <a:ext cx="186538" cy="1321120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  <a:lnTo>
                    <a:pt x="558800" y="1234440"/>
                  </a:lnTo>
                  <a:lnTo>
                    <a:pt x="0" y="1234440"/>
                  </a:lnTo>
                </a:path>
              </a:pathLst>
            </a:custGeom>
            <a:noFill/>
            <a:ln w="1905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195667F1-A185-46AE-BD80-C91C8E2CB1F8}"/>
                </a:ext>
              </a:extLst>
            </p:cNvPr>
            <p:cNvCxnSpPr/>
            <p:nvPr/>
          </p:nvCxnSpPr>
          <p:spPr bwMode="auto">
            <a:xfrm flipH="1">
              <a:off x="4675117" y="3864782"/>
              <a:ext cx="5181585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Rectangle 160">
              <a:extLst>
                <a:ext uri="{FF2B5EF4-FFF2-40B4-BE49-F238E27FC236}">
                  <a16:creationId xmlns:a16="http://schemas.microsoft.com/office/drawing/2014/main" id="{1AA284D0-3C2C-4CD9-B728-B106EC14C5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8611889" y="3573676"/>
              <a:ext cx="292708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700" b="1" dirty="0">
                  <a:solidFill>
                    <a:srgbClr val="C00000"/>
                  </a:solidFill>
                </a:rPr>
                <a:t>Open label Extension Phase</a:t>
              </a:r>
              <a:endParaRPr kumimoji="0" lang="en-US" altLang="fr-FR" sz="170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endParaRPr>
            </a:p>
          </p:txBody>
        </p: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2AF7812E-64B2-4BE1-B4AB-550024DE3798}"/>
                </a:ext>
              </a:extLst>
            </p:cNvPr>
            <p:cNvGrpSpPr/>
            <p:nvPr/>
          </p:nvGrpSpPr>
          <p:grpSpPr>
            <a:xfrm>
              <a:off x="4825478" y="4457171"/>
              <a:ext cx="618356" cy="261610"/>
              <a:chOff x="-257192" y="1745759"/>
              <a:chExt cx="823032" cy="261610"/>
            </a:xfrm>
          </p:grpSpPr>
          <p:sp>
            <p:nvSpPr>
              <p:cNvPr id="33" name="Rectangle : avec coins arrondis en haut 32">
                <a:extLst>
                  <a:ext uri="{FF2B5EF4-FFF2-40B4-BE49-F238E27FC236}">
                    <a16:creationId xmlns:a16="http://schemas.microsoft.com/office/drawing/2014/main" id="{6F068F21-F6B0-4EE3-9C52-937A33574BBB}"/>
                  </a:ext>
                </a:extLst>
              </p:cNvPr>
              <p:cNvSpPr/>
              <p:nvPr/>
            </p:nvSpPr>
            <p:spPr bwMode="auto">
              <a:xfrm rot="16200000">
                <a:off x="-167781" y="1670807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7F7F7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Rectangle : avec coins arrondis en haut 33">
                <a:extLst>
                  <a:ext uri="{FF2B5EF4-FFF2-40B4-BE49-F238E27FC236}">
                    <a16:creationId xmlns:a16="http://schemas.microsoft.com/office/drawing/2014/main" id="{6F5E0AEA-6F3B-47E6-9F4C-609001669431}"/>
                  </a:ext>
                </a:extLst>
              </p:cNvPr>
              <p:cNvSpPr/>
              <p:nvPr/>
            </p:nvSpPr>
            <p:spPr bwMode="auto">
              <a:xfrm rot="5400000">
                <a:off x="243735" y="1670806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A6A6A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FD95A689-F61B-492F-B6BB-FDF0453B285C}"/>
                  </a:ext>
                </a:extLst>
              </p:cNvPr>
              <p:cNvSpPr txBox="1"/>
              <p:nvPr/>
            </p:nvSpPr>
            <p:spPr>
              <a:xfrm>
                <a:off x="-124324" y="1745759"/>
                <a:ext cx="55729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CAB</a:t>
                </a:r>
              </a:p>
            </p:txBody>
          </p:sp>
        </p:grp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C5316EA8-79FD-442E-A852-6C706B45FC73}"/>
                </a:ext>
              </a:extLst>
            </p:cNvPr>
            <p:cNvGrpSpPr/>
            <p:nvPr/>
          </p:nvGrpSpPr>
          <p:grpSpPr>
            <a:xfrm>
              <a:off x="4839395" y="2911544"/>
              <a:ext cx="618356" cy="261610"/>
              <a:chOff x="-257192" y="1745759"/>
              <a:chExt cx="823032" cy="261610"/>
            </a:xfrm>
          </p:grpSpPr>
          <p:sp>
            <p:nvSpPr>
              <p:cNvPr id="37" name="Rectangle : avec coins arrondis en haut 36">
                <a:extLst>
                  <a:ext uri="{FF2B5EF4-FFF2-40B4-BE49-F238E27FC236}">
                    <a16:creationId xmlns:a16="http://schemas.microsoft.com/office/drawing/2014/main" id="{CB9D0E8C-D792-44C6-AD09-F5991FB991DA}"/>
                  </a:ext>
                </a:extLst>
              </p:cNvPr>
              <p:cNvSpPr/>
              <p:nvPr/>
            </p:nvSpPr>
            <p:spPr bwMode="auto">
              <a:xfrm rot="16200000">
                <a:off x="-167781" y="1670807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66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Rectangle : avec coins arrondis en haut 37">
                <a:extLst>
                  <a:ext uri="{FF2B5EF4-FFF2-40B4-BE49-F238E27FC236}">
                    <a16:creationId xmlns:a16="http://schemas.microsoft.com/office/drawing/2014/main" id="{01174C21-A8C3-4DC3-AA24-0B355CFB298A}"/>
                  </a:ext>
                </a:extLst>
              </p:cNvPr>
              <p:cNvSpPr/>
              <p:nvPr/>
            </p:nvSpPr>
            <p:spPr bwMode="auto">
              <a:xfrm rot="5400000">
                <a:off x="243735" y="1670806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2C66F728-0CA7-43C8-80B1-9C646F8561AE}"/>
                  </a:ext>
                </a:extLst>
              </p:cNvPr>
              <p:cNvSpPr txBox="1"/>
              <p:nvPr/>
            </p:nvSpPr>
            <p:spPr>
              <a:xfrm>
                <a:off x="-124324" y="1745759"/>
                <a:ext cx="55729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CAB</a:t>
                </a:r>
              </a:p>
            </p:txBody>
          </p:sp>
        </p:grpSp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19FC8180-05E7-427F-ADBE-C9C781DE02DF}"/>
                </a:ext>
              </a:extLst>
            </p:cNvPr>
            <p:cNvGrpSpPr/>
            <p:nvPr/>
          </p:nvGrpSpPr>
          <p:grpSpPr>
            <a:xfrm>
              <a:off x="8946219" y="2487177"/>
              <a:ext cx="680192" cy="261610"/>
              <a:chOff x="6232696" y="6363063"/>
              <a:chExt cx="823032" cy="261610"/>
            </a:xfrm>
          </p:grpSpPr>
          <p:sp>
            <p:nvSpPr>
              <p:cNvPr id="49" name="Rectangle : avec coins arrondis en haut 48">
                <a:extLst>
                  <a:ext uri="{FF2B5EF4-FFF2-40B4-BE49-F238E27FC236}">
                    <a16:creationId xmlns:a16="http://schemas.microsoft.com/office/drawing/2014/main" id="{62B36AA2-51F4-49E6-A801-B9C1F51A748F}"/>
                  </a:ext>
                </a:extLst>
              </p:cNvPr>
              <p:cNvSpPr/>
              <p:nvPr/>
            </p:nvSpPr>
            <p:spPr bwMode="auto">
              <a:xfrm rot="16200000">
                <a:off x="6322107" y="6288111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206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50" name="Rectangle : avec coins arrondis en haut 49">
                <a:extLst>
                  <a:ext uri="{FF2B5EF4-FFF2-40B4-BE49-F238E27FC236}">
                    <a16:creationId xmlns:a16="http://schemas.microsoft.com/office/drawing/2014/main" id="{71B12871-A073-4F24-AEEF-8CDE7F492BF7}"/>
                  </a:ext>
                </a:extLst>
              </p:cNvPr>
              <p:cNvSpPr/>
              <p:nvPr/>
            </p:nvSpPr>
            <p:spPr bwMode="auto">
              <a:xfrm rot="5400000">
                <a:off x="6733623" y="6288110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BBE0E3">
                  <a:lumMod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31929173-7537-4077-BEBC-38F571D279F5}"/>
                  </a:ext>
                </a:extLst>
              </p:cNvPr>
              <p:cNvSpPr txBox="1"/>
              <p:nvPr/>
            </p:nvSpPr>
            <p:spPr>
              <a:xfrm>
                <a:off x="6240576" y="6363063"/>
                <a:ext cx="80727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ＭＳ Ｐゴシック" pitchFamily="34" charset="-128"/>
                  </a:rPr>
                  <a:t>TDF/FTC</a:t>
                </a:r>
              </a:p>
            </p:txBody>
          </p:sp>
        </p:grp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D5A55BBE-59A2-415F-96E9-1EF8411A4C69}"/>
                </a:ext>
              </a:extLst>
            </p:cNvPr>
            <p:cNvGrpSpPr/>
            <p:nvPr/>
          </p:nvGrpSpPr>
          <p:grpSpPr>
            <a:xfrm>
              <a:off x="10672480" y="5094485"/>
              <a:ext cx="680192" cy="261610"/>
              <a:chOff x="6232696" y="6363063"/>
              <a:chExt cx="823032" cy="261610"/>
            </a:xfrm>
          </p:grpSpPr>
          <p:sp>
            <p:nvSpPr>
              <p:cNvPr id="53" name="Rectangle : avec coins arrondis en haut 52">
                <a:extLst>
                  <a:ext uri="{FF2B5EF4-FFF2-40B4-BE49-F238E27FC236}">
                    <a16:creationId xmlns:a16="http://schemas.microsoft.com/office/drawing/2014/main" id="{F93E8B7A-C81C-494D-B408-6670F1F28D98}"/>
                  </a:ext>
                </a:extLst>
              </p:cNvPr>
              <p:cNvSpPr/>
              <p:nvPr/>
            </p:nvSpPr>
            <p:spPr bwMode="auto">
              <a:xfrm rot="16200000">
                <a:off x="6322107" y="6288111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206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54" name="Rectangle : avec coins arrondis en haut 53">
                <a:extLst>
                  <a:ext uri="{FF2B5EF4-FFF2-40B4-BE49-F238E27FC236}">
                    <a16:creationId xmlns:a16="http://schemas.microsoft.com/office/drawing/2014/main" id="{48CF92EB-86C9-4C26-989A-4B74707C6E04}"/>
                  </a:ext>
                </a:extLst>
              </p:cNvPr>
              <p:cNvSpPr/>
              <p:nvPr/>
            </p:nvSpPr>
            <p:spPr bwMode="auto">
              <a:xfrm rot="5400000">
                <a:off x="6733623" y="6288110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BBE0E3">
                  <a:lumMod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C6788C0B-A7F2-4EE5-BA0C-B2D3110177E1}"/>
                  </a:ext>
                </a:extLst>
              </p:cNvPr>
              <p:cNvSpPr txBox="1"/>
              <p:nvPr/>
            </p:nvSpPr>
            <p:spPr>
              <a:xfrm>
                <a:off x="6240576" y="6363063"/>
                <a:ext cx="80727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ＭＳ Ｐゴシック" pitchFamily="34" charset="-128"/>
                  </a:rPr>
                  <a:t>TDF/FTC</a:t>
                </a:r>
              </a:p>
            </p:txBody>
          </p:sp>
        </p:grp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8866AB41-7B8D-4422-B5C1-B5E732D2EC8B}"/>
                </a:ext>
              </a:extLst>
            </p:cNvPr>
            <p:cNvGrpSpPr/>
            <p:nvPr/>
          </p:nvGrpSpPr>
          <p:grpSpPr>
            <a:xfrm>
              <a:off x="10714292" y="2492857"/>
              <a:ext cx="618356" cy="261610"/>
              <a:chOff x="-257192" y="1745759"/>
              <a:chExt cx="823032" cy="261610"/>
            </a:xfrm>
          </p:grpSpPr>
          <p:sp>
            <p:nvSpPr>
              <p:cNvPr id="57" name="Rectangle : avec coins arrondis en haut 56">
                <a:extLst>
                  <a:ext uri="{FF2B5EF4-FFF2-40B4-BE49-F238E27FC236}">
                    <a16:creationId xmlns:a16="http://schemas.microsoft.com/office/drawing/2014/main" id="{5106C009-1E92-43A8-8174-B743BB4CEA76}"/>
                  </a:ext>
                </a:extLst>
              </p:cNvPr>
              <p:cNvSpPr/>
              <p:nvPr/>
            </p:nvSpPr>
            <p:spPr bwMode="auto">
              <a:xfrm rot="16200000">
                <a:off x="-167781" y="1670807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66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8" name="Rectangle : avec coins arrondis en haut 57">
                <a:extLst>
                  <a:ext uri="{FF2B5EF4-FFF2-40B4-BE49-F238E27FC236}">
                    <a16:creationId xmlns:a16="http://schemas.microsoft.com/office/drawing/2014/main" id="{FDC4AD71-E325-4E54-9D1B-3DB8E14EB5D0}"/>
                  </a:ext>
                </a:extLst>
              </p:cNvPr>
              <p:cNvSpPr/>
              <p:nvPr/>
            </p:nvSpPr>
            <p:spPr bwMode="auto">
              <a:xfrm rot="5400000">
                <a:off x="243735" y="1670806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2B7409A8-1756-4784-B0B0-EBAB2B57AD2D}"/>
                  </a:ext>
                </a:extLst>
              </p:cNvPr>
              <p:cNvSpPr txBox="1"/>
              <p:nvPr/>
            </p:nvSpPr>
            <p:spPr>
              <a:xfrm>
                <a:off x="-124324" y="1745759"/>
                <a:ext cx="55729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CAB</a:t>
                </a:r>
              </a:p>
            </p:txBody>
          </p:sp>
        </p:grpSp>
        <p:grpSp>
          <p:nvGrpSpPr>
            <p:cNvPr id="60" name="Group 122">
              <a:extLst>
                <a:ext uri="{FF2B5EF4-FFF2-40B4-BE49-F238E27FC236}">
                  <a16:creationId xmlns:a16="http://schemas.microsoft.com/office/drawing/2014/main" id="{F5A81D2D-968C-4F7C-A8F1-5F063839570D}"/>
                </a:ext>
              </a:extLst>
            </p:cNvPr>
            <p:cNvGrpSpPr>
              <a:grpSpLocks/>
            </p:cNvGrpSpPr>
            <p:nvPr/>
          </p:nvGrpSpPr>
          <p:grpSpPr bwMode="auto">
            <a:xfrm rot="13500000">
              <a:off x="6765480" y="2896915"/>
              <a:ext cx="771180" cy="147985"/>
              <a:chOff x="1352" y="2022"/>
              <a:chExt cx="2971" cy="354"/>
            </a:xfrm>
          </p:grpSpPr>
          <p:sp>
            <p:nvSpPr>
              <p:cNvPr id="61" name="Freeform 53">
                <a:extLst>
                  <a:ext uri="{FF2B5EF4-FFF2-40B4-BE49-F238E27FC236}">
                    <a16:creationId xmlns:a16="http://schemas.microsoft.com/office/drawing/2014/main" id="{4AC39AE2-06A1-4AE5-8A53-B59D65F637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52" y="2022"/>
                <a:ext cx="2032" cy="354"/>
              </a:xfrm>
              <a:custGeom>
                <a:avLst/>
                <a:gdLst>
                  <a:gd name="T0" fmla="*/ 721 w 721"/>
                  <a:gd name="T1" fmla="*/ 45 h 118"/>
                  <a:gd name="T2" fmla="*/ 721 w 721"/>
                  <a:gd name="T3" fmla="*/ 46 h 118"/>
                  <a:gd name="T4" fmla="*/ 721 w 721"/>
                  <a:gd name="T5" fmla="*/ 48 h 118"/>
                  <a:gd name="T6" fmla="*/ 716 w 721"/>
                  <a:gd name="T7" fmla="*/ 34 h 118"/>
                  <a:gd name="T8" fmla="*/ 702 w 721"/>
                  <a:gd name="T9" fmla="*/ 34 h 118"/>
                  <a:gd name="T10" fmla="*/ 702 w 721"/>
                  <a:gd name="T11" fmla="*/ 36 h 118"/>
                  <a:gd name="T12" fmla="*/ 683 w 721"/>
                  <a:gd name="T13" fmla="*/ 15 h 118"/>
                  <a:gd name="T14" fmla="*/ 154 w 721"/>
                  <a:gd name="T15" fmla="*/ 15 h 118"/>
                  <a:gd name="T16" fmla="*/ 154 w 721"/>
                  <a:gd name="T17" fmla="*/ 16 h 118"/>
                  <a:gd name="T18" fmla="*/ 139 w 721"/>
                  <a:gd name="T19" fmla="*/ 0 h 118"/>
                  <a:gd name="T20" fmla="*/ 135 w 721"/>
                  <a:gd name="T21" fmla="*/ 0 h 118"/>
                  <a:gd name="T22" fmla="*/ 117 w 721"/>
                  <a:gd name="T23" fmla="*/ 24 h 118"/>
                  <a:gd name="T24" fmla="*/ 115 w 721"/>
                  <a:gd name="T25" fmla="*/ 24 h 118"/>
                  <a:gd name="T26" fmla="*/ 85 w 721"/>
                  <a:gd name="T27" fmla="*/ 40 h 118"/>
                  <a:gd name="T28" fmla="*/ 27 w 721"/>
                  <a:gd name="T29" fmla="*/ 40 h 118"/>
                  <a:gd name="T30" fmla="*/ 17 w 721"/>
                  <a:gd name="T31" fmla="*/ 25 h 118"/>
                  <a:gd name="T32" fmla="*/ 12 w 721"/>
                  <a:gd name="T33" fmla="*/ 25 h 118"/>
                  <a:gd name="T34" fmla="*/ 0 w 721"/>
                  <a:gd name="T35" fmla="*/ 58 h 118"/>
                  <a:gd name="T36" fmla="*/ 12 w 721"/>
                  <a:gd name="T37" fmla="*/ 90 h 118"/>
                  <a:gd name="T38" fmla="*/ 17 w 721"/>
                  <a:gd name="T39" fmla="*/ 90 h 118"/>
                  <a:gd name="T40" fmla="*/ 27 w 721"/>
                  <a:gd name="T41" fmla="*/ 77 h 118"/>
                  <a:gd name="T42" fmla="*/ 27 w 721"/>
                  <a:gd name="T43" fmla="*/ 77 h 118"/>
                  <a:gd name="T44" fmla="*/ 85 w 721"/>
                  <a:gd name="T45" fmla="*/ 77 h 118"/>
                  <a:gd name="T46" fmla="*/ 85 w 721"/>
                  <a:gd name="T47" fmla="*/ 77 h 118"/>
                  <a:gd name="T48" fmla="*/ 115 w 721"/>
                  <a:gd name="T49" fmla="*/ 93 h 118"/>
                  <a:gd name="T50" fmla="*/ 117 w 721"/>
                  <a:gd name="T51" fmla="*/ 93 h 118"/>
                  <a:gd name="T52" fmla="*/ 134 w 721"/>
                  <a:gd name="T53" fmla="*/ 118 h 118"/>
                  <a:gd name="T54" fmla="*/ 139 w 721"/>
                  <a:gd name="T55" fmla="*/ 118 h 118"/>
                  <a:gd name="T56" fmla="*/ 155 w 721"/>
                  <a:gd name="T57" fmla="*/ 99 h 118"/>
                  <a:gd name="T58" fmla="*/ 155 w 721"/>
                  <a:gd name="T59" fmla="*/ 100 h 118"/>
                  <a:gd name="T60" fmla="*/ 683 w 721"/>
                  <a:gd name="T61" fmla="*/ 100 h 118"/>
                  <a:gd name="T62" fmla="*/ 702 w 721"/>
                  <a:gd name="T63" fmla="*/ 60 h 118"/>
                  <a:gd name="T64" fmla="*/ 716 w 721"/>
                  <a:gd name="T65" fmla="*/ 60 h 118"/>
                  <a:gd name="T66" fmla="*/ 721 w 721"/>
                  <a:gd name="T67" fmla="*/ 47 h 118"/>
                  <a:gd name="T68" fmla="*/ 716 w 721"/>
                  <a:gd name="T69" fmla="*/ 3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21" h="118">
                    <a:moveTo>
                      <a:pt x="721" y="45"/>
                    </a:moveTo>
                    <a:cubicBezTo>
                      <a:pt x="721" y="45"/>
                      <a:pt x="721" y="45"/>
                      <a:pt x="721" y="46"/>
                    </a:cubicBezTo>
                    <a:cubicBezTo>
                      <a:pt x="721" y="47"/>
                      <a:pt x="721" y="47"/>
                      <a:pt x="721" y="48"/>
                    </a:cubicBezTo>
                    <a:moveTo>
                      <a:pt x="716" y="34"/>
                    </a:moveTo>
                    <a:cubicBezTo>
                      <a:pt x="702" y="34"/>
                      <a:pt x="702" y="34"/>
                      <a:pt x="702" y="34"/>
                    </a:cubicBezTo>
                    <a:cubicBezTo>
                      <a:pt x="702" y="34"/>
                      <a:pt x="702" y="35"/>
                      <a:pt x="702" y="36"/>
                    </a:cubicBezTo>
                    <a:cubicBezTo>
                      <a:pt x="698" y="26"/>
                      <a:pt x="690" y="15"/>
                      <a:pt x="683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6"/>
                      <a:pt x="154" y="16"/>
                    </a:cubicBezTo>
                    <a:cubicBezTo>
                      <a:pt x="151" y="6"/>
                      <a:pt x="145" y="0"/>
                      <a:pt x="139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27" y="0"/>
                      <a:pt x="121" y="9"/>
                      <a:pt x="117" y="24"/>
                    </a:cubicBezTo>
                    <a:cubicBezTo>
                      <a:pt x="115" y="24"/>
                      <a:pt x="115" y="24"/>
                      <a:pt x="115" y="24"/>
                    </a:cubicBezTo>
                    <a:cubicBezTo>
                      <a:pt x="115" y="24"/>
                      <a:pt x="93" y="40"/>
                      <a:pt x="85" y="40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5" y="31"/>
                      <a:pt x="21" y="25"/>
                      <a:pt x="17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6" y="25"/>
                      <a:pt x="0" y="40"/>
                      <a:pt x="0" y="58"/>
                    </a:cubicBezTo>
                    <a:cubicBezTo>
                      <a:pt x="0" y="75"/>
                      <a:pt x="6" y="90"/>
                      <a:pt x="12" y="90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21" y="90"/>
                      <a:pt x="25" y="85"/>
                      <a:pt x="27" y="77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93" y="77"/>
                      <a:pt x="115" y="93"/>
                      <a:pt x="115" y="93"/>
                    </a:cubicBezTo>
                    <a:cubicBezTo>
                      <a:pt x="117" y="93"/>
                      <a:pt x="117" y="93"/>
                      <a:pt x="117" y="93"/>
                    </a:cubicBezTo>
                    <a:cubicBezTo>
                      <a:pt x="121" y="108"/>
                      <a:pt x="127" y="118"/>
                      <a:pt x="134" y="118"/>
                    </a:cubicBezTo>
                    <a:cubicBezTo>
                      <a:pt x="139" y="118"/>
                      <a:pt x="139" y="118"/>
                      <a:pt x="139" y="118"/>
                    </a:cubicBezTo>
                    <a:cubicBezTo>
                      <a:pt x="146" y="118"/>
                      <a:pt x="151" y="110"/>
                      <a:pt x="155" y="99"/>
                    </a:cubicBezTo>
                    <a:cubicBezTo>
                      <a:pt x="155" y="99"/>
                      <a:pt x="155" y="99"/>
                      <a:pt x="155" y="100"/>
                    </a:cubicBezTo>
                    <a:cubicBezTo>
                      <a:pt x="683" y="100"/>
                      <a:pt x="683" y="100"/>
                      <a:pt x="683" y="100"/>
                    </a:cubicBezTo>
                    <a:cubicBezTo>
                      <a:pt x="690" y="100"/>
                      <a:pt x="698" y="76"/>
                      <a:pt x="702" y="60"/>
                    </a:cubicBezTo>
                    <a:cubicBezTo>
                      <a:pt x="716" y="60"/>
                      <a:pt x="716" y="60"/>
                      <a:pt x="716" y="60"/>
                    </a:cubicBezTo>
                    <a:cubicBezTo>
                      <a:pt x="719" y="60"/>
                      <a:pt x="721" y="54"/>
                      <a:pt x="721" y="47"/>
                    </a:cubicBezTo>
                    <a:cubicBezTo>
                      <a:pt x="721" y="39"/>
                      <a:pt x="719" y="34"/>
                      <a:pt x="716" y="34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" name="Freeform 54">
                <a:extLst>
                  <a:ext uri="{FF2B5EF4-FFF2-40B4-BE49-F238E27FC236}">
                    <a16:creationId xmlns:a16="http://schemas.microsoft.com/office/drawing/2014/main" id="{D571347F-EE4C-4624-A7CD-F02DD1128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22"/>
                <a:ext cx="121" cy="354"/>
              </a:xfrm>
              <a:custGeom>
                <a:avLst/>
                <a:gdLst>
                  <a:gd name="T0" fmla="*/ 21 w 43"/>
                  <a:gd name="T1" fmla="*/ 0 h 118"/>
                  <a:gd name="T2" fmla="*/ 0 w 43"/>
                  <a:gd name="T3" fmla="*/ 38 h 118"/>
                  <a:gd name="T4" fmla="*/ 15 w 43"/>
                  <a:gd name="T5" fmla="*/ 38 h 118"/>
                  <a:gd name="T6" fmla="*/ 23 w 43"/>
                  <a:gd name="T7" fmla="*/ 60 h 118"/>
                  <a:gd name="T8" fmla="*/ 15 w 43"/>
                  <a:gd name="T9" fmla="*/ 81 h 118"/>
                  <a:gd name="T10" fmla="*/ 0 w 43"/>
                  <a:gd name="T11" fmla="*/ 81 h 118"/>
                  <a:gd name="T12" fmla="*/ 20 w 43"/>
                  <a:gd name="T13" fmla="*/ 118 h 118"/>
                  <a:gd name="T14" fmla="*/ 43 w 43"/>
                  <a:gd name="T15" fmla="*/ 59 h 118"/>
                  <a:gd name="T16" fmla="*/ 21 w 43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18">
                    <a:moveTo>
                      <a:pt x="21" y="0"/>
                    </a:moveTo>
                    <a:cubicBezTo>
                      <a:pt x="11" y="0"/>
                      <a:pt x="3" y="16"/>
                      <a:pt x="0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9" y="38"/>
                      <a:pt x="23" y="48"/>
                      <a:pt x="23" y="60"/>
                    </a:cubicBezTo>
                    <a:cubicBezTo>
                      <a:pt x="23" y="72"/>
                      <a:pt x="19" y="81"/>
                      <a:pt x="15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4" y="103"/>
                      <a:pt x="11" y="117"/>
                      <a:pt x="20" y="118"/>
                    </a:cubicBezTo>
                    <a:cubicBezTo>
                      <a:pt x="33" y="118"/>
                      <a:pt x="43" y="91"/>
                      <a:pt x="43" y="59"/>
                    </a:cubicBezTo>
                    <a:cubicBezTo>
                      <a:pt x="43" y="26"/>
                      <a:pt x="33" y="0"/>
                      <a:pt x="21" y="0"/>
                    </a:cubicBezTo>
                    <a:close/>
                  </a:path>
                </a:pathLst>
              </a:custGeom>
              <a:solidFill>
                <a:srgbClr val="DEE9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" name="Freeform 55">
                <a:extLst>
                  <a:ext uri="{FF2B5EF4-FFF2-40B4-BE49-F238E27FC236}">
                    <a16:creationId xmlns:a16="http://schemas.microsoft.com/office/drawing/2014/main" id="{878E7386-592A-4B45-A99B-5FD15E1EE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" y="2022"/>
                <a:ext cx="76" cy="354"/>
              </a:xfrm>
              <a:custGeom>
                <a:avLst/>
                <a:gdLst>
                  <a:gd name="T0" fmla="*/ 4 w 27"/>
                  <a:gd name="T1" fmla="*/ 118 h 118"/>
                  <a:gd name="T2" fmla="*/ 26 w 27"/>
                  <a:gd name="T3" fmla="*/ 59 h 118"/>
                  <a:gd name="T4" fmla="*/ 5 w 27"/>
                  <a:gd name="T5" fmla="*/ 0 h 118"/>
                  <a:gd name="T6" fmla="*/ 0 w 27"/>
                  <a:gd name="T7" fmla="*/ 0 h 118"/>
                  <a:gd name="T8" fmla="*/ 22 w 27"/>
                  <a:gd name="T9" fmla="*/ 59 h 118"/>
                  <a:gd name="T10" fmla="*/ 0 w 27"/>
                  <a:gd name="T11" fmla="*/ 118 h 118"/>
                  <a:gd name="T12" fmla="*/ 4 w 27"/>
                  <a:gd name="T13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18">
                    <a:moveTo>
                      <a:pt x="4" y="118"/>
                    </a:moveTo>
                    <a:cubicBezTo>
                      <a:pt x="17" y="118"/>
                      <a:pt x="26" y="92"/>
                      <a:pt x="26" y="59"/>
                    </a:cubicBezTo>
                    <a:cubicBezTo>
                      <a:pt x="27" y="26"/>
                      <a:pt x="17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2" y="26"/>
                      <a:pt x="22" y="59"/>
                    </a:cubicBezTo>
                    <a:cubicBezTo>
                      <a:pt x="22" y="92"/>
                      <a:pt x="12" y="118"/>
                      <a:pt x="0" y="118"/>
                    </a:cubicBezTo>
                    <a:lnTo>
                      <a:pt x="4" y="118"/>
                    </a:lnTo>
                    <a:close/>
                  </a:path>
                </a:pathLst>
              </a:custGeom>
              <a:solidFill>
                <a:srgbClr val="A6C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" name="Freeform 56">
                <a:extLst>
                  <a:ext uri="{FF2B5EF4-FFF2-40B4-BE49-F238E27FC236}">
                    <a16:creationId xmlns:a16="http://schemas.microsoft.com/office/drawing/2014/main" id="{BF419A0E-353D-455C-B65C-52C20D052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1536" cy="255"/>
              </a:xfrm>
              <a:custGeom>
                <a:avLst/>
                <a:gdLst>
                  <a:gd name="T0" fmla="*/ 529 w 545"/>
                  <a:gd name="T1" fmla="*/ 0 h 85"/>
                  <a:gd name="T2" fmla="*/ 0 w 545"/>
                  <a:gd name="T3" fmla="*/ 0 h 85"/>
                  <a:gd name="T4" fmla="*/ 7 w 545"/>
                  <a:gd name="T5" fmla="*/ 44 h 85"/>
                  <a:gd name="T6" fmla="*/ 1 w 545"/>
                  <a:gd name="T7" fmla="*/ 85 h 85"/>
                  <a:gd name="T8" fmla="*/ 529 w 545"/>
                  <a:gd name="T9" fmla="*/ 85 h 85"/>
                  <a:gd name="T10" fmla="*/ 545 w 545"/>
                  <a:gd name="T11" fmla="*/ 42 h 85"/>
                  <a:gd name="T12" fmla="*/ 529 w 545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5" h="85">
                    <a:moveTo>
                      <a:pt x="5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ubicBezTo>
                      <a:pt x="7" y="60"/>
                      <a:pt x="5" y="74"/>
                      <a:pt x="1" y="85"/>
                    </a:cubicBezTo>
                    <a:cubicBezTo>
                      <a:pt x="529" y="85"/>
                      <a:pt x="529" y="85"/>
                      <a:pt x="529" y="85"/>
                    </a:cubicBezTo>
                    <a:cubicBezTo>
                      <a:pt x="538" y="85"/>
                      <a:pt x="545" y="66"/>
                      <a:pt x="545" y="42"/>
                    </a:cubicBezTo>
                    <a:cubicBezTo>
                      <a:pt x="545" y="19"/>
                      <a:pt x="535" y="0"/>
                      <a:pt x="529" y="0"/>
                    </a:cubicBez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5" name="Freeform 57">
                <a:extLst>
                  <a:ext uri="{FF2B5EF4-FFF2-40B4-BE49-F238E27FC236}">
                    <a16:creationId xmlns:a16="http://schemas.microsoft.com/office/drawing/2014/main" id="{6752DE8E-8801-4201-A923-1231ACFEA1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992" cy="255"/>
              </a:xfrm>
              <a:custGeom>
                <a:avLst/>
                <a:gdLst>
                  <a:gd name="T0" fmla="*/ 7 w 352"/>
                  <a:gd name="T1" fmla="*/ 44 h 85"/>
                  <a:gd name="T2" fmla="*/ 1 w 352"/>
                  <a:gd name="T3" fmla="*/ 85 h 85"/>
                  <a:gd name="T4" fmla="*/ 342 w 352"/>
                  <a:gd name="T5" fmla="*/ 85 h 85"/>
                  <a:gd name="T6" fmla="*/ 351 w 352"/>
                  <a:gd name="T7" fmla="*/ 53 h 85"/>
                  <a:gd name="T8" fmla="*/ 352 w 352"/>
                  <a:gd name="T9" fmla="*/ 21 h 85"/>
                  <a:gd name="T10" fmla="*/ 339 w 352"/>
                  <a:gd name="T11" fmla="*/ 0 h 85"/>
                  <a:gd name="T12" fmla="*/ 0 w 352"/>
                  <a:gd name="T13" fmla="*/ 0 h 85"/>
                  <a:gd name="T14" fmla="*/ 7 w 352"/>
                  <a:gd name="T15" fmla="*/ 4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85">
                    <a:moveTo>
                      <a:pt x="7" y="44"/>
                    </a:moveTo>
                    <a:cubicBezTo>
                      <a:pt x="7" y="60"/>
                      <a:pt x="5" y="74"/>
                      <a:pt x="1" y="85"/>
                    </a:cubicBezTo>
                    <a:cubicBezTo>
                      <a:pt x="342" y="85"/>
                      <a:pt x="342" y="85"/>
                      <a:pt x="342" y="85"/>
                    </a:cubicBezTo>
                    <a:cubicBezTo>
                      <a:pt x="351" y="53"/>
                      <a:pt x="351" y="53"/>
                      <a:pt x="351" y="53"/>
                    </a:cubicBezTo>
                    <a:cubicBezTo>
                      <a:pt x="352" y="21"/>
                      <a:pt x="352" y="21"/>
                      <a:pt x="352" y="21"/>
                    </a:cubicBezTo>
                    <a:cubicBezTo>
                      <a:pt x="339" y="0"/>
                      <a:pt x="339" y="0"/>
                      <a:pt x="33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6" name="Freeform 58">
                <a:extLst>
                  <a:ext uri="{FF2B5EF4-FFF2-40B4-BE49-F238E27FC236}">
                    <a16:creationId xmlns:a16="http://schemas.microsoft.com/office/drawing/2014/main" id="{0EF6A965-C649-4E1A-A169-D2FD571B60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2067"/>
                <a:ext cx="65" cy="252"/>
              </a:xfrm>
              <a:custGeom>
                <a:avLst/>
                <a:gdLst>
                  <a:gd name="T0" fmla="*/ 0 w 23"/>
                  <a:gd name="T1" fmla="*/ 0 h 84"/>
                  <a:gd name="T2" fmla="*/ 23 w 23"/>
                  <a:gd name="T3" fmla="*/ 44 h 84"/>
                  <a:gd name="T4" fmla="*/ 2 w 23"/>
                  <a:gd name="T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84">
                    <a:moveTo>
                      <a:pt x="0" y="0"/>
                    </a:moveTo>
                    <a:cubicBezTo>
                      <a:pt x="8" y="12"/>
                      <a:pt x="23" y="33"/>
                      <a:pt x="23" y="44"/>
                    </a:cubicBezTo>
                    <a:cubicBezTo>
                      <a:pt x="23" y="55"/>
                      <a:pt x="2" y="84"/>
                      <a:pt x="2" y="84"/>
                    </a:cubicBezTo>
                  </a:path>
                </a:pathLst>
              </a:custGeom>
              <a:solidFill>
                <a:srgbClr val="8283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7" name="Freeform 59">
                <a:extLst>
                  <a:ext uri="{FF2B5EF4-FFF2-40B4-BE49-F238E27FC236}">
                    <a16:creationId xmlns:a16="http://schemas.microsoft.com/office/drawing/2014/main" id="{42178BC6-2711-4B86-B46D-781324DBF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142"/>
                <a:ext cx="184" cy="111"/>
              </a:xfrm>
              <a:custGeom>
                <a:avLst/>
                <a:gdLst>
                  <a:gd name="T0" fmla="*/ 58 w 65"/>
                  <a:gd name="T1" fmla="*/ 0 h 37"/>
                  <a:gd name="T2" fmla="*/ 0 w 65"/>
                  <a:gd name="T3" fmla="*/ 0 h 37"/>
                  <a:gd name="T4" fmla="*/ 2 w 65"/>
                  <a:gd name="T5" fmla="*/ 18 h 37"/>
                  <a:gd name="T6" fmla="*/ 0 w 65"/>
                  <a:gd name="T7" fmla="*/ 37 h 37"/>
                  <a:gd name="T8" fmla="*/ 58 w 65"/>
                  <a:gd name="T9" fmla="*/ 37 h 37"/>
                  <a:gd name="T10" fmla="*/ 65 w 65"/>
                  <a:gd name="T11" fmla="*/ 19 h 37"/>
                  <a:gd name="T12" fmla="*/ 58 w 65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37">
                    <a:moveTo>
                      <a:pt x="5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2" y="18"/>
                    </a:cubicBezTo>
                    <a:cubicBezTo>
                      <a:pt x="2" y="25"/>
                      <a:pt x="1" y="31"/>
                      <a:pt x="0" y="37"/>
                    </a:cubicBezTo>
                    <a:cubicBezTo>
                      <a:pt x="58" y="37"/>
                      <a:pt x="58" y="37"/>
                      <a:pt x="58" y="37"/>
                    </a:cubicBezTo>
                    <a:cubicBezTo>
                      <a:pt x="62" y="37"/>
                      <a:pt x="65" y="29"/>
                      <a:pt x="65" y="19"/>
                    </a:cubicBezTo>
                    <a:cubicBezTo>
                      <a:pt x="65" y="8"/>
                      <a:pt x="62" y="0"/>
                      <a:pt x="58" y="0"/>
                    </a:cubicBezTo>
                    <a:close/>
                  </a:path>
                </a:pathLst>
              </a:custGeom>
              <a:solidFill>
                <a:srgbClr val="DFE0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8" name="Freeform 60">
                <a:extLst>
                  <a:ext uri="{FF2B5EF4-FFF2-40B4-BE49-F238E27FC236}">
                    <a16:creationId xmlns:a16="http://schemas.microsoft.com/office/drawing/2014/main" id="{869113C5-D989-4796-B943-6B729B609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2097"/>
                <a:ext cx="71" cy="195"/>
              </a:xfrm>
              <a:custGeom>
                <a:avLst/>
                <a:gdLst>
                  <a:gd name="T0" fmla="*/ 0 w 25"/>
                  <a:gd name="T1" fmla="*/ 33 h 65"/>
                  <a:gd name="T2" fmla="*/ 12 w 25"/>
                  <a:gd name="T3" fmla="*/ 0 h 65"/>
                  <a:gd name="T4" fmla="*/ 24 w 25"/>
                  <a:gd name="T5" fmla="*/ 33 h 65"/>
                  <a:gd name="T6" fmla="*/ 12 w 25"/>
                  <a:gd name="T7" fmla="*/ 65 h 65"/>
                  <a:gd name="T8" fmla="*/ 0 w 25"/>
                  <a:gd name="T9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65">
                    <a:moveTo>
                      <a:pt x="0" y="33"/>
                    </a:moveTo>
                    <a:cubicBezTo>
                      <a:pt x="0" y="15"/>
                      <a:pt x="6" y="0"/>
                      <a:pt x="12" y="0"/>
                    </a:cubicBezTo>
                    <a:cubicBezTo>
                      <a:pt x="19" y="0"/>
                      <a:pt x="25" y="15"/>
                      <a:pt x="24" y="33"/>
                    </a:cubicBezTo>
                    <a:cubicBezTo>
                      <a:pt x="24" y="50"/>
                      <a:pt x="19" y="65"/>
                      <a:pt x="12" y="65"/>
                    </a:cubicBezTo>
                    <a:cubicBezTo>
                      <a:pt x="6" y="65"/>
                      <a:pt x="0" y="50"/>
                      <a:pt x="0" y="33"/>
                    </a:cubicBezTo>
                    <a:close/>
                  </a:path>
                </a:pathLst>
              </a:custGeom>
              <a:solidFill>
                <a:srgbClr val="DEE9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9" name="Freeform 61">
                <a:extLst>
                  <a:ext uri="{FF2B5EF4-FFF2-40B4-BE49-F238E27FC236}">
                    <a16:creationId xmlns:a16="http://schemas.microsoft.com/office/drawing/2014/main" id="{1CEC5DB5-5428-4FA5-981E-3F9A5D970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5" y="2103"/>
                <a:ext cx="59" cy="99"/>
              </a:xfrm>
              <a:custGeom>
                <a:avLst/>
                <a:gdLst>
                  <a:gd name="T0" fmla="*/ 9 w 21"/>
                  <a:gd name="T1" fmla="*/ 2 h 33"/>
                  <a:gd name="T2" fmla="*/ 3 w 21"/>
                  <a:gd name="T3" fmla="*/ 15 h 33"/>
                  <a:gd name="T4" fmla="*/ 2 w 21"/>
                  <a:gd name="T5" fmla="*/ 33 h 33"/>
                  <a:gd name="T6" fmla="*/ 7 w 21"/>
                  <a:gd name="T7" fmla="*/ 22 h 33"/>
                  <a:gd name="T8" fmla="*/ 12 w 21"/>
                  <a:gd name="T9" fmla="*/ 20 h 33"/>
                  <a:gd name="T10" fmla="*/ 16 w 21"/>
                  <a:gd name="T11" fmla="*/ 24 h 33"/>
                  <a:gd name="T12" fmla="*/ 13 w 21"/>
                  <a:gd name="T13" fmla="*/ 4 h 33"/>
                  <a:gd name="T14" fmla="*/ 9 w 21"/>
                  <a:gd name="T15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33">
                    <a:moveTo>
                      <a:pt x="9" y="2"/>
                    </a:moveTo>
                    <a:cubicBezTo>
                      <a:pt x="5" y="5"/>
                      <a:pt x="3" y="11"/>
                      <a:pt x="3" y="15"/>
                    </a:cubicBezTo>
                    <a:cubicBezTo>
                      <a:pt x="2" y="21"/>
                      <a:pt x="0" y="28"/>
                      <a:pt x="2" y="33"/>
                    </a:cubicBezTo>
                    <a:cubicBezTo>
                      <a:pt x="4" y="29"/>
                      <a:pt x="3" y="25"/>
                      <a:pt x="7" y="22"/>
                    </a:cubicBezTo>
                    <a:cubicBezTo>
                      <a:pt x="8" y="21"/>
                      <a:pt x="11" y="20"/>
                      <a:pt x="12" y="20"/>
                    </a:cubicBezTo>
                    <a:cubicBezTo>
                      <a:pt x="15" y="21"/>
                      <a:pt x="14" y="23"/>
                      <a:pt x="16" y="24"/>
                    </a:cubicBezTo>
                    <a:cubicBezTo>
                      <a:pt x="21" y="23"/>
                      <a:pt x="16" y="7"/>
                      <a:pt x="13" y="4"/>
                    </a:cubicBezTo>
                    <a:cubicBezTo>
                      <a:pt x="12" y="2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" name="Freeform 62">
                <a:extLst>
                  <a:ext uri="{FF2B5EF4-FFF2-40B4-BE49-F238E27FC236}">
                    <a16:creationId xmlns:a16="http://schemas.microsoft.com/office/drawing/2014/main" id="{F12B692B-0016-4EAF-8EF0-108C3598B9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100"/>
                <a:ext cx="31" cy="63"/>
              </a:xfrm>
              <a:custGeom>
                <a:avLst/>
                <a:gdLst>
                  <a:gd name="T0" fmla="*/ 1 w 11"/>
                  <a:gd name="T1" fmla="*/ 21 h 21"/>
                  <a:gd name="T2" fmla="*/ 4 w 11"/>
                  <a:gd name="T3" fmla="*/ 6 h 21"/>
                  <a:gd name="T4" fmla="*/ 11 w 11"/>
                  <a:gd name="T5" fmla="*/ 13 h 21"/>
                  <a:gd name="T6" fmla="*/ 4 w 11"/>
                  <a:gd name="T7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1">
                    <a:moveTo>
                      <a:pt x="1" y="21"/>
                    </a:moveTo>
                    <a:cubicBezTo>
                      <a:pt x="0" y="17"/>
                      <a:pt x="1" y="10"/>
                      <a:pt x="4" y="6"/>
                    </a:cubicBezTo>
                    <a:cubicBezTo>
                      <a:pt x="8" y="0"/>
                      <a:pt x="10" y="10"/>
                      <a:pt x="11" y="13"/>
                    </a:cubicBezTo>
                    <a:cubicBezTo>
                      <a:pt x="10" y="11"/>
                      <a:pt x="5" y="5"/>
                      <a:pt x="4" y="11"/>
                    </a:cubicBezTo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1" name="Freeform 63">
                <a:extLst>
                  <a:ext uri="{FF2B5EF4-FFF2-40B4-BE49-F238E27FC236}">
                    <a16:creationId xmlns:a16="http://schemas.microsoft.com/office/drawing/2014/main" id="{9CD6EC00-9D1D-464B-BCC9-B1B9A7BBD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2" y="2067"/>
                <a:ext cx="107" cy="255"/>
              </a:xfrm>
              <a:custGeom>
                <a:avLst/>
                <a:gdLst>
                  <a:gd name="T0" fmla="*/ 38 w 38"/>
                  <a:gd name="T1" fmla="*/ 30 h 85"/>
                  <a:gd name="T2" fmla="*/ 16 w 38"/>
                  <a:gd name="T3" fmla="*/ 0 h 85"/>
                  <a:gd name="T4" fmla="*/ 0 w 38"/>
                  <a:gd name="T5" fmla="*/ 42 h 85"/>
                  <a:gd name="T6" fmla="*/ 16 w 38"/>
                  <a:gd name="T7" fmla="*/ 85 h 85"/>
                  <a:gd name="T8" fmla="*/ 17 w 38"/>
                  <a:gd name="T9" fmla="*/ 85 h 85"/>
                  <a:gd name="T10" fmla="*/ 38 w 38"/>
                  <a:gd name="T11" fmla="*/ 3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5">
                    <a:moveTo>
                      <a:pt x="38" y="30"/>
                    </a:moveTo>
                    <a:cubicBezTo>
                      <a:pt x="38" y="20"/>
                      <a:pt x="25" y="0"/>
                      <a:pt x="16" y="0"/>
                    </a:cubicBezTo>
                    <a:cubicBezTo>
                      <a:pt x="8" y="0"/>
                      <a:pt x="0" y="19"/>
                      <a:pt x="0" y="42"/>
                    </a:cubicBezTo>
                    <a:cubicBezTo>
                      <a:pt x="0" y="66"/>
                      <a:pt x="7" y="85"/>
                      <a:pt x="16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26" y="83"/>
                      <a:pt x="38" y="40"/>
                      <a:pt x="38" y="30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" name="Freeform 64">
                <a:extLst>
                  <a:ext uri="{FF2B5EF4-FFF2-40B4-BE49-F238E27FC236}">
                    <a16:creationId xmlns:a16="http://schemas.microsoft.com/office/drawing/2014/main" id="{42FF66D2-C238-47E4-94C3-AFE137E4C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5" y="2070"/>
                <a:ext cx="104" cy="252"/>
              </a:xfrm>
              <a:custGeom>
                <a:avLst/>
                <a:gdLst>
                  <a:gd name="T0" fmla="*/ 0 w 37"/>
                  <a:gd name="T1" fmla="*/ 84 h 84"/>
                  <a:gd name="T2" fmla="*/ 16 w 37"/>
                  <a:gd name="T3" fmla="*/ 42 h 84"/>
                  <a:gd name="T4" fmla="*/ 0 w 37"/>
                  <a:gd name="T5" fmla="*/ 0 h 84"/>
                  <a:gd name="T6" fmla="*/ 21 w 37"/>
                  <a:gd name="T7" fmla="*/ 0 h 84"/>
                  <a:gd name="T8" fmla="*/ 37 w 37"/>
                  <a:gd name="T9" fmla="*/ 42 h 84"/>
                  <a:gd name="T10" fmla="*/ 21 w 37"/>
                  <a:gd name="T11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84">
                    <a:moveTo>
                      <a:pt x="0" y="84"/>
                    </a:moveTo>
                    <a:cubicBezTo>
                      <a:pt x="9" y="84"/>
                      <a:pt x="16" y="65"/>
                      <a:pt x="16" y="42"/>
                    </a:cubicBezTo>
                    <a:cubicBezTo>
                      <a:pt x="16" y="19"/>
                      <a:pt x="9" y="0"/>
                      <a:pt x="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30" y="0"/>
                      <a:pt x="37" y="19"/>
                      <a:pt x="37" y="42"/>
                    </a:cubicBezTo>
                    <a:cubicBezTo>
                      <a:pt x="37" y="66"/>
                      <a:pt x="30" y="84"/>
                      <a:pt x="21" y="8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" name="Freeform 65">
                <a:extLst>
                  <a:ext uri="{FF2B5EF4-FFF2-40B4-BE49-F238E27FC236}">
                    <a16:creationId xmlns:a16="http://schemas.microsoft.com/office/drawing/2014/main" id="{BCFD9DBD-0AB5-4763-AD28-FB0877F02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184"/>
                <a:ext cx="155" cy="66"/>
              </a:xfrm>
              <a:custGeom>
                <a:avLst/>
                <a:gdLst>
                  <a:gd name="T0" fmla="*/ 1 w 55"/>
                  <a:gd name="T1" fmla="*/ 0 h 22"/>
                  <a:gd name="T2" fmla="*/ 0 w 55"/>
                  <a:gd name="T3" fmla="*/ 21 h 22"/>
                  <a:gd name="T4" fmla="*/ 55 w 55"/>
                  <a:gd name="T5" fmla="*/ 22 h 22"/>
                  <a:gd name="T6" fmla="*/ 6 w 55"/>
                  <a:gd name="T7" fmla="*/ 13 h 22"/>
                  <a:gd name="T8" fmla="*/ 1 w 55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22">
                    <a:moveTo>
                      <a:pt x="1" y="0"/>
                    </a:moveTo>
                    <a:cubicBezTo>
                      <a:pt x="2" y="3"/>
                      <a:pt x="3" y="16"/>
                      <a:pt x="0" y="21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43" y="21"/>
                      <a:pt x="9" y="20"/>
                      <a:pt x="6" y="13"/>
                    </a:cubicBezTo>
                    <a:cubicBezTo>
                      <a:pt x="3" y="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ACD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4" name="Freeform 66">
                <a:extLst>
                  <a:ext uri="{FF2B5EF4-FFF2-40B4-BE49-F238E27FC236}">
                    <a16:creationId xmlns:a16="http://schemas.microsoft.com/office/drawing/2014/main" id="{2A9E13FC-438A-47FF-A416-44BF158AD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" y="2097"/>
                <a:ext cx="48" cy="195"/>
              </a:xfrm>
              <a:custGeom>
                <a:avLst/>
                <a:gdLst>
                  <a:gd name="T0" fmla="*/ 5 w 17"/>
                  <a:gd name="T1" fmla="*/ 65 h 65"/>
                  <a:gd name="T2" fmla="*/ 17 w 17"/>
                  <a:gd name="T3" fmla="*/ 33 h 65"/>
                  <a:gd name="T4" fmla="*/ 5 w 17"/>
                  <a:gd name="T5" fmla="*/ 0 h 65"/>
                  <a:gd name="T6" fmla="*/ 0 w 17"/>
                  <a:gd name="T7" fmla="*/ 0 h 65"/>
                  <a:gd name="T8" fmla="*/ 12 w 17"/>
                  <a:gd name="T9" fmla="*/ 33 h 65"/>
                  <a:gd name="T10" fmla="*/ 0 w 17"/>
                  <a:gd name="T11" fmla="*/ 65 h 65"/>
                  <a:gd name="T12" fmla="*/ 5 w 17"/>
                  <a:gd name="T1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5">
                    <a:moveTo>
                      <a:pt x="5" y="65"/>
                    </a:moveTo>
                    <a:cubicBezTo>
                      <a:pt x="12" y="65"/>
                      <a:pt x="17" y="50"/>
                      <a:pt x="17" y="33"/>
                    </a:cubicBezTo>
                    <a:cubicBezTo>
                      <a:pt x="17" y="15"/>
                      <a:pt x="12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13" y="15"/>
                      <a:pt x="12" y="33"/>
                    </a:cubicBezTo>
                    <a:cubicBezTo>
                      <a:pt x="12" y="50"/>
                      <a:pt x="7" y="65"/>
                      <a:pt x="0" y="65"/>
                    </a:cubicBezTo>
                    <a:lnTo>
                      <a:pt x="5" y="65"/>
                    </a:lnTo>
                    <a:close/>
                  </a:path>
                </a:pathLst>
              </a:custGeom>
              <a:solidFill>
                <a:srgbClr val="A6C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5" name="Freeform 67">
                <a:extLst>
                  <a:ext uri="{FF2B5EF4-FFF2-40B4-BE49-F238E27FC236}">
                    <a16:creationId xmlns:a16="http://schemas.microsoft.com/office/drawing/2014/main" id="{F1096FC3-940A-487F-B5DD-968990C49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7" y="2145"/>
                <a:ext cx="17" cy="33"/>
              </a:xfrm>
              <a:custGeom>
                <a:avLst/>
                <a:gdLst>
                  <a:gd name="T0" fmla="*/ 6 w 6"/>
                  <a:gd name="T1" fmla="*/ 11 h 11"/>
                  <a:gd name="T2" fmla="*/ 4 w 6"/>
                  <a:gd name="T3" fmla="*/ 0 h 11"/>
                  <a:gd name="T4" fmla="*/ 0 w 6"/>
                  <a:gd name="T5" fmla="*/ 0 h 11"/>
                  <a:gd name="T6" fmla="*/ 1 w 6"/>
                  <a:gd name="T7" fmla="*/ 11 h 11"/>
                  <a:gd name="T8" fmla="*/ 6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6" y="11"/>
                    </a:moveTo>
                    <a:cubicBezTo>
                      <a:pt x="6" y="7"/>
                      <a:pt x="5" y="3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7"/>
                      <a:pt x="1" y="11"/>
                    </a:cubicBez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6" name="Freeform 68">
                <a:extLst>
                  <a:ext uri="{FF2B5EF4-FFF2-40B4-BE49-F238E27FC236}">
                    <a16:creationId xmlns:a16="http://schemas.microsoft.com/office/drawing/2014/main" id="{FCAA559E-5447-4D25-A563-D7B67E0D92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4" y="2133"/>
                <a:ext cx="14" cy="9"/>
              </a:xfrm>
              <a:custGeom>
                <a:avLst/>
                <a:gdLst>
                  <a:gd name="T0" fmla="*/ 4 w 5"/>
                  <a:gd name="T1" fmla="*/ 0 h 3"/>
                  <a:gd name="T2" fmla="*/ 0 w 5"/>
                  <a:gd name="T3" fmla="*/ 1 h 3"/>
                  <a:gd name="T4" fmla="*/ 0 w 5"/>
                  <a:gd name="T5" fmla="*/ 3 h 3"/>
                  <a:gd name="T6" fmla="*/ 5 w 5"/>
                  <a:gd name="T7" fmla="*/ 2 h 3"/>
                  <a:gd name="T8" fmla="*/ 4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0075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7" name="Freeform 69">
                <a:extLst>
                  <a:ext uri="{FF2B5EF4-FFF2-40B4-BE49-F238E27FC236}">
                    <a16:creationId xmlns:a16="http://schemas.microsoft.com/office/drawing/2014/main" id="{78B9ABBE-9FB1-496B-B384-71BAD5E6B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" y="2187"/>
                <a:ext cx="14" cy="15"/>
              </a:xfrm>
              <a:custGeom>
                <a:avLst/>
                <a:gdLst>
                  <a:gd name="T0" fmla="*/ 0 w 5"/>
                  <a:gd name="T1" fmla="*/ 0 h 5"/>
                  <a:gd name="T2" fmla="*/ 0 w 5"/>
                  <a:gd name="T3" fmla="*/ 3 h 5"/>
                  <a:gd name="T4" fmla="*/ 0 w 5"/>
                  <a:gd name="T5" fmla="*/ 5 h 5"/>
                  <a:gd name="T6" fmla="*/ 5 w 5"/>
                  <a:gd name="T7" fmla="*/ 4 h 5"/>
                  <a:gd name="T8" fmla="*/ 5 w 5"/>
                  <a:gd name="T9" fmla="*/ 3 h 5"/>
                  <a:gd name="T10" fmla="*/ 5 w 5"/>
                  <a:gd name="T11" fmla="*/ 1 h 5"/>
                  <a:gd name="T12" fmla="*/ 5 w 5"/>
                  <a:gd name="T13" fmla="*/ 0 h 5"/>
                  <a:gd name="T14" fmla="*/ 0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9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8" name="Freeform 70">
                <a:extLst>
                  <a:ext uri="{FF2B5EF4-FFF2-40B4-BE49-F238E27FC236}">
                    <a16:creationId xmlns:a16="http://schemas.microsoft.com/office/drawing/2014/main" id="{EBBC3B30-11B7-4577-B67E-448E5C5B7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9" y="2124"/>
                <a:ext cx="17" cy="39"/>
              </a:xfrm>
              <a:custGeom>
                <a:avLst/>
                <a:gdLst>
                  <a:gd name="T0" fmla="*/ 4 w 6"/>
                  <a:gd name="T1" fmla="*/ 0 h 13"/>
                  <a:gd name="T2" fmla="*/ 0 w 6"/>
                  <a:gd name="T3" fmla="*/ 0 h 13"/>
                  <a:gd name="T4" fmla="*/ 1 w 6"/>
                  <a:gd name="T5" fmla="*/ 13 h 13"/>
                  <a:gd name="T6" fmla="*/ 6 w 6"/>
                  <a:gd name="T7" fmla="*/ 13 h 13"/>
                  <a:gd name="T8" fmla="*/ 4 w 6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9"/>
                      <a:pt x="1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8"/>
                      <a:pt x="5" y="4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9" name="Freeform 71">
                <a:extLst>
                  <a:ext uri="{FF2B5EF4-FFF2-40B4-BE49-F238E27FC236}">
                    <a16:creationId xmlns:a16="http://schemas.microsoft.com/office/drawing/2014/main" id="{AB6F0D20-4F7F-489B-A031-55515D4C9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112"/>
                <a:ext cx="12" cy="6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0 h 2"/>
                  <a:gd name="T4" fmla="*/ 0 w 4"/>
                  <a:gd name="T5" fmla="*/ 2 h 2"/>
                  <a:gd name="T6" fmla="*/ 4 w 4"/>
                  <a:gd name="T7" fmla="*/ 2 h 2"/>
                  <a:gd name="T8" fmla="*/ 4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0075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0" name="Freeform 72">
                <a:extLst>
                  <a:ext uri="{FF2B5EF4-FFF2-40B4-BE49-F238E27FC236}">
                    <a16:creationId xmlns:a16="http://schemas.microsoft.com/office/drawing/2014/main" id="{34BBE76E-389C-43E9-8C35-EE7B8FD824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" y="2172"/>
                <a:ext cx="14" cy="18"/>
              </a:xfrm>
              <a:custGeom>
                <a:avLst/>
                <a:gdLst>
                  <a:gd name="T0" fmla="*/ 5 w 5"/>
                  <a:gd name="T1" fmla="*/ 6 h 6"/>
                  <a:gd name="T2" fmla="*/ 5 w 5"/>
                  <a:gd name="T3" fmla="*/ 4 h 6"/>
                  <a:gd name="T4" fmla="*/ 5 w 5"/>
                  <a:gd name="T5" fmla="*/ 1 h 6"/>
                  <a:gd name="T6" fmla="*/ 5 w 5"/>
                  <a:gd name="T7" fmla="*/ 0 h 6"/>
                  <a:gd name="T8" fmla="*/ 0 w 5"/>
                  <a:gd name="T9" fmla="*/ 0 h 6"/>
                  <a:gd name="T10" fmla="*/ 0 w 5"/>
                  <a:gd name="T11" fmla="*/ 6 h 6"/>
                  <a:gd name="T12" fmla="*/ 5 w 5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4"/>
                      <a:pt x="5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299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1" name="Freeform 73">
                <a:extLst>
                  <a:ext uri="{FF2B5EF4-FFF2-40B4-BE49-F238E27FC236}">
                    <a16:creationId xmlns:a16="http://schemas.microsoft.com/office/drawing/2014/main" id="{B9E78813-0E36-4002-AF15-1C5735C53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2100"/>
                <a:ext cx="73" cy="72"/>
              </a:xfrm>
              <a:custGeom>
                <a:avLst/>
                <a:gdLst>
                  <a:gd name="T0" fmla="*/ 21 w 26"/>
                  <a:gd name="T1" fmla="*/ 0 h 24"/>
                  <a:gd name="T2" fmla="*/ 0 w 26"/>
                  <a:gd name="T3" fmla="*/ 0 h 24"/>
                  <a:gd name="T4" fmla="*/ 0 w 26"/>
                  <a:gd name="T5" fmla="*/ 3 h 24"/>
                  <a:gd name="T6" fmla="*/ 4 w 26"/>
                  <a:gd name="T7" fmla="*/ 24 h 24"/>
                  <a:gd name="T8" fmla="*/ 26 w 26"/>
                  <a:gd name="T9" fmla="*/ 23 h 24"/>
                  <a:gd name="T10" fmla="*/ 21 w 26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4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2" y="9"/>
                      <a:pt x="4" y="16"/>
                      <a:pt x="4" y="2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5" y="14"/>
                      <a:pt x="23" y="6"/>
                      <a:pt x="21" y="0"/>
                    </a:cubicBezTo>
                    <a:close/>
                  </a:path>
                </a:pathLst>
              </a:custGeom>
              <a:solidFill>
                <a:srgbClr val="9EA0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2" name="Freeform 74">
                <a:extLst>
                  <a:ext uri="{FF2B5EF4-FFF2-40B4-BE49-F238E27FC236}">
                    <a16:creationId xmlns:a16="http://schemas.microsoft.com/office/drawing/2014/main" id="{9A8A67AB-C95C-4D61-BE28-037CCD7E2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5" y="2082"/>
                <a:ext cx="67" cy="18"/>
              </a:xfrm>
              <a:custGeom>
                <a:avLst/>
                <a:gdLst>
                  <a:gd name="T0" fmla="*/ 22 w 24"/>
                  <a:gd name="T1" fmla="*/ 0 h 6"/>
                  <a:gd name="T2" fmla="*/ 0 w 24"/>
                  <a:gd name="T3" fmla="*/ 1 h 6"/>
                  <a:gd name="T4" fmla="*/ 3 w 24"/>
                  <a:gd name="T5" fmla="*/ 6 h 6"/>
                  <a:gd name="T6" fmla="*/ 24 w 24"/>
                  <a:gd name="T7" fmla="*/ 5 h 6"/>
                  <a:gd name="T8" fmla="*/ 22 w 2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2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2" y="4"/>
                      <a:pt x="3" y="6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3" y="3"/>
                      <a:pt x="22" y="2"/>
                      <a:pt x="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" name="Freeform 75">
                <a:extLst>
                  <a:ext uri="{FF2B5EF4-FFF2-40B4-BE49-F238E27FC236}">
                    <a16:creationId xmlns:a16="http://schemas.microsoft.com/office/drawing/2014/main" id="{F7EB17A5-1C51-436F-A71F-54E3FC6DE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2184"/>
                <a:ext cx="62" cy="33"/>
              </a:xfrm>
              <a:custGeom>
                <a:avLst/>
                <a:gdLst>
                  <a:gd name="T0" fmla="*/ 22 w 22"/>
                  <a:gd name="T1" fmla="*/ 11 h 11"/>
                  <a:gd name="T2" fmla="*/ 22 w 22"/>
                  <a:gd name="T3" fmla="*/ 4 h 11"/>
                  <a:gd name="T4" fmla="*/ 22 w 22"/>
                  <a:gd name="T5" fmla="*/ 0 h 11"/>
                  <a:gd name="T6" fmla="*/ 1 w 22"/>
                  <a:gd name="T7" fmla="*/ 0 h 11"/>
                  <a:gd name="T8" fmla="*/ 1 w 22"/>
                  <a:gd name="T9" fmla="*/ 4 h 11"/>
                  <a:gd name="T10" fmla="*/ 0 w 22"/>
                  <a:gd name="T11" fmla="*/ 11 h 11"/>
                  <a:gd name="T12" fmla="*/ 22 w 22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1">
                    <a:moveTo>
                      <a:pt x="22" y="11"/>
                    </a:moveTo>
                    <a:cubicBezTo>
                      <a:pt x="22" y="8"/>
                      <a:pt x="22" y="6"/>
                      <a:pt x="22" y="4"/>
                    </a:cubicBezTo>
                    <a:cubicBezTo>
                      <a:pt x="22" y="3"/>
                      <a:pt x="22" y="1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1" y="4"/>
                    </a:cubicBezTo>
                    <a:cubicBezTo>
                      <a:pt x="1" y="7"/>
                      <a:pt x="1" y="9"/>
                      <a:pt x="0" y="11"/>
                    </a:cubicBezTo>
                    <a:lnTo>
                      <a:pt x="22" y="11"/>
                    </a:lnTo>
                    <a:close/>
                  </a:path>
                </a:pathLst>
              </a:custGeom>
              <a:solidFill>
                <a:srgbClr val="DD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" name="Freeform 76">
                <a:extLst>
                  <a:ext uri="{FF2B5EF4-FFF2-40B4-BE49-F238E27FC236}">
                    <a16:creationId xmlns:a16="http://schemas.microsoft.com/office/drawing/2014/main" id="{C2C4DAF1-7C50-4CAA-ABFB-80BC5AB6C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7" y="2148"/>
                <a:ext cx="169" cy="60"/>
              </a:xfrm>
              <a:custGeom>
                <a:avLst/>
                <a:gdLst>
                  <a:gd name="T0" fmla="*/ 48 w 60"/>
                  <a:gd name="T1" fmla="*/ 2 h 20"/>
                  <a:gd name="T2" fmla="*/ 55 w 60"/>
                  <a:gd name="T3" fmla="*/ 3 h 20"/>
                  <a:gd name="T4" fmla="*/ 58 w 60"/>
                  <a:gd name="T5" fmla="*/ 8 h 20"/>
                  <a:gd name="T6" fmla="*/ 59 w 60"/>
                  <a:gd name="T7" fmla="*/ 20 h 20"/>
                  <a:gd name="T8" fmla="*/ 54 w 60"/>
                  <a:gd name="T9" fmla="*/ 0 h 20"/>
                  <a:gd name="T10" fmla="*/ 0 w 60"/>
                  <a:gd name="T11" fmla="*/ 0 h 20"/>
                  <a:gd name="T12" fmla="*/ 48 w 60"/>
                  <a:gd name="T13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20">
                    <a:moveTo>
                      <a:pt x="48" y="2"/>
                    </a:moveTo>
                    <a:cubicBezTo>
                      <a:pt x="50" y="2"/>
                      <a:pt x="54" y="2"/>
                      <a:pt x="55" y="3"/>
                    </a:cubicBezTo>
                    <a:cubicBezTo>
                      <a:pt x="56" y="4"/>
                      <a:pt x="57" y="6"/>
                      <a:pt x="58" y="8"/>
                    </a:cubicBezTo>
                    <a:cubicBezTo>
                      <a:pt x="59" y="12"/>
                      <a:pt x="59" y="17"/>
                      <a:pt x="59" y="20"/>
                    </a:cubicBezTo>
                    <a:cubicBezTo>
                      <a:pt x="60" y="11"/>
                      <a:pt x="58" y="0"/>
                      <a:pt x="5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36" y="1"/>
                      <a:pt x="48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" name="Freeform 77">
                <a:extLst>
                  <a:ext uri="{FF2B5EF4-FFF2-40B4-BE49-F238E27FC236}">
                    <a16:creationId xmlns:a16="http://schemas.microsoft.com/office/drawing/2014/main" id="{EFEC3824-3849-4FA5-B96A-2EAFC5273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3" y="2103"/>
                <a:ext cx="34" cy="183"/>
              </a:xfrm>
              <a:custGeom>
                <a:avLst/>
                <a:gdLst>
                  <a:gd name="T0" fmla="*/ 1 w 12"/>
                  <a:gd name="T1" fmla="*/ 0 h 61"/>
                  <a:gd name="T2" fmla="*/ 1 w 12"/>
                  <a:gd name="T3" fmla="*/ 0 h 61"/>
                  <a:gd name="T4" fmla="*/ 11 w 12"/>
                  <a:gd name="T5" fmla="*/ 30 h 61"/>
                  <a:gd name="T6" fmla="*/ 0 w 12"/>
                  <a:gd name="T7" fmla="*/ 61 h 61"/>
                  <a:gd name="T8" fmla="*/ 1 w 12"/>
                  <a:gd name="T9" fmla="*/ 61 h 61"/>
                  <a:gd name="T10" fmla="*/ 12 w 12"/>
                  <a:gd name="T11" fmla="*/ 30 h 61"/>
                  <a:gd name="T12" fmla="*/ 1 w 12"/>
                  <a:gd name="T1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6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2"/>
                      <a:pt x="11" y="15"/>
                      <a:pt x="11" y="30"/>
                    </a:cubicBezTo>
                    <a:cubicBezTo>
                      <a:pt x="11" y="46"/>
                      <a:pt x="6" y="60"/>
                      <a:pt x="0" y="61"/>
                    </a:cubicBezTo>
                    <a:cubicBezTo>
                      <a:pt x="0" y="61"/>
                      <a:pt x="1" y="61"/>
                      <a:pt x="1" y="61"/>
                    </a:cubicBezTo>
                    <a:cubicBezTo>
                      <a:pt x="7" y="61"/>
                      <a:pt x="12" y="46"/>
                      <a:pt x="12" y="30"/>
                    </a:cubicBezTo>
                    <a:cubicBezTo>
                      <a:pt x="12" y="14"/>
                      <a:pt x="7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" name="Freeform 78">
                <a:extLst>
                  <a:ext uri="{FF2B5EF4-FFF2-40B4-BE49-F238E27FC236}">
                    <a16:creationId xmlns:a16="http://schemas.microsoft.com/office/drawing/2014/main" id="{EF351090-6AD2-4138-859C-AA1097854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" y="2028"/>
                <a:ext cx="65" cy="339"/>
              </a:xfrm>
              <a:custGeom>
                <a:avLst/>
                <a:gdLst>
                  <a:gd name="T0" fmla="*/ 2 w 23"/>
                  <a:gd name="T1" fmla="*/ 0 h 113"/>
                  <a:gd name="T2" fmla="*/ 1 w 23"/>
                  <a:gd name="T3" fmla="*/ 0 h 113"/>
                  <a:gd name="T4" fmla="*/ 20 w 23"/>
                  <a:gd name="T5" fmla="*/ 56 h 113"/>
                  <a:gd name="T6" fmla="*/ 0 w 23"/>
                  <a:gd name="T7" fmla="*/ 113 h 113"/>
                  <a:gd name="T8" fmla="*/ 2 w 23"/>
                  <a:gd name="T9" fmla="*/ 113 h 113"/>
                  <a:gd name="T10" fmla="*/ 23 w 23"/>
                  <a:gd name="T11" fmla="*/ 56 h 113"/>
                  <a:gd name="T12" fmla="*/ 2 w 23"/>
                  <a:gd name="T13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113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1" y="4"/>
                      <a:pt x="20" y="28"/>
                      <a:pt x="20" y="56"/>
                    </a:cubicBezTo>
                    <a:cubicBezTo>
                      <a:pt x="20" y="86"/>
                      <a:pt x="11" y="112"/>
                      <a:pt x="0" y="113"/>
                    </a:cubicBezTo>
                    <a:cubicBezTo>
                      <a:pt x="1" y="113"/>
                      <a:pt x="1" y="113"/>
                      <a:pt x="2" y="113"/>
                    </a:cubicBezTo>
                    <a:cubicBezTo>
                      <a:pt x="14" y="113"/>
                      <a:pt x="23" y="87"/>
                      <a:pt x="23" y="56"/>
                    </a:cubicBezTo>
                    <a:cubicBezTo>
                      <a:pt x="23" y="26"/>
                      <a:pt x="13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" name="Freeform 79">
                <a:extLst>
                  <a:ext uri="{FF2B5EF4-FFF2-40B4-BE49-F238E27FC236}">
                    <a16:creationId xmlns:a16="http://schemas.microsoft.com/office/drawing/2014/main" id="{8B25AA2A-04C7-48F6-B8DC-56B06D4EF8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2" y="2067"/>
                <a:ext cx="45" cy="255"/>
              </a:xfrm>
              <a:custGeom>
                <a:avLst/>
                <a:gdLst>
                  <a:gd name="T0" fmla="*/ 16 w 16"/>
                  <a:gd name="T1" fmla="*/ 85 h 85"/>
                  <a:gd name="T2" fmla="*/ 0 w 16"/>
                  <a:gd name="T3" fmla="*/ 42 h 85"/>
                  <a:gd name="T4" fmla="*/ 16 w 16"/>
                  <a:gd name="T5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85">
                    <a:moveTo>
                      <a:pt x="16" y="85"/>
                    </a:moveTo>
                    <a:cubicBezTo>
                      <a:pt x="7" y="85"/>
                      <a:pt x="0" y="66"/>
                      <a:pt x="0" y="42"/>
                    </a:cubicBezTo>
                    <a:cubicBezTo>
                      <a:pt x="0" y="19"/>
                      <a:pt x="8" y="0"/>
                      <a:pt x="16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" name="Freeform 80">
                <a:extLst>
                  <a:ext uri="{FF2B5EF4-FFF2-40B4-BE49-F238E27FC236}">
                    <a16:creationId xmlns:a16="http://schemas.microsoft.com/office/drawing/2014/main" id="{02001ED4-A3F6-4E30-ACAF-88391EB7F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0" y="2130"/>
                <a:ext cx="902" cy="186"/>
              </a:xfrm>
              <a:custGeom>
                <a:avLst/>
                <a:gdLst>
                  <a:gd name="T0" fmla="*/ 3 w 320"/>
                  <a:gd name="T1" fmla="*/ 0 h 62"/>
                  <a:gd name="T2" fmla="*/ 1 w 320"/>
                  <a:gd name="T3" fmla="*/ 57 h 62"/>
                  <a:gd name="T4" fmla="*/ 10 w 320"/>
                  <a:gd name="T5" fmla="*/ 60 h 62"/>
                  <a:gd name="T6" fmla="*/ 320 w 320"/>
                  <a:gd name="T7" fmla="*/ 60 h 62"/>
                  <a:gd name="T8" fmla="*/ 86 w 320"/>
                  <a:gd name="T9" fmla="*/ 48 h 62"/>
                  <a:gd name="T10" fmla="*/ 16 w 320"/>
                  <a:gd name="T11" fmla="*/ 31 h 62"/>
                  <a:gd name="T12" fmla="*/ 3 w 320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" h="62">
                    <a:moveTo>
                      <a:pt x="3" y="0"/>
                    </a:moveTo>
                    <a:cubicBezTo>
                      <a:pt x="6" y="13"/>
                      <a:pt x="8" y="35"/>
                      <a:pt x="1" y="57"/>
                    </a:cubicBezTo>
                    <a:cubicBezTo>
                      <a:pt x="0" y="62"/>
                      <a:pt x="4" y="60"/>
                      <a:pt x="10" y="60"/>
                    </a:cubicBezTo>
                    <a:cubicBezTo>
                      <a:pt x="17" y="60"/>
                      <a:pt x="320" y="60"/>
                      <a:pt x="320" y="60"/>
                    </a:cubicBezTo>
                    <a:cubicBezTo>
                      <a:pt x="290" y="60"/>
                      <a:pt x="130" y="49"/>
                      <a:pt x="86" y="48"/>
                    </a:cubicBezTo>
                    <a:cubicBezTo>
                      <a:pt x="39" y="46"/>
                      <a:pt x="24" y="47"/>
                      <a:pt x="16" y="31"/>
                    </a:cubicBezTo>
                    <a:cubicBezTo>
                      <a:pt x="9" y="18"/>
                      <a:pt x="6" y="2"/>
                      <a:pt x="3" y="0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" name="Freeform 81">
                <a:extLst>
                  <a:ext uri="{FF2B5EF4-FFF2-40B4-BE49-F238E27FC236}">
                    <a16:creationId xmlns:a16="http://schemas.microsoft.com/office/drawing/2014/main" id="{94E0DC99-E143-4461-9ACF-E0ABE98172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2" y="2079"/>
                <a:ext cx="890" cy="36"/>
              </a:xfrm>
              <a:custGeom>
                <a:avLst/>
                <a:gdLst>
                  <a:gd name="T0" fmla="*/ 0 w 316"/>
                  <a:gd name="T1" fmla="*/ 0 h 12"/>
                  <a:gd name="T2" fmla="*/ 316 w 316"/>
                  <a:gd name="T3" fmla="*/ 0 h 12"/>
                  <a:gd name="T4" fmla="*/ 0 w 3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12">
                    <a:moveTo>
                      <a:pt x="0" y="0"/>
                    </a:moveTo>
                    <a:cubicBezTo>
                      <a:pt x="316" y="0"/>
                      <a:pt x="316" y="0"/>
                      <a:pt x="316" y="0"/>
                    </a:cubicBezTo>
                    <a:cubicBezTo>
                      <a:pt x="302" y="6"/>
                      <a:pt x="21" y="1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0" name="Oval 82">
                <a:extLst>
                  <a:ext uri="{FF2B5EF4-FFF2-40B4-BE49-F238E27FC236}">
                    <a16:creationId xmlns:a16="http://schemas.microsoft.com/office/drawing/2014/main" id="{D73635D7-18CD-4636-B00A-C47DAEE972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0" y="2133"/>
                <a:ext cx="34" cy="93"/>
              </a:xfrm>
              <a:prstGeom prst="ellipse">
                <a:avLst/>
              </a:pr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1" name="Freeform 83">
                <a:extLst>
                  <a:ext uri="{FF2B5EF4-FFF2-40B4-BE49-F238E27FC236}">
                    <a16:creationId xmlns:a16="http://schemas.microsoft.com/office/drawing/2014/main" id="{58639CAE-73EB-4199-822C-9335C47BBC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2022"/>
                <a:ext cx="76" cy="354"/>
              </a:xfrm>
              <a:custGeom>
                <a:avLst/>
                <a:gdLst>
                  <a:gd name="T0" fmla="*/ 5 w 27"/>
                  <a:gd name="T1" fmla="*/ 118 h 118"/>
                  <a:gd name="T2" fmla="*/ 27 w 27"/>
                  <a:gd name="T3" fmla="*/ 59 h 118"/>
                  <a:gd name="T4" fmla="*/ 5 w 27"/>
                  <a:gd name="T5" fmla="*/ 0 h 118"/>
                  <a:gd name="T6" fmla="*/ 1 w 27"/>
                  <a:gd name="T7" fmla="*/ 0 h 118"/>
                  <a:gd name="T8" fmla="*/ 23 w 27"/>
                  <a:gd name="T9" fmla="*/ 59 h 118"/>
                  <a:gd name="T10" fmla="*/ 0 w 27"/>
                  <a:gd name="T11" fmla="*/ 118 h 118"/>
                  <a:gd name="T12" fmla="*/ 5 w 27"/>
                  <a:gd name="T13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18">
                    <a:moveTo>
                      <a:pt x="5" y="118"/>
                    </a:moveTo>
                    <a:cubicBezTo>
                      <a:pt x="17" y="118"/>
                      <a:pt x="27" y="91"/>
                      <a:pt x="27" y="59"/>
                    </a:cubicBezTo>
                    <a:cubicBezTo>
                      <a:pt x="27" y="26"/>
                      <a:pt x="17" y="0"/>
                      <a:pt x="5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3" y="0"/>
                      <a:pt x="23" y="26"/>
                      <a:pt x="23" y="59"/>
                    </a:cubicBezTo>
                    <a:cubicBezTo>
                      <a:pt x="23" y="91"/>
                      <a:pt x="13" y="118"/>
                      <a:pt x="0" y="118"/>
                    </a:cubicBezTo>
                    <a:lnTo>
                      <a:pt x="5" y="11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" name="Freeform 84">
                <a:extLst>
                  <a:ext uri="{FF2B5EF4-FFF2-40B4-BE49-F238E27FC236}">
                    <a16:creationId xmlns:a16="http://schemas.microsoft.com/office/drawing/2014/main" id="{FFCAAA62-B37C-414B-904C-C4E3A5DF9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22"/>
                <a:ext cx="121" cy="354"/>
              </a:xfrm>
              <a:custGeom>
                <a:avLst/>
                <a:gdLst>
                  <a:gd name="T0" fmla="*/ 21 w 43"/>
                  <a:gd name="T1" fmla="*/ 0 h 118"/>
                  <a:gd name="T2" fmla="*/ 0 w 43"/>
                  <a:gd name="T3" fmla="*/ 38 h 118"/>
                  <a:gd name="T4" fmla="*/ 15 w 43"/>
                  <a:gd name="T5" fmla="*/ 38 h 118"/>
                  <a:gd name="T6" fmla="*/ 23 w 43"/>
                  <a:gd name="T7" fmla="*/ 60 h 118"/>
                  <a:gd name="T8" fmla="*/ 15 w 43"/>
                  <a:gd name="T9" fmla="*/ 81 h 118"/>
                  <a:gd name="T10" fmla="*/ 0 w 43"/>
                  <a:gd name="T11" fmla="*/ 81 h 118"/>
                  <a:gd name="T12" fmla="*/ 20 w 43"/>
                  <a:gd name="T13" fmla="*/ 118 h 118"/>
                  <a:gd name="T14" fmla="*/ 43 w 43"/>
                  <a:gd name="T15" fmla="*/ 59 h 118"/>
                  <a:gd name="T16" fmla="*/ 21 w 43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18">
                    <a:moveTo>
                      <a:pt x="21" y="0"/>
                    </a:moveTo>
                    <a:cubicBezTo>
                      <a:pt x="11" y="0"/>
                      <a:pt x="3" y="16"/>
                      <a:pt x="0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9" y="38"/>
                      <a:pt x="23" y="48"/>
                      <a:pt x="23" y="60"/>
                    </a:cubicBezTo>
                    <a:cubicBezTo>
                      <a:pt x="23" y="72"/>
                      <a:pt x="19" y="81"/>
                      <a:pt x="15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4" y="103"/>
                      <a:pt x="11" y="117"/>
                      <a:pt x="20" y="118"/>
                    </a:cubicBezTo>
                    <a:cubicBezTo>
                      <a:pt x="33" y="118"/>
                      <a:pt x="43" y="91"/>
                      <a:pt x="43" y="59"/>
                    </a:cubicBezTo>
                    <a:cubicBezTo>
                      <a:pt x="43" y="26"/>
                      <a:pt x="33" y="0"/>
                      <a:pt x="21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3" name="Freeform 85">
                <a:extLst>
                  <a:ext uri="{FF2B5EF4-FFF2-40B4-BE49-F238E27FC236}">
                    <a16:creationId xmlns:a16="http://schemas.microsoft.com/office/drawing/2014/main" id="{39C9A63F-81E7-4017-8BCC-DF52C43C2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1553" cy="255"/>
              </a:xfrm>
              <a:custGeom>
                <a:avLst/>
                <a:gdLst>
                  <a:gd name="T0" fmla="*/ 529 w 551"/>
                  <a:gd name="T1" fmla="*/ 0 h 85"/>
                  <a:gd name="T2" fmla="*/ 0 w 551"/>
                  <a:gd name="T3" fmla="*/ 0 h 85"/>
                  <a:gd name="T4" fmla="*/ 7 w 551"/>
                  <a:gd name="T5" fmla="*/ 44 h 85"/>
                  <a:gd name="T6" fmla="*/ 1 w 551"/>
                  <a:gd name="T7" fmla="*/ 85 h 85"/>
                  <a:gd name="T8" fmla="*/ 529 w 551"/>
                  <a:gd name="T9" fmla="*/ 85 h 85"/>
                  <a:gd name="T10" fmla="*/ 551 w 551"/>
                  <a:gd name="T11" fmla="*/ 30 h 85"/>
                  <a:gd name="T12" fmla="*/ 529 w 551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1" h="85">
                    <a:moveTo>
                      <a:pt x="5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ubicBezTo>
                      <a:pt x="7" y="60"/>
                      <a:pt x="5" y="74"/>
                      <a:pt x="1" y="85"/>
                    </a:cubicBezTo>
                    <a:cubicBezTo>
                      <a:pt x="529" y="85"/>
                      <a:pt x="529" y="85"/>
                      <a:pt x="529" y="85"/>
                    </a:cubicBezTo>
                    <a:cubicBezTo>
                      <a:pt x="538" y="85"/>
                      <a:pt x="551" y="40"/>
                      <a:pt x="551" y="30"/>
                    </a:cubicBezTo>
                    <a:cubicBezTo>
                      <a:pt x="551" y="20"/>
                      <a:pt x="538" y="0"/>
                      <a:pt x="529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4" name="Freeform 86">
                <a:extLst>
                  <a:ext uri="{FF2B5EF4-FFF2-40B4-BE49-F238E27FC236}">
                    <a16:creationId xmlns:a16="http://schemas.microsoft.com/office/drawing/2014/main" id="{64524DFC-FDEE-4350-AED4-5FEB06333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2097"/>
                <a:ext cx="71" cy="195"/>
              </a:xfrm>
              <a:custGeom>
                <a:avLst/>
                <a:gdLst>
                  <a:gd name="T0" fmla="*/ 0 w 25"/>
                  <a:gd name="T1" fmla="*/ 33 h 65"/>
                  <a:gd name="T2" fmla="*/ 12 w 25"/>
                  <a:gd name="T3" fmla="*/ 0 h 65"/>
                  <a:gd name="T4" fmla="*/ 24 w 25"/>
                  <a:gd name="T5" fmla="*/ 33 h 65"/>
                  <a:gd name="T6" fmla="*/ 12 w 25"/>
                  <a:gd name="T7" fmla="*/ 65 h 65"/>
                  <a:gd name="T8" fmla="*/ 0 w 25"/>
                  <a:gd name="T9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65">
                    <a:moveTo>
                      <a:pt x="0" y="33"/>
                    </a:moveTo>
                    <a:cubicBezTo>
                      <a:pt x="0" y="15"/>
                      <a:pt x="6" y="0"/>
                      <a:pt x="12" y="0"/>
                    </a:cubicBezTo>
                    <a:cubicBezTo>
                      <a:pt x="19" y="0"/>
                      <a:pt x="25" y="15"/>
                      <a:pt x="24" y="33"/>
                    </a:cubicBezTo>
                    <a:cubicBezTo>
                      <a:pt x="24" y="50"/>
                      <a:pt x="19" y="65"/>
                      <a:pt x="12" y="65"/>
                    </a:cubicBezTo>
                    <a:cubicBezTo>
                      <a:pt x="6" y="65"/>
                      <a:pt x="0" y="50"/>
                      <a:pt x="0" y="33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5" name="Freeform 87">
                <a:extLst>
                  <a:ext uri="{FF2B5EF4-FFF2-40B4-BE49-F238E27FC236}">
                    <a16:creationId xmlns:a16="http://schemas.microsoft.com/office/drawing/2014/main" id="{018B3B55-5199-40CE-83DD-9E25682C1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5" y="2067"/>
                <a:ext cx="36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6" name="Freeform 88">
                <a:extLst>
                  <a:ext uri="{FF2B5EF4-FFF2-40B4-BE49-F238E27FC236}">
                    <a16:creationId xmlns:a16="http://schemas.microsoft.com/office/drawing/2014/main" id="{7C9913B5-E767-4236-A0D0-20B218E20B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0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3" y="43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7" name="Freeform 89">
                <a:extLst>
                  <a:ext uri="{FF2B5EF4-FFF2-40B4-BE49-F238E27FC236}">
                    <a16:creationId xmlns:a16="http://schemas.microsoft.com/office/drawing/2014/main" id="{C443DEF4-CEF9-4BAF-AF08-E83F10853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8" name="Freeform 90">
                <a:extLst>
                  <a:ext uri="{FF2B5EF4-FFF2-40B4-BE49-F238E27FC236}">
                    <a16:creationId xmlns:a16="http://schemas.microsoft.com/office/drawing/2014/main" id="{3EE02C6A-AEF3-41BF-8920-6F2EB4620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9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9" name="Freeform 91">
                <a:extLst>
                  <a:ext uri="{FF2B5EF4-FFF2-40B4-BE49-F238E27FC236}">
                    <a16:creationId xmlns:a16="http://schemas.microsoft.com/office/drawing/2014/main" id="{56EA35E8-892F-4897-9F31-E14CE4BF39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5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" name="Freeform 92">
                <a:extLst>
                  <a:ext uri="{FF2B5EF4-FFF2-40B4-BE49-F238E27FC236}">
                    <a16:creationId xmlns:a16="http://schemas.microsoft.com/office/drawing/2014/main" id="{B63DE1F9-9703-490A-BA38-3EA4E21A8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1" name="Freeform 93">
                <a:extLst>
                  <a:ext uri="{FF2B5EF4-FFF2-40B4-BE49-F238E27FC236}">
                    <a16:creationId xmlns:a16="http://schemas.microsoft.com/office/drawing/2014/main" id="{AE160169-48D2-4546-B0E2-5CDB2D4C8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8" y="0"/>
                      <a:pt x="14" y="20"/>
                      <a:pt x="13" y="43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2" name="Freeform 94">
                <a:extLst>
                  <a:ext uri="{FF2B5EF4-FFF2-40B4-BE49-F238E27FC236}">
                    <a16:creationId xmlns:a16="http://schemas.microsoft.com/office/drawing/2014/main" id="{BBE1B78F-3842-4D5B-8A66-95F32D500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0" y="2067"/>
                <a:ext cx="36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3" name="Freeform 95">
                <a:extLst>
                  <a:ext uri="{FF2B5EF4-FFF2-40B4-BE49-F238E27FC236}">
                    <a16:creationId xmlns:a16="http://schemas.microsoft.com/office/drawing/2014/main" id="{B86803CD-7D55-4AE3-8924-61BFFD7432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3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4" name="Freeform 96">
                <a:extLst>
                  <a:ext uri="{FF2B5EF4-FFF2-40B4-BE49-F238E27FC236}">
                    <a16:creationId xmlns:a16="http://schemas.microsoft.com/office/drawing/2014/main" id="{320D1F6A-6DA0-4F9C-B5C0-5692037BB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5" name="Freeform 97">
                <a:extLst>
                  <a:ext uri="{FF2B5EF4-FFF2-40B4-BE49-F238E27FC236}">
                    <a16:creationId xmlns:a16="http://schemas.microsoft.com/office/drawing/2014/main" id="{22290A1B-FF47-46C1-B0C6-387A6D24B6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1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6" name="Freeform 98">
                <a:extLst>
                  <a:ext uri="{FF2B5EF4-FFF2-40B4-BE49-F238E27FC236}">
                    <a16:creationId xmlns:a16="http://schemas.microsoft.com/office/drawing/2014/main" id="{9314A479-D925-4876-8FC9-A93908998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5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7" name="Freeform 99">
                <a:extLst>
                  <a:ext uri="{FF2B5EF4-FFF2-40B4-BE49-F238E27FC236}">
                    <a16:creationId xmlns:a16="http://schemas.microsoft.com/office/drawing/2014/main" id="{E6511F0F-3A99-4CB3-8C9C-03193BD92D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2067"/>
                <a:ext cx="42" cy="129"/>
              </a:xfrm>
              <a:custGeom>
                <a:avLst/>
                <a:gdLst>
                  <a:gd name="T0" fmla="*/ 0 w 15"/>
                  <a:gd name="T1" fmla="*/ 0 h 43"/>
                  <a:gd name="T2" fmla="*/ 14 w 15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43">
                    <a:moveTo>
                      <a:pt x="0" y="0"/>
                    </a:moveTo>
                    <a:cubicBezTo>
                      <a:pt x="9" y="0"/>
                      <a:pt x="15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8" name="Freeform 100">
                <a:extLst>
                  <a:ext uri="{FF2B5EF4-FFF2-40B4-BE49-F238E27FC236}">
                    <a16:creationId xmlns:a16="http://schemas.microsoft.com/office/drawing/2014/main" id="{80405786-33E8-4777-B4CB-114082304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3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9" name="Freeform 101">
                <a:extLst>
                  <a:ext uri="{FF2B5EF4-FFF2-40B4-BE49-F238E27FC236}">
                    <a16:creationId xmlns:a16="http://schemas.microsoft.com/office/drawing/2014/main" id="{ED25EACE-6D61-45E0-A3D9-45EE83E1C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9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0" name="Freeform 102">
                <a:extLst>
                  <a:ext uri="{FF2B5EF4-FFF2-40B4-BE49-F238E27FC236}">
                    <a16:creationId xmlns:a16="http://schemas.microsoft.com/office/drawing/2014/main" id="{EF676561-69D7-4C72-8294-553722F03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9" y="2067"/>
                <a:ext cx="34" cy="123"/>
              </a:xfrm>
              <a:custGeom>
                <a:avLst/>
                <a:gdLst>
                  <a:gd name="T0" fmla="*/ 0 w 12"/>
                  <a:gd name="T1" fmla="*/ 0 h 41"/>
                  <a:gd name="T2" fmla="*/ 12 w 12"/>
                  <a:gd name="T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" h="41">
                    <a:moveTo>
                      <a:pt x="0" y="0"/>
                    </a:moveTo>
                    <a:cubicBezTo>
                      <a:pt x="8" y="0"/>
                      <a:pt x="12" y="18"/>
                      <a:pt x="12" y="41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1" name="Freeform 103">
                <a:extLst>
                  <a:ext uri="{FF2B5EF4-FFF2-40B4-BE49-F238E27FC236}">
                    <a16:creationId xmlns:a16="http://schemas.microsoft.com/office/drawing/2014/main" id="{B2EB4895-F7B4-4959-B4B2-EBE0C24A4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" y="2097"/>
                <a:ext cx="48" cy="195"/>
              </a:xfrm>
              <a:custGeom>
                <a:avLst/>
                <a:gdLst>
                  <a:gd name="T0" fmla="*/ 5 w 17"/>
                  <a:gd name="T1" fmla="*/ 65 h 65"/>
                  <a:gd name="T2" fmla="*/ 17 w 17"/>
                  <a:gd name="T3" fmla="*/ 33 h 65"/>
                  <a:gd name="T4" fmla="*/ 5 w 17"/>
                  <a:gd name="T5" fmla="*/ 0 h 65"/>
                  <a:gd name="T6" fmla="*/ 0 w 17"/>
                  <a:gd name="T7" fmla="*/ 0 h 65"/>
                  <a:gd name="T8" fmla="*/ 12 w 17"/>
                  <a:gd name="T9" fmla="*/ 33 h 65"/>
                  <a:gd name="T10" fmla="*/ 0 w 17"/>
                  <a:gd name="T11" fmla="*/ 65 h 65"/>
                  <a:gd name="T12" fmla="*/ 5 w 17"/>
                  <a:gd name="T1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5">
                    <a:moveTo>
                      <a:pt x="5" y="65"/>
                    </a:moveTo>
                    <a:cubicBezTo>
                      <a:pt x="12" y="65"/>
                      <a:pt x="17" y="50"/>
                      <a:pt x="17" y="33"/>
                    </a:cubicBezTo>
                    <a:cubicBezTo>
                      <a:pt x="17" y="15"/>
                      <a:pt x="12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13" y="15"/>
                      <a:pt x="12" y="33"/>
                    </a:cubicBezTo>
                    <a:cubicBezTo>
                      <a:pt x="12" y="50"/>
                      <a:pt x="7" y="65"/>
                      <a:pt x="0" y="65"/>
                    </a:cubicBezTo>
                    <a:lnTo>
                      <a:pt x="5" y="65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2" name="Freeform 104">
                <a:extLst>
                  <a:ext uri="{FF2B5EF4-FFF2-40B4-BE49-F238E27FC236}">
                    <a16:creationId xmlns:a16="http://schemas.microsoft.com/office/drawing/2014/main" id="{964225FD-6C2B-4B21-A316-9DBA3B22F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094"/>
                <a:ext cx="333" cy="207"/>
              </a:xfrm>
              <a:custGeom>
                <a:avLst/>
                <a:gdLst>
                  <a:gd name="T0" fmla="*/ 108 w 118"/>
                  <a:gd name="T1" fmla="*/ 69 h 69"/>
                  <a:gd name="T2" fmla="*/ 118 w 118"/>
                  <a:gd name="T3" fmla="*/ 35 h 69"/>
                  <a:gd name="T4" fmla="*/ 108 w 118"/>
                  <a:gd name="T5" fmla="*/ 0 h 69"/>
                  <a:gd name="T6" fmla="*/ 88 w 118"/>
                  <a:gd name="T7" fmla="*/ 0 h 69"/>
                  <a:gd name="T8" fmla="*/ 58 w 118"/>
                  <a:gd name="T9" fmla="*/ 16 h 69"/>
                  <a:gd name="T10" fmla="*/ 0 w 118"/>
                  <a:gd name="T11" fmla="*/ 16 h 69"/>
                  <a:gd name="T12" fmla="*/ 2 w 118"/>
                  <a:gd name="T13" fmla="*/ 34 h 69"/>
                  <a:gd name="T14" fmla="*/ 0 w 118"/>
                  <a:gd name="T15" fmla="*/ 53 h 69"/>
                  <a:gd name="T16" fmla="*/ 58 w 118"/>
                  <a:gd name="T17" fmla="*/ 53 h 69"/>
                  <a:gd name="T18" fmla="*/ 58 w 118"/>
                  <a:gd name="T19" fmla="*/ 53 h 69"/>
                  <a:gd name="T20" fmla="*/ 88 w 118"/>
                  <a:gd name="T21" fmla="*/ 69 h 69"/>
                  <a:gd name="T22" fmla="*/ 108 w 118"/>
                  <a:gd name="T2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8" h="69">
                    <a:moveTo>
                      <a:pt x="108" y="69"/>
                    </a:moveTo>
                    <a:cubicBezTo>
                      <a:pt x="113" y="69"/>
                      <a:pt x="118" y="53"/>
                      <a:pt x="118" y="35"/>
                    </a:cubicBezTo>
                    <a:cubicBezTo>
                      <a:pt x="118" y="16"/>
                      <a:pt x="113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66" y="16"/>
                      <a:pt x="58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21"/>
                      <a:pt x="2" y="27"/>
                      <a:pt x="2" y="34"/>
                    </a:cubicBezTo>
                    <a:cubicBezTo>
                      <a:pt x="2" y="41"/>
                      <a:pt x="1" y="47"/>
                      <a:pt x="0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66" y="53"/>
                      <a:pt x="88" y="69"/>
                      <a:pt x="88" y="69"/>
                    </a:cubicBezTo>
                    <a:lnTo>
                      <a:pt x="108" y="69"/>
                    </a:ln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3" name="Rectangle 105">
                <a:extLst>
                  <a:ext uri="{FF2B5EF4-FFF2-40B4-BE49-F238E27FC236}">
                    <a16:creationId xmlns:a16="http://schemas.microsoft.com/office/drawing/2014/main" id="{53A3AAC8-CA2A-4776-925F-DA0A4881BE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7" y="2193"/>
                <a:ext cx="321" cy="9"/>
              </a:xfrm>
              <a:prstGeom prst="rect">
                <a:avLst/>
              </a:prstGeom>
              <a:solidFill>
                <a:srgbClr val="EEF4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4" name="Freeform 106">
                <a:extLst>
                  <a:ext uri="{FF2B5EF4-FFF2-40B4-BE49-F238E27FC236}">
                    <a16:creationId xmlns:a16="http://schemas.microsoft.com/office/drawing/2014/main" id="{05904CE6-B70F-4E4E-8C78-861F4701E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094"/>
                <a:ext cx="333" cy="207"/>
              </a:xfrm>
              <a:custGeom>
                <a:avLst/>
                <a:gdLst>
                  <a:gd name="T0" fmla="*/ 108 w 118"/>
                  <a:gd name="T1" fmla="*/ 69 h 69"/>
                  <a:gd name="T2" fmla="*/ 118 w 118"/>
                  <a:gd name="T3" fmla="*/ 35 h 69"/>
                  <a:gd name="T4" fmla="*/ 108 w 118"/>
                  <a:gd name="T5" fmla="*/ 0 h 69"/>
                  <a:gd name="T6" fmla="*/ 88 w 118"/>
                  <a:gd name="T7" fmla="*/ 0 h 69"/>
                  <a:gd name="T8" fmla="*/ 58 w 118"/>
                  <a:gd name="T9" fmla="*/ 16 h 69"/>
                  <a:gd name="T10" fmla="*/ 0 w 118"/>
                  <a:gd name="T11" fmla="*/ 16 h 69"/>
                  <a:gd name="T12" fmla="*/ 2 w 118"/>
                  <a:gd name="T13" fmla="*/ 34 h 69"/>
                  <a:gd name="T14" fmla="*/ 0 w 118"/>
                  <a:gd name="T15" fmla="*/ 53 h 69"/>
                  <a:gd name="T16" fmla="*/ 58 w 118"/>
                  <a:gd name="T17" fmla="*/ 53 h 69"/>
                  <a:gd name="T18" fmla="*/ 58 w 118"/>
                  <a:gd name="T19" fmla="*/ 53 h 69"/>
                  <a:gd name="T20" fmla="*/ 88 w 118"/>
                  <a:gd name="T21" fmla="*/ 69 h 69"/>
                  <a:gd name="T22" fmla="*/ 108 w 118"/>
                  <a:gd name="T2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8" h="69">
                    <a:moveTo>
                      <a:pt x="108" y="69"/>
                    </a:moveTo>
                    <a:cubicBezTo>
                      <a:pt x="113" y="69"/>
                      <a:pt x="118" y="53"/>
                      <a:pt x="118" y="35"/>
                    </a:cubicBezTo>
                    <a:cubicBezTo>
                      <a:pt x="118" y="16"/>
                      <a:pt x="113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66" y="16"/>
                      <a:pt x="58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21"/>
                      <a:pt x="2" y="27"/>
                      <a:pt x="2" y="34"/>
                    </a:cubicBezTo>
                    <a:cubicBezTo>
                      <a:pt x="2" y="41"/>
                      <a:pt x="1" y="47"/>
                      <a:pt x="0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66" y="53"/>
                      <a:pt x="88" y="69"/>
                      <a:pt x="88" y="69"/>
                    </a:cubicBezTo>
                    <a:lnTo>
                      <a:pt x="108" y="69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5" name="Freeform 107">
                <a:extLst>
                  <a:ext uri="{FF2B5EF4-FFF2-40B4-BE49-F238E27FC236}">
                    <a16:creationId xmlns:a16="http://schemas.microsoft.com/office/drawing/2014/main" id="{479FED1F-4223-452A-97A4-CD9533ACB3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3" y="2070"/>
                <a:ext cx="28" cy="252"/>
              </a:xfrm>
              <a:custGeom>
                <a:avLst/>
                <a:gdLst>
                  <a:gd name="T0" fmla="*/ 0 w 10"/>
                  <a:gd name="T1" fmla="*/ 84 h 84"/>
                  <a:gd name="T2" fmla="*/ 10 w 10"/>
                  <a:gd name="T3" fmla="*/ 43 h 84"/>
                  <a:gd name="T4" fmla="*/ 0 w 10"/>
                  <a:gd name="T5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4">
                    <a:moveTo>
                      <a:pt x="0" y="84"/>
                    </a:moveTo>
                    <a:cubicBezTo>
                      <a:pt x="6" y="84"/>
                      <a:pt x="10" y="65"/>
                      <a:pt x="10" y="43"/>
                    </a:cubicBezTo>
                    <a:cubicBezTo>
                      <a:pt x="10" y="20"/>
                      <a:pt x="6" y="0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6" name="Line 108">
                <a:extLst>
                  <a:ext uri="{FF2B5EF4-FFF2-40B4-BE49-F238E27FC236}">
                    <a16:creationId xmlns:a16="http://schemas.microsoft.com/office/drawing/2014/main" id="{CAFBC8CD-4099-41F4-A784-C3D296B0CC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4" y="2193"/>
                <a:ext cx="324" cy="1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7" name="Line 109">
                <a:extLst>
                  <a:ext uri="{FF2B5EF4-FFF2-40B4-BE49-F238E27FC236}">
                    <a16:creationId xmlns:a16="http://schemas.microsoft.com/office/drawing/2014/main" id="{4776B9FF-268C-4200-B9E8-52BBF96B93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4" y="2202"/>
                <a:ext cx="324" cy="1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8" name="Freeform 110">
                <a:extLst>
                  <a:ext uri="{FF2B5EF4-FFF2-40B4-BE49-F238E27FC236}">
                    <a16:creationId xmlns:a16="http://schemas.microsoft.com/office/drawing/2014/main" id="{B3D89ADA-845C-43EB-8E0E-256C34B37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205"/>
                <a:ext cx="327" cy="90"/>
              </a:xfrm>
              <a:custGeom>
                <a:avLst/>
                <a:gdLst>
                  <a:gd name="T0" fmla="*/ 0 w 116"/>
                  <a:gd name="T1" fmla="*/ 15 h 30"/>
                  <a:gd name="T2" fmla="*/ 1 w 116"/>
                  <a:gd name="T3" fmla="*/ 0 h 30"/>
                  <a:gd name="T4" fmla="*/ 116 w 116"/>
                  <a:gd name="T5" fmla="*/ 0 h 30"/>
                  <a:gd name="T6" fmla="*/ 9 w 116"/>
                  <a:gd name="T7" fmla="*/ 6 h 30"/>
                  <a:gd name="T8" fmla="*/ 9 w 116"/>
                  <a:gd name="T9" fmla="*/ 9 h 30"/>
                  <a:gd name="T10" fmla="*/ 64 w 116"/>
                  <a:gd name="T11" fmla="*/ 13 h 30"/>
                  <a:gd name="T12" fmla="*/ 91 w 116"/>
                  <a:gd name="T13" fmla="*/ 25 h 30"/>
                  <a:gd name="T14" fmla="*/ 108 w 116"/>
                  <a:gd name="T15" fmla="*/ 25 h 30"/>
                  <a:gd name="T16" fmla="*/ 114 w 116"/>
                  <a:gd name="T17" fmla="*/ 7 h 30"/>
                  <a:gd name="T18" fmla="*/ 109 w 116"/>
                  <a:gd name="T19" fmla="*/ 30 h 30"/>
                  <a:gd name="T20" fmla="*/ 88 w 116"/>
                  <a:gd name="T21" fmla="*/ 30 h 30"/>
                  <a:gd name="T22" fmla="*/ 60 w 116"/>
                  <a:gd name="T23" fmla="*/ 15 h 30"/>
                  <a:gd name="T24" fmla="*/ 0 w 116"/>
                  <a:gd name="T25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" h="30">
                    <a:moveTo>
                      <a:pt x="0" y="15"/>
                    </a:moveTo>
                    <a:cubicBezTo>
                      <a:pt x="0" y="13"/>
                      <a:pt x="2" y="3"/>
                      <a:pt x="1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6" y="0"/>
                      <a:pt x="11" y="5"/>
                      <a:pt x="9" y="6"/>
                    </a:cubicBezTo>
                    <a:cubicBezTo>
                      <a:pt x="7" y="7"/>
                      <a:pt x="6" y="9"/>
                      <a:pt x="9" y="9"/>
                    </a:cubicBezTo>
                    <a:cubicBezTo>
                      <a:pt x="11" y="10"/>
                      <a:pt x="64" y="13"/>
                      <a:pt x="64" y="13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13" y="16"/>
                      <a:pt x="114" y="7"/>
                    </a:cubicBezTo>
                    <a:cubicBezTo>
                      <a:pt x="114" y="17"/>
                      <a:pt x="110" y="27"/>
                      <a:pt x="109" y="30"/>
                    </a:cubicBezTo>
                    <a:cubicBezTo>
                      <a:pt x="88" y="30"/>
                      <a:pt x="88" y="30"/>
                      <a:pt x="88" y="30"/>
                    </a:cubicBezTo>
                    <a:cubicBezTo>
                      <a:pt x="88" y="30"/>
                      <a:pt x="66" y="16"/>
                      <a:pt x="60" y="15"/>
                    </a:cubicBezTo>
                    <a:cubicBezTo>
                      <a:pt x="55" y="14"/>
                      <a:pt x="7" y="14"/>
                      <a:pt x="0" y="15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9" name="Freeform 111">
                <a:extLst>
                  <a:ext uri="{FF2B5EF4-FFF2-40B4-BE49-F238E27FC236}">
                    <a16:creationId xmlns:a16="http://schemas.microsoft.com/office/drawing/2014/main" id="{C8D9E288-D4DB-42D7-925B-9BE09E4D5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100"/>
                <a:ext cx="327" cy="87"/>
              </a:xfrm>
              <a:custGeom>
                <a:avLst/>
                <a:gdLst>
                  <a:gd name="T0" fmla="*/ 0 w 116"/>
                  <a:gd name="T1" fmla="*/ 15 h 29"/>
                  <a:gd name="T2" fmla="*/ 2 w 116"/>
                  <a:gd name="T3" fmla="*/ 29 h 29"/>
                  <a:gd name="T4" fmla="*/ 115 w 116"/>
                  <a:gd name="T5" fmla="*/ 29 h 29"/>
                  <a:gd name="T6" fmla="*/ 109 w 116"/>
                  <a:gd name="T7" fmla="*/ 0 h 29"/>
                  <a:gd name="T8" fmla="*/ 105 w 116"/>
                  <a:gd name="T9" fmla="*/ 24 h 29"/>
                  <a:gd name="T10" fmla="*/ 10 w 116"/>
                  <a:gd name="T11" fmla="*/ 25 h 29"/>
                  <a:gd name="T12" fmla="*/ 0 w 116"/>
                  <a:gd name="T13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" h="29">
                    <a:moveTo>
                      <a:pt x="0" y="15"/>
                    </a:moveTo>
                    <a:cubicBezTo>
                      <a:pt x="1" y="18"/>
                      <a:pt x="2" y="29"/>
                      <a:pt x="2" y="29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16" y="28"/>
                      <a:pt x="115" y="6"/>
                      <a:pt x="109" y="0"/>
                    </a:cubicBezTo>
                    <a:cubicBezTo>
                      <a:pt x="111" y="7"/>
                      <a:pt x="111" y="22"/>
                      <a:pt x="105" y="24"/>
                    </a:cubicBezTo>
                    <a:cubicBezTo>
                      <a:pt x="99" y="25"/>
                      <a:pt x="14" y="25"/>
                      <a:pt x="10" y="25"/>
                    </a:cubicBezTo>
                    <a:cubicBezTo>
                      <a:pt x="5" y="25"/>
                      <a:pt x="4" y="24"/>
                      <a:pt x="0" y="15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0" name="Freeform 112">
                <a:extLst>
                  <a:ext uri="{FF2B5EF4-FFF2-40B4-BE49-F238E27FC236}">
                    <a16:creationId xmlns:a16="http://schemas.microsoft.com/office/drawing/2014/main" id="{DCE85EB0-8BBC-4C15-8AEF-6A750B906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" y="2100"/>
                <a:ext cx="271" cy="54"/>
              </a:xfrm>
              <a:custGeom>
                <a:avLst/>
                <a:gdLst>
                  <a:gd name="T0" fmla="*/ 0 w 96"/>
                  <a:gd name="T1" fmla="*/ 16 h 18"/>
                  <a:gd name="T2" fmla="*/ 51 w 96"/>
                  <a:gd name="T3" fmla="*/ 16 h 18"/>
                  <a:gd name="T4" fmla="*/ 81 w 96"/>
                  <a:gd name="T5" fmla="*/ 0 h 18"/>
                  <a:gd name="T6" fmla="*/ 96 w 96"/>
                  <a:gd name="T7" fmla="*/ 0 h 18"/>
                  <a:gd name="T8" fmla="*/ 80 w 96"/>
                  <a:gd name="T9" fmla="*/ 6 h 18"/>
                  <a:gd name="T10" fmla="*/ 50 w 96"/>
                  <a:gd name="T11" fmla="*/ 18 h 18"/>
                  <a:gd name="T12" fmla="*/ 0 w 96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18">
                    <a:moveTo>
                      <a:pt x="0" y="16"/>
                    </a:moveTo>
                    <a:cubicBezTo>
                      <a:pt x="0" y="16"/>
                      <a:pt x="47" y="16"/>
                      <a:pt x="51" y="16"/>
                    </a:cubicBezTo>
                    <a:cubicBezTo>
                      <a:pt x="58" y="16"/>
                      <a:pt x="75" y="4"/>
                      <a:pt x="81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0" y="1"/>
                      <a:pt x="85" y="1"/>
                      <a:pt x="80" y="6"/>
                    </a:cubicBezTo>
                    <a:cubicBezTo>
                      <a:pt x="74" y="10"/>
                      <a:pt x="63" y="18"/>
                      <a:pt x="50" y="18"/>
                    </a:cubicBezTo>
                    <a:cubicBezTo>
                      <a:pt x="38" y="18"/>
                      <a:pt x="0" y="16"/>
                      <a:pt x="0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1" name="Freeform 113">
                <a:extLst>
                  <a:ext uri="{FF2B5EF4-FFF2-40B4-BE49-F238E27FC236}">
                    <a16:creationId xmlns:a16="http://schemas.microsoft.com/office/drawing/2014/main" id="{25C08D61-43B6-47CB-AE93-145E3748B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4" y="2205"/>
                <a:ext cx="164" cy="42"/>
              </a:xfrm>
              <a:custGeom>
                <a:avLst/>
                <a:gdLst>
                  <a:gd name="T0" fmla="*/ 1 w 58"/>
                  <a:gd name="T1" fmla="*/ 1 h 14"/>
                  <a:gd name="T2" fmla="*/ 0 w 58"/>
                  <a:gd name="T3" fmla="*/ 14 h 14"/>
                  <a:gd name="T4" fmla="*/ 44 w 58"/>
                  <a:gd name="T5" fmla="*/ 14 h 14"/>
                  <a:gd name="T6" fmla="*/ 4 w 58"/>
                  <a:gd name="T7" fmla="*/ 8 h 14"/>
                  <a:gd name="T8" fmla="*/ 58 w 5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4">
                    <a:moveTo>
                      <a:pt x="1" y="1"/>
                    </a:moveTo>
                    <a:cubicBezTo>
                      <a:pt x="2" y="4"/>
                      <a:pt x="0" y="14"/>
                      <a:pt x="0" y="14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37" y="14"/>
                      <a:pt x="4" y="14"/>
                      <a:pt x="4" y="8"/>
                    </a:cubicBezTo>
                    <a:cubicBezTo>
                      <a:pt x="3" y="1"/>
                      <a:pt x="58" y="0"/>
                      <a:pt x="58" y="0"/>
                    </a:cubicBezTo>
                  </a:path>
                </a:pathLst>
              </a:custGeom>
              <a:solidFill>
                <a:srgbClr val="5AA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2" name="Freeform 114">
                <a:extLst>
                  <a:ext uri="{FF2B5EF4-FFF2-40B4-BE49-F238E27FC236}">
                    <a16:creationId xmlns:a16="http://schemas.microsoft.com/office/drawing/2014/main" id="{A2F53A6E-7C9B-44FB-B496-349497563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2124"/>
                <a:ext cx="53" cy="78"/>
              </a:xfrm>
              <a:custGeom>
                <a:avLst/>
                <a:gdLst>
                  <a:gd name="T0" fmla="*/ 14 w 19"/>
                  <a:gd name="T1" fmla="*/ 0 h 26"/>
                  <a:gd name="T2" fmla="*/ 0 w 19"/>
                  <a:gd name="T3" fmla="*/ 0 h 26"/>
                  <a:gd name="T4" fmla="*/ 1 w 19"/>
                  <a:gd name="T5" fmla="*/ 13 h 26"/>
                  <a:gd name="T6" fmla="*/ 0 w 19"/>
                  <a:gd name="T7" fmla="*/ 26 h 26"/>
                  <a:gd name="T8" fmla="*/ 14 w 19"/>
                  <a:gd name="T9" fmla="*/ 26 h 26"/>
                  <a:gd name="T10" fmla="*/ 19 w 19"/>
                  <a:gd name="T11" fmla="*/ 13 h 26"/>
                  <a:gd name="T12" fmla="*/ 14 w 19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6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3"/>
                    </a:cubicBezTo>
                    <a:cubicBezTo>
                      <a:pt x="1" y="17"/>
                      <a:pt x="1" y="22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7" y="26"/>
                      <a:pt x="19" y="20"/>
                      <a:pt x="19" y="13"/>
                    </a:cubicBezTo>
                    <a:cubicBezTo>
                      <a:pt x="19" y="5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3" name="Freeform 115">
                <a:extLst>
                  <a:ext uri="{FF2B5EF4-FFF2-40B4-BE49-F238E27FC236}">
                    <a16:creationId xmlns:a16="http://schemas.microsoft.com/office/drawing/2014/main" id="{A4C311B5-457D-48EA-86CD-968F015C3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" y="2157"/>
                <a:ext cx="939" cy="9"/>
              </a:xfrm>
              <a:custGeom>
                <a:avLst/>
                <a:gdLst>
                  <a:gd name="T0" fmla="*/ 333 w 333"/>
                  <a:gd name="T1" fmla="*/ 0 h 3"/>
                  <a:gd name="T2" fmla="*/ 0 w 333"/>
                  <a:gd name="T3" fmla="*/ 0 h 3"/>
                  <a:gd name="T4" fmla="*/ 0 w 333"/>
                  <a:gd name="T5" fmla="*/ 1 h 3"/>
                  <a:gd name="T6" fmla="*/ 0 w 333"/>
                  <a:gd name="T7" fmla="*/ 3 h 3"/>
                  <a:gd name="T8" fmla="*/ 320 w 333"/>
                  <a:gd name="T9" fmla="*/ 2 h 3"/>
                  <a:gd name="T10" fmla="*/ 333 w 333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3" h="3">
                    <a:moveTo>
                      <a:pt x="33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320" y="2"/>
                      <a:pt x="320" y="2"/>
                      <a:pt x="320" y="2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rgbClr val="0033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4" name="Freeform 116">
                <a:extLst>
                  <a:ext uri="{FF2B5EF4-FFF2-40B4-BE49-F238E27FC236}">
                    <a16:creationId xmlns:a16="http://schemas.microsoft.com/office/drawing/2014/main" id="{27FF134B-30B9-4B0B-8EFF-BC117C219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2" y="2130"/>
                <a:ext cx="39" cy="45"/>
              </a:xfrm>
              <a:custGeom>
                <a:avLst/>
                <a:gdLst>
                  <a:gd name="T0" fmla="*/ 11 w 14"/>
                  <a:gd name="T1" fmla="*/ 15 h 15"/>
                  <a:gd name="T2" fmla="*/ 10 w 14"/>
                  <a:gd name="T3" fmla="*/ 0 h 15"/>
                  <a:gd name="T4" fmla="*/ 0 w 14"/>
                  <a:gd name="T5" fmla="*/ 0 h 15"/>
                  <a:gd name="T6" fmla="*/ 11 w 14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11" y="15"/>
                    </a:moveTo>
                    <a:cubicBezTo>
                      <a:pt x="14" y="8"/>
                      <a:pt x="10" y="0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13" y="2"/>
                      <a:pt x="11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5" name="Freeform 117">
                <a:extLst>
                  <a:ext uri="{FF2B5EF4-FFF2-40B4-BE49-F238E27FC236}">
                    <a16:creationId xmlns:a16="http://schemas.microsoft.com/office/drawing/2014/main" id="{9E8D51F4-9427-4755-A0D5-3D528C9042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2124"/>
                <a:ext cx="53" cy="78"/>
              </a:xfrm>
              <a:custGeom>
                <a:avLst/>
                <a:gdLst>
                  <a:gd name="T0" fmla="*/ 14 w 19"/>
                  <a:gd name="T1" fmla="*/ 0 h 26"/>
                  <a:gd name="T2" fmla="*/ 0 w 19"/>
                  <a:gd name="T3" fmla="*/ 0 h 26"/>
                  <a:gd name="T4" fmla="*/ 1 w 19"/>
                  <a:gd name="T5" fmla="*/ 13 h 26"/>
                  <a:gd name="T6" fmla="*/ 0 w 19"/>
                  <a:gd name="T7" fmla="*/ 26 h 26"/>
                  <a:gd name="T8" fmla="*/ 14 w 19"/>
                  <a:gd name="T9" fmla="*/ 26 h 26"/>
                  <a:gd name="T10" fmla="*/ 19 w 19"/>
                  <a:gd name="T11" fmla="*/ 13 h 26"/>
                  <a:gd name="T12" fmla="*/ 14 w 19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6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3"/>
                    </a:cubicBezTo>
                    <a:cubicBezTo>
                      <a:pt x="1" y="17"/>
                      <a:pt x="1" y="22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7" y="26"/>
                      <a:pt x="19" y="20"/>
                      <a:pt x="19" y="13"/>
                    </a:cubicBezTo>
                    <a:cubicBezTo>
                      <a:pt x="19" y="5"/>
                      <a:pt x="17" y="0"/>
                      <a:pt x="14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6" name="Freeform 118">
                <a:extLst>
                  <a:ext uri="{FF2B5EF4-FFF2-40B4-BE49-F238E27FC236}">
                    <a16:creationId xmlns:a16="http://schemas.microsoft.com/office/drawing/2014/main" id="{78419EE9-AB2F-44CC-B51D-CFD094BD7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" y="2151"/>
                <a:ext cx="34" cy="42"/>
              </a:xfrm>
              <a:custGeom>
                <a:avLst/>
                <a:gdLst>
                  <a:gd name="T0" fmla="*/ 1 w 12"/>
                  <a:gd name="T1" fmla="*/ 0 h 14"/>
                  <a:gd name="T2" fmla="*/ 0 w 12"/>
                  <a:gd name="T3" fmla="*/ 14 h 14"/>
                  <a:gd name="T4" fmla="*/ 12 w 12"/>
                  <a:gd name="T5" fmla="*/ 14 h 14"/>
                  <a:gd name="T6" fmla="*/ 3 w 12"/>
                  <a:gd name="T7" fmla="*/ 7 h 14"/>
                  <a:gd name="T8" fmla="*/ 1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" y="0"/>
                    </a:moveTo>
                    <a:cubicBezTo>
                      <a:pt x="1" y="4"/>
                      <a:pt x="1" y="12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8" y="13"/>
                      <a:pt x="4" y="10"/>
                      <a:pt x="3" y="7"/>
                    </a:cubicBezTo>
                    <a:cubicBezTo>
                      <a:pt x="3" y="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AA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7" name="Freeform 119">
                <a:extLst>
                  <a:ext uri="{FF2B5EF4-FFF2-40B4-BE49-F238E27FC236}">
                    <a16:creationId xmlns:a16="http://schemas.microsoft.com/office/drawing/2014/main" id="{A79361C0-1D81-4F3D-8820-FE3C95C75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1" y="2097"/>
                <a:ext cx="39" cy="39"/>
              </a:xfrm>
              <a:custGeom>
                <a:avLst/>
                <a:gdLst>
                  <a:gd name="T0" fmla="*/ 2 w 14"/>
                  <a:gd name="T1" fmla="*/ 9 h 13"/>
                  <a:gd name="T2" fmla="*/ 5 w 14"/>
                  <a:gd name="T3" fmla="*/ 1 h 13"/>
                  <a:gd name="T4" fmla="*/ 12 w 14"/>
                  <a:gd name="T5" fmla="*/ 4 h 13"/>
                  <a:gd name="T6" fmla="*/ 9 w 14"/>
                  <a:gd name="T7" fmla="*/ 12 h 13"/>
                  <a:gd name="T8" fmla="*/ 2 w 14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2" y="9"/>
                    </a:moveTo>
                    <a:cubicBezTo>
                      <a:pt x="0" y="6"/>
                      <a:pt x="2" y="2"/>
                      <a:pt x="5" y="1"/>
                    </a:cubicBezTo>
                    <a:cubicBezTo>
                      <a:pt x="8" y="0"/>
                      <a:pt x="11" y="1"/>
                      <a:pt x="12" y="4"/>
                    </a:cubicBezTo>
                    <a:cubicBezTo>
                      <a:pt x="14" y="7"/>
                      <a:pt x="12" y="11"/>
                      <a:pt x="9" y="12"/>
                    </a:cubicBezTo>
                    <a:cubicBezTo>
                      <a:pt x="6" y="13"/>
                      <a:pt x="3" y="12"/>
                      <a:pt x="2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8" name="Freeform 120">
                <a:extLst>
                  <a:ext uri="{FF2B5EF4-FFF2-40B4-BE49-F238E27FC236}">
                    <a16:creationId xmlns:a16="http://schemas.microsoft.com/office/drawing/2014/main" id="{9C0764E0-0AF4-4590-B42D-832B99BA4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" y="2103"/>
                <a:ext cx="25" cy="27"/>
              </a:xfrm>
              <a:custGeom>
                <a:avLst/>
                <a:gdLst>
                  <a:gd name="T0" fmla="*/ 1 w 9"/>
                  <a:gd name="T1" fmla="*/ 6 h 9"/>
                  <a:gd name="T2" fmla="*/ 3 w 9"/>
                  <a:gd name="T3" fmla="*/ 1 h 9"/>
                  <a:gd name="T4" fmla="*/ 9 w 9"/>
                  <a:gd name="T5" fmla="*/ 3 h 9"/>
                  <a:gd name="T6" fmla="*/ 6 w 9"/>
                  <a:gd name="T7" fmla="*/ 8 h 9"/>
                  <a:gd name="T8" fmla="*/ 1 w 9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1" y="6"/>
                    </a:move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8" y="1"/>
                      <a:pt x="9" y="3"/>
                    </a:cubicBezTo>
                    <a:cubicBezTo>
                      <a:pt x="9" y="5"/>
                      <a:pt x="8" y="8"/>
                      <a:pt x="6" y="8"/>
                    </a:cubicBezTo>
                    <a:cubicBezTo>
                      <a:pt x="4" y="9"/>
                      <a:pt x="2" y="8"/>
                      <a:pt x="1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9" name="Freeform 121">
                <a:extLst>
                  <a:ext uri="{FF2B5EF4-FFF2-40B4-BE49-F238E27FC236}">
                    <a16:creationId xmlns:a16="http://schemas.microsoft.com/office/drawing/2014/main" id="{8DA18E0E-8D58-4E13-9AEB-7FCE35329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0" y="2091"/>
                <a:ext cx="57" cy="60"/>
              </a:xfrm>
              <a:custGeom>
                <a:avLst/>
                <a:gdLst>
                  <a:gd name="T0" fmla="*/ 2 w 20"/>
                  <a:gd name="T1" fmla="*/ 14 h 20"/>
                  <a:gd name="T2" fmla="*/ 7 w 20"/>
                  <a:gd name="T3" fmla="*/ 2 h 20"/>
                  <a:gd name="T4" fmla="*/ 18 w 20"/>
                  <a:gd name="T5" fmla="*/ 7 h 20"/>
                  <a:gd name="T6" fmla="*/ 13 w 20"/>
                  <a:gd name="T7" fmla="*/ 19 h 20"/>
                  <a:gd name="T8" fmla="*/ 2 w 20"/>
                  <a:gd name="T9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2" y="14"/>
                    </a:moveTo>
                    <a:cubicBezTo>
                      <a:pt x="0" y="9"/>
                      <a:pt x="2" y="4"/>
                      <a:pt x="7" y="2"/>
                    </a:cubicBezTo>
                    <a:cubicBezTo>
                      <a:pt x="11" y="0"/>
                      <a:pt x="17" y="2"/>
                      <a:pt x="18" y="7"/>
                    </a:cubicBezTo>
                    <a:cubicBezTo>
                      <a:pt x="20" y="11"/>
                      <a:pt x="18" y="17"/>
                      <a:pt x="13" y="19"/>
                    </a:cubicBezTo>
                    <a:cubicBezTo>
                      <a:pt x="9" y="20"/>
                      <a:pt x="4" y="18"/>
                      <a:pt x="2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30" name="Group 122">
              <a:extLst>
                <a:ext uri="{FF2B5EF4-FFF2-40B4-BE49-F238E27FC236}">
                  <a16:creationId xmlns:a16="http://schemas.microsoft.com/office/drawing/2014/main" id="{307ABD80-F2BE-4E6D-A644-A5C3D9B8BAC4}"/>
                </a:ext>
              </a:extLst>
            </p:cNvPr>
            <p:cNvGrpSpPr>
              <a:grpSpLocks/>
            </p:cNvGrpSpPr>
            <p:nvPr/>
          </p:nvGrpSpPr>
          <p:grpSpPr bwMode="auto">
            <a:xfrm rot="13500000">
              <a:off x="6761672" y="4422063"/>
              <a:ext cx="771180" cy="147985"/>
              <a:chOff x="1352" y="2022"/>
              <a:chExt cx="2971" cy="354"/>
            </a:xfrm>
          </p:grpSpPr>
          <p:sp>
            <p:nvSpPr>
              <p:cNvPr id="131" name="Freeform 53">
                <a:extLst>
                  <a:ext uri="{FF2B5EF4-FFF2-40B4-BE49-F238E27FC236}">
                    <a16:creationId xmlns:a16="http://schemas.microsoft.com/office/drawing/2014/main" id="{FC97EC71-2A3F-4D98-BB71-6C0DFE33CB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52" y="2022"/>
                <a:ext cx="2032" cy="354"/>
              </a:xfrm>
              <a:custGeom>
                <a:avLst/>
                <a:gdLst>
                  <a:gd name="T0" fmla="*/ 721 w 721"/>
                  <a:gd name="T1" fmla="*/ 45 h 118"/>
                  <a:gd name="T2" fmla="*/ 721 w 721"/>
                  <a:gd name="T3" fmla="*/ 46 h 118"/>
                  <a:gd name="T4" fmla="*/ 721 w 721"/>
                  <a:gd name="T5" fmla="*/ 48 h 118"/>
                  <a:gd name="T6" fmla="*/ 716 w 721"/>
                  <a:gd name="T7" fmla="*/ 34 h 118"/>
                  <a:gd name="T8" fmla="*/ 702 w 721"/>
                  <a:gd name="T9" fmla="*/ 34 h 118"/>
                  <a:gd name="T10" fmla="*/ 702 w 721"/>
                  <a:gd name="T11" fmla="*/ 36 h 118"/>
                  <a:gd name="T12" fmla="*/ 683 w 721"/>
                  <a:gd name="T13" fmla="*/ 15 h 118"/>
                  <a:gd name="T14" fmla="*/ 154 w 721"/>
                  <a:gd name="T15" fmla="*/ 15 h 118"/>
                  <a:gd name="T16" fmla="*/ 154 w 721"/>
                  <a:gd name="T17" fmla="*/ 16 h 118"/>
                  <a:gd name="T18" fmla="*/ 139 w 721"/>
                  <a:gd name="T19" fmla="*/ 0 h 118"/>
                  <a:gd name="T20" fmla="*/ 135 w 721"/>
                  <a:gd name="T21" fmla="*/ 0 h 118"/>
                  <a:gd name="T22" fmla="*/ 117 w 721"/>
                  <a:gd name="T23" fmla="*/ 24 h 118"/>
                  <a:gd name="T24" fmla="*/ 115 w 721"/>
                  <a:gd name="T25" fmla="*/ 24 h 118"/>
                  <a:gd name="T26" fmla="*/ 85 w 721"/>
                  <a:gd name="T27" fmla="*/ 40 h 118"/>
                  <a:gd name="T28" fmla="*/ 27 w 721"/>
                  <a:gd name="T29" fmla="*/ 40 h 118"/>
                  <a:gd name="T30" fmla="*/ 17 w 721"/>
                  <a:gd name="T31" fmla="*/ 25 h 118"/>
                  <a:gd name="T32" fmla="*/ 12 w 721"/>
                  <a:gd name="T33" fmla="*/ 25 h 118"/>
                  <a:gd name="T34" fmla="*/ 0 w 721"/>
                  <a:gd name="T35" fmla="*/ 58 h 118"/>
                  <a:gd name="T36" fmla="*/ 12 w 721"/>
                  <a:gd name="T37" fmla="*/ 90 h 118"/>
                  <a:gd name="T38" fmla="*/ 17 w 721"/>
                  <a:gd name="T39" fmla="*/ 90 h 118"/>
                  <a:gd name="T40" fmla="*/ 27 w 721"/>
                  <a:gd name="T41" fmla="*/ 77 h 118"/>
                  <a:gd name="T42" fmla="*/ 27 w 721"/>
                  <a:gd name="T43" fmla="*/ 77 h 118"/>
                  <a:gd name="T44" fmla="*/ 85 w 721"/>
                  <a:gd name="T45" fmla="*/ 77 h 118"/>
                  <a:gd name="T46" fmla="*/ 85 w 721"/>
                  <a:gd name="T47" fmla="*/ 77 h 118"/>
                  <a:gd name="T48" fmla="*/ 115 w 721"/>
                  <a:gd name="T49" fmla="*/ 93 h 118"/>
                  <a:gd name="T50" fmla="*/ 117 w 721"/>
                  <a:gd name="T51" fmla="*/ 93 h 118"/>
                  <a:gd name="T52" fmla="*/ 134 w 721"/>
                  <a:gd name="T53" fmla="*/ 118 h 118"/>
                  <a:gd name="T54" fmla="*/ 139 w 721"/>
                  <a:gd name="T55" fmla="*/ 118 h 118"/>
                  <a:gd name="T56" fmla="*/ 155 w 721"/>
                  <a:gd name="T57" fmla="*/ 99 h 118"/>
                  <a:gd name="T58" fmla="*/ 155 w 721"/>
                  <a:gd name="T59" fmla="*/ 100 h 118"/>
                  <a:gd name="T60" fmla="*/ 683 w 721"/>
                  <a:gd name="T61" fmla="*/ 100 h 118"/>
                  <a:gd name="T62" fmla="*/ 702 w 721"/>
                  <a:gd name="T63" fmla="*/ 60 h 118"/>
                  <a:gd name="T64" fmla="*/ 716 w 721"/>
                  <a:gd name="T65" fmla="*/ 60 h 118"/>
                  <a:gd name="T66" fmla="*/ 721 w 721"/>
                  <a:gd name="T67" fmla="*/ 47 h 118"/>
                  <a:gd name="T68" fmla="*/ 716 w 721"/>
                  <a:gd name="T69" fmla="*/ 3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21" h="118">
                    <a:moveTo>
                      <a:pt x="721" y="45"/>
                    </a:moveTo>
                    <a:cubicBezTo>
                      <a:pt x="721" y="45"/>
                      <a:pt x="721" y="45"/>
                      <a:pt x="721" y="46"/>
                    </a:cubicBezTo>
                    <a:cubicBezTo>
                      <a:pt x="721" y="47"/>
                      <a:pt x="721" y="47"/>
                      <a:pt x="721" y="48"/>
                    </a:cubicBezTo>
                    <a:moveTo>
                      <a:pt x="716" y="34"/>
                    </a:moveTo>
                    <a:cubicBezTo>
                      <a:pt x="702" y="34"/>
                      <a:pt x="702" y="34"/>
                      <a:pt x="702" y="34"/>
                    </a:cubicBezTo>
                    <a:cubicBezTo>
                      <a:pt x="702" y="34"/>
                      <a:pt x="702" y="35"/>
                      <a:pt x="702" y="36"/>
                    </a:cubicBezTo>
                    <a:cubicBezTo>
                      <a:pt x="698" y="26"/>
                      <a:pt x="690" y="15"/>
                      <a:pt x="683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6"/>
                      <a:pt x="154" y="16"/>
                    </a:cubicBezTo>
                    <a:cubicBezTo>
                      <a:pt x="151" y="6"/>
                      <a:pt x="145" y="0"/>
                      <a:pt x="139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27" y="0"/>
                      <a:pt x="121" y="9"/>
                      <a:pt x="117" y="24"/>
                    </a:cubicBezTo>
                    <a:cubicBezTo>
                      <a:pt x="115" y="24"/>
                      <a:pt x="115" y="24"/>
                      <a:pt x="115" y="24"/>
                    </a:cubicBezTo>
                    <a:cubicBezTo>
                      <a:pt x="115" y="24"/>
                      <a:pt x="93" y="40"/>
                      <a:pt x="85" y="40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5" y="31"/>
                      <a:pt x="21" y="25"/>
                      <a:pt x="17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6" y="25"/>
                      <a:pt x="0" y="40"/>
                      <a:pt x="0" y="58"/>
                    </a:cubicBezTo>
                    <a:cubicBezTo>
                      <a:pt x="0" y="75"/>
                      <a:pt x="6" y="90"/>
                      <a:pt x="12" y="90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21" y="90"/>
                      <a:pt x="25" y="85"/>
                      <a:pt x="27" y="77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93" y="77"/>
                      <a:pt x="115" y="93"/>
                      <a:pt x="115" y="93"/>
                    </a:cubicBezTo>
                    <a:cubicBezTo>
                      <a:pt x="117" y="93"/>
                      <a:pt x="117" y="93"/>
                      <a:pt x="117" y="93"/>
                    </a:cubicBezTo>
                    <a:cubicBezTo>
                      <a:pt x="121" y="108"/>
                      <a:pt x="127" y="118"/>
                      <a:pt x="134" y="118"/>
                    </a:cubicBezTo>
                    <a:cubicBezTo>
                      <a:pt x="139" y="118"/>
                      <a:pt x="139" y="118"/>
                      <a:pt x="139" y="118"/>
                    </a:cubicBezTo>
                    <a:cubicBezTo>
                      <a:pt x="146" y="118"/>
                      <a:pt x="151" y="110"/>
                      <a:pt x="155" y="99"/>
                    </a:cubicBezTo>
                    <a:cubicBezTo>
                      <a:pt x="155" y="99"/>
                      <a:pt x="155" y="99"/>
                      <a:pt x="155" y="100"/>
                    </a:cubicBezTo>
                    <a:cubicBezTo>
                      <a:pt x="683" y="100"/>
                      <a:pt x="683" y="100"/>
                      <a:pt x="683" y="100"/>
                    </a:cubicBezTo>
                    <a:cubicBezTo>
                      <a:pt x="690" y="100"/>
                      <a:pt x="698" y="76"/>
                      <a:pt x="702" y="60"/>
                    </a:cubicBezTo>
                    <a:cubicBezTo>
                      <a:pt x="716" y="60"/>
                      <a:pt x="716" y="60"/>
                      <a:pt x="716" y="60"/>
                    </a:cubicBezTo>
                    <a:cubicBezTo>
                      <a:pt x="719" y="60"/>
                      <a:pt x="721" y="54"/>
                      <a:pt x="721" y="47"/>
                    </a:cubicBezTo>
                    <a:cubicBezTo>
                      <a:pt x="721" y="39"/>
                      <a:pt x="719" y="34"/>
                      <a:pt x="716" y="34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2" name="Freeform 54">
                <a:extLst>
                  <a:ext uri="{FF2B5EF4-FFF2-40B4-BE49-F238E27FC236}">
                    <a16:creationId xmlns:a16="http://schemas.microsoft.com/office/drawing/2014/main" id="{8A13B2CF-96BD-4C73-A479-B7547E6D7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22"/>
                <a:ext cx="121" cy="354"/>
              </a:xfrm>
              <a:custGeom>
                <a:avLst/>
                <a:gdLst>
                  <a:gd name="T0" fmla="*/ 21 w 43"/>
                  <a:gd name="T1" fmla="*/ 0 h 118"/>
                  <a:gd name="T2" fmla="*/ 0 w 43"/>
                  <a:gd name="T3" fmla="*/ 38 h 118"/>
                  <a:gd name="T4" fmla="*/ 15 w 43"/>
                  <a:gd name="T5" fmla="*/ 38 h 118"/>
                  <a:gd name="T6" fmla="*/ 23 w 43"/>
                  <a:gd name="T7" fmla="*/ 60 h 118"/>
                  <a:gd name="T8" fmla="*/ 15 w 43"/>
                  <a:gd name="T9" fmla="*/ 81 h 118"/>
                  <a:gd name="T10" fmla="*/ 0 w 43"/>
                  <a:gd name="T11" fmla="*/ 81 h 118"/>
                  <a:gd name="T12" fmla="*/ 20 w 43"/>
                  <a:gd name="T13" fmla="*/ 118 h 118"/>
                  <a:gd name="T14" fmla="*/ 43 w 43"/>
                  <a:gd name="T15" fmla="*/ 59 h 118"/>
                  <a:gd name="T16" fmla="*/ 21 w 43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18">
                    <a:moveTo>
                      <a:pt x="21" y="0"/>
                    </a:moveTo>
                    <a:cubicBezTo>
                      <a:pt x="11" y="0"/>
                      <a:pt x="3" y="16"/>
                      <a:pt x="0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9" y="38"/>
                      <a:pt x="23" y="48"/>
                      <a:pt x="23" y="60"/>
                    </a:cubicBezTo>
                    <a:cubicBezTo>
                      <a:pt x="23" y="72"/>
                      <a:pt x="19" y="81"/>
                      <a:pt x="15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4" y="103"/>
                      <a:pt x="11" y="117"/>
                      <a:pt x="20" y="118"/>
                    </a:cubicBezTo>
                    <a:cubicBezTo>
                      <a:pt x="33" y="118"/>
                      <a:pt x="43" y="91"/>
                      <a:pt x="43" y="59"/>
                    </a:cubicBezTo>
                    <a:cubicBezTo>
                      <a:pt x="43" y="26"/>
                      <a:pt x="33" y="0"/>
                      <a:pt x="21" y="0"/>
                    </a:cubicBezTo>
                    <a:close/>
                  </a:path>
                </a:pathLst>
              </a:custGeom>
              <a:solidFill>
                <a:srgbClr val="DEE9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3" name="Freeform 55">
                <a:extLst>
                  <a:ext uri="{FF2B5EF4-FFF2-40B4-BE49-F238E27FC236}">
                    <a16:creationId xmlns:a16="http://schemas.microsoft.com/office/drawing/2014/main" id="{6E592250-8B17-4E42-85BD-C3567CEA6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" y="2022"/>
                <a:ext cx="76" cy="354"/>
              </a:xfrm>
              <a:custGeom>
                <a:avLst/>
                <a:gdLst>
                  <a:gd name="T0" fmla="*/ 4 w 27"/>
                  <a:gd name="T1" fmla="*/ 118 h 118"/>
                  <a:gd name="T2" fmla="*/ 26 w 27"/>
                  <a:gd name="T3" fmla="*/ 59 h 118"/>
                  <a:gd name="T4" fmla="*/ 5 w 27"/>
                  <a:gd name="T5" fmla="*/ 0 h 118"/>
                  <a:gd name="T6" fmla="*/ 0 w 27"/>
                  <a:gd name="T7" fmla="*/ 0 h 118"/>
                  <a:gd name="T8" fmla="*/ 22 w 27"/>
                  <a:gd name="T9" fmla="*/ 59 h 118"/>
                  <a:gd name="T10" fmla="*/ 0 w 27"/>
                  <a:gd name="T11" fmla="*/ 118 h 118"/>
                  <a:gd name="T12" fmla="*/ 4 w 27"/>
                  <a:gd name="T13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18">
                    <a:moveTo>
                      <a:pt x="4" y="118"/>
                    </a:moveTo>
                    <a:cubicBezTo>
                      <a:pt x="17" y="118"/>
                      <a:pt x="26" y="92"/>
                      <a:pt x="26" y="59"/>
                    </a:cubicBezTo>
                    <a:cubicBezTo>
                      <a:pt x="27" y="26"/>
                      <a:pt x="17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2" y="26"/>
                      <a:pt x="22" y="59"/>
                    </a:cubicBezTo>
                    <a:cubicBezTo>
                      <a:pt x="22" y="92"/>
                      <a:pt x="12" y="118"/>
                      <a:pt x="0" y="118"/>
                    </a:cubicBezTo>
                    <a:lnTo>
                      <a:pt x="4" y="118"/>
                    </a:lnTo>
                    <a:close/>
                  </a:path>
                </a:pathLst>
              </a:custGeom>
              <a:solidFill>
                <a:srgbClr val="A6C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4" name="Freeform 56">
                <a:extLst>
                  <a:ext uri="{FF2B5EF4-FFF2-40B4-BE49-F238E27FC236}">
                    <a16:creationId xmlns:a16="http://schemas.microsoft.com/office/drawing/2014/main" id="{FF8CAB6B-D74B-4DFB-AD16-B2682C975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1536" cy="255"/>
              </a:xfrm>
              <a:custGeom>
                <a:avLst/>
                <a:gdLst>
                  <a:gd name="T0" fmla="*/ 529 w 545"/>
                  <a:gd name="T1" fmla="*/ 0 h 85"/>
                  <a:gd name="T2" fmla="*/ 0 w 545"/>
                  <a:gd name="T3" fmla="*/ 0 h 85"/>
                  <a:gd name="T4" fmla="*/ 7 w 545"/>
                  <a:gd name="T5" fmla="*/ 44 h 85"/>
                  <a:gd name="T6" fmla="*/ 1 w 545"/>
                  <a:gd name="T7" fmla="*/ 85 h 85"/>
                  <a:gd name="T8" fmla="*/ 529 w 545"/>
                  <a:gd name="T9" fmla="*/ 85 h 85"/>
                  <a:gd name="T10" fmla="*/ 545 w 545"/>
                  <a:gd name="T11" fmla="*/ 42 h 85"/>
                  <a:gd name="T12" fmla="*/ 529 w 545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5" h="85">
                    <a:moveTo>
                      <a:pt x="5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ubicBezTo>
                      <a:pt x="7" y="60"/>
                      <a:pt x="5" y="74"/>
                      <a:pt x="1" y="85"/>
                    </a:cubicBezTo>
                    <a:cubicBezTo>
                      <a:pt x="529" y="85"/>
                      <a:pt x="529" y="85"/>
                      <a:pt x="529" y="85"/>
                    </a:cubicBezTo>
                    <a:cubicBezTo>
                      <a:pt x="538" y="85"/>
                      <a:pt x="545" y="66"/>
                      <a:pt x="545" y="42"/>
                    </a:cubicBezTo>
                    <a:cubicBezTo>
                      <a:pt x="545" y="19"/>
                      <a:pt x="535" y="0"/>
                      <a:pt x="529" y="0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5" name="Freeform 57">
                <a:extLst>
                  <a:ext uri="{FF2B5EF4-FFF2-40B4-BE49-F238E27FC236}">
                    <a16:creationId xmlns:a16="http://schemas.microsoft.com/office/drawing/2014/main" id="{006AC0CF-22B6-485B-AD39-09F0E0DFD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992" cy="255"/>
              </a:xfrm>
              <a:custGeom>
                <a:avLst/>
                <a:gdLst>
                  <a:gd name="T0" fmla="*/ 7 w 352"/>
                  <a:gd name="T1" fmla="*/ 44 h 85"/>
                  <a:gd name="T2" fmla="*/ 1 w 352"/>
                  <a:gd name="T3" fmla="*/ 85 h 85"/>
                  <a:gd name="T4" fmla="*/ 342 w 352"/>
                  <a:gd name="T5" fmla="*/ 85 h 85"/>
                  <a:gd name="T6" fmla="*/ 351 w 352"/>
                  <a:gd name="T7" fmla="*/ 53 h 85"/>
                  <a:gd name="T8" fmla="*/ 352 w 352"/>
                  <a:gd name="T9" fmla="*/ 21 h 85"/>
                  <a:gd name="T10" fmla="*/ 339 w 352"/>
                  <a:gd name="T11" fmla="*/ 0 h 85"/>
                  <a:gd name="T12" fmla="*/ 0 w 352"/>
                  <a:gd name="T13" fmla="*/ 0 h 85"/>
                  <a:gd name="T14" fmla="*/ 7 w 352"/>
                  <a:gd name="T15" fmla="*/ 4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85">
                    <a:moveTo>
                      <a:pt x="7" y="44"/>
                    </a:moveTo>
                    <a:cubicBezTo>
                      <a:pt x="7" y="60"/>
                      <a:pt x="5" y="74"/>
                      <a:pt x="1" y="85"/>
                    </a:cubicBezTo>
                    <a:cubicBezTo>
                      <a:pt x="342" y="85"/>
                      <a:pt x="342" y="85"/>
                      <a:pt x="342" y="85"/>
                    </a:cubicBezTo>
                    <a:cubicBezTo>
                      <a:pt x="351" y="53"/>
                      <a:pt x="351" y="53"/>
                      <a:pt x="351" y="53"/>
                    </a:cubicBezTo>
                    <a:cubicBezTo>
                      <a:pt x="352" y="21"/>
                      <a:pt x="352" y="21"/>
                      <a:pt x="352" y="21"/>
                    </a:cubicBezTo>
                    <a:cubicBezTo>
                      <a:pt x="339" y="0"/>
                      <a:pt x="339" y="0"/>
                      <a:pt x="33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6" name="Freeform 58">
                <a:extLst>
                  <a:ext uri="{FF2B5EF4-FFF2-40B4-BE49-F238E27FC236}">
                    <a16:creationId xmlns:a16="http://schemas.microsoft.com/office/drawing/2014/main" id="{6BA4835A-7DAC-4EB5-93EA-BB3B73F69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2067"/>
                <a:ext cx="65" cy="252"/>
              </a:xfrm>
              <a:custGeom>
                <a:avLst/>
                <a:gdLst>
                  <a:gd name="T0" fmla="*/ 0 w 23"/>
                  <a:gd name="T1" fmla="*/ 0 h 84"/>
                  <a:gd name="T2" fmla="*/ 23 w 23"/>
                  <a:gd name="T3" fmla="*/ 44 h 84"/>
                  <a:gd name="T4" fmla="*/ 2 w 23"/>
                  <a:gd name="T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84">
                    <a:moveTo>
                      <a:pt x="0" y="0"/>
                    </a:moveTo>
                    <a:cubicBezTo>
                      <a:pt x="8" y="12"/>
                      <a:pt x="23" y="33"/>
                      <a:pt x="23" y="44"/>
                    </a:cubicBezTo>
                    <a:cubicBezTo>
                      <a:pt x="23" y="55"/>
                      <a:pt x="2" y="84"/>
                      <a:pt x="2" y="84"/>
                    </a:cubicBezTo>
                  </a:path>
                </a:pathLst>
              </a:custGeom>
              <a:solidFill>
                <a:srgbClr val="8283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7" name="Freeform 59">
                <a:extLst>
                  <a:ext uri="{FF2B5EF4-FFF2-40B4-BE49-F238E27FC236}">
                    <a16:creationId xmlns:a16="http://schemas.microsoft.com/office/drawing/2014/main" id="{222C8C58-C295-44D2-93F0-A614A4FD5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142"/>
                <a:ext cx="184" cy="111"/>
              </a:xfrm>
              <a:custGeom>
                <a:avLst/>
                <a:gdLst>
                  <a:gd name="T0" fmla="*/ 58 w 65"/>
                  <a:gd name="T1" fmla="*/ 0 h 37"/>
                  <a:gd name="T2" fmla="*/ 0 w 65"/>
                  <a:gd name="T3" fmla="*/ 0 h 37"/>
                  <a:gd name="T4" fmla="*/ 2 w 65"/>
                  <a:gd name="T5" fmla="*/ 18 h 37"/>
                  <a:gd name="T6" fmla="*/ 0 w 65"/>
                  <a:gd name="T7" fmla="*/ 37 h 37"/>
                  <a:gd name="T8" fmla="*/ 58 w 65"/>
                  <a:gd name="T9" fmla="*/ 37 h 37"/>
                  <a:gd name="T10" fmla="*/ 65 w 65"/>
                  <a:gd name="T11" fmla="*/ 19 h 37"/>
                  <a:gd name="T12" fmla="*/ 58 w 65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37">
                    <a:moveTo>
                      <a:pt x="5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2" y="18"/>
                    </a:cubicBezTo>
                    <a:cubicBezTo>
                      <a:pt x="2" y="25"/>
                      <a:pt x="1" y="31"/>
                      <a:pt x="0" y="37"/>
                    </a:cubicBezTo>
                    <a:cubicBezTo>
                      <a:pt x="58" y="37"/>
                      <a:pt x="58" y="37"/>
                      <a:pt x="58" y="37"/>
                    </a:cubicBezTo>
                    <a:cubicBezTo>
                      <a:pt x="62" y="37"/>
                      <a:pt x="65" y="29"/>
                      <a:pt x="65" y="19"/>
                    </a:cubicBezTo>
                    <a:cubicBezTo>
                      <a:pt x="65" y="8"/>
                      <a:pt x="62" y="0"/>
                      <a:pt x="58" y="0"/>
                    </a:cubicBezTo>
                    <a:close/>
                  </a:path>
                </a:pathLst>
              </a:custGeom>
              <a:solidFill>
                <a:srgbClr val="DFE0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8" name="Freeform 60">
                <a:extLst>
                  <a:ext uri="{FF2B5EF4-FFF2-40B4-BE49-F238E27FC236}">
                    <a16:creationId xmlns:a16="http://schemas.microsoft.com/office/drawing/2014/main" id="{6D9A4E44-0040-44ED-9130-6644975113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2097"/>
                <a:ext cx="71" cy="195"/>
              </a:xfrm>
              <a:custGeom>
                <a:avLst/>
                <a:gdLst>
                  <a:gd name="T0" fmla="*/ 0 w 25"/>
                  <a:gd name="T1" fmla="*/ 33 h 65"/>
                  <a:gd name="T2" fmla="*/ 12 w 25"/>
                  <a:gd name="T3" fmla="*/ 0 h 65"/>
                  <a:gd name="T4" fmla="*/ 24 w 25"/>
                  <a:gd name="T5" fmla="*/ 33 h 65"/>
                  <a:gd name="T6" fmla="*/ 12 w 25"/>
                  <a:gd name="T7" fmla="*/ 65 h 65"/>
                  <a:gd name="T8" fmla="*/ 0 w 25"/>
                  <a:gd name="T9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65">
                    <a:moveTo>
                      <a:pt x="0" y="33"/>
                    </a:moveTo>
                    <a:cubicBezTo>
                      <a:pt x="0" y="15"/>
                      <a:pt x="6" y="0"/>
                      <a:pt x="12" y="0"/>
                    </a:cubicBezTo>
                    <a:cubicBezTo>
                      <a:pt x="19" y="0"/>
                      <a:pt x="25" y="15"/>
                      <a:pt x="24" y="33"/>
                    </a:cubicBezTo>
                    <a:cubicBezTo>
                      <a:pt x="24" y="50"/>
                      <a:pt x="19" y="65"/>
                      <a:pt x="12" y="65"/>
                    </a:cubicBezTo>
                    <a:cubicBezTo>
                      <a:pt x="6" y="65"/>
                      <a:pt x="0" y="50"/>
                      <a:pt x="0" y="33"/>
                    </a:cubicBezTo>
                    <a:close/>
                  </a:path>
                </a:pathLst>
              </a:custGeom>
              <a:solidFill>
                <a:srgbClr val="DEE9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9" name="Freeform 61">
                <a:extLst>
                  <a:ext uri="{FF2B5EF4-FFF2-40B4-BE49-F238E27FC236}">
                    <a16:creationId xmlns:a16="http://schemas.microsoft.com/office/drawing/2014/main" id="{C40165AB-70E1-4A23-80D9-20985A10CC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5" y="2103"/>
                <a:ext cx="59" cy="99"/>
              </a:xfrm>
              <a:custGeom>
                <a:avLst/>
                <a:gdLst>
                  <a:gd name="T0" fmla="*/ 9 w 21"/>
                  <a:gd name="T1" fmla="*/ 2 h 33"/>
                  <a:gd name="T2" fmla="*/ 3 w 21"/>
                  <a:gd name="T3" fmla="*/ 15 h 33"/>
                  <a:gd name="T4" fmla="*/ 2 w 21"/>
                  <a:gd name="T5" fmla="*/ 33 h 33"/>
                  <a:gd name="T6" fmla="*/ 7 w 21"/>
                  <a:gd name="T7" fmla="*/ 22 h 33"/>
                  <a:gd name="T8" fmla="*/ 12 w 21"/>
                  <a:gd name="T9" fmla="*/ 20 h 33"/>
                  <a:gd name="T10" fmla="*/ 16 w 21"/>
                  <a:gd name="T11" fmla="*/ 24 h 33"/>
                  <a:gd name="T12" fmla="*/ 13 w 21"/>
                  <a:gd name="T13" fmla="*/ 4 h 33"/>
                  <a:gd name="T14" fmla="*/ 9 w 21"/>
                  <a:gd name="T15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33">
                    <a:moveTo>
                      <a:pt x="9" y="2"/>
                    </a:moveTo>
                    <a:cubicBezTo>
                      <a:pt x="5" y="5"/>
                      <a:pt x="3" y="11"/>
                      <a:pt x="3" y="15"/>
                    </a:cubicBezTo>
                    <a:cubicBezTo>
                      <a:pt x="2" y="21"/>
                      <a:pt x="0" y="28"/>
                      <a:pt x="2" y="33"/>
                    </a:cubicBezTo>
                    <a:cubicBezTo>
                      <a:pt x="4" y="29"/>
                      <a:pt x="3" y="25"/>
                      <a:pt x="7" y="22"/>
                    </a:cubicBezTo>
                    <a:cubicBezTo>
                      <a:pt x="8" y="21"/>
                      <a:pt x="11" y="20"/>
                      <a:pt x="12" y="20"/>
                    </a:cubicBezTo>
                    <a:cubicBezTo>
                      <a:pt x="15" y="21"/>
                      <a:pt x="14" y="23"/>
                      <a:pt x="16" y="24"/>
                    </a:cubicBezTo>
                    <a:cubicBezTo>
                      <a:pt x="21" y="23"/>
                      <a:pt x="16" y="7"/>
                      <a:pt x="13" y="4"/>
                    </a:cubicBezTo>
                    <a:cubicBezTo>
                      <a:pt x="12" y="2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0" name="Freeform 62">
                <a:extLst>
                  <a:ext uri="{FF2B5EF4-FFF2-40B4-BE49-F238E27FC236}">
                    <a16:creationId xmlns:a16="http://schemas.microsoft.com/office/drawing/2014/main" id="{B4821C3E-178C-4379-AC3E-471785C87F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100"/>
                <a:ext cx="31" cy="63"/>
              </a:xfrm>
              <a:custGeom>
                <a:avLst/>
                <a:gdLst>
                  <a:gd name="T0" fmla="*/ 1 w 11"/>
                  <a:gd name="T1" fmla="*/ 21 h 21"/>
                  <a:gd name="T2" fmla="*/ 4 w 11"/>
                  <a:gd name="T3" fmla="*/ 6 h 21"/>
                  <a:gd name="T4" fmla="*/ 11 w 11"/>
                  <a:gd name="T5" fmla="*/ 13 h 21"/>
                  <a:gd name="T6" fmla="*/ 4 w 11"/>
                  <a:gd name="T7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1">
                    <a:moveTo>
                      <a:pt x="1" y="21"/>
                    </a:moveTo>
                    <a:cubicBezTo>
                      <a:pt x="0" y="17"/>
                      <a:pt x="1" y="10"/>
                      <a:pt x="4" y="6"/>
                    </a:cubicBezTo>
                    <a:cubicBezTo>
                      <a:pt x="8" y="0"/>
                      <a:pt x="10" y="10"/>
                      <a:pt x="11" y="13"/>
                    </a:cubicBezTo>
                    <a:cubicBezTo>
                      <a:pt x="10" y="11"/>
                      <a:pt x="5" y="5"/>
                      <a:pt x="4" y="11"/>
                    </a:cubicBezTo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1" name="Freeform 63">
                <a:extLst>
                  <a:ext uri="{FF2B5EF4-FFF2-40B4-BE49-F238E27FC236}">
                    <a16:creationId xmlns:a16="http://schemas.microsoft.com/office/drawing/2014/main" id="{385774EE-0998-4979-A6E0-5002ABD811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2" y="2067"/>
                <a:ext cx="107" cy="255"/>
              </a:xfrm>
              <a:custGeom>
                <a:avLst/>
                <a:gdLst>
                  <a:gd name="T0" fmla="*/ 38 w 38"/>
                  <a:gd name="T1" fmla="*/ 30 h 85"/>
                  <a:gd name="T2" fmla="*/ 16 w 38"/>
                  <a:gd name="T3" fmla="*/ 0 h 85"/>
                  <a:gd name="T4" fmla="*/ 0 w 38"/>
                  <a:gd name="T5" fmla="*/ 42 h 85"/>
                  <a:gd name="T6" fmla="*/ 16 w 38"/>
                  <a:gd name="T7" fmla="*/ 85 h 85"/>
                  <a:gd name="T8" fmla="*/ 17 w 38"/>
                  <a:gd name="T9" fmla="*/ 85 h 85"/>
                  <a:gd name="T10" fmla="*/ 38 w 38"/>
                  <a:gd name="T11" fmla="*/ 3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5">
                    <a:moveTo>
                      <a:pt x="38" y="30"/>
                    </a:moveTo>
                    <a:cubicBezTo>
                      <a:pt x="38" y="20"/>
                      <a:pt x="25" y="0"/>
                      <a:pt x="16" y="0"/>
                    </a:cubicBezTo>
                    <a:cubicBezTo>
                      <a:pt x="8" y="0"/>
                      <a:pt x="0" y="19"/>
                      <a:pt x="0" y="42"/>
                    </a:cubicBezTo>
                    <a:cubicBezTo>
                      <a:pt x="0" y="66"/>
                      <a:pt x="7" y="85"/>
                      <a:pt x="16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26" y="83"/>
                      <a:pt x="38" y="40"/>
                      <a:pt x="38" y="30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2" name="Freeform 64">
                <a:extLst>
                  <a:ext uri="{FF2B5EF4-FFF2-40B4-BE49-F238E27FC236}">
                    <a16:creationId xmlns:a16="http://schemas.microsoft.com/office/drawing/2014/main" id="{8D1661FC-48A8-4D20-9EB0-1C8291E47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5" y="2070"/>
                <a:ext cx="104" cy="252"/>
              </a:xfrm>
              <a:custGeom>
                <a:avLst/>
                <a:gdLst>
                  <a:gd name="T0" fmla="*/ 0 w 37"/>
                  <a:gd name="T1" fmla="*/ 84 h 84"/>
                  <a:gd name="T2" fmla="*/ 16 w 37"/>
                  <a:gd name="T3" fmla="*/ 42 h 84"/>
                  <a:gd name="T4" fmla="*/ 0 w 37"/>
                  <a:gd name="T5" fmla="*/ 0 h 84"/>
                  <a:gd name="T6" fmla="*/ 21 w 37"/>
                  <a:gd name="T7" fmla="*/ 0 h 84"/>
                  <a:gd name="T8" fmla="*/ 37 w 37"/>
                  <a:gd name="T9" fmla="*/ 42 h 84"/>
                  <a:gd name="T10" fmla="*/ 21 w 37"/>
                  <a:gd name="T11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84">
                    <a:moveTo>
                      <a:pt x="0" y="84"/>
                    </a:moveTo>
                    <a:cubicBezTo>
                      <a:pt x="9" y="84"/>
                      <a:pt x="16" y="65"/>
                      <a:pt x="16" y="42"/>
                    </a:cubicBezTo>
                    <a:cubicBezTo>
                      <a:pt x="16" y="19"/>
                      <a:pt x="9" y="0"/>
                      <a:pt x="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30" y="0"/>
                      <a:pt x="37" y="19"/>
                      <a:pt x="37" y="42"/>
                    </a:cubicBezTo>
                    <a:cubicBezTo>
                      <a:pt x="37" y="66"/>
                      <a:pt x="30" y="84"/>
                      <a:pt x="21" y="8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3" name="Freeform 65">
                <a:extLst>
                  <a:ext uri="{FF2B5EF4-FFF2-40B4-BE49-F238E27FC236}">
                    <a16:creationId xmlns:a16="http://schemas.microsoft.com/office/drawing/2014/main" id="{F9E278A1-8A6F-4BAC-9C37-93E484CE0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184"/>
                <a:ext cx="155" cy="66"/>
              </a:xfrm>
              <a:custGeom>
                <a:avLst/>
                <a:gdLst>
                  <a:gd name="T0" fmla="*/ 1 w 55"/>
                  <a:gd name="T1" fmla="*/ 0 h 22"/>
                  <a:gd name="T2" fmla="*/ 0 w 55"/>
                  <a:gd name="T3" fmla="*/ 21 h 22"/>
                  <a:gd name="T4" fmla="*/ 55 w 55"/>
                  <a:gd name="T5" fmla="*/ 22 h 22"/>
                  <a:gd name="T6" fmla="*/ 6 w 55"/>
                  <a:gd name="T7" fmla="*/ 13 h 22"/>
                  <a:gd name="T8" fmla="*/ 1 w 55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22">
                    <a:moveTo>
                      <a:pt x="1" y="0"/>
                    </a:moveTo>
                    <a:cubicBezTo>
                      <a:pt x="2" y="3"/>
                      <a:pt x="3" y="16"/>
                      <a:pt x="0" y="21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43" y="21"/>
                      <a:pt x="9" y="20"/>
                      <a:pt x="6" y="13"/>
                    </a:cubicBezTo>
                    <a:cubicBezTo>
                      <a:pt x="3" y="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ACD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4" name="Freeform 66">
                <a:extLst>
                  <a:ext uri="{FF2B5EF4-FFF2-40B4-BE49-F238E27FC236}">
                    <a16:creationId xmlns:a16="http://schemas.microsoft.com/office/drawing/2014/main" id="{1EAF8562-7EF3-4742-BBA8-907579C14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" y="2097"/>
                <a:ext cx="48" cy="195"/>
              </a:xfrm>
              <a:custGeom>
                <a:avLst/>
                <a:gdLst>
                  <a:gd name="T0" fmla="*/ 5 w 17"/>
                  <a:gd name="T1" fmla="*/ 65 h 65"/>
                  <a:gd name="T2" fmla="*/ 17 w 17"/>
                  <a:gd name="T3" fmla="*/ 33 h 65"/>
                  <a:gd name="T4" fmla="*/ 5 w 17"/>
                  <a:gd name="T5" fmla="*/ 0 h 65"/>
                  <a:gd name="T6" fmla="*/ 0 w 17"/>
                  <a:gd name="T7" fmla="*/ 0 h 65"/>
                  <a:gd name="T8" fmla="*/ 12 w 17"/>
                  <a:gd name="T9" fmla="*/ 33 h 65"/>
                  <a:gd name="T10" fmla="*/ 0 w 17"/>
                  <a:gd name="T11" fmla="*/ 65 h 65"/>
                  <a:gd name="T12" fmla="*/ 5 w 17"/>
                  <a:gd name="T1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5">
                    <a:moveTo>
                      <a:pt x="5" y="65"/>
                    </a:moveTo>
                    <a:cubicBezTo>
                      <a:pt x="12" y="65"/>
                      <a:pt x="17" y="50"/>
                      <a:pt x="17" y="33"/>
                    </a:cubicBezTo>
                    <a:cubicBezTo>
                      <a:pt x="17" y="15"/>
                      <a:pt x="12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13" y="15"/>
                      <a:pt x="12" y="33"/>
                    </a:cubicBezTo>
                    <a:cubicBezTo>
                      <a:pt x="12" y="50"/>
                      <a:pt x="7" y="65"/>
                      <a:pt x="0" y="65"/>
                    </a:cubicBezTo>
                    <a:lnTo>
                      <a:pt x="5" y="65"/>
                    </a:lnTo>
                    <a:close/>
                  </a:path>
                </a:pathLst>
              </a:custGeom>
              <a:solidFill>
                <a:srgbClr val="A6C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5" name="Freeform 67">
                <a:extLst>
                  <a:ext uri="{FF2B5EF4-FFF2-40B4-BE49-F238E27FC236}">
                    <a16:creationId xmlns:a16="http://schemas.microsoft.com/office/drawing/2014/main" id="{BE39817D-6BAA-44DE-B104-2CF2164C7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7" y="2145"/>
                <a:ext cx="17" cy="33"/>
              </a:xfrm>
              <a:custGeom>
                <a:avLst/>
                <a:gdLst>
                  <a:gd name="T0" fmla="*/ 6 w 6"/>
                  <a:gd name="T1" fmla="*/ 11 h 11"/>
                  <a:gd name="T2" fmla="*/ 4 w 6"/>
                  <a:gd name="T3" fmla="*/ 0 h 11"/>
                  <a:gd name="T4" fmla="*/ 0 w 6"/>
                  <a:gd name="T5" fmla="*/ 0 h 11"/>
                  <a:gd name="T6" fmla="*/ 1 w 6"/>
                  <a:gd name="T7" fmla="*/ 11 h 11"/>
                  <a:gd name="T8" fmla="*/ 6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6" y="11"/>
                    </a:moveTo>
                    <a:cubicBezTo>
                      <a:pt x="6" y="7"/>
                      <a:pt x="5" y="3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7"/>
                      <a:pt x="1" y="11"/>
                    </a:cubicBez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6" name="Freeform 68">
                <a:extLst>
                  <a:ext uri="{FF2B5EF4-FFF2-40B4-BE49-F238E27FC236}">
                    <a16:creationId xmlns:a16="http://schemas.microsoft.com/office/drawing/2014/main" id="{C06BA915-B362-4A80-BE71-BDF2F1BFE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4" y="2133"/>
                <a:ext cx="14" cy="9"/>
              </a:xfrm>
              <a:custGeom>
                <a:avLst/>
                <a:gdLst>
                  <a:gd name="T0" fmla="*/ 4 w 5"/>
                  <a:gd name="T1" fmla="*/ 0 h 3"/>
                  <a:gd name="T2" fmla="*/ 0 w 5"/>
                  <a:gd name="T3" fmla="*/ 1 h 3"/>
                  <a:gd name="T4" fmla="*/ 0 w 5"/>
                  <a:gd name="T5" fmla="*/ 3 h 3"/>
                  <a:gd name="T6" fmla="*/ 5 w 5"/>
                  <a:gd name="T7" fmla="*/ 2 h 3"/>
                  <a:gd name="T8" fmla="*/ 4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0075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7" name="Freeform 69">
                <a:extLst>
                  <a:ext uri="{FF2B5EF4-FFF2-40B4-BE49-F238E27FC236}">
                    <a16:creationId xmlns:a16="http://schemas.microsoft.com/office/drawing/2014/main" id="{6C74105D-A10C-4BE0-8304-A6A9B79C0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" y="2187"/>
                <a:ext cx="14" cy="15"/>
              </a:xfrm>
              <a:custGeom>
                <a:avLst/>
                <a:gdLst>
                  <a:gd name="T0" fmla="*/ 0 w 5"/>
                  <a:gd name="T1" fmla="*/ 0 h 5"/>
                  <a:gd name="T2" fmla="*/ 0 w 5"/>
                  <a:gd name="T3" fmla="*/ 3 h 5"/>
                  <a:gd name="T4" fmla="*/ 0 w 5"/>
                  <a:gd name="T5" fmla="*/ 5 h 5"/>
                  <a:gd name="T6" fmla="*/ 5 w 5"/>
                  <a:gd name="T7" fmla="*/ 4 h 5"/>
                  <a:gd name="T8" fmla="*/ 5 w 5"/>
                  <a:gd name="T9" fmla="*/ 3 h 5"/>
                  <a:gd name="T10" fmla="*/ 5 w 5"/>
                  <a:gd name="T11" fmla="*/ 1 h 5"/>
                  <a:gd name="T12" fmla="*/ 5 w 5"/>
                  <a:gd name="T13" fmla="*/ 0 h 5"/>
                  <a:gd name="T14" fmla="*/ 0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9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8" name="Freeform 70">
                <a:extLst>
                  <a:ext uri="{FF2B5EF4-FFF2-40B4-BE49-F238E27FC236}">
                    <a16:creationId xmlns:a16="http://schemas.microsoft.com/office/drawing/2014/main" id="{DC7558F9-12B4-4DE5-85FB-EF0131976C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9" y="2124"/>
                <a:ext cx="17" cy="39"/>
              </a:xfrm>
              <a:custGeom>
                <a:avLst/>
                <a:gdLst>
                  <a:gd name="T0" fmla="*/ 4 w 6"/>
                  <a:gd name="T1" fmla="*/ 0 h 13"/>
                  <a:gd name="T2" fmla="*/ 0 w 6"/>
                  <a:gd name="T3" fmla="*/ 0 h 13"/>
                  <a:gd name="T4" fmla="*/ 1 w 6"/>
                  <a:gd name="T5" fmla="*/ 13 h 13"/>
                  <a:gd name="T6" fmla="*/ 6 w 6"/>
                  <a:gd name="T7" fmla="*/ 13 h 13"/>
                  <a:gd name="T8" fmla="*/ 4 w 6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9"/>
                      <a:pt x="1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8"/>
                      <a:pt x="5" y="4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9" name="Freeform 71">
                <a:extLst>
                  <a:ext uri="{FF2B5EF4-FFF2-40B4-BE49-F238E27FC236}">
                    <a16:creationId xmlns:a16="http://schemas.microsoft.com/office/drawing/2014/main" id="{D34A35E6-06C7-4F73-A6A2-5E8827830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112"/>
                <a:ext cx="12" cy="6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0 h 2"/>
                  <a:gd name="T4" fmla="*/ 0 w 4"/>
                  <a:gd name="T5" fmla="*/ 2 h 2"/>
                  <a:gd name="T6" fmla="*/ 4 w 4"/>
                  <a:gd name="T7" fmla="*/ 2 h 2"/>
                  <a:gd name="T8" fmla="*/ 4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0075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0" name="Freeform 72">
                <a:extLst>
                  <a:ext uri="{FF2B5EF4-FFF2-40B4-BE49-F238E27FC236}">
                    <a16:creationId xmlns:a16="http://schemas.microsoft.com/office/drawing/2014/main" id="{D98B6EA9-D96D-46CE-AC29-1DA2AED2E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" y="2172"/>
                <a:ext cx="14" cy="18"/>
              </a:xfrm>
              <a:custGeom>
                <a:avLst/>
                <a:gdLst>
                  <a:gd name="T0" fmla="*/ 5 w 5"/>
                  <a:gd name="T1" fmla="*/ 6 h 6"/>
                  <a:gd name="T2" fmla="*/ 5 w 5"/>
                  <a:gd name="T3" fmla="*/ 4 h 6"/>
                  <a:gd name="T4" fmla="*/ 5 w 5"/>
                  <a:gd name="T5" fmla="*/ 1 h 6"/>
                  <a:gd name="T6" fmla="*/ 5 w 5"/>
                  <a:gd name="T7" fmla="*/ 0 h 6"/>
                  <a:gd name="T8" fmla="*/ 0 w 5"/>
                  <a:gd name="T9" fmla="*/ 0 h 6"/>
                  <a:gd name="T10" fmla="*/ 0 w 5"/>
                  <a:gd name="T11" fmla="*/ 6 h 6"/>
                  <a:gd name="T12" fmla="*/ 5 w 5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4"/>
                      <a:pt x="5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299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1" name="Freeform 73">
                <a:extLst>
                  <a:ext uri="{FF2B5EF4-FFF2-40B4-BE49-F238E27FC236}">
                    <a16:creationId xmlns:a16="http://schemas.microsoft.com/office/drawing/2014/main" id="{75923630-0317-4694-8BF6-889F1E19D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2100"/>
                <a:ext cx="73" cy="72"/>
              </a:xfrm>
              <a:custGeom>
                <a:avLst/>
                <a:gdLst>
                  <a:gd name="T0" fmla="*/ 21 w 26"/>
                  <a:gd name="T1" fmla="*/ 0 h 24"/>
                  <a:gd name="T2" fmla="*/ 0 w 26"/>
                  <a:gd name="T3" fmla="*/ 0 h 24"/>
                  <a:gd name="T4" fmla="*/ 0 w 26"/>
                  <a:gd name="T5" fmla="*/ 3 h 24"/>
                  <a:gd name="T6" fmla="*/ 4 w 26"/>
                  <a:gd name="T7" fmla="*/ 24 h 24"/>
                  <a:gd name="T8" fmla="*/ 26 w 26"/>
                  <a:gd name="T9" fmla="*/ 23 h 24"/>
                  <a:gd name="T10" fmla="*/ 21 w 26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4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2" y="9"/>
                      <a:pt x="4" y="16"/>
                      <a:pt x="4" y="2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5" y="14"/>
                      <a:pt x="23" y="6"/>
                      <a:pt x="21" y="0"/>
                    </a:cubicBezTo>
                    <a:close/>
                  </a:path>
                </a:pathLst>
              </a:custGeom>
              <a:solidFill>
                <a:srgbClr val="9EA0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2" name="Freeform 74">
                <a:extLst>
                  <a:ext uri="{FF2B5EF4-FFF2-40B4-BE49-F238E27FC236}">
                    <a16:creationId xmlns:a16="http://schemas.microsoft.com/office/drawing/2014/main" id="{C295DF1F-97B8-49E6-B921-8F22B0531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5" y="2082"/>
                <a:ext cx="67" cy="18"/>
              </a:xfrm>
              <a:custGeom>
                <a:avLst/>
                <a:gdLst>
                  <a:gd name="T0" fmla="*/ 22 w 24"/>
                  <a:gd name="T1" fmla="*/ 0 h 6"/>
                  <a:gd name="T2" fmla="*/ 0 w 24"/>
                  <a:gd name="T3" fmla="*/ 1 h 6"/>
                  <a:gd name="T4" fmla="*/ 3 w 24"/>
                  <a:gd name="T5" fmla="*/ 6 h 6"/>
                  <a:gd name="T6" fmla="*/ 24 w 24"/>
                  <a:gd name="T7" fmla="*/ 5 h 6"/>
                  <a:gd name="T8" fmla="*/ 22 w 2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2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2" y="4"/>
                      <a:pt x="3" y="6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3" y="3"/>
                      <a:pt x="22" y="2"/>
                      <a:pt x="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3" name="Freeform 75">
                <a:extLst>
                  <a:ext uri="{FF2B5EF4-FFF2-40B4-BE49-F238E27FC236}">
                    <a16:creationId xmlns:a16="http://schemas.microsoft.com/office/drawing/2014/main" id="{D2AD9793-893F-4BC3-BA24-C87CD4C18A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2184"/>
                <a:ext cx="62" cy="33"/>
              </a:xfrm>
              <a:custGeom>
                <a:avLst/>
                <a:gdLst>
                  <a:gd name="T0" fmla="*/ 22 w 22"/>
                  <a:gd name="T1" fmla="*/ 11 h 11"/>
                  <a:gd name="T2" fmla="*/ 22 w 22"/>
                  <a:gd name="T3" fmla="*/ 4 h 11"/>
                  <a:gd name="T4" fmla="*/ 22 w 22"/>
                  <a:gd name="T5" fmla="*/ 0 h 11"/>
                  <a:gd name="T6" fmla="*/ 1 w 22"/>
                  <a:gd name="T7" fmla="*/ 0 h 11"/>
                  <a:gd name="T8" fmla="*/ 1 w 22"/>
                  <a:gd name="T9" fmla="*/ 4 h 11"/>
                  <a:gd name="T10" fmla="*/ 0 w 22"/>
                  <a:gd name="T11" fmla="*/ 11 h 11"/>
                  <a:gd name="T12" fmla="*/ 22 w 22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1">
                    <a:moveTo>
                      <a:pt x="22" y="11"/>
                    </a:moveTo>
                    <a:cubicBezTo>
                      <a:pt x="22" y="8"/>
                      <a:pt x="22" y="6"/>
                      <a:pt x="22" y="4"/>
                    </a:cubicBezTo>
                    <a:cubicBezTo>
                      <a:pt x="22" y="3"/>
                      <a:pt x="22" y="1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1" y="4"/>
                    </a:cubicBezTo>
                    <a:cubicBezTo>
                      <a:pt x="1" y="7"/>
                      <a:pt x="1" y="9"/>
                      <a:pt x="0" y="11"/>
                    </a:cubicBezTo>
                    <a:lnTo>
                      <a:pt x="22" y="11"/>
                    </a:lnTo>
                    <a:close/>
                  </a:path>
                </a:pathLst>
              </a:custGeom>
              <a:solidFill>
                <a:srgbClr val="DD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4" name="Freeform 76">
                <a:extLst>
                  <a:ext uri="{FF2B5EF4-FFF2-40B4-BE49-F238E27FC236}">
                    <a16:creationId xmlns:a16="http://schemas.microsoft.com/office/drawing/2014/main" id="{0DEA8BB5-C0F8-4188-AD92-720B39553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7" y="2148"/>
                <a:ext cx="169" cy="60"/>
              </a:xfrm>
              <a:custGeom>
                <a:avLst/>
                <a:gdLst>
                  <a:gd name="T0" fmla="*/ 48 w 60"/>
                  <a:gd name="T1" fmla="*/ 2 h 20"/>
                  <a:gd name="T2" fmla="*/ 55 w 60"/>
                  <a:gd name="T3" fmla="*/ 3 h 20"/>
                  <a:gd name="T4" fmla="*/ 58 w 60"/>
                  <a:gd name="T5" fmla="*/ 8 h 20"/>
                  <a:gd name="T6" fmla="*/ 59 w 60"/>
                  <a:gd name="T7" fmla="*/ 20 h 20"/>
                  <a:gd name="T8" fmla="*/ 54 w 60"/>
                  <a:gd name="T9" fmla="*/ 0 h 20"/>
                  <a:gd name="T10" fmla="*/ 0 w 60"/>
                  <a:gd name="T11" fmla="*/ 0 h 20"/>
                  <a:gd name="T12" fmla="*/ 48 w 60"/>
                  <a:gd name="T13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20">
                    <a:moveTo>
                      <a:pt x="48" y="2"/>
                    </a:moveTo>
                    <a:cubicBezTo>
                      <a:pt x="50" y="2"/>
                      <a:pt x="54" y="2"/>
                      <a:pt x="55" y="3"/>
                    </a:cubicBezTo>
                    <a:cubicBezTo>
                      <a:pt x="56" y="4"/>
                      <a:pt x="57" y="6"/>
                      <a:pt x="58" y="8"/>
                    </a:cubicBezTo>
                    <a:cubicBezTo>
                      <a:pt x="59" y="12"/>
                      <a:pt x="59" y="17"/>
                      <a:pt x="59" y="20"/>
                    </a:cubicBezTo>
                    <a:cubicBezTo>
                      <a:pt x="60" y="11"/>
                      <a:pt x="58" y="0"/>
                      <a:pt x="5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36" y="1"/>
                      <a:pt x="48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5" name="Freeform 77">
                <a:extLst>
                  <a:ext uri="{FF2B5EF4-FFF2-40B4-BE49-F238E27FC236}">
                    <a16:creationId xmlns:a16="http://schemas.microsoft.com/office/drawing/2014/main" id="{264BFB03-0070-4083-9D2C-8E0667863F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3" y="2103"/>
                <a:ext cx="34" cy="183"/>
              </a:xfrm>
              <a:custGeom>
                <a:avLst/>
                <a:gdLst>
                  <a:gd name="T0" fmla="*/ 1 w 12"/>
                  <a:gd name="T1" fmla="*/ 0 h 61"/>
                  <a:gd name="T2" fmla="*/ 1 w 12"/>
                  <a:gd name="T3" fmla="*/ 0 h 61"/>
                  <a:gd name="T4" fmla="*/ 11 w 12"/>
                  <a:gd name="T5" fmla="*/ 30 h 61"/>
                  <a:gd name="T6" fmla="*/ 0 w 12"/>
                  <a:gd name="T7" fmla="*/ 61 h 61"/>
                  <a:gd name="T8" fmla="*/ 1 w 12"/>
                  <a:gd name="T9" fmla="*/ 61 h 61"/>
                  <a:gd name="T10" fmla="*/ 12 w 12"/>
                  <a:gd name="T11" fmla="*/ 30 h 61"/>
                  <a:gd name="T12" fmla="*/ 1 w 12"/>
                  <a:gd name="T1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6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2"/>
                      <a:pt x="11" y="15"/>
                      <a:pt x="11" y="30"/>
                    </a:cubicBezTo>
                    <a:cubicBezTo>
                      <a:pt x="11" y="46"/>
                      <a:pt x="6" y="60"/>
                      <a:pt x="0" y="61"/>
                    </a:cubicBezTo>
                    <a:cubicBezTo>
                      <a:pt x="0" y="61"/>
                      <a:pt x="1" y="61"/>
                      <a:pt x="1" y="61"/>
                    </a:cubicBezTo>
                    <a:cubicBezTo>
                      <a:pt x="7" y="61"/>
                      <a:pt x="12" y="46"/>
                      <a:pt x="12" y="30"/>
                    </a:cubicBezTo>
                    <a:cubicBezTo>
                      <a:pt x="12" y="14"/>
                      <a:pt x="7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6" name="Freeform 78">
                <a:extLst>
                  <a:ext uri="{FF2B5EF4-FFF2-40B4-BE49-F238E27FC236}">
                    <a16:creationId xmlns:a16="http://schemas.microsoft.com/office/drawing/2014/main" id="{99C410AA-E55F-4C8C-ACB3-44235AFA1A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" y="2028"/>
                <a:ext cx="65" cy="339"/>
              </a:xfrm>
              <a:custGeom>
                <a:avLst/>
                <a:gdLst>
                  <a:gd name="T0" fmla="*/ 2 w 23"/>
                  <a:gd name="T1" fmla="*/ 0 h 113"/>
                  <a:gd name="T2" fmla="*/ 1 w 23"/>
                  <a:gd name="T3" fmla="*/ 0 h 113"/>
                  <a:gd name="T4" fmla="*/ 20 w 23"/>
                  <a:gd name="T5" fmla="*/ 56 h 113"/>
                  <a:gd name="T6" fmla="*/ 0 w 23"/>
                  <a:gd name="T7" fmla="*/ 113 h 113"/>
                  <a:gd name="T8" fmla="*/ 2 w 23"/>
                  <a:gd name="T9" fmla="*/ 113 h 113"/>
                  <a:gd name="T10" fmla="*/ 23 w 23"/>
                  <a:gd name="T11" fmla="*/ 56 h 113"/>
                  <a:gd name="T12" fmla="*/ 2 w 23"/>
                  <a:gd name="T13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113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1" y="4"/>
                      <a:pt x="20" y="28"/>
                      <a:pt x="20" y="56"/>
                    </a:cubicBezTo>
                    <a:cubicBezTo>
                      <a:pt x="20" y="86"/>
                      <a:pt x="11" y="112"/>
                      <a:pt x="0" y="113"/>
                    </a:cubicBezTo>
                    <a:cubicBezTo>
                      <a:pt x="1" y="113"/>
                      <a:pt x="1" y="113"/>
                      <a:pt x="2" y="113"/>
                    </a:cubicBezTo>
                    <a:cubicBezTo>
                      <a:pt x="14" y="113"/>
                      <a:pt x="23" y="87"/>
                      <a:pt x="23" y="56"/>
                    </a:cubicBezTo>
                    <a:cubicBezTo>
                      <a:pt x="23" y="26"/>
                      <a:pt x="13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7" name="Freeform 79">
                <a:extLst>
                  <a:ext uri="{FF2B5EF4-FFF2-40B4-BE49-F238E27FC236}">
                    <a16:creationId xmlns:a16="http://schemas.microsoft.com/office/drawing/2014/main" id="{294580CD-77DF-441B-B3BC-F1B16CB1E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2" y="2067"/>
                <a:ext cx="45" cy="255"/>
              </a:xfrm>
              <a:custGeom>
                <a:avLst/>
                <a:gdLst>
                  <a:gd name="T0" fmla="*/ 16 w 16"/>
                  <a:gd name="T1" fmla="*/ 85 h 85"/>
                  <a:gd name="T2" fmla="*/ 0 w 16"/>
                  <a:gd name="T3" fmla="*/ 42 h 85"/>
                  <a:gd name="T4" fmla="*/ 16 w 16"/>
                  <a:gd name="T5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85">
                    <a:moveTo>
                      <a:pt x="16" y="85"/>
                    </a:moveTo>
                    <a:cubicBezTo>
                      <a:pt x="7" y="85"/>
                      <a:pt x="0" y="66"/>
                      <a:pt x="0" y="42"/>
                    </a:cubicBezTo>
                    <a:cubicBezTo>
                      <a:pt x="0" y="19"/>
                      <a:pt x="8" y="0"/>
                      <a:pt x="16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8" name="Freeform 80">
                <a:extLst>
                  <a:ext uri="{FF2B5EF4-FFF2-40B4-BE49-F238E27FC236}">
                    <a16:creationId xmlns:a16="http://schemas.microsoft.com/office/drawing/2014/main" id="{101EE018-14D7-4A81-BE3A-68FD102AB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0" y="2130"/>
                <a:ext cx="902" cy="186"/>
              </a:xfrm>
              <a:custGeom>
                <a:avLst/>
                <a:gdLst>
                  <a:gd name="T0" fmla="*/ 3 w 320"/>
                  <a:gd name="T1" fmla="*/ 0 h 62"/>
                  <a:gd name="T2" fmla="*/ 1 w 320"/>
                  <a:gd name="T3" fmla="*/ 57 h 62"/>
                  <a:gd name="T4" fmla="*/ 10 w 320"/>
                  <a:gd name="T5" fmla="*/ 60 h 62"/>
                  <a:gd name="T6" fmla="*/ 320 w 320"/>
                  <a:gd name="T7" fmla="*/ 60 h 62"/>
                  <a:gd name="T8" fmla="*/ 86 w 320"/>
                  <a:gd name="T9" fmla="*/ 48 h 62"/>
                  <a:gd name="T10" fmla="*/ 16 w 320"/>
                  <a:gd name="T11" fmla="*/ 31 h 62"/>
                  <a:gd name="T12" fmla="*/ 3 w 320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" h="62">
                    <a:moveTo>
                      <a:pt x="3" y="0"/>
                    </a:moveTo>
                    <a:cubicBezTo>
                      <a:pt x="6" y="13"/>
                      <a:pt x="8" y="35"/>
                      <a:pt x="1" y="57"/>
                    </a:cubicBezTo>
                    <a:cubicBezTo>
                      <a:pt x="0" y="62"/>
                      <a:pt x="4" y="60"/>
                      <a:pt x="10" y="60"/>
                    </a:cubicBezTo>
                    <a:cubicBezTo>
                      <a:pt x="17" y="60"/>
                      <a:pt x="320" y="60"/>
                      <a:pt x="320" y="60"/>
                    </a:cubicBezTo>
                    <a:cubicBezTo>
                      <a:pt x="290" y="60"/>
                      <a:pt x="130" y="49"/>
                      <a:pt x="86" y="48"/>
                    </a:cubicBezTo>
                    <a:cubicBezTo>
                      <a:pt x="39" y="46"/>
                      <a:pt x="24" y="47"/>
                      <a:pt x="16" y="31"/>
                    </a:cubicBezTo>
                    <a:cubicBezTo>
                      <a:pt x="9" y="18"/>
                      <a:pt x="6" y="2"/>
                      <a:pt x="3" y="0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9" name="Freeform 81">
                <a:extLst>
                  <a:ext uri="{FF2B5EF4-FFF2-40B4-BE49-F238E27FC236}">
                    <a16:creationId xmlns:a16="http://schemas.microsoft.com/office/drawing/2014/main" id="{B72B432A-D25A-4A72-AB3B-C5404BDA5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2" y="2079"/>
                <a:ext cx="890" cy="36"/>
              </a:xfrm>
              <a:custGeom>
                <a:avLst/>
                <a:gdLst>
                  <a:gd name="T0" fmla="*/ 0 w 316"/>
                  <a:gd name="T1" fmla="*/ 0 h 12"/>
                  <a:gd name="T2" fmla="*/ 316 w 316"/>
                  <a:gd name="T3" fmla="*/ 0 h 12"/>
                  <a:gd name="T4" fmla="*/ 0 w 3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12">
                    <a:moveTo>
                      <a:pt x="0" y="0"/>
                    </a:moveTo>
                    <a:cubicBezTo>
                      <a:pt x="316" y="0"/>
                      <a:pt x="316" y="0"/>
                      <a:pt x="316" y="0"/>
                    </a:cubicBezTo>
                    <a:cubicBezTo>
                      <a:pt x="302" y="6"/>
                      <a:pt x="21" y="1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0" name="Oval 82">
                <a:extLst>
                  <a:ext uri="{FF2B5EF4-FFF2-40B4-BE49-F238E27FC236}">
                    <a16:creationId xmlns:a16="http://schemas.microsoft.com/office/drawing/2014/main" id="{0F739E32-6BFC-4438-8481-0EB5A777E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0" y="2133"/>
                <a:ext cx="34" cy="93"/>
              </a:xfrm>
              <a:prstGeom prst="ellipse">
                <a:avLst/>
              </a:pr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1" name="Freeform 83">
                <a:extLst>
                  <a:ext uri="{FF2B5EF4-FFF2-40B4-BE49-F238E27FC236}">
                    <a16:creationId xmlns:a16="http://schemas.microsoft.com/office/drawing/2014/main" id="{969D04DB-1B3B-42C0-8485-808E5BD0D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2022"/>
                <a:ext cx="76" cy="354"/>
              </a:xfrm>
              <a:custGeom>
                <a:avLst/>
                <a:gdLst>
                  <a:gd name="T0" fmla="*/ 5 w 27"/>
                  <a:gd name="T1" fmla="*/ 118 h 118"/>
                  <a:gd name="T2" fmla="*/ 27 w 27"/>
                  <a:gd name="T3" fmla="*/ 59 h 118"/>
                  <a:gd name="T4" fmla="*/ 5 w 27"/>
                  <a:gd name="T5" fmla="*/ 0 h 118"/>
                  <a:gd name="T6" fmla="*/ 1 w 27"/>
                  <a:gd name="T7" fmla="*/ 0 h 118"/>
                  <a:gd name="T8" fmla="*/ 23 w 27"/>
                  <a:gd name="T9" fmla="*/ 59 h 118"/>
                  <a:gd name="T10" fmla="*/ 0 w 27"/>
                  <a:gd name="T11" fmla="*/ 118 h 118"/>
                  <a:gd name="T12" fmla="*/ 5 w 27"/>
                  <a:gd name="T13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18">
                    <a:moveTo>
                      <a:pt x="5" y="118"/>
                    </a:moveTo>
                    <a:cubicBezTo>
                      <a:pt x="17" y="118"/>
                      <a:pt x="27" y="91"/>
                      <a:pt x="27" y="59"/>
                    </a:cubicBezTo>
                    <a:cubicBezTo>
                      <a:pt x="27" y="26"/>
                      <a:pt x="17" y="0"/>
                      <a:pt x="5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3" y="0"/>
                      <a:pt x="23" y="26"/>
                      <a:pt x="23" y="59"/>
                    </a:cubicBezTo>
                    <a:cubicBezTo>
                      <a:pt x="23" y="91"/>
                      <a:pt x="13" y="118"/>
                      <a:pt x="0" y="118"/>
                    </a:cubicBezTo>
                    <a:lnTo>
                      <a:pt x="5" y="11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2" name="Freeform 84">
                <a:extLst>
                  <a:ext uri="{FF2B5EF4-FFF2-40B4-BE49-F238E27FC236}">
                    <a16:creationId xmlns:a16="http://schemas.microsoft.com/office/drawing/2014/main" id="{BCF97A36-876D-4E9D-AA3A-DF07A5295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22"/>
                <a:ext cx="121" cy="354"/>
              </a:xfrm>
              <a:custGeom>
                <a:avLst/>
                <a:gdLst>
                  <a:gd name="T0" fmla="*/ 21 w 43"/>
                  <a:gd name="T1" fmla="*/ 0 h 118"/>
                  <a:gd name="T2" fmla="*/ 0 w 43"/>
                  <a:gd name="T3" fmla="*/ 38 h 118"/>
                  <a:gd name="T4" fmla="*/ 15 w 43"/>
                  <a:gd name="T5" fmla="*/ 38 h 118"/>
                  <a:gd name="T6" fmla="*/ 23 w 43"/>
                  <a:gd name="T7" fmla="*/ 60 h 118"/>
                  <a:gd name="T8" fmla="*/ 15 w 43"/>
                  <a:gd name="T9" fmla="*/ 81 h 118"/>
                  <a:gd name="T10" fmla="*/ 0 w 43"/>
                  <a:gd name="T11" fmla="*/ 81 h 118"/>
                  <a:gd name="T12" fmla="*/ 20 w 43"/>
                  <a:gd name="T13" fmla="*/ 118 h 118"/>
                  <a:gd name="T14" fmla="*/ 43 w 43"/>
                  <a:gd name="T15" fmla="*/ 59 h 118"/>
                  <a:gd name="T16" fmla="*/ 21 w 43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18">
                    <a:moveTo>
                      <a:pt x="21" y="0"/>
                    </a:moveTo>
                    <a:cubicBezTo>
                      <a:pt x="11" y="0"/>
                      <a:pt x="3" y="16"/>
                      <a:pt x="0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9" y="38"/>
                      <a:pt x="23" y="48"/>
                      <a:pt x="23" y="60"/>
                    </a:cubicBezTo>
                    <a:cubicBezTo>
                      <a:pt x="23" y="72"/>
                      <a:pt x="19" y="81"/>
                      <a:pt x="15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4" y="103"/>
                      <a:pt x="11" y="117"/>
                      <a:pt x="20" y="118"/>
                    </a:cubicBezTo>
                    <a:cubicBezTo>
                      <a:pt x="33" y="118"/>
                      <a:pt x="43" y="91"/>
                      <a:pt x="43" y="59"/>
                    </a:cubicBezTo>
                    <a:cubicBezTo>
                      <a:pt x="43" y="26"/>
                      <a:pt x="33" y="0"/>
                      <a:pt x="21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3" name="Freeform 85">
                <a:extLst>
                  <a:ext uri="{FF2B5EF4-FFF2-40B4-BE49-F238E27FC236}">
                    <a16:creationId xmlns:a16="http://schemas.microsoft.com/office/drawing/2014/main" id="{08E5A791-C056-4501-AC14-0303A0E75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1553" cy="255"/>
              </a:xfrm>
              <a:custGeom>
                <a:avLst/>
                <a:gdLst>
                  <a:gd name="T0" fmla="*/ 529 w 551"/>
                  <a:gd name="T1" fmla="*/ 0 h 85"/>
                  <a:gd name="T2" fmla="*/ 0 w 551"/>
                  <a:gd name="T3" fmla="*/ 0 h 85"/>
                  <a:gd name="T4" fmla="*/ 7 w 551"/>
                  <a:gd name="T5" fmla="*/ 44 h 85"/>
                  <a:gd name="T6" fmla="*/ 1 w 551"/>
                  <a:gd name="T7" fmla="*/ 85 h 85"/>
                  <a:gd name="T8" fmla="*/ 529 w 551"/>
                  <a:gd name="T9" fmla="*/ 85 h 85"/>
                  <a:gd name="T10" fmla="*/ 551 w 551"/>
                  <a:gd name="T11" fmla="*/ 30 h 85"/>
                  <a:gd name="T12" fmla="*/ 529 w 551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1" h="85">
                    <a:moveTo>
                      <a:pt x="5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ubicBezTo>
                      <a:pt x="7" y="60"/>
                      <a:pt x="5" y="74"/>
                      <a:pt x="1" y="85"/>
                    </a:cubicBezTo>
                    <a:cubicBezTo>
                      <a:pt x="529" y="85"/>
                      <a:pt x="529" y="85"/>
                      <a:pt x="529" y="85"/>
                    </a:cubicBezTo>
                    <a:cubicBezTo>
                      <a:pt x="538" y="85"/>
                      <a:pt x="551" y="40"/>
                      <a:pt x="551" y="30"/>
                    </a:cubicBezTo>
                    <a:cubicBezTo>
                      <a:pt x="551" y="20"/>
                      <a:pt x="538" y="0"/>
                      <a:pt x="529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4" name="Freeform 86">
                <a:extLst>
                  <a:ext uri="{FF2B5EF4-FFF2-40B4-BE49-F238E27FC236}">
                    <a16:creationId xmlns:a16="http://schemas.microsoft.com/office/drawing/2014/main" id="{174C770F-A6DE-4989-B0B2-C5E123242B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2097"/>
                <a:ext cx="71" cy="195"/>
              </a:xfrm>
              <a:custGeom>
                <a:avLst/>
                <a:gdLst>
                  <a:gd name="T0" fmla="*/ 0 w 25"/>
                  <a:gd name="T1" fmla="*/ 33 h 65"/>
                  <a:gd name="T2" fmla="*/ 12 w 25"/>
                  <a:gd name="T3" fmla="*/ 0 h 65"/>
                  <a:gd name="T4" fmla="*/ 24 w 25"/>
                  <a:gd name="T5" fmla="*/ 33 h 65"/>
                  <a:gd name="T6" fmla="*/ 12 w 25"/>
                  <a:gd name="T7" fmla="*/ 65 h 65"/>
                  <a:gd name="T8" fmla="*/ 0 w 25"/>
                  <a:gd name="T9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65">
                    <a:moveTo>
                      <a:pt x="0" y="33"/>
                    </a:moveTo>
                    <a:cubicBezTo>
                      <a:pt x="0" y="15"/>
                      <a:pt x="6" y="0"/>
                      <a:pt x="12" y="0"/>
                    </a:cubicBezTo>
                    <a:cubicBezTo>
                      <a:pt x="19" y="0"/>
                      <a:pt x="25" y="15"/>
                      <a:pt x="24" y="33"/>
                    </a:cubicBezTo>
                    <a:cubicBezTo>
                      <a:pt x="24" y="50"/>
                      <a:pt x="19" y="65"/>
                      <a:pt x="12" y="65"/>
                    </a:cubicBezTo>
                    <a:cubicBezTo>
                      <a:pt x="6" y="65"/>
                      <a:pt x="0" y="50"/>
                      <a:pt x="0" y="33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5" name="Freeform 87">
                <a:extLst>
                  <a:ext uri="{FF2B5EF4-FFF2-40B4-BE49-F238E27FC236}">
                    <a16:creationId xmlns:a16="http://schemas.microsoft.com/office/drawing/2014/main" id="{6B293F05-6752-412B-9A4D-B93E0120CF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5" y="2067"/>
                <a:ext cx="36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6" name="Freeform 88">
                <a:extLst>
                  <a:ext uri="{FF2B5EF4-FFF2-40B4-BE49-F238E27FC236}">
                    <a16:creationId xmlns:a16="http://schemas.microsoft.com/office/drawing/2014/main" id="{F15B6946-3FC0-4138-B513-6CD146279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0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3" y="43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7" name="Freeform 89">
                <a:extLst>
                  <a:ext uri="{FF2B5EF4-FFF2-40B4-BE49-F238E27FC236}">
                    <a16:creationId xmlns:a16="http://schemas.microsoft.com/office/drawing/2014/main" id="{B9FB9693-07F5-4E8B-BA44-91A8DB690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8" name="Freeform 90">
                <a:extLst>
                  <a:ext uri="{FF2B5EF4-FFF2-40B4-BE49-F238E27FC236}">
                    <a16:creationId xmlns:a16="http://schemas.microsoft.com/office/drawing/2014/main" id="{AFEEA406-DC4E-4A3A-B1A0-D1564A0F8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9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9" name="Freeform 91">
                <a:extLst>
                  <a:ext uri="{FF2B5EF4-FFF2-40B4-BE49-F238E27FC236}">
                    <a16:creationId xmlns:a16="http://schemas.microsoft.com/office/drawing/2014/main" id="{E47C0B88-A963-4123-9D1A-4A5F6771C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5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0" name="Freeform 92">
                <a:extLst>
                  <a:ext uri="{FF2B5EF4-FFF2-40B4-BE49-F238E27FC236}">
                    <a16:creationId xmlns:a16="http://schemas.microsoft.com/office/drawing/2014/main" id="{9CC013FE-06A5-4AAC-99F5-C9266414F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" name="Freeform 93">
                <a:extLst>
                  <a:ext uri="{FF2B5EF4-FFF2-40B4-BE49-F238E27FC236}">
                    <a16:creationId xmlns:a16="http://schemas.microsoft.com/office/drawing/2014/main" id="{02873E2F-3398-4472-9252-CC8734B47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8" y="0"/>
                      <a:pt x="14" y="20"/>
                      <a:pt x="13" y="43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2" name="Freeform 94">
                <a:extLst>
                  <a:ext uri="{FF2B5EF4-FFF2-40B4-BE49-F238E27FC236}">
                    <a16:creationId xmlns:a16="http://schemas.microsoft.com/office/drawing/2014/main" id="{E2F14F7B-FE7D-4D1C-8C88-A65C7D53CC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0" y="2067"/>
                <a:ext cx="36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3" name="Freeform 95">
                <a:extLst>
                  <a:ext uri="{FF2B5EF4-FFF2-40B4-BE49-F238E27FC236}">
                    <a16:creationId xmlns:a16="http://schemas.microsoft.com/office/drawing/2014/main" id="{97611F27-4A67-4718-9F4F-A9034C6B8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3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4" name="Freeform 96">
                <a:extLst>
                  <a:ext uri="{FF2B5EF4-FFF2-40B4-BE49-F238E27FC236}">
                    <a16:creationId xmlns:a16="http://schemas.microsoft.com/office/drawing/2014/main" id="{C029918A-7615-44AC-8954-1DD88B730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5" name="Freeform 97">
                <a:extLst>
                  <a:ext uri="{FF2B5EF4-FFF2-40B4-BE49-F238E27FC236}">
                    <a16:creationId xmlns:a16="http://schemas.microsoft.com/office/drawing/2014/main" id="{293D6EDC-34CE-401F-9211-D22FE558E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1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6" name="Freeform 98">
                <a:extLst>
                  <a:ext uri="{FF2B5EF4-FFF2-40B4-BE49-F238E27FC236}">
                    <a16:creationId xmlns:a16="http://schemas.microsoft.com/office/drawing/2014/main" id="{DC0C31A0-6C3A-4CA3-B547-3F4CDCF92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5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7" name="Freeform 99">
                <a:extLst>
                  <a:ext uri="{FF2B5EF4-FFF2-40B4-BE49-F238E27FC236}">
                    <a16:creationId xmlns:a16="http://schemas.microsoft.com/office/drawing/2014/main" id="{17E7EC1B-7116-45D0-946F-D9826FEBF9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2067"/>
                <a:ext cx="42" cy="129"/>
              </a:xfrm>
              <a:custGeom>
                <a:avLst/>
                <a:gdLst>
                  <a:gd name="T0" fmla="*/ 0 w 15"/>
                  <a:gd name="T1" fmla="*/ 0 h 43"/>
                  <a:gd name="T2" fmla="*/ 14 w 15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43">
                    <a:moveTo>
                      <a:pt x="0" y="0"/>
                    </a:moveTo>
                    <a:cubicBezTo>
                      <a:pt x="9" y="0"/>
                      <a:pt x="15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8" name="Freeform 100">
                <a:extLst>
                  <a:ext uri="{FF2B5EF4-FFF2-40B4-BE49-F238E27FC236}">
                    <a16:creationId xmlns:a16="http://schemas.microsoft.com/office/drawing/2014/main" id="{1F10AEF2-0A33-4EC5-BEE7-F9A568C44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3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9" name="Freeform 101">
                <a:extLst>
                  <a:ext uri="{FF2B5EF4-FFF2-40B4-BE49-F238E27FC236}">
                    <a16:creationId xmlns:a16="http://schemas.microsoft.com/office/drawing/2014/main" id="{6F6DEF1B-A265-4365-989D-7B8549E0A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9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0" name="Freeform 102">
                <a:extLst>
                  <a:ext uri="{FF2B5EF4-FFF2-40B4-BE49-F238E27FC236}">
                    <a16:creationId xmlns:a16="http://schemas.microsoft.com/office/drawing/2014/main" id="{C8A4B606-FBD5-49B7-939B-0124C22DA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9" y="2067"/>
                <a:ext cx="34" cy="123"/>
              </a:xfrm>
              <a:custGeom>
                <a:avLst/>
                <a:gdLst>
                  <a:gd name="T0" fmla="*/ 0 w 12"/>
                  <a:gd name="T1" fmla="*/ 0 h 41"/>
                  <a:gd name="T2" fmla="*/ 12 w 12"/>
                  <a:gd name="T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" h="41">
                    <a:moveTo>
                      <a:pt x="0" y="0"/>
                    </a:moveTo>
                    <a:cubicBezTo>
                      <a:pt x="8" y="0"/>
                      <a:pt x="12" y="18"/>
                      <a:pt x="12" y="41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1" name="Freeform 103">
                <a:extLst>
                  <a:ext uri="{FF2B5EF4-FFF2-40B4-BE49-F238E27FC236}">
                    <a16:creationId xmlns:a16="http://schemas.microsoft.com/office/drawing/2014/main" id="{63C92AA8-A2E5-4618-861D-62E63ACF2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" y="2097"/>
                <a:ext cx="48" cy="195"/>
              </a:xfrm>
              <a:custGeom>
                <a:avLst/>
                <a:gdLst>
                  <a:gd name="T0" fmla="*/ 5 w 17"/>
                  <a:gd name="T1" fmla="*/ 65 h 65"/>
                  <a:gd name="T2" fmla="*/ 17 w 17"/>
                  <a:gd name="T3" fmla="*/ 33 h 65"/>
                  <a:gd name="T4" fmla="*/ 5 w 17"/>
                  <a:gd name="T5" fmla="*/ 0 h 65"/>
                  <a:gd name="T6" fmla="*/ 0 w 17"/>
                  <a:gd name="T7" fmla="*/ 0 h 65"/>
                  <a:gd name="T8" fmla="*/ 12 w 17"/>
                  <a:gd name="T9" fmla="*/ 33 h 65"/>
                  <a:gd name="T10" fmla="*/ 0 w 17"/>
                  <a:gd name="T11" fmla="*/ 65 h 65"/>
                  <a:gd name="T12" fmla="*/ 5 w 17"/>
                  <a:gd name="T1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5">
                    <a:moveTo>
                      <a:pt x="5" y="65"/>
                    </a:moveTo>
                    <a:cubicBezTo>
                      <a:pt x="12" y="65"/>
                      <a:pt x="17" y="50"/>
                      <a:pt x="17" y="33"/>
                    </a:cubicBezTo>
                    <a:cubicBezTo>
                      <a:pt x="17" y="15"/>
                      <a:pt x="12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13" y="15"/>
                      <a:pt x="12" y="33"/>
                    </a:cubicBezTo>
                    <a:cubicBezTo>
                      <a:pt x="12" y="50"/>
                      <a:pt x="7" y="65"/>
                      <a:pt x="0" y="65"/>
                    </a:cubicBezTo>
                    <a:lnTo>
                      <a:pt x="5" y="65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2" name="Freeform 104">
                <a:extLst>
                  <a:ext uri="{FF2B5EF4-FFF2-40B4-BE49-F238E27FC236}">
                    <a16:creationId xmlns:a16="http://schemas.microsoft.com/office/drawing/2014/main" id="{AD2081E2-C114-478E-B493-0197FA8FF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094"/>
                <a:ext cx="333" cy="207"/>
              </a:xfrm>
              <a:custGeom>
                <a:avLst/>
                <a:gdLst>
                  <a:gd name="T0" fmla="*/ 108 w 118"/>
                  <a:gd name="T1" fmla="*/ 69 h 69"/>
                  <a:gd name="T2" fmla="*/ 118 w 118"/>
                  <a:gd name="T3" fmla="*/ 35 h 69"/>
                  <a:gd name="T4" fmla="*/ 108 w 118"/>
                  <a:gd name="T5" fmla="*/ 0 h 69"/>
                  <a:gd name="T6" fmla="*/ 88 w 118"/>
                  <a:gd name="T7" fmla="*/ 0 h 69"/>
                  <a:gd name="T8" fmla="*/ 58 w 118"/>
                  <a:gd name="T9" fmla="*/ 16 h 69"/>
                  <a:gd name="T10" fmla="*/ 0 w 118"/>
                  <a:gd name="T11" fmla="*/ 16 h 69"/>
                  <a:gd name="T12" fmla="*/ 2 w 118"/>
                  <a:gd name="T13" fmla="*/ 34 h 69"/>
                  <a:gd name="T14" fmla="*/ 0 w 118"/>
                  <a:gd name="T15" fmla="*/ 53 h 69"/>
                  <a:gd name="T16" fmla="*/ 58 w 118"/>
                  <a:gd name="T17" fmla="*/ 53 h 69"/>
                  <a:gd name="T18" fmla="*/ 58 w 118"/>
                  <a:gd name="T19" fmla="*/ 53 h 69"/>
                  <a:gd name="T20" fmla="*/ 88 w 118"/>
                  <a:gd name="T21" fmla="*/ 69 h 69"/>
                  <a:gd name="T22" fmla="*/ 108 w 118"/>
                  <a:gd name="T2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8" h="69">
                    <a:moveTo>
                      <a:pt x="108" y="69"/>
                    </a:moveTo>
                    <a:cubicBezTo>
                      <a:pt x="113" y="69"/>
                      <a:pt x="118" y="53"/>
                      <a:pt x="118" y="35"/>
                    </a:cubicBezTo>
                    <a:cubicBezTo>
                      <a:pt x="118" y="16"/>
                      <a:pt x="113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66" y="16"/>
                      <a:pt x="58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21"/>
                      <a:pt x="2" y="27"/>
                      <a:pt x="2" y="34"/>
                    </a:cubicBezTo>
                    <a:cubicBezTo>
                      <a:pt x="2" y="41"/>
                      <a:pt x="1" y="47"/>
                      <a:pt x="0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66" y="53"/>
                      <a:pt x="88" y="69"/>
                      <a:pt x="88" y="69"/>
                    </a:cubicBezTo>
                    <a:lnTo>
                      <a:pt x="108" y="69"/>
                    </a:ln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3" name="Rectangle 105">
                <a:extLst>
                  <a:ext uri="{FF2B5EF4-FFF2-40B4-BE49-F238E27FC236}">
                    <a16:creationId xmlns:a16="http://schemas.microsoft.com/office/drawing/2014/main" id="{6C269968-648B-491A-9ACC-D468428D30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7" y="2193"/>
                <a:ext cx="321" cy="9"/>
              </a:xfrm>
              <a:prstGeom prst="rect">
                <a:avLst/>
              </a:prstGeom>
              <a:solidFill>
                <a:srgbClr val="EEF4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4" name="Freeform 106">
                <a:extLst>
                  <a:ext uri="{FF2B5EF4-FFF2-40B4-BE49-F238E27FC236}">
                    <a16:creationId xmlns:a16="http://schemas.microsoft.com/office/drawing/2014/main" id="{E7C549F7-3692-4EBF-942F-6AEB3436A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094"/>
                <a:ext cx="333" cy="207"/>
              </a:xfrm>
              <a:custGeom>
                <a:avLst/>
                <a:gdLst>
                  <a:gd name="T0" fmla="*/ 108 w 118"/>
                  <a:gd name="T1" fmla="*/ 69 h 69"/>
                  <a:gd name="T2" fmla="*/ 118 w 118"/>
                  <a:gd name="T3" fmla="*/ 35 h 69"/>
                  <a:gd name="T4" fmla="*/ 108 w 118"/>
                  <a:gd name="T5" fmla="*/ 0 h 69"/>
                  <a:gd name="T6" fmla="*/ 88 w 118"/>
                  <a:gd name="T7" fmla="*/ 0 h 69"/>
                  <a:gd name="T8" fmla="*/ 58 w 118"/>
                  <a:gd name="T9" fmla="*/ 16 h 69"/>
                  <a:gd name="T10" fmla="*/ 0 w 118"/>
                  <a:gd name="T11" fmla="*/ 16 h 69"/>
                  <a:gd name="T12" fmla="*/ 2 w 118"/>
                  <a:gd name="T13" fmla="*/ 34 h 69"/>
                  <a:gd name="T14" fmla="*/ 0 w 118"/>
                  <a:gd name="T15" fmla="*/ 53 h 69"/>
                  <a:gd name="T16" fmla="*/ 58 w 118"/>
                  <a:gd name="T17" fmla="*/ 53 h 69"/>
                  <a:gd name="T18" fmla="*/ 58 w 118"/>
                  <a:gd name="T19" fmla="*/ 53 h 69"/>
                  <a:gd name="T20" fmla="*/ 88 w 118"/>
                  <a:gd name="T21" fmla="*/ 69 h 69"/>
                  <a:gd name="T22" fmla="*/ 108 w 118"/>
                  <a:gd name="T2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8" h="69">
                    <a:moveTo>
                      <a:pt x="108" y="69"/>
                    </a:moveTo>
                    <a:cubicBezTo>
                      <a:pt x="113" y="69"/>
                      <a:pt x="118" y="53"/>
                      <a:pt x="118" y="35"/>
                    </a:cubicBezTo>
                    <a:cubicBezTo>
                      <a:pt x="118" y="16"/>
                      <a:pt x="113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66" y="16"/>
                      <a:pt x="58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21"/>
                      <a:pt x="2" y="27"/>
                      <a:pt x="2" y="34"/>
                    </a:cubicBezTo>
                    <a:cubicBezTo>
                      <a:pt x="2" y="41"/>
                      <a:pt x="1" y="47"/>
                      <a:pt x="0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66" y="53"/>
                      <a:pt x="88" y="69"/>
                      <a:pt x="88" y="69"/>
                    </a:cubicBezTo>
                    <a:lnTo>
                      <a:pt x="108" y="69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5" name="Freeform 107">
                <a:extLst>
                  <a:ext uri="{FF2B5EF4-FFF2-40B4-BE49-F238E27FC236}">
                    <a16:creationId xmlns:a16="http://schemas.microsoft.com/office/drawing/2014/main" id="{3FA3B21A-2BF6-4EC4-B93F-97A244C6D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3" y="2070"/>
                <a:ext cx="28" cy="252"/>
              </a:xfrm>
              <a:custGeom>
                <a:avLst/>
                <a:gdLst>
                  <a:gd name="T0" fmla="*/ 0 w 10"/>
                  <a:gd name="T1" fmla="*/ 84 h 84"/>
                  <a:gd name="T2" fmla="*/ 10 w 10"/>
                  <a:gd name="T3" fmla="*/ 43 h 84"/>
                  <a:gd name="T4" fmla="*/ 0 w 10"/>
                  <a:gd name="T5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4">
                    <a:moveTo>
                      <a:pt x="0" y="84"/>
                    </a:moveTo>
                    <a:cubicBezTo>
                      <a:pt x="6" y="84"/>
                      <a:pt x="10" y="65"/>
                      <a:pt x="10" y="43"/>
                    </a:cubicBezTo>
                    <a:cubicBezTo>
                      <a:pt x="10" y="20"/>
                      <a:pt x="6" y="0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6" name="Line 108">
                <a:extLst>
                  <a:ext uri="{FF2B5EF4-FFF2-40B4-BE49-F238E27FC236}">
                    <a16:creationId xmlns:a16="http://schemas.microsoft.com/office/drawing/2014/main" id="{B8BF3011-4444-463A-A439-55D934D2C3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4" y="2193"/>
                <a:ext cx="324" cy="1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7" name="Line 109">
                <a:extLst>
                  <a:ext uri="{FF2B5EF4-FFF2-40B4-BE49-F238E27FC236}">
                    <a16:creationId xmlns:a16="http://schemas.microsoft.com/office/drawing/2014/main" id="{0177641F-2742-4677-B5AC-4C54C57185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4" y="2202"/>
                <a:ext cx="324" cy="1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8" name="Freeform 110">
                <a:extLst>
                  <a:ext uri="{FF2B5EF4-FFF2-40B4-BE49-F238E27FC236}">
                    <a16:creationId xmlns:a16="http://schemas.microsoft.com/office/drawing/2014/main" id="{9BE737FA-4EDB-443F-A5A8-A4637E895E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205"/>
                <a:ext cx="327" cy="90"/>
              </a:xfrm>
              <a:custGeom>
                <a:avLst/>
                <a:gdLst>
                  <a:gd name="T0" fmla="*/ 0 w 116"/>
                  <a:gd name="T1" fmla="*/ 15 h 30"/>
                  <a:gd name="T2" fmla="*/ 1 w 116"/>
                  <a:gd name="T3" fmla="*/ 0 h 30"/>
                  <a:gd name="T4" fmla="*/ 116 w 116"/>
                  <a:gd name="T5" fmla="*/ 0 h 30"/>
                  <a:gd name="T6" fmla="*/ 9 w 116"/>
                  <a:gd name="T7" fmla="*/ 6 h 30"/>
                  <a:gd name="T8" fmla="*/ 9 w 116"/>
                  <a:gd name="T9" fmla="*/ 9 h 30"/>
                  <a:gd name="T10" fmla="*/ 64 w 116"/>
                  <a:gd name="T11" fmla="*/ 13 h 30"/>
                  <a:gd name="T12" fmla="*/ 91 w 116"/>
                  <a:gd name="T13" fmla="*/ 25 h 30"/>
                  <a:gd name="T14" fmla="*/ 108 w 116"/>
                  <a:gd name="T15" fmla="*/ 25 h 30"/>
                  <a:gd name="T16" fmla="*/ 114 w 116"/>
                  <a:gd name="T17" fmla="*/ 7 h 30"/>
                  <a:gd name="T18" fmla="*/ 109 w 116"/>
                  <a:gd name="T19" fmla="*/ 30 h 30"/>
                  <a:gd name="T20" fmla="*/ 88 w 116"/>
                  <a:gd name="T21" fmla="*/ 30 h 30"/>
                  <a:gd name="T22" fmla="*/ 60 w 116"/>
                  <a:gd name="T23" fmla="*/ 15 h 30"/>
                  <a:gd name="T24" fmla="*/ 0 w 116"/>
                  <a:gd name="T25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" h="30">
                    <a:moveTo>
                      <a:pt x="0" y="15"/>
                    </a:moveTo>
                    <a:cubicBezTo>
                      <a:pt x="0" y="13"/>
                      <a:pt x="2" y="3"/>
                      <a:pt x="1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6" y="0"/>
                      <a:pt x="11" y="5"/>
                      <a:pt x="9" y="6"/>
                    </a:cubicBezTo>
                    <a:cubicBezTo>
                      <a:pt x="7" y="7"/>
                      <a:pt x="6" y="9"/>
                      <a:pt x="9" y="9"/>
                    </a:cubicBezTo>
                    <a:cubicBezTo>
                      <a:pt x="11" y="10"/>
                      <a:pt x="64" y="13"/>
                      <a:pt x="64" y="13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13" y="16"/>
                      <a:pt x="114" y="7"/>
                    </a:cubicBezTo>
                    <a:cubicBezTo>
                      <a:pt x="114" y="17"/>
                      <a:pt x="110" y="27"/>
                      <a:pt x="109" y="30"/>
                    </a:cubicBezTo>
                    <a:cubicBezTo>
                      <a:pt x="88" y="30"/>
                      <a:pt x="88" y="30"/>
                      <a:pt x="88" y="30"/>
                    </a:cubicBezTo>
                    <a:cubicBezTo>
                      <a:pt x="88" y="30"/>
                      <a:pt x="66" y="16"/>
                      <a:pt x="60" y="15"/>
                    </a:cubicBezTo>
                    <a:cubicBezTo>
                      <a:pt x="55" y="14"/>
                      <a:pt x="7" y="14"/>
                      <a:pt x="0" y="15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9" name="Freeform 111">
                <a:extLst>
                  <a:ext uri="{FF2B5EF4-FFF2-40B4-BE49-F238E27FC236}">
                    <a16:creationId xmlns:a16="http://schemas.microsoft.com/office/drawing/2014/main" id="{FC95A38C-E4B0-41F6-8732-591572C45E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100"/>
                <a:ext cx="327" cy="87"/>
              </a:xfrm>
              <a:custGeom>
                <a:avLst/>
                <a:gdLst>
                  <a:gd name="T0" fmla="*/ 0 w 116"/>
                  <a:gd name="T1" fmla="*/ 15 h 29"/>
                  <a:gd name="T2" fmla="*/ 2 w 116"/>
                  <a:gd name="T3" fmla="*/ 29 h 29"/>
                  <a:gd name="T4" fmla="*/ 115 w 116"/>
                  <a:gd name="T5" fmla="*/ 29 h 29"/>
                  <a:gd name="T6" fmla="*/ 109 w 116"/>
                  <a:gd name="T7" fmla="*/ 0 h 29"/>
                  <a:gd name="T8" fmla="*/ 105 w 116"/>
                  <a:gd name="T9" fmla="*/ 24 h 29"/>
                  <a:gd name="T10" fmla="*/ 10 w 116"/>
                  <a:gd name="T11" fmla="*/ 25 h 29"/>
                  <a:gd name="T12" fmla="*/ 0 w 116"/>
                  <a:gd name="T13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" h="29">
                    <a:moveTo>
                      <a:pt x="0" y="15"/>
                    </a:moveTo>
                    <a:cubicBezTo>
                      <a:pt x="1" y="18"/>
                      <a:pt x="2" y="29"/>
                      <a:pt x="2" y="29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16" y="28"/>
                      <a:pt x="115" y="6"/>
                      <a:pt x="109" y="0"/>
                    </a:cubicBezTo>
                    <a:cubicBezTo>
                      <a:pt x="111" y="7"/>
                      <a:pt x="111" y="22"/>
                      <a:pt x="105" y="24"/>
                    </a:cubicBezTo>
                    <a:cubicBezTo>
                      <a:pt x="99" y="25"/>
                      <a:pt x="14" y="25"/>
                      <a:pt x="10" y="25"/>
                    </a:cubicBezTo>
                    <a:cubicBezTo>
                      <a:pt x="5" y="25"/>
                      <a:pt x="4" y="24"/>
                      <a:pt x="0" y="15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0" name="Freeform 112">
                <a:extLst>
                  <a:ext uri="{FF2B5EF4-FFF2-40B4-BE49-F238E27FC236}">
                    <a16:creationId xmlns:a16="http://schemas.microsoft.com/office/drawing/2014/main" id="{ECA71155-990E-4F8F-A337-A5E0C6A1D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" y="2100"/>
                <a:ext cx="271" cy="54"/>
              </a:xfrm>
              <a:custGeom>
                <a:avLst/>
                <a:gdLst>
                  <a:gd name="T0" fmla="*/ 0 w 96"/>
                  <a:gd name="T1" fmla="*/ 16 h 18"/>
                  <a:gd name="T2" fmla="*/ 51 w 96"/>
                  <a:gd name="T3" fmla="*/ 16 h 18"/>
                  <a:gd name="T4" fmla="*/ 81 w 96"/>
                  <a:gd name="T5" fmla="*/ 0 h 18"/>
                  <a:gd name="T6" fmla="*/ 96 w 96"/>
                  <a:gd name="T7" fmla="*/ 0 h 18"/>
                  <a:gd name="T8" fmla="*/ 80 w 96"/>
                  <a:gd name="T9" fmla="*/ 6 h 18"/>
                  <a:gd name="T10" fmla="*/ 50 w 96"/>
                  <a:gd name="T11" fmla="*/ 18 h 18"/>
                  <a:gd name="T12" fmla="*/ 0 w 96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18">
                    <a:moveTo>
                      <a:pt x="0" y="16"/>
                    </a:moveTo>
                    <a:cubicBezTo>
                      <a:pt x="0" y="16"/>
                      <a:pt x="47" y="16"/>
                      <a:pt x="51" y="16"/>
                    </a:cubicBezTo>
                    <a:cubicBezTo>
                      <a:pt x="58" y="16"/>
                      <a:pt x="75" y="4"/>
                      <a:pt x="81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0" y="1"/>
                      <a:pt x="85" y="1"/>
                      <a:pt x="80" y="6"/>
                    </a:cubicBezTo>
                    <a:cubicBezTo>
                      <a:pt x="74" y="10"/>
                      <a:pt x="63" y="18"/>
                      <a:pt x="50" y="18"/>
                    </a:cubicBezTo>
                    <a:cubicBezTo>
                      <a:pt x="38" y="18"/>
                      <a:pt x="0" y="16"/>
                      <a:pt x="0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1" name="Freeform 113">
                <a:extLst>
                  <a:ext uri="{FF2B5EF4-FFF2-40B4-BE49-F238E27FC236}">
                    <a16:creationId xmlns:a16="http://schemas.microsoft.com/office/drawing/2014/main" id="{CF1841B2-4B98-4DEA-8F41-B0B36C178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4" y="2205"/>
                <a:ext cx="164" cy="42"/>
              </a:xfrm>
              <a:custGeom>
                <a:avLst/>
                <a:gdLst>
                  <a:gd name="T0" fmla="*/ 1 w 58"/>
                  <a:gd name="T1" fmla="*/ 1 h 14"/>
                  <a:gd name="T2" fmla="*/ 0 w 58"/>
                  <a:gd name="T3" fmla="*/ 14 h 14"/>
                  <a:gd name="T4" fmla="*/ 44 w 58"/>
                  <a:gd name="T5" fmla="*/ 14 h 14"/>
                  <a:gd name="T6" fmla="*/ 4 w 58"/>
                  <a:gd name="T7" fmla="*/ 8 h 14"/>
                  <a:gd name="T8" fmla="*/ 58 w 5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4">
                    <a:moveTo>
                      <a:pt x="1" y="1"/>
                    </a:moveTo>
                    <a:cubicBezTo>
                      <a:pt x="2" y="4"/>
                      <a:pt x="0" y="14"/>
                      <a:pt x="0" y="14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37" y="14"/>
                      <a:pt x="4" y="14"/>
                      <a:pt x="4" y="8"/>
                    </a:cubicBezTo>
                    <a:cubicBezTo>
                      <a:pt x="3" y="1"/>
                      <a:pt x="58" y="0"/>
                      <a:pt x="58" y="0"/>
                    </a:cubicBezTo>
                  </a:path>
                </a:pathLst>
              </a:custGeom>
              <a:solidFill>
                <a:srgbClr val="5AA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2" name="Freeform 114">
                <a:extLst>
                  <a:ext uri="{FF2B5EF4-FFF2-40B4-BE49-F238E27FC236}">
                    <a16:creationId xmlns:a16="http://schemas.microsoft.com/office/drawing/2014/main" id="{DD8F7D18-0E11-4A49-9E27-8ED4E4E110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2124"/>
                <a:ext cx="53" cy="78"/>
              </a:xfrm>
              <a:custGeom>
                <a:avLst/>
                <a:gdLst>
                  <a:gd name="T0" fmla="*/ 14 w 19"/>
                  <a:gd name="T1" fmla="*/ 0 h 26"/>
                  <a:gd name="T2" fmla="*/ 0 w 19"/>
                  <a:gd name="T3" fmla="*/ 0 h 26"/>
                  <a:gd name="T4" fmla="*/ 1 w 19"/>
                  <a:gd name="T5" fmla="*/ 13 h 26"/>
                  <a:gd name="T6" fmla="*/ 0 w 19"/>
                  <a:gd name="T7" fmla="*/ 26 h 26"/>
                  <a:gd name="T8" fmla="*/ 14 w 19"/>
                  <a:gd name="T9" fmla="*/ 26 h 26"/>
                  <a:gd name="T10" fmla="*/ 19 w 19"/>
                  <a:gd name="T11" fmla="*/ 13 h 26"/>
                  <a:gd name="T12" fmla="*/ 14 w 19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6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3"/>
                    </a:cubicBezTo>
                    <a:cubicBezTo>
                      <a:pt x="1" y="17"/>
                      <a:pt x="1" y="22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7" y="26"/>
                      <a:pt x="19" y="20"/>
                      <a:pt x="19" y="13"/>
                    </a:cubicBezTo>
                    <a:cubicBezTo>
                      <a:pt x="19" y="5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3" name="Freeform 115">
                <a:extLst>
                  <a:ext uri="{FF2B5EF4-FFF2-40B4-BE49-F238E27FC236}">
                    <a16:creationId xmlns:a16="http://schemas.microsoft.com/office/drawing/2014/main" id="{B53925CB-1FF0-41DE-8D61-3D1AFA1AB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" y="2157"/>
                <a:ext cx="939" cy="9"/>
              </a:xfrm>
              <a:custGeom>
                <a:avLst/>
                <a:gdLst>
                  <a:gd name="T0" fmla="*/ 333 w 333"/>
                  <a:gd name="T1" fmla="*/ 0 h 3"/>
                  <a:gd name="T2" fmla="*/ 0 w 333"/>
                  <a:gd name="T3" fmla="*/ 0 h 3"/>
                  <a:gd name="T4" fmla="*/ 0 w 333"/>
                  <a:gd name="T5" fmla="*/ 1 h 3"/>
                  <a:gd name="T6" fmla="*/ 0 w 333"/>
                  <a:gd name="T7" fmla="*/ 3 h 3"/>
                  <a:gd name="T8" fmla="*/ 320 w 333"/>
                  <a:gd name="T9" fmla="*/ 2 h 3"/>
                  <a:gd name="T10" fmla="*/ 333 w 333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3" h="3">
                    <a:moveTo>
                      <a:pt x="33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320" y="2"/>
                      <a:pt x="320" y="2"/>
                      <a:pt x="320" y="2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rgbClr val="0033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4" name="Freeform 116">
                <a:extLst>
                  <a:ext uri="{FF2B5EF4-FFF2-40B4-BE49-F238E27FC236}">
                    <a16:creationId xmlns:a16="http://schemas.microsoft.com/office/drawing/2014/main" id="{9710A0C7-800D-45E8-9174-FD81F7F95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2" y="2130"/>
                <a:ext cx="39" cy="45"/>
              </a:xfrm>
              <a:custGeom>
                <a:avLst/>
                <a:gdLst>
                  <a:gd name="T0" fmla="*/ 11 w 14"/>
                  <a:gd name="T1" fmla="*/ 15 h 15"/>
                  <a:gd name="T2" fmla="*/ 10 w 14"/>
                  <a:gd name="T3" fmla="*/ 0 h 15"/>
                  <a:gd name="T4" fmla="*/ 0 w 14"/>
                  <a:gd name="T5" fmla="*/ 0 h 15"/>
                  <a:gd name="T6" fmla="*/ 11 w 14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11" y="15"/>
                    </a:moveTo>
                    <a:cubicBezTo>
                      <a:pt x="14" y="8"/>
                      <a:pt x="10" y="0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13" y="2"/>
                      <a:pt x="11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5" name="Freeform 117">
                <a:extLst>
                  <a:ext uri="{FF2B5EF4-FFF2-40B4-BE49-F238E27FC236}">
                    <a16:creationId xmlns:a16="http://schemas.microsoft.com/office/drawing/2014/main" id="{AAEE8BB4-3436-457B-A731-5DE780E53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2124"/>
                <a:ext cx="53" cy="78"/>
              </a:xfrm>
              <a:custGeom>
                <a:avLst/>
                <a:gdLst>
                  <a:gd name="T0" fmla="*/ 14 w 19"/>
                  <a:gd name="T1" fmla="*/ 0 h 26"/>
                  <a:gd name="T2" fmla="*/ 0 w 19"/>
                  <a:gd name="T3" fmla="*/ 0 h 26"/>
                  <a:gd name="T4" fmla="*/ 1 w 19"/>
                  <a:gd name="T5" fmla="*/ 13 h 26"/>
                  <a:gd name="T6" fmla="*/ 0 w 19"/>
                  <a:gd name="T7" fmla="*/ 26 h 26"/>
                  <a:gd name="T8" fmla="*/ 14 w 19"/>
                  <a:gd name="T9" fmla="*/ 26 h 26"/>
                  <a:gd name="T10" fmla="*/ 19 w 19"/>
                  <a:gd name="T11" fmla="*/ 13 h 26"/>
                  <a:gd name="T12" fmla="*/ 14 w 19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6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3"/>
                    </a:cubicBezTo>
                    <a:cubicBezTo>
                      <a:pt x="1" y="17"/>
                      <a:pt x="1" y="22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7" y="26"/>
                      <a:pt x="19" y="20"/>
                      <a:pt x="19" y="13"/>
                    </a:cubicBezTo>
                    <a:cubicBezTo>
                      <a:pt x="19" y="5"/>
                      <a:pt x="17" y="0"/>
                      <a:pt x="14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6" name="Freeform 118">
                <a:extLst>
                  <a:ext uri="{FF2B5EF4-FFF2-40B4-BE49-F238E27FC236}">
                    <a16:creationId xmlns:a16="http://schemas.microsoft.com/office/drawing/2014/main" id="{FA15188B-465B-4444-8883-ED4486BFC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" y="2151"/>
                <a:ext cx="34" cy="42"/>
              </a:xfrm>
              <a:custGeom>
                <a:avLst/>
                <a:gdLst>
                  <a:gd name="T0" fmla="*/ 1 w 12"/>
                  <a:gd name="T1" fmla="*/ 0 h 14"/>
                  <a:gd name="T2" fmla="*/ 0 w 12"/>
                  <a:gd name="T3" fmla="*/ 14 h 14"/>
                  <a:gd name="T4" fmla="*/ 12 w 12"/>
                  <a:gd name="T5" fmla="*/ 14 h 14"/>
                  <a:gd name="T6" fmla="*/ 3 w 12"/>
                  <a:gd name="T7" fmla="*/ 7 h 14"/>
                  <a:gd name="T8" fmla="*/ 1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" y="0"/>
                    </a:moveTo>
                    <a:cubicBezTo>
                      <a:pt x="1" y="4"/>
                      <a:pt x="1" y="12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8" y="13"/>
                      <a:pt x="4" y="10"/>
                      <a:pt x="3" y="7"/>
                    </a:cubicBezTo>
                    <a:cubicBezTo>
                      <a:pt x="3" y="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AA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7" name="Freeform 119">
                <a:extLst>
                  <a:ext uri="{FF2B5EF4-FFF2-40B4-BE49-F238E27FC236}">
                    <a16:creationId xmlns:a16="http://schemas.microsoft.com/office/drawing/2014/main" id="{D7F91A8A-A42B-45CA-A5BD-77B947692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1" y="2097"/>
                <a:ext cx="39" cy="39"/>
              </a:xfrm>
              <a:custGeom>
                <a:avLst/>
                <a:gdLst>
                  <a:gd name="T0" fmla="*/ 2 w 14"/>
                  <a:gd name="T1" fmla="*/ 9 h 13"/>
                  <a:gd name="T2" fmla="*/ 5 w 14"/>
                  <a:gd name="T3" fmla="*/ 1 h 13"/>
                  <a:gd name="T4" fmla="*/ 12 w 14"/>
                  <a:gd name="T5" fmla="*/ 4 h 13"/>
                  <a:gd name="T6" fmla="*/ 9 w 14"/>
                  <a:gd name="T7" fmla="*/ 12 h 13"/>
                  <a:gd name="T8" fmla="*/ 2 w 14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2" y="9"/>
                    </a:moveTo>
                    <a:cubicBezTo>
                      <a:pt x="0" y="6"/>
                      <a:pt x="2" y="2"/>
                      <a:pt x="5" y="1"/>
                    </a:cubicBezTo>
                    <a:cubicBezTo>
                      <a:pt x="8" y="0"/>
                      <a:pt x="11" y="1"/>
                      <a:pt x="12" y="4"/>
                    </a:cubicBezTo>
                    <a:cubicBezTo>
                      <a:pt x="14" y="7"/>
                      <a:pt x="12" y="11"/>
                      <a:pt x="9" y="12"/>
                    </a:cubicBezTo>
                    <a:cubicBezTo>
                      <a:pt x="6" y="13"/>
                      <a:pt x="3" y="12"/>
                      <a:pt x="2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8" name="Freeform 120">
                <a:extLst>
                  <a:ext uri="{FF2B5EF4-FFF2-40B4-BE49-F238E27FC236}">
                    <a16:creationId xmlns:a16="http://schemas.microsoft.com/office/drawing/2014/main" id="{683CDABC-1ADC-46A8-9262-1F19A0D2C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" y="2103"/>
                <a:ext cx="25" cy="27"/>
              </a:xfrm>
              <a:custGeom>
                <a:avLst/>
                <a:gdLst>
                  <a:gd name="T0" fmla="*/ 1 w 9"/>
                  <a:gd name="T1" fmla="*/ 6 h 9"/>
                  <a:gd name="T2" fmla="*/ 3 w 9"/>
                  <a:gd name="T3" fmla="*/ 1 h 9"/>
                  <a:gd name="T4" fmla="*/ 9 w 9"/>
                  <a:gd name="T5" fmla="*/ 3 h 9"/>
                  <a:gd name="T6" fmla="*/ 6 w 9"/>
                  <a:gd name="T7" fmla="*/ 8 h 9"/>
                  <a:gd name="T8" fmla="*/ 1 w 9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1" y="6"/>
                    </a:move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8" y="1"/>
                      <a:pt x="9" y="3"/>
                    </a:cubicBezTo>
                    <a:cubicBezTo>
                      <a:pt x="9" y="5"/>
                      <a:pt x="8" y="8"/>
                      <a:pt x="6" y="8"/>
                    </a:cubicBezTo>
                    <a:cubicBezTo>
                      <a:pt x="4" y="9"/>
                      <a:pt x="2" y="8"/>
                      <a:pt x="1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9" name="Freeform 121">
                <a:extLst>
                  <a:ext uri="{FF2B5EF4-FFF2-40B4-BE49-F238E27FC236}">
                    <a16:creationId xmlns:a16="http://schemas.microsoft.com/office/drawing/2014/main" id="{0F1DE7A9-7B54-4517-B72D-4E6FE5C0B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0" y="2091"/>
                <a:ext cx="57" cy="60"/>
              </a:xfrm>
              <a:custGeom>
                <a:avLst/>
                <a:gdLst>
                  <a:gd name="T0" fmla="*/ 2 w 20"/>
                  <a:gd name="T1" fmla="*/ 14 h 20"/>
                  <a:gd name="T2" fmla="*/ 7 w 20"/>
                  <a:gd name="T3" fmla="*/ 2 h 20"/>
                  <a:gd name="T4" fmla="*/ 18 w 20"/>
                  <a:gd name="T5" fmla="*/ 7 h 20"/>
                  <a:gd name="T6" fmla="*/ 13 w 20"/>
                  <a:gd name="T7" fmla="*/ 19 h 20"/>
                  <a:gd name="T8" fmla="*/ 2 w 20"/>
                  <a:gd name="T9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2" y="14"/>
                    </a:moveTo>
                    <a:cubicBezTo>
                      <a:pt x="0" y="9"/>
                      <a:pt x="2" y="4"/>
                      <a:pt x="7" y="2"/>
                    </a:cubicBezTo>
                    <a:cubicBezTo>
                      <a:pt x="11" y="0"/>
                      <a:pt x="17" y="2"/>
                      <a:pt x="18" y="7"/>
                    </a:cubicBezTo>
                    <a:cubicBezTo>
                      <a:pt x="20" y="11"/>
                      <a:pt x="18" y="17"/>
                      <a:pt x="13" y="19"/>
                    </a:cubicBezTo>
                    <a:cubicBezTo>
                      <a:pt x="9" y="20"/>
                      <a:pt x="4" y="18"/>
                      <a:pt x="2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00" name="Group 122">
              <a:extLst>
                <a:ext uri="{FF2B5EF4-FFF2-40B4-BE49-F238E27FC236}">
                  <a16:creationId xmlns:a16="http://schemas.microsoft.com/office/drawing/2014/main" id="{4297FCB2-5B05-41AB-B31B-24FFB97CC1C7}"/>
                </a:ext>
              </a:extLst>
            </p:cNvPr>
            <p:cNvGrpSpPr>
              <a:grpSpLocks/>
            </p:cNvGrpSpPr>
            <p:nvPr/>
          </p:nvGrpSpPr>
          <p:grpSpPr bwMode="auto">
            <a:xfrm rot="13500000">
              <a:off x="10622783" y="3430523"/>
              <a:ext cx="771180" cy="147985"/>
              <a:chOff x="1352" y="2022"/>
              <a:chExt cx="2971" cy="354"/>
            </a:xfrm>
          </p:grpSpPr>
          <p:sp>
            <p:nvSpPr>
              <p:cNvPr id="201" name="Freeform 53">
                <a:extLst>
                  <a:ext uri="{FF2B5EF4-FFF2-40B4-BE49-F238E27FC236}">
                    <a16:creationId xmlns:a16="http://schemas.microsoft.com/office/drawing/2014/main" id="{969ED127-9E10-442E-809D-152A958C74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52" y="2022"/>
                <a:ext cx="2032" cy="354"/>
              </a:xfrm>
              <a:custGeom>
                <a:avLst/>
                <a:gdLst>
                  <a:gd name="T0" fmla="*/ 721 w 721"/>
                  <a:gd name="T1" fmla="*/ 45 h 118"/>
                  <a:gd name="T2" fmla="*/ 721 w 721"/>
                  <a:gd name="T3" fmla="*/ 46 h 118"/>
                  <a:gd name="T4" fmla="*/ 721 w 721"/>
                  <a:gd name="T5" fmla="*/ 48 h 118"/>
                  <a:gd name="T6" fmla="*/ 716 w 721"/>
                  <a:gd name="T7" fmla="*/ 34 h 118"/>
                  <a:gd name="T8" fmla="*/ 702 w 721"/>
                  <a:gd name="T9" fmla="*/ 34 h 118"/>
                  <a:gd name="T10" fmla="*/ 702 w 721"/>
                  <a:gd name="T11" fmla="*/ 36 h 118"/>
                  <a:gd name="T12" fmla="*/ 683 w 721"/>
                  <a:gd name="T13" fmla="*/ 15 h 118"/>
                  <a:gd name="T14" fmla="*/ 154 w 721"/>
                  <a:gd name="T15" fmla="*/ 15 h 118"/>
                  <a:gd name="T16" fmla="*/ 154 w 721"/>
                  <a:gd name="T17" fmla="*/ 16 h 118"/>
                  <a:gd name="T18" fmla="*/ 139 w 721"/>
                  <a:gd name="T19" fmla="*/ 0 h 118"/>
                  <a:gd name="T20" fmla="*/ 135 w 721"/>
                  <a:gd name="T21" fmla="*/ 0 h 118"/>
                  <a:gd name="T22" fmla="*/ 117 w 721"/>
                  <a:gd name="T23" fmla="*/ 24 h 118"/>
                  <a:gd name="T24" fmla="*/ 115 w 721"/>
                  <a:gd name="T25" fmla="*/ 24 h 118"/>
                  <a:gd name="T26" fmla="*/ 85 w 721"/>
                  <a:gd name="T27" fmla="*/ 40 h 118"/>
                  <a:gd name="T28" fmla="*/ 27 w 721"/>
                  <a:gd name="T29" fmla="*/ 40 h 118"/>
                  <a:gd name="T30" fmla="*/ 17 w 721"/>
                  <a:gd name="T31" fmla="*/ 25 h 118"/>
                  <a:gd name="T32" fmla="*/ 12 w 721"/>
                  <a:gd name="T33" fmla="*/ 25 h 118"/>
                  <a:gd name="T34" fmla="*/ 0 w 721"/>
                  <a:gd name="T35" fmla="*/ 58 h 118"/>
                  <a:gd name="T36" fmla="*/ 12 w 721"/>
                  <a:gd name="T37" fmla="*/ 90 h 118"/>
                  <a:gd name="T38" fmla="*/ 17 w 721"/>
                  <a:gd name="T39" fmla="*/ 90 h 118"/>
                  <a:gd name="T40" fmla="*/ 27 w 721"/>
                  <a:gd name="T41" fmla="*/ 77 h 118"/>
                  <a:gd name="T42" fmla="*/ 27 w 721"/>
                  <a:gd name="T43" fmla="*/ 77 h 118"/>
                  <a:gd name="T44" fmla="*/ 85 w 721"/>
                  <a:gd name="T45" fmla="*/ 77 h 118"/>
                  <a:gd name="T46" fmla="*/ 85 w 721"/>
                  <a:gd name="T47" fmla="*/ 77 h 118"/>
                  <a:gd name="T48" fmla="*/ 115 w 721"/>
                  <a:gd name="T49" fmla="*/ 93 h 118"/>
                  <a:gd name="T50" fmla="*/ 117 w 721"/>
                  <a:gd name="T51" fmla="*/ 93 h 118"/>
                  <a:gd name="T52" fmla="*/ 134 w 721"/>
                  <a:gd name="T53" fmla="*/ 118 h 118"/>
                  <a:gd name="T54" fmla="*/ 139 w 721"/>
                  <a:gd name="T55" fmla="*/ 118 h 118"/>
                  <a:gd name="T56" fmla="*/ 155 w 721"/>
                  <a:gd name="T57" fmla="*/ 99 h 118"/>
                  <a:gd name="T58" fmla="*/ 155 w 721"/>
                  <a:gd name="T59" fmla="*/ 100 h 118"/>
                  <a:gd name="T60" fmla="*/ 683 w 721"/>
                  <a:gd name="T61" fmla="*/ 100 h 118"/>
                  <a:gd name="T62" fmla="*/ 702 w 721"/>
                  <a:gd name="T63" fmla="*/ 60 h 118"/>
                  <a:gd name="T64" fmla="*/ 716 w 721"/>
                  <a:gd name="T65" fmla="*/ 60 h 118"/>
                  <a:gd name="T66" fmla="*/ 721 w 721"/>
                  <a:gd name="T67" fmla="*/ 47 h 118"/>
                  <a:gd name="T68" fmla="*/ 716 w 721"/>
                  <a:gd name="T69" fmla="*/ 3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21" h="118">
                    <a:moveTo>
                      <a:pt x="721" y="45"/>
                    </a:moveTo>
                    <a:cubicBezTo>
                      <a:pt x="721" y="45"/>
                      <a:pt x="721" y="45"/>
                      <a:pt x="721" y="46"/>
                    </a:cubicBezTo>
                    <a:cubicBezTo>
                      <a:pt x="721" y="47"/>
                      <a:pt x="721" y="47"/>
                      <a:pt x="721" y="48"/>
                    </a:cubicBezTo>
                    <a:moveTo>
                      <a:pt x="716" y="34"/>
                    </a:moveTo>
                    <a:cubicBezTo>
                      <a:pt x="702" y="34"/>
                      <a:pt x="702" y="34"/>
                      <a:pt x="702" y="34"/>
                    </a:cubicBezTo>
                    <a:cubicBezTo>
                      <a:pt x="702" y="34"/>
                      <a:pt x="702" y="35"/>
                      <a:pt x="702" y="36"/>
                    </a:cubicBezTo>
                    <a:cubicBezTo>
                      <a:pt x="698" y="26"/>
                      <a:pt x="690" y="15"/>
                      <a:pt x="683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6"/>
                      <a:pt x="154" y="16"/>
                    </a:cubicBezTo>
                    <a:cubicBezTo>
                      <a:pt x="151" y="6"/>
                      <a:pt x="145" y="0"/>
                      <a:pt x="139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27" y="0"/>
                      <a:pt x="121" y="9"/>
                      <a:pt x="117" y="24"/>
                    </a:cubicBezTo>
                    <a:cubicBezTo>
                      <a:pt x="115" y="24"/>
                      <a:pt x="115" y="24"/>
                      <a:pt x="115" y="24"/>
                    </a:cubicBezTo>
                    <a:cubicBezTo>
                      <a:pt x="115" y="24"/>
                      <a:pt x="93" y="40"/>
                      <a:pt x="85" y="40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5" y="31"/>
                      <a:pt x="21" y="25"/>
                      <a:pt x="17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6" y="25"/>
                      <a:pt x="0" y="40"/>
                      <a:pt x="0" y="58"/>
                    </a:cubicBezTo>
                    <a:cubicBezTo>
                      <a:pt x="0" y="75"/>
                      <a:pt x="6" y="90"/>
                      <a:pt x="12" y="90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21" y="90"/>
                      <a:pt x="25" y="85"/>
                      <a:pt x="27" y="77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93" y="77"/>
                      <a:pt x="115" y="93"/>
                      <a:pt x="115" y="93"/>
                    </a:cubicBezTo>
                    <a:cubicBezTo>
                      <a:pt x="117" y="93"/>
                      <a:pt x="117" y="93"/>
                      <a:pt x="117" y="93"/>
                    </a:cubicBezTo>
                    <a:cubicBezTo>
                      <a:pt x="121" y="108"/>
                      <a:pt x="127" y="118"/>
                      <a:pt x="134" y="118"/>
                    </a:cubicBezTo>
                    <a:cubicBezTo>
                      <a:pt x="139" y="118"/>
                      <a:pt x="139" y="118"/>
                      <a:pt x="139" y="118"/>
                    </a:cubicBezTo>
                    <a:cubicBezTo>
                      <a:pt x="146" y="118"/>
                      <a:pt x="151" y="110"/>
                      <a:pt x="155" y="99"/>
                    </a:cubicBezTo>
                    <a:cubicBezTo>
                      <a:pt x="155" y="99"/>
                      <a:pt x="155" y="99"/>
                      <a:pt x="155" y="100"/>
                    </a:cubicBezTo>
                    <a:cubicBezTo>
                      <a:pt x="683" y="100"/>
                      <a:pt x="683" y="100"/>
                      <a:pt x="683" y="100"/>
                    </a:cubicBezTo>
                    <a:cubicBezTo>
                      <a:pt x="690" y="100"/>
                      <a:pt x="698" y="76"/>
                      <a:pt x="702" y="60"/>
                    </a:cubicBezTo>
                    <a:cubicBezTo>
                      <a:pt x="716" y="60"/>
                      <a:pt x="716" y="60"/>
                      <a:pt x="716" y="60"/>
                    </a:cubicBezTo>
                    <a:cubicBezTo>
                      <a:pt x="719" y="60"/>
                      <a:pt x="721" y="54"/>
                      <a:pt x="721" y="47"/>
                    </a:cubicBezTo>
                    <a:cubicBezTo>
                      <a:pt x="721" y="39"/>
                      <a:pt x="719" y="34"/>
                      <a:pt x="716" y="34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2" name="Freeform 54">
                <a:extLst>
                  <a:ext uri="{FF2B5EF4-FFF2-40B4-BE49-F238E27FC236}">
                    <a16:creationId xmlns:a16="http://schemas.microsoft.com/office/drawing/2014/main" id="{DC4F7064-7847-4B4D-B228-43D06F7C2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22"/>
                <a:ext cx="121" cy="354"/>
              </a:xfrm>
              <a:custGeom>
                <a:avLst/>
                <a:gdLst>
                  <a:gd name="T0" fmla="*/ 21 w 43"/>
                  <a:gd name="T1" fmla="*/ 0 h 118"/>
                  <a:gd name="T2" fmla="*/ 0 w 43"/>
                  <a:gd name="T3" fmla="*/ 38 h 118"/>
                  <a:gd name="T4" fmla="*/ 15 w 43"/>
                  <a:gd name="T5" fmla="*/ 38 h 118"/>
                  <a:gd name="T6" fmla="*/ 23 w 43"/>
                  <a:gd name="T7" fmla="*/ 60 h 118"/>
                  <a:gd name="T8" fmla="*/ 15 w 43"/>
                  <a:gd name="T9" fmla="*/ 81 h 118"/>
                  <a:gd name="T10" fmla="*/ 0 w 43"/>
                  <a:gd name="T11" fmla="*/ 81 h 118"/>
                  <a:gd name="T12" fmla="*/ 20 w 43"/>
                  <a:gd name="T13" fmla="*/ 118 h 118"/>
                  <a:gd name="T14" fmla="*/ 43 w 43"/>
                  <a:gd name="T15" fmla="*/ 59 h 118"/>
                  <a:gd name="T16" fmla="*/ 21 w 43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18">
                    <a:moveTo>
                      <a:pt x="21" y="0"/>
                    </a:moveTo>
                    <a:cubicBezTo>
                      <a:pt x="11" y="0"/>
                      <a:pt x="3" y="16"/>
                      <a:pt x="0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9" y="38"/>
                      <a:pt x="23" y="48"/>
                      <a:pt x="23" y="60"/>
                    </a:cubicBezTo>
                    <a:cubicBezTo>
                      <a:pt x="23" y="72"/>
                      <a:pt x="19" y="81"/>
                      <a:pt x="15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4" y="103"/>
                      <a:pt x="11" y="117"/>
                      <a:pt x="20" y="118"/>
                    </a:cubicBezTo>
                    <a:cubicBezTo>
                      <a:pt x="33" y="118"/>
                      <a:pt x="43" y="91"/>
                      <a:pt x="43" y="59"/>
                    </a:cubicBezTo>
                    <a:cubicBezTo>
                      <a:pt x="43" y="26"/>
                      <a:pt x="33" y="0"/>
                      <a:pt x="21" y="0"/>
                    </a:cubicBezTo>
                    <a:close/>
                  </a:path>
                </a:pathLst>
              </a:custGeom>
              <a:solidFill>
                <a:srgbClr val="DEE9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3" name="Freeform 55">
                <a:extLst>
                  <a:ext uri="{FF2B5EF4-FFF2-40B4-BE49-F238E27FC236}">
                    <a16:creationId xmlns:a16="http://schemas.microsoft.com/office/drawing/2014/main" id="{EE83B104-DCA6-4AD3-B6B3-824835310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" y="2022"/>
                <a:ext cx="76" cy="354"/>
              </a:xfrm>
              <a:custGeom>
                <a:avLst/>
                <a:gdLst>
                  <a:gd name="T0" fmla="*/ 4 w 27"/>
                  <a:gd name="T1" fmla="*/ 118 h 118"/>
                  <a:gd name="T2" fmla="*/ 26 w 27"/>
                  <a:gd name="T3" fmla="*/ 59 h 118"/>
                  <a:gd name="T4" fmla="*/ 5 w 27"/>
                  <a:gd name="T5" fmla="*/ 0 h 118"/>
                  <a:gd name="T6" fmla="*/ 0 w 27"/>
                  <a:gd name="T7" fmla="*/ 0 h 118"/>
                  <a:gd name="T8" fmla="*/ 22 w 27"/>
                  <a:gd name="T9" fmla="*/ 59 h 118"/>
                  <a:gd name="T10" fmla="*/ 0 w 27"/>
                  <a:gd name="T11" fmla="*/ 118 h 118"/>
                  <a:gd name="T12" fmla="*/ 4 w 27"/>
                  <a:gd name="T13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18">
                    <a:moveTo>
                      <a:pt x="4" y="118"/>
                    </a:moveTo>
                    <a:cubicBezTo>
                      <a:pt x="17" y="118"/>
                      <a:pt x="26" y="92"/>
                      <a:pt x="26" y="59"/>
                    </a:cubicBezTo>
                    <a:cubicBezTo>
                      <a:pt x="27" y="26"/>
                      <a:pt x="17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2" y="26"/>
                      <a:pt x="22" y="59"/>
                    </a:cubicBezTo>
                    <a:cubicBezTo>
                      <a:pt x="22" y="92"/>
                      <a:pt x="12" y="118"/>
                      <a:pt x="0" y="118"/>
                    </a:cubicBezTo>
                    <a:lnTo>
                      <a:pt x="4" y="118"/>
                    </a:lnTo>
                    <a:close/>
                  </a:path>
                </a:pathLst>
              </a:custGeom>
              <a:solidFill>
                <a:srgbClr val="A6C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4" name="Freeform 56">
                <a:extLst>
                  <a:ext uri="{FF2B5EF4-FFF2-40B4-BE49-F238E27FC236}">
                    <a16:creationId xmlns:a16="http://schemas.microsoft.com/office/drawing/2014/main" id="{C3D1167A-3775-41FC-A5A4-41D04B0B2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1536" cy="255"/>
              </a:xfrm>
              <a:custGeom>
                <a:avLst/>
                <a:gdLst>
                  <a:gd name="T0" fmla="*/ 529 w 545"/>
                  <a:gd name="T1" fmla="*/ 0 h 85"/>
                  <a:gd name="T2" fmla="*/ 0 w 545"/>
                  <a:gd name="T3" fmla="*/ 0 h 85"/>
                  <a:gd name="T4" fmla="*/ 7 w 545"/>
                  <a:gd name="T5" fmla="*/ 44 h 85"/>
                  <a:gd name="T6" fmla="*/ 1 w 545"/>
                  <a:gd name="T7" fmla="*/ 85 h 85"/>
                  <a:gd name="T8" fmla="*/ 529 w 545"/>
                  <a:gd name="T9" fmla="*/ 85 h 85"/>
                  <a:gd name="T10" fmla="*/ 545 w 545"/>
                  <a:gd name="T11" fmla="*/ 42 h 85"/>
                  <a:gd name="T12" fmla="*/ 529 w 545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5" h="85">
                    <a:moveTo>
                      <a:pt x="5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ubicBezTo>
                      <a:pt x="7" y="60"/>
                      <a:pt x="5" y="74"/>
                      <a:pt x="1" y="85"/>
                    </a:cubicBezTo>
                    <a:cubicBezTo>
                      <a:pt x="529" y="85"/>
                      <a:pt x="529" y="85"/>
                      <a:pt x="529" y="85"/>
                    </a:cubicBezTo>
                    <a:cubicBezTo>
                      <a:pt x="538" y="85"/>
                      <a:pt x="545" y="66"/>
                      <a:pt x="545" y="42"/>
                    </a:cubicBezTo>
                    <a:cubicBezTo>
                      <a:pt x="545" y="19"/>
                      <a:pt x="535" y="0"/>
                      <a:pt x="529" y="0"/>
                    </a:cubicBez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5" name="Freeform 57">
                <a:extLst>
                  <a:ext uri="{FF2B5EF4-FFF2-40B4-BE49-F238E27FC236}">
                    <a16:creationId xmlns:a16="http://schemas.microsoft.com/office/drawing/2014/main" id="{5B2E4E18-EC16-4C5B-B88E-54621E436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992" cy="255"/>
              </a:xfrm>
              <a:custGeom>
                <a:avLst/>
                <a:gdLst>
                  <a:gd name="T0" fmla="*/ 7 w 352"/>
                  <a:gd name="T1" fmla="*/ 44 h 85"/>
                  <a:gd name="T2" fmla="*/ 1 w 352"/>
                  <a:gd name="T3" fmla="*/ 85 h 85"/>
                  <a:gd name="T4" fmla="*/ 342 w 352"/>
                  <a:gd name="T5" fmla="*/ 85 h 85"/>
                  <a:gd name="T6" fmla="*/ 351 w 352"/>
                  <a:gd name="T7" fmla="*/ 53 h 85"/>
                  <a:gd name="T8" fmla="*/ 352 w 352"/>
                  <a:gd name="T9" fmla="*/ 21 h 85"/>
                  <a:gd name="T10" fmla="*/ 339 w 352"/>
                  <a:gd name="T11" fmla="*/ 0 h 85"/>
                  <a:gd name="T12" fmla="*/ 0 w 352"/>
                  <a:gd name="T13" fmla="*/ 0 h 85"/>
                  <a:gd name="T14" fmla="*/ 7 w 352"/>
                  <a:gd name="T15" fmla="*/ 4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85">
                    <a:moveTo>
                      <a:pt x="7" y="44"/>
                    </a:moveTo>
                    <a:cubicBezTo>
                      <a:pt x="7" y="60"/>
                      <a:pt x="5" y="74"/>
                      <a:pt x="1" y="85"/>
                    </a:cubicBezTo>
                    <a:cubicBezTo>
                      <a:pt x="342" y="85"/>
                      <a:pt x="342" y="85"/>
                      <a:pt x="342" y="85"/>
                    </a:cubicBezTo>
                    <a:cubicBezTo>
                      <a:pt x="351" y="53"/>
                      <a:pt x="351" y="53"/>
                      <a:pt x="351" y="53"/>
                    </a:cubicBezTo>
                    <a:cubicBezTo>
                      <a:pt x="352" y="21"/>
                      <a:pt x="352" y="21"/>
                      <a:pt x="352" y="21"/>
                    </a:cubicBezTo>
                    <a:cubicBezTo>
                      <a:pt x="339" y="0"/>
                      <a:pt x="339" y="0"/>
                      <a:pt x="33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6" name="Freeform 58">
                <a:extLst>
                  <a:ext uri="{FF2B5EF4-FFF2-40B4-BE49-F238E27FC236}">
                    <a16:creationId xmlns:a16="http://schemas.microsoft.com/office/drawing/2014/main" id="{CA7604BB-5AB0-4163-BFAC-A9ABAA1D1F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2067"/>
                <a:ext cx="65" cy="252"/>
              </a:xfrm>
              <a:custGeom>
                <a:avLst/>
                <a:gdLst>
                  <a:gd name="T0" fmla="*/ 0 w 23"/>
                  <a:gd name="T1" fmla="*/ 0 h 84"/>
                  <a:gd name="T2" fmla="*/ 23 w 23"/>
                  <a:gd name="T3" fmla="*/ 44 h 84"/>
                  <a:gd name="T4" fmla="*/ 2 w 23"/>
                  <a:gd name="T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84">
                    <a:moveTo>
                      <a:pt x="0" y="0"/>
                    </a:moveTo>
                    <a:cubicBezTo>
                      <a:pt x="8" y="12"/>
                      <a:pt x="23" y="33"/>
                      <a:pt x="23" y="44"/>
                    </a:cubicBezTo>
                    <a:cubicBezTo>
                      <a:pt x="23" y="55"/>
                      <a:pt x="2" y="84"/>
                      <a:pt x="2" y="84"/>
                    </a:cubicBezTo>
                  </a:path>
                </a:pathLst>
              </a:custGeom>
              <a:solidFill>
                <a:srgbClr val="8283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7" name="Freeform 59">
                <a:extLst>
                  <a:ext uri="{FF2B5EF4-FFF2-40B4-BE49-F238E27FC236}">
                    <a16:creationId xmlns:a16="http://schemas.microsoft.com/office/drawing/2014/main" id="{82E9CEE5-98B2-4C52-9747-C30A7FAD1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142"/>
                <a:ext cx="184" cy="111"/>
              </a:xfrm>
              <a:custGeom>
                <a:avLst/>
                <a:gdLst>
                  <a:gd name="T0" fmla="*/ 58 w 65"/>
                  <a:gd name="T1" fmla="*/ 0 h 37"/>
                  <a:gd name="T2" fmla="*/ 0 w 65"/>
                  <a:gd name="T3" fmla="*/ 0 h 37"/>
                  <a:gd name="T4" fmla="*/ 2 w 65"/>
                  <a:gd name="T5" fmla="*/ 18 h 37"/>
                  <a:gd name="T6" fmla="*/ 0 w 65"/>
                  <a:gd name="T7" fmla="*/ 37 h 37"/>
                  <a:gd name="T8" fmla="*/ 58 w 65"/>
                  <a:gd name="T9" fmla="*/ 37 h 37"/>
                  <a:gd name="T10" fmla="*/ 65 w 65"/>
                  <a:gd name="T11" fmla="*/ 19 h 37"/>
                  <a:gd name="T12" fmla="*/ 58 w 65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37">
                    <a:moveTo>
                      <a:pt x="5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2" y="18"/>
                    </a:cubicBezTo>
                    <a:cubicBezTo>
                      <a:pt x="2" y="25"/>
                      <a:pt x="1" y="31"/>
                      <a:pt x="0" y="37"/>
                    </a:cubicBezTo>
                    <a:cubicBezTo>
                      <a:pt x="58" y="37"/>
                      <a:pt x="58" y="37"/>
                      <a:pt x="58" y="37"/>
                    </a:cubicBezTo>
                    <a:cubicBezTo>
                      <a:pt x="62" y="37"/>
                      <a:pt x="65" y="29"/>
                      <a:pt x="65" y="19"/>
                    </a:cubicBezTo>
                    <a:cubicBezTo>
                      <a:pt x="65" y="8"/>
                      <a:pt x="62" y="0"/>
                      <a:pt x="58" y="0"/>
                    </a:cubicBezTo>
                    <a:close/>
                  </a:path>
                </a:pathLst>
              </a:custGeom>
              <a:solidFill>
                <a:srgbClr val="DFE0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8" name="Freeform 60">
                <a:extLst>
                  <a:ext uri="{FF2B5EF4-FFF2-40B4-BE49-F238E27FC236}">
                    <a16:creationId xmlns:a16="http://schemas.microsoft.com/office/drawing/2014/main" id="{384010B0-6820-4EAB-B76A-3B4D3A7415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2097"/>
                <a:ext cx="71" cy="195"/>
              </a:xfrm>
              <a:custGeom>
                <a:avLst/>
                <a:gdLst>
                  <a:gd name="T0" fmla="*/ 0 w 25"/>
                  <a:gd name="T1" fmla="*/ 33 h 65"/>
                  <a:gd name="T2" fmla="*/ 12 w 25"/>
                  <a:gd name="T3" fmla="*/ 0 h 65"/>
                  <a:gd name="T4" fmla="*/ 24 w 25"/>
                  <a:gd name="T5" fmla="*/ 33 h 65"/>
                  <a:gd name="T6" fmla="*/ 12 w 25"/>
                  <a:gd name="T7" fmla="*/ 65 h 65"/>
                  <a:gd name="T8" fmla="*/ 0 w 25"/>
                  <a:gd name="T9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65">
                    <a:moveTo>
                      <a:pt x="0" y="33"/>
                    </a:moveTo>
                    <a:cubicBezTo>
                      <a:pt x="0" y="15"/>
                      <a:pt x="6" y="0"/>
                      <a:pt x="12" y="0"/>
                    </a:cubicBezTo>
                    <a:cubicBezTo>
                      <a:pt x="19" y="0"/>
                      <a:pt x="25" y="15"/>
                      <a:pt x="24" y="33"/>
                    </a:cubicBezTo>
                    <a:cubicBezTo>
                      <a:pt x="24" y="50"/>
                      <a:pt x="19" y="65"/>
                      <a:pt x="12" y="65"/>
                    </a:cubicBezTo>
                    <a:cubicBezTo>
                      <a:pt x="6" y="65"/>
                      <a:pt x="0" y="50"/>
                      <a:pt x="0" y="33"/>
                    </a:cubicBezTo>
                    <a:close/>
                  </a:path>
                </a:pathLst>
              </a:custGeom>
              <a:solidFill>
                <a:srgbClr val="DEE9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9" name="Freeform 61">
                <a:extLst>
                  <a:ext uri="{FF2B5EF4-FFF2-40B4-BE49-F238E27FC236}">
                    <a16:creationId xmlns:a16="http://schemas.microsoft.com/office/drawing/2014/main" id="{606F3553-2225-4B2A-8E5E-F7D095AE3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5" y="2103"/>
                <a:ext cx="59" cy="99"/>
              </a:xfrm>
              <a:custGeom>
                <a:avLst/>
                <a:gdLst>
                  <a:gd name="T0" fmla="*/ 9 w 21"/>
                  <a:gd name="T1" fmla="*/ 2 h 33"/>
                  <a:gd name="T2" fmla="*/ 3 w 21"/>
                  <a:gd name="T3" fmla="*/ 15 h 33"/>
                  <a:gd name="T4" fmla="*/ 2 w 21"/>
                  <a:gd name="T5" fmla="*/ 33 h 33"/>
                  <a:gd name="T6" fmla="*/ 7 w 21"/>
                  <a:gd name="T7" fmla="*/ 22 h 33"/>
                  <a:gd name="T8" fmla="*/ 12 w 21"/>
                  <a:gd name="T9" fmla="*/ 20 h 33"/>
                  <a:gd name="T10" fmla="*/ 16 w 21"/>
                  <a:gd name="T11" fmla="*/ 24 h 33"/>
                  <a:gd name="T12" fmla="*/ 13 w 21"/>
                  <a:gd name="T13" fmla="*/ 4 h 33"/>
                  <a:gd name="T14" fmla="*/ 9 w 21"/>
                  <a:gd name="T15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33">
                    <a:moveTo>
                      <a:pt x="9" y="2"/>
                    </a:moveTo>
                    <a:cubicBezTo>
                      <a:pt x="5" y="5"/>
                      <a:pt x="3" y="11"/>
                      <a:pt x="3" y="15"/>
                    </a:cubicBezTo>
                    <a:cubicBezTo>
                      <a:pt x="2" y="21"/>
                      <a:pt x="0" y="28"/>
                      <a:pt x="2" y="33"/>
                    </a:cubicBezTo>
                    <a:cubicBezTo>
                      <a:pt x="4" y="29"/>
                      <a:pt x="3" y="25"/>
                      <a:pt x="7" y="22"/>
                    </a:cubicBezTo>
                    <a:cubicBezTo>
                      <a:pt x="8" y="21"/>
                      <a:pt x="11" y="20"/>
                      <a:pt x="12" y="20"/>
                    </a:cubicBezTo>
                    <a:cubicBezTo>
                      <a:pt x="15" y="21"/>
                      <a:pt x="14" y="23"/>
                      <a:pt x="16" y="24"/>
                    </a:cubicBezTo>
                    <a:cubicBezTo>
                      <a:pt x="21" y="23"/>
                      <a:pt x="16" y="7"/>
                      <a:pt x="13" y="4"/>
                    </a:cubicBezTo>
                    <a:cubicBezTo>
                      <a:pt x="12" y="2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0" name="Freeform 62">
                <a:extLst>
                  <a:ext uri="{FF2B5EF4-FFF2-40B4-BE49-F238E27FC236}">
                    <a16:creationId xmlns:a16="http://schemas.microsoft.com/office/drawing/2014/main" id="{A4820EB6-D2EA-41F2-8622-AB2301D34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100"/>
                <a:ext cx="31" cy="63"/>
              </a:xfrm>
              <a:custGeom>
                <a:avLst/>
                <a:gdLst>
                  <a:gd name="T0" fmla="*/ 1 w 11"/>
                  <a:gd name="T1" fmla="*/ 21 h 21"/>
                  <a:gd name="T2" fmla="*/ 4 w 11"/>
                  <a:gd name="T3" fmla="*/ 6 h 21"/>
                  <a:gd name="T4" fmla="*/ 11 w 11"/>
                  <a:gd name="T5" fmla="*/ 13 h 21"/>
                  <a:gd name="T6" fmla="*/ 4 w 11"/>
                  <a:gd name="T7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1">
                    <a:moveTo>
                      <a:pt x="1" y="21"/>
                    </a:moveTo>
                    <a:cubicBezTo>
                      <a:pt x="0" y="17"/>
                      <a:pt x="1" y="10"/>
                      <a:pt x="4" y="6"/>
                    </a:cubicBezTo>
                    <a:cubicBezTo>
                      <a:pt x="8" y="0"/>
                      <a:pt x="10" y="10"/>
                      <a:pt x="11" y="13"/>
                    </a:cubicBezTo>
                    <a:cubicBezTo>
                      <a:pt x="10" y="11"/>
                      <a:pt x="5" y="5"/>
                      <a:pt x="4" y="11"/>
                    </a:cubicBezTo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1" name="Freeform 63">
                <a:extLst>
                  <a:ext uri="{FF2B5EF4-FFF2-40B4-BE49-F238E27FC236}">
                    <a16:creationId xmlns:a16="http://schemas.microsoft.com/office/drawing/2014/main" id="{D380C95A-126F-4743-9491-4C2BE7EDD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2" y="2067"/>
                <a:ext cx="107" cy="255"/>
              </a:xfrm>
              <a:custGeom>
                <a:avLst/>
                <a:gdLst>
                  <a:gd name="T0" fmla="*/ 38 w 38"/>
                  <a:gd name="T1" fmla="*/ 30 h 85"/>
                  <a:gd name="T2" fmla="*/ 16 w 38"/>
                  <a:gd name="T3" fmla="*/ 0 h 85"/>
                  <a:gd name="T4" fmla="*/ 0 w 38"/>
                  <a:gd name="T5" fmla="*/ 42 h 85"/>
                  <a:gd name="T6" fmla="*/ 16 w 38"/>
                  <a:gd name="T7" fmla="*/ 85 h 85"/>
                  <a:gd name="T8" fmla="*/ 17 w 38"/>
                  <a:gd name="T9" fmla="*/ 85 h 85"/>
                  <a:gd name="T10" fmla="*/ 38 w 38"/>
                  <a:gd name="T11" fmla="*/ 3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5">
                    <a:moveTo>
                      <a:pt x="38" y="30"/>
                    </a:moveTo>
                    <a:cubicBezTo>
                      <a:pt x="38" y="20"/>
                      <a:pt x="25" y="0"/>
                      <a:pt x="16" y="0"/>
                    </a:cubicBezTo>
                    <a:cubicBezTo>
                      <a:pt x="8" y="0"/>
                      <a:pt x="0" y="19"/>
                      <a:pt x="0" y="42"/>
                    </a:cubicBezTo>
                    <a:cubicBezTo>
                      <a:pt x="0" y="66"/>
                      <a:pt x="7" y="85"/>
                      <a:pt x="16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26" y="83"/>
                      <a:pt x="38" y="40"/>
                      <a:pt x="38" y="30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2" name="Freeform 64">
                <a:extLst>
                  <a:ext uri="{FF2B5EF4-FFF2-40B4-BE49-F238E27FC236}">
                    <a16:creationId xmlns:a16="http://schemas.microsoft.com/office/drawing/2014/main" id="{6464E7A9-AB03-4501-9FAA-64E38DD8A2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5" y="2070"/>
                <a:ext cx="104" cy="252"/>
              </a:xfrm>
              <a:custGeom>
                <a:avLst/>
                <a:gdLst>
                  <a:gd name="T0" fmla="*/ 0 w 37"/>
                  <a:gd name="T1" fmla="*/ 84 h 84"/>
                  <a:gd name="T2" fmla="*/ 16 w 37"/>
                  <a:gd name="T3" fmla="*/ 42 h 84"/>
                  <a:gd name="T4" fmla="*/ 0 w 37"/>
                  <a:gd name="T5" fmla="*/ 0 h 84"/>
                  <a:gd name="T6" fmla="*/ 21 w 37"/>
                  <a:gd name="T7" fmla="*/ 0 h 84"/>
                  <a:gd name="T8" fmla="*/ 37 w 37"/>
                  <a:gd name="T9" fmla="*/ 42 h 84"/>
                  <a:gd name="T10" fmla="*/ 21 w 37"/>
                  <a:gd name="T11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84">
                    <a:moveTo>
                      <a:pt x="0" y="84"/>
                    </a:moveTo>
                    <a:cubicBezTo>
                      <a:pt x="9" y="84"/>
                      <a:pt x="16" y="65"/>
                      <a:pt x="16" y="42"/>
                    </a:cubicBezTo>
                    <a:cubicBezTo>
                      <a:pt x="16" y="19"/>
                      <a:pt x="9" y="0"/>
                      <a:pt x="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30" y="0"/>
                      <a:pt x="37" y="19"/>
                      <a:pt x="37" y="42"/>
                    </a:cubicBezTo>
                    <a:cubicBezTo>
                      <a:pt x="37" y="66"/>
                      <a:pt x="30" y="84"/>
                      <a:pt x="21" y="8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3" name="Freeform 65">
                <a:extLst>
                  <a:ext uri="{FF2B5EF4-FFF2-40B4-BE49-F238E27FC236}">
                    <a16:creationId xmlns:a16="http://schemas.microsoft.com/office/drawing/2014/main" id="{46B53AB0-CAD4-4DF3-A27D-15A2CE9746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184"/>
                <a:ext cx="155" cy="66"/>
              </a:xfrm>
              <a:custGeom>
                <a:avLst/>
                <a:gdLst>
                  <a:gd name="T0" fmla="*/ 1 w 55"/>
                  <a:gd name="T1" fmla="*/ 0 h 22"/>
                  <a:gd name="T2" fmla="*/ 0 w 55"/>
                  <a:gd name="T3" fmla="*/ 21 h 22"/>
                  <a:gd name="T4" fmla="*/ 55 w 55"/>
                  <a:gd name="T5" fmla="*/ 22 h 22"/>
                  <a:gd name="T6" fmla="*/ 6 w 55"/>
                  <a:gd name="T7" fmla="*/ 13 h 22"/>
                  <a:gd name="T8" fmla="*/ 1 w 55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22">
                    <a:moveTo>
                      <a:pt x="1" y="0"/>
                    </a:moveTo>
                    <a:cubicBezTo>
                      <a:pt x="2" y="3"/>
                      <a:pt x="3" y="16"/>
                      <a:pt x="0" y="21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43" y="21"/>
                      <a:pt x="9" y="20"/>
                      <a:pt x="6" y="13"/>
                    </a:cubicBezTo>
                    <a:cubicBezTo>
                      <a:pt x="3" y="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ACD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4" name="Freeform 66">
                <a:extLst>
                  <a:ext uri="{FF2B5EF4-FFF2-40B4-BE49-F238E27FC236}">
                    <a16:creationId xmlns:a16="http://schemas.microsoft.com/office/drawing/2014/main" id="{49035AB0-D02D-4B51-AFEC-9E2C66C25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" y="2097"/>
                <a:ext cx="48" cy="195"/>
              </a:xfrm>
              <a:custGeom>
                <a:avLst/>
                <a:gdLst>
                  <a:gd name="T0" fmla="*/ 5 w 17"/>
                  <a:gd name="T1" fmla="*/ 65 h 65"/>
                  <a:gd name="T2" fmla="*/ 17 w 17"/>
                  <a:gd name="T3" fmla="*/ 33 h 65"/>
                  <a:gd name="T4" fmla="*/ 5 w 17"/>
                  <a:gd name="T5" fmla="*/ 0 h 65"/>
                  <a:gd name="T6" fmla="*/ 0 w 17"/>
                  <a:gd name="T7" fmla="*/ 0 h 65"/>
                  <a:gd name="T8" fmla="*/ 12 w 17"/>
                  <a:gd name="T9" fmla="*/ 33 h 65"/>
                  <a:gd name="T10" fmla="*/ 0 w 17"/>
                  <a:gd name="T11" fmla="*/ 65 h 65"/>
                  <a:gd name="T12" fmla="*/ 5 w 17"/>
                  <a:gd name="T1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5">
                    <a:moveTo>
                      <a:pt x="5" y="65"/>
                    </a:moveTo>
                    <a:cubicBezTo>
                      <a:pt x="12" y="65"/>
                      <a:pt x="17" y="50"/>
                      <a:pt x="17" y="33"/>
                    </a:cubicBezTo>
                    <a:cubicBezTo>
                      <a:pt x="17" y="15"/>
                      <a:pt x="12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13" y="15"/>
                      <a:pt x="12" y="33"/>
                    </a:cubicBezTo>
                    <a:cubicBezTo>
                      <a:pt x="12" y="50"/>
                      <a:pt x="7" y="65"/>
                      <a:pt x="0" y="65"/>
                    </a:cubicBezTo>
                    <a:lnTo>
                      <a:pt x="5" y="65"/>
                    </a:lnTo>
                    <a:close/>
                  </a:path>
                </a:pathLst>
              </a:custGeom>
              <a:solidFill>
                <a:srgbClr val="A6C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5" name="Freeform 67">
                <a:extLst>
                  <a:ext uri="{FF2B5EF4-FFF2-40B4-BE49-F238E27FC236}">
                    <a16:creationId xmlns:a16="http://schemas.microsoft.com/office/drawing/2014/main" id="{C09CD29B-0985-478C-A8F0-F1534537F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7" y="2145"/>
                <a:ext cx="17" cy="33"/>
              </a:xfrm>
              <a:custGeom>
                <a:avLst/>
                <a:gdLst>
                  <a:gd name="T0" fmla="*/ 6 w 6"/>
                  <a:gd name="T1" fmla="*/ 11 h 11"/>
                  <a:gd name="T2" fmla="*/ 4 w 6"/>
                  <a:gd name="T3" fmla="*/ 0 h 11"/>
                  <a:gd name="T4" fmla="*/ 0 w 6"/>
                  <a:gd name="T5" fmla="*/ 0 h 11"/>
                  <a:gd name="T6" fmla="*/ 1 w 6"/>
                  <a:gd name="T7" fmla="*/ 11 h 11"/>
                  <a:gd name="T8" fmla="*/ 6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6" y="11"/>
                    </a:moveTo>
                    <a:cubicBezTo>
                      <a:pt x="6" y="7"/>
                      <a:pt x="5" y="3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7"/>
                      <a:pt x="1" y="11"/>
                    </a:cubicBez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6" name="Freeform 68">
                <a:extLst>
                  <a:ext uri="{FF2B5EF4-FFF2-40B4-BE49-F238E27FC236}">
                    <a16:creationId xmlns:a16="http://schemas.microsoft.com/office/drawing/2014/main" id="{2C9F074B-C634-4DF0-BD43-2A0F82CC0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4" y="2133"/>
                <a:ext cx="14" cy="9"/>
              </a:xfrm>
              <a:custGeom>
                <a:avLst/>
                <a:gdLst>
                  <a:gd name="T0" fmla="*/ 4 w 5"/>
                  <a:gd name="T1" fmla="*/ 0 h 3"/>
                  <a:gd name="T2" fmla="*/ 0 w 5"/>
                  <a:gd name="T3" fmla="*/ 1 h 3"/>
                  <a:gd name="T4" fmla="*/ 0 w 5"/>
                  <a:gd name="T5" fmla="*/ 3 h 3"/>
                  <a:gd name="T6" fmla="*/ 5 w 5"/>
                  <a:gd name="T7" fmla="*/ 2 h 3"/>
                  <a:gd name="T8" fmla="*/ 4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0075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7" name="Freeform 69">
                <a:extLst>
                  <a:ext uri="{FF2B5EF4-FFF2-40B4-BE49-F238E27FC236}">
                    <a16:creationId xmlns:a16="http://schemas.microsoft.com/office/drawing/2014/main" id="{F975CD1D-FE62-4AD8-9D21-196441BDB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" y="2187"/>
                <a:ext cx="14" cy="15"/>
              </a:xfrm>
              <a:custGeom>
                <a:avLst/>
                <a:gdLst>
                  <a:gd name="T0" fmla="*/ 0 w 5"/>
                  <a:gd name="T1" fmla="*/ 0 h 5"/>
                  <a:gd name="T2" fmla="*/ 0 w 5"/>
                  <a:gd name="T3" fmla="*/ 3 h 5"/>
                  <a:gd name="T4" fmla="*/ 0 w 5"/>
                  <a:gd name="T5" fmla="*/ 5 h 5"/>
                  <a:gd name="T6" fmla="*/ 5 w 5"/>
                  <a:gd name="T7" fmla="*/ 4 h 5"/>
                  <a:gd name="T8" fmla="*/ 5 w 5"/>
                  <a:gd name="T9" fmla="*/ 3 h 5"/>
                  <a:gd name="T10" fmla="*/ 5 w 5"/>
                  <a:gd name="T11" fmla="*/ 1 h 5"/>
                  <a:gd name="T12" fmla="*/ 5 w 5"/>
                  <a:gd name="T13" fmla="*/ 0 h 5"/>
                  <a:gd name="T14" fmla="*/ 0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9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8" name="Freeform 70">
                <a:extLst>
                  <a:ext uri="{FF2B5EF4-FFF2-40B4-BE49-F238E27FC236}">
                    <a16:creationId xmlns:a16="http://schemas.microsoft.com/office/drawing/2014/main" id="{A0932179-A06A-49B9-9E1E-E15BDAE96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9" y="2124"/>
                <a:ext cx="17" cy="39"/>
              </a:xfrm>
              <a:custGeom>
                <a:avLst/>
                <a:gdLst>
                  <a:gd name="T0" fmla="*/ 4 w 6"/>
                  <a:gd name="T1" fmla="*/ 0 h 13"/>
                  <a:gd name="T2" fmla="*/ 0 w 6"/>
                  <a:gd name="T3" fmla="*/ 0 h 13"/>
                  <a:gd name="T4" fmla="*/ 1 w 6"/>
                  <a:gd name="T5" fmla="*/ 13 h 13"/>
                  <a:gd name="T6" fmla="*/ 6 w 6"/>
                  <a:gd name="T7" fmla="*/ 13 h 13"/>
                  <a:gd name="T8" fmla="*/ 4 w 6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9"/>
                      <a:pt x="1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8"/>
                      <a:pt x="5" y="4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" name="Freeform 71">
                <a:extLst>
                  <a:ext uri="{FF2B5EF4-FFF2-40B4-BE49-F238E27FC236}">
                    <a16:creationId xmlns:a16="http://schemas.microsoft.com/office/drawing/2014/main" id="{E31DFB6D-6B5C-4D23-BB45-CA204EC43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112"/>
                <a:ext cx="12" cy="6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0 h 2"/>
                  <a:gd name="T4" fmla="*/ 0 w 4"/>
                  <a:gd name="T5" fmla="*/ 2 h 2"/>
                  <a:gd name="T6" fmla="*/ 4 w 4"/>
                  <a:gd name="T7" fmla="*/ 2 h 2"/>
                  <a:gd name="T8" fmla="*/ 4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0075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0" name="Freeform 72">
                <a:extLst>
                  <a:ext uri="{FF2B5EF4-FFF2-40B4-BE49-F238E27FC236}">
                    <a16:creationId xmlns:a16="http://schemas.microsoft.com/office/drawing/2014/main" id="{9CEE474F-A174-4013-8B88-3183AF745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" y="2172"/>
                <a:ext cx="14" cy="18"/>
              </a:xfrm>
              <a:custGeom>
                <a:avLst/>
                <a:gdLst>
                  <a:gd name="T0" fmla="*/ 5 w 5"/>
                  <a:gd name="T1" fmla="*/ 6 h 6"/>
                  <a:gd name="T2" fmla="*/ 5 w 5"/>
                  <a:gd name="T3" fmla="*/ 4 h 6"/>
                  <a:gd name="T4" fmla="*/ 5 w 5"/>
                  <a:gd name="T5" fmla="*/ 1 h 6"/>
                  <a:gd name="T6" fmla="*/ 5 w 5"/>
                  <a:gd name="T7" fmla="*/ 0 h 6"/>
                  <a:gd name="T8" fmla="*/ 0 w 5"/>
                  <a:gd name="T9" fmla="*/ 0 h 6"/>
                  <a:gd name="T10" fmla="*/ 0 w 5"/>
                  <a:gd name="T11" fmla="*/ 6 h 6"/>
                  <a:gd name="T12" fmla="*/ 5 w 5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4"/>
                      <a:pt x="5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299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1" name="Freeform 73">
                <a:extLst>
                  <a:ext uri="{FF2B5EF4-FFF2-40B4-BE49-F238E27FC236}">
                    <a16:creationId xmlns:a16="http://schemas.microsoft.com/office/drawing/2014/main" id="{9C966C39-277D-4703-A691-7BD0A1B5D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2100"/>
                <a:ext cx="73" cy="72"/>
              </a:xfrm>
              <a:custGeom>
                <a:avLst/>
                <a:gdLst>
                  <a:gd name="T0" fmla="*/ 21 w 26"/>
                  <a:gd name="T1" fmla="*/ 0 h 24"/>
                  <a:gd name="T2" fmla="*/ 0 w 26"/>
                  <a:gd name="T3" fmla="*/ 0 h 24"/>
                  <a:gd name="T4" fmla="*/ 0 w 26"/>
                  <a:gd name="T5" fmla="*/ 3 h 24"/>
                  <a:gd name="T6" fmla="*/ 4 w 26"/>
                  <a:gd name="T7" fmla="*/ 24 h 24"/>
                  <a:gd name="T8" fmla="*/ 26 w 26"/>
                  <a:gd name="T9" fmla="*/ 23 h 24"/>
                  <a:gd name="T10" fmla="*/ 21 w 26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4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2" y="9"/>
                      <a:pt x="4" y="16"/>
                      <a:pt x="4" y="2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5" y="14"/>
                      <a:pt x="23" y="6"/>
                      <a:pt x="21" y="0"/>
                    </a:cubicBezTo>
                    <a:close/>
                  </a:path>
                </a:pathLst>
              </a:custGeom>
              <a:solidFill>
                <a:srgbClr val="9EA0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2" name="Freeform 74">
                <a:extLst>
                  <a:ext uri="{FF2B5EF4-FFF2-40B4-BE49-F238E27FC236}">
                    <a16:creationId xmlns:a16="http://schemas.microsoft.com/office/drawing/2014/main" id="{CDA8EE12-4E23-4E53-863F-67178269F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5" y="2082"/>
                <a:ext cx="67" cy="18"/>
              </a:xfrm>
              <a:custGeom>
                <a:avLst/>
                <a:gdLst>
                  <a:gd name="T0" fmla="*/ 22 w 24"/>
                  <a:gd name="T1" fmla="*/ 0 h 6"/>
                  <a:gd name="T2" fmla="*/ 0 w 24"/>
                  <a:gd name="T3" fmla="*/ 1 h 6"/>
                  <a:gd name="T4" fmla="*/ 3 w 24"/>
                  <a:gd name="T5" fmla="*/ 6 h 6"/>
                  <a:gd name="T6" fmla="*/ 24 w 24"/>
                  <a:gd name="T7" fmla="*/ 5 h 6"/>
                  <a:gd name="T8" fmla="*/ 22 w 2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2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2" y="4"/>
                      <a:pt x="3" y="6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3" y="3"/>
                      <a:pt x="22" y="2"/>
                      <a:pt x="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3" name="Freeform 75">
                <a:extLst>
                  <a:ext uri="{FF2B5EF4-FFF2-40B4-BE49-F238E27FC236}">
                    <a16:creationId xmlns:a16="http://schemas.microsoft.com/office/drawing/2014/main" id="{DE9367E2-CD2C-42C6-BADE-A771C44366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2184"/>
                <a:ext cx="62" cy="33"/>
              </a:xfrm>
              <a:custGeom>
                <a:avLst/>
                <a:gdLst>
                  <a:gd name="T0" fmla="*/ 22 w 22"/>
                  <a:gd name="T1" fmla="*/ 11 h 11"/>
                  <a:gd name="T2" fmla="*/ 22 w 22"/>
                  <a:gd name="T3" fmla="*/ 4 h 11"/>
                  <a:gd name="T4" fmla="*/ 22 w 22"/>
                  <a:gd name="T5" fmla="*/ 0 h 11"/>
                  <a:gd name="T6" fmla="*/ 1 w 22"/>
                  <a:gd name="T7" fmla="*/ 0 h 11"/>
                  <a:gd name="T8" fmla="*/ 1 w 22"/>
                  <a:gd name="T9" fmla="*/ 4 h 11"/>
                  <a:gd name="T10" fmla="*/ 0 w 22"/>
                  <a:gd name="T11" fmla="*/ 11 h 11"/>
                  <a:gd name="T12" fmla="*/ 22 w 22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1">
                    <a:moveTo>
                      <a:pt x="22" y="11"/>
                    </a:moveTo>
                    <a:cubicBezTo>
                      <a:pt x="22" y="8"/>
                      <a:pt x="22" y="6"/>
                      <a:pt x="22" y="4"/>
                    </a:cubicBezTo>
                    <a:cubicBezTo>
                      <a:pt x="22" y="3"/>
                      <a:pt x="22" y="1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1" y="4"/>
                    </a:cubicBezTo>
                    <a:cubicBezTo>
                      <a:pt x="1" y="7"/>
                      <a:pt x="1" y="9"/>
                      <a:pt x="0" y="11"/>
                    </a:cubicBezTo>
                    <a:lnTo>
                      <a:pt x="22" y="11"/>
                    </a:lnTo>
                    <a:close/>
                  </a:path>
                </a:pathLst>
              </a:custGeom>
              <a:solidFill>
                <a:srgbClr val="DD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4" name="Freeform 76">
                <a:extLst>
                  <a:ext uri="{FF2B5EF4-FFF2-40B4-BE49-F238E27FC236}">
                    <a16:creationId xmlns:a16="http://schemas.microsoft.com/office/drawing/2014/main" id="{0C7802EE-6C9F-4CBF-830E-EBB850DDE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7" y="2148"/>
                <a:ext cx="169" cy="60"/>
              </a:xfrm>
              <a:custGeom>
                <a:avLst/>
                <a:gdLst>
                  <a:gd name="T0" fmla="*/ 48 w 60"/>
                  <a:gd name="T1" fmla="*/ 2 h 20"/>
                  <a:gd name="T2" fmla="*/ 55 w 60"/>
                  <a:gd name="T3" fmla="*/ 3 h 20"/>
                  <a:gd name="T4" fmla="*/ 58 w 60"/>
                  <a:gd name="T5" fmla="*/ 8 h 20"/>
                  <a:gd name="T6" fmla="*/ 59 w 60"/>
                  <a:gd name="T7" fmla="*/ 20 h 20"/>
                  <a:gd name="T8" fmla="*/ 54 w 60"/>
                  <a:gd name="T9" fmla="*/ 0 h 20"/>
                  <a:gd name="T10" fmla="*/ 0 w 60"/>
                  <a:gd name="T11" fmla="*/ 0 h 20"/>
                  <a:gd name="T12" fmla="*/ 48 w 60"/>
                  <a:gd name="T13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20">
                    <a:moveTo>
                      <a:pt x="48" y="2"/>
                    </a:moveTo>
                    <a:cubicBezTo>
                      <a:pt x="50" y="2"/>
                      <a:pt x="54" y="2"/>
                      <a:pt x="55" y="3"/>
                    </a:cubicBezTo>
                    <a:cubicBezTo>
                      <a:pt x="56" y="4"/>
                      <a:pt x="57" y="6"/>
                      <a:pt x="58" y="8"/>
                    </a:cubicBezTo>
                    <a:cubicBezTo>
                      <a:pt x="59" y="12"/>
                      <a:pt x="59" y="17"/>
                      <a:pt x="59" y="20"/>
                    </a:cubicBezTo>
                    <a:cubicBezTo>
                      <a:pt x="60" y="11"/>
                      <a:pt x="58" y="0"/>
                      <a:pt x="5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36" y="1"/>
                      <a:pt x="48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5" name="Freeform 77">
                <a:extLst>
                  <a:ext uri="{FF2B5EF4-FFF2-40B4-BE49-F238E27FC236}">
                    <a16:creationId xmlns:a16="http://schemas.microsoft.com/office/drawing/2014/main" id="{94E1EFB9-9F2E-4B76-92B2-59E8E7FB7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3" y="2103"/>
                <a:ext cx="34" cy="183"/>
              </a:xfrm>
              <a:custGeom>
                <a:avLst/>
                <a:gdLst>
                  <a:gd name="T0" fmla="*/ 1 w 12"/>
                  <a:gd name="T1" fmla="*/ 0 h 61"/>
                  <a:gd name="T2" fmla="*/ 1 w 12"/>
                  <a:gd name="T3" fmla="*/ 0 h 61"/>
                  <a:gd name="T4" fmla="*/ 11 w 12"/>
                  <a:gd name="T5" fmla="*/ 30 h 61"/>
                  <a:gd name="T6" fmla="*/ 0 w 12"/>
                  <a:gd name="T7" fmla="*/ 61 h 61"/>
                  <a:gd name="T8" fmla="*/ 1 w 12"/>
                  <a:gd name="T9" fmla="*/ 61 h 61"/>
                  <a:gd name="T10" fmla="*/ 12 w 12"/>
                  <a:gd name="T11" fmla="*/ 30 h 61"/>
                  <a:gd name="T12" fmla="*/ 1 w 12"/>
                  <a:gd name="T1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6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2"/>
                      <a:pt x="11" y="15"/>
                      <a:pt x="11" y="30"/>
                    </a:cubicBezTo>
                    <a:cubicBezTo>
                      <a:pt x="11" y="46"/>
                      <a:pt x="6" y="60"/>
                      <a:pt x="0" y="61"/>
                    </a:cubicBezTo>
                    <a:cubicBezTo>
                      <a:pt x="0" y="61"/>
                      <a:pt x="1" y="61"/>
                      <a:pt x="1" y="61"/>
                    </a:cubicBezTo>
                    <a:cubicBezTo>
                      <a:pt x="7" y="61"/>
                      <a:pt x="12" y="46"/>
                      <a:pt x="12" y="30"/>
                    </a:cubicBezTo>
                    <a:cubicBezTo>
                      <a:pt x="12" y="14"/>
                      <a:pt x="7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6" name="Freeform 78">
                <a:extLst>
                  <a:ext uri="{FF2B5EF4-FFF2-40B4-BE49-F238E27FC236}">
                    <a16:creationId xmlns:a16="http://schemas.microsoft.com/office/drawing/2014/main" id="{23F5A876-4131-45E8-BCB5-9CBCD8BA8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" y="2028"/>
                <a:ext cx="65" cy="339"/>
              </a:xfrm>
              <a:custGeom>
                <a:avLst/>
                <a:gdLst>
                  <a:gd name="T0" fmla="*/ 2 w 23"/>
                  <a:gd name="T1" fmla="*/ 0 h 113"/>
                  <a:gd name="T2" fmla="*/ 1 w 23"/>
                  <a:gd name="T3" fmla="*/ 0 h 113"/>
                  <a:gd name="T4" fmla="*/ 20 w 23"/>
                  <a:gd name="T5" fmla="*/ 56 h 113"/>
                  <a:gd name="T6" fmla="*/ 0 w 23"/>
                  <a:gd name="T7" fmla="*/ 113 h 113"/>
                  <a:gd name="T8" fmla="*/ 2 w 23"/>
                  <a:gd name="T9" fmla="*/ 113 h 113"/>
                  <a:gd name="T10" fmla="*/ 23 w 23"/>
                  <a:gd name="T11" fmla="*/ 56 h 113"/>
                  <a:gd name="T12" fmla="*/ 2 w 23"/>
                  <a:gd name="T13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113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1" y="4"/>
                      <a:pt x="20" y="28"/>
                      <a:pt x="20" y="56"/>
                    </a:cubicBezTo>
                    <a:cubicBezTo>
                      <a:pt x="20" y="86"/>
                      <a:pt x="11" y="112"/>
                      <a:pt x="0" y="113"/>
                    </a:cubicBezTo>
                    <a:cubicBezTo>
                      <a:pt x="1" y="113"/>
                      <a:pt x="1" y="113"/>
                      <a:pt x="2" y="113"/>
                    </a:cubicBezTo>
                    <a:cubicBezTo>
                      <a:pt x="14" y="113"/>
                      <a:pt x="23" y="87"/>
                      <a:pt x="23" y="56"/>
                    </a:cubicBezTo>
                    <a:cubicBezTo>
                      <a:pt x="23" y="26"/>
                      <a:pt x="13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7" name="Freeform 79">
                <a:extLst>
                  <a:ext uri="{FF2B5EF4-FFF2-40B4-BE49-F238E27FC236}">
                    <a16:creationId xmlns:a16="http://schemas.microsoft.com/office/drawing/2014/main" id="{8559A248-B4F5-4C7C-981B-3EB7539164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2" y="2067"/>
                <a:ext cx="45" cy="255"/>
              </a:xfrm>
              <a:custGeom>
                <a:avLst/>
                <a:gdLst>
                  <a:gd name="T0" fmla="*/ 16 w 16"/>
                  <a:gd name="T1" fmla="*/ 85 h 85"/>
                  <a:gd name="T2" fmla="*/ 0 w 16"/>
                  <a:gd name="T3" fmla="*/ 42 h 85"/>
                  <a:gd name="T4" fmla="*/ 16 w 16"/>
                  <a:gd name="T5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85">
                    <a:moveTo>
                      <a:pt x="16" y="85"/>
                    </a:moveTo>
                    <a:cubicBezTo>
                      <a:pt x="7" y="85"/>
                      <a:pt x="0" y="66"/>
                      <a:pt x="0" y="42"/>
                    </a:cubicBezTo>
                    <a:cubicBezTo>
                      <a:pt x="0" y="19"/>
                      <a:pt x="8" y="0"/>
                      <a:pt x="16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8" name="Freeform 80">
                <a:extLst>
                  <a:ext uri="{FF2B5EF4-FFF2-40B4-BE49-F238E27FC236}">
                    <a16:creationId xmlns:a16="http://schemas.microsoft.com/office/drawing/2014/main" id="{EBA6A808-D34D-4D0D-BFD9-B406D04E7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0" y="2130"/>
                <a:ext cx="902" cy="186"/>
              </a:xfrm>
              <a:custGeom>
                <a:avLst/>
                <a:gdLst>
                  <a:gd name="T0" fmla="*/ 3 w 320"/>
                  <a:gd name="T1" fmla="*/ 0 h 62"/>
                  <a:gd name="T2" fmla="*/ 1 w 320"/>
                  <a:gd name="T3" fmla="*/ 57 h 62"/>
                  <a:gd name="T4" fmla="*/ 10 w 320"/>
                  <a:gd name="T5" fmla="*/ 60 h 62"/>
                  <a:gd name="T6" fmla="*/ 320 w 320"/>
                  <a:gd name="T7" fmla="*/ 60 h 62"/>
                  <a:gd name="T8" fmla="*/ 86 w 320"/>
                  <a:gd name="T9" fmla="*/ 48 h 62"/>
                  <a:gd name="T10" fmla="*/ 16 w 320"/>
                  <a:gd name="T11" fmla="*/ 31 h 62"/>
                  <a:gd name="T12" fmla="*/ 3 w 320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" h="62">
                    <a:moveTo>
                      <a:pt x="3" y="0"/>
                    </a:moveTo>
                    <a:cubicBezTo>
                      <a:pt x="6" y="13"/>
                      <a:pt x="8" y="35"/>
                      <a:pt x="1" y="57"/>
                    </a:cubicBezTo>
                    <a:cubicBezTo>
                      <a:pt x="0" y="62"/>
                      <a:pt x="4" y="60"/>
                      <a:pt x="10" y="60"/>
                    </a:cubicBezTo>
                    <a:cubicBezTo>
                      <a:pt x="17" y="60"/>
                      <a:pt x="320" y="60"/>
                      <a:pt x="320" y="60"/>
                    </a:cubicBezTo>
                    <a:cubicBezTo>
                      <a:pt x="290" y="60"/>
                      <a:pt x="130" y="49"/>
                      <a:pt x="86" y="48"/>
                    </a:cubicBezTo>
                    <a:cubicBezTo>
                      <a:pt x="39" y="46"/>
                      <a:pt x="24" y="47"/>
                      <a:pt x="16" y="31"/>
                    </a:cubicBezTo>
                    <a:cubicBezTo>
                      <a:pt x="9" y="18"/>
                      <a:pt x="6" y="2"/>
                      <a:pt x="3" y="0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9" name="Freeform 81">
                <a:extLst>
                  <a:ext uri="{FF2B5EF4-FFF2-40B4-BE49-F238E27FC236}">
                    <a16:creationId xmlns:a16="http://schemas.microsoft.com/office/drawing/2014/main" id="{52F0EE2F-38D5-4CB9-8C7F-006EBF7ECC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2" y="2079"/>
                <a:ext cx="890" cy="36"/>
              </a:xfrm>
              <a:custGeom>
                <a:avLst/>
                <a:gdLst>
                  <a:gd name="T0" fmla="*/ 0 w 316"/>
                  <a:gd name="T1" fmla="*/ 0 h 12"/>
                  <a:gd name="T2" fmla="*/ 316 w 316"/>
                  <a:gd name="T3" fmla="*/ 0 h 12"/>
                  <a:gd name="T4" fmla="*/ 0 w 3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12">
                    <a:moveTo>
                      <a:pt x="0" y="0"/>
                    </a:moveTo>
                    <a:cubicBezTo>
                      <a:pt x="316" y="0"/>
                      <a:pt x="316" y="0"/>
                      <a:pt x="316" y="0"/>
                    </a:cubicBezTo>
                    <a:cubicBezTo>
                      <a:pt x="302" y="6"/>
                      <a:pt x="21" y="1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0" name="Oval 82">
                <a:extLst>
                  <a:ext uri="{FF2B5EF4-FFF2-40B4-BE49-F238E27FC236}">
                    <a16:creationId xmlns:a16="http://schemas.microsoft.com/office/drawing/2014/main" id="{A2492547-B332-4942-9328-2DC70ED40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0" y="2133"/>
                <a:ext cx="34" cy="93"/>
              </a:xfrm>
              <a:prstGeom prst="ellipse">
                <a:avLst/>
              </a:pr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1" name="Freeform 83">
                <a:extLst>
                  <a:ext uri="{FF2B5EF4-FFF2-40B4-BE49-F238E27FC236}">
                    <a16:creationId xmlns:a16="http://schemas.microsoft.com/office/drawing/2014/main" id="{35E82B7F-EFA3-460A-849C-7A2E890589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2022"/>
                <a:ext cx="76" cy="354"/>
              </a:xfrm>
              <a:custGeom>
                <a:avLst/>
                <a:gdLst>
                  <a:gd name="T0" fmla="*/ 5 w 27"/>
                  <a:gd name="T1" fmla="*/ 118 h 118"/>
                  <a:gd name="T2" fmla="*/ 27 w 27"/>
                  <a:gd name="T3" fmla="*/ 59 h 118"/>
                  <a:gd name="T4" fmla="*/ 5 w 27"/>
                  <a:gd name="T5" fmla="*/ 0 h 118"/>
                  <a:gd name="T6" fmla="*/ 1 w 27"/>
                  <a:gd name="T7" fmla="*/ 0 h 118"/>
                  <a:gd name="T8" fmla="*/ 23 w 27"/>
                  <a:gd name="T9" fmla="*/ 59 h 118"/>
                  <a:gd name="T10" fmla="*/ 0 w 27"/>
                  <a:gd name="T11" fmla="*/ 118 h 118"/>
                  <a:gd name="T12" fmla="*/ 5 w 27"/>
                  <a:gd name="T13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18">
                    <a:moveTo>
                      <a:pt x="5" y="118"/>
                    </a:moveTo>
                    <a:cubicBezTo>
                      <a:pt x="17" y="118"/>
                      <a:pt x="27" y="91"/>
                      <a:pt x="27" y="59"/>
                    </a:cubicBezTo>
                    <a:cubicBezTo>
                      <a:pt x="27" y="26"/>
                      <a:pt x="17" y="0"/>
                      <a:pt x="5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3" y="0"/>
                      <a:pt x="23" y="26"/>
                      <a:pt x="23" y="59"/>
                    </a:cubicBezTo>
                    <a:cubicBezTo>
                      <a:pt x="23" y="91"/>
                      <a:pt x="13" y="118"/>
                      <a:pt x="0" y="118"/>
                    </a:cubicBezTo>
                    <a:lnTo>
                      <a:pt x="5" y="11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2" name="Freeform 84">
                <a:extLst>
                  <a:ext uri="{FF2B5EF4-FFF2-40B4-BE49-F238E27FC236}">
                    <a16:creationId xmlns:a16="http://schemas.microsoft.com/office/drawing/2014/main" id="{DE6A4B9D-2498-402D-9AC1-C9B99F4F5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22"/>
                <a:ext cx="121" cy="354"/>
              </a:xfrm>
              <a:custGeom>
                <a:avLst/>
                <a:gdLst>
                  <a:gd name="T0" fmla="*/ 21 w 43"/>
                  <a:gd name="T1" fmla="*/ 0 h 118"/>
                  <a:gd name="T2" fmla="*/ 0 w 43"/>
                  <a:gd name="T3" fmla="*/ 38 h 118"/>
                  <a:gd name="T4" fmla="*/ 15 w 43"/>
                  <a:gd name="T5" fmla="*/ 38 h 118"/>
                  <a:gd name="T6" fmla="*/ 23 w 43"/>
                  <a:gd name="T7" fmla="*/ 60 h 118"/>
                  <a:gd name="T8" fmla="*/ 15 w 43"/>
                  <a:gd name="T9" fmla="*/ 81 h 118"/>
                  <a:gd name="T10" fmla="*/ 0 w 43"/>
                  <a:gd name="T11" fmla="*/ 81 h 118"/>
                  <a:gd name="T12" fmla="*/ 20 w 43"/>
                  <a:gd name="T13" fmla="*/ 118 h 118"/>
                  <a:gd name="T14" fmla="*/ 43 w 43"/>
                  <a:gd name="T15" fmla="*/ 59 h 118"/>
                  <a:gd name="T16" fmla="*/ 21 w 43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18">
                    <a:moveTo>
                      <a:pt x="21" y="0"/>
                    </a:moveTo>
                    <a:cubicBezTo>
                      <a:pt x="11" y="0"/>
                      <a:pt x="3" y="16"/>
                      <a:pt x="0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9" y="38"/>
                      <a:pt x="23" y="48"/>
                      <a:pt x="23" y="60"/>
                    </a:cubicBezTo>
                    <a:cubicBezTo>
                      <a:pt x="23" y="72"/>
                      <a:pt x="19" y="81"/>
                      <a:pt x="15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4" y="103"/>
                      <a:pt x="11" y="117"/>
                      <a:pt x="20" y="118"/>
                    </a:cubicBezTo>
                    <a:cubicBezTo>
                      <a:pt x="33" y="118"/>
                      <a:pt x="43" y="91"/>
                      <a:pt x="43" y="59"/>
                    </a:cubicBezTo>
                    <a:cubicBezTo>
                      <a:pt x="43" y="26"/>
                      <a:pt x="33" y="0"/>
                      <a:pt x="21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3" name="Freeform 85">
                <a:extLst>
                  <a:ext uri="{FF2B5EF4-FFF2-40B4-BE49-F238E27FC236}">
                    <a16:creationId xmlns:a16="http://schemas.microsoft.com/office/drawing/2014/main" id="{8C12F0C6-8C7B-4917-BD86-883E9DF1C2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1553" cy="255"/>
              </a:xfrm>
              <a:custGeom>
                <a:avLst/>
                <a:gdLst>
                  <a:gd name="T0" fmla="*/ 529 w 551"/>
                  <a:gd name="T1" fmla="*/ 0 h 85"/>
                  <a:gd name="T2" fmla="*/ 0 w 551"/>
                  <a:gd name="T3" fmla="*/ 0 h 85"/>
                  <a:gd name="T4" fmla="*/ 7 w 551"/>
                  <a:gd name="T5" fmla="*/ 44 h 85"/>
                  <a:gd name="T6" fmla="*/ 1 w 551"/>
                  <a:gd name="T7" fmla="*/ 85 h 85"/>
                  <a:gd name="T8" fmla="*/ 529 w 551"/>
                  <a:gd name="T9" fmla="*/ 85 h 85"/>
                  <a:gd name="T10" fmla="*/ 551 w 551"/>
                  <a:gd name="T11" fmla="*/ 30 h 85"/>
                  <a:gd name="T12" fmla="*/ 529 w 551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1" h="85">
                    <a:moveTo>
                      <a:pt x="5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ubicBezTo>
                      <a:pt x="7" y="60"/>
                      <a:pt x="5" y="74"/>
                      <a:pt x="1" y="85"/>
                    </a:cubicBezTo>
                    <a:cubicBezTo>
                      <a:pt x="529" y="85"/>
                      <a:pt x="529" y="85"/>
                      <a:pt x="529" y="85"/>
                    </a:cubicBezTo>
                    <a:cubicBezTo>
                      <a:pt x="538" y="85"/>
                      <a:pt x="551" y="40"/>
                      <a:pt x="551" y="30"/>
                    </a:cubicBezTo>
                    <a:cubicBezTo>
                      <a:pt x="551" y="20"/>
                      <a:pt x="538" y="0"/>
                      <a:pt x="529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4" name="Freeform 86">
                <a:extLst>
                  <a:ext uri="{FF2B5EF4-FFF2-40B4-BE49-F238E27FC236}">
                    <a16:creationId xmlns:a16="http://schemas.microsoft.com/office/drawing/2014/main" id="{DC7FE6AA-EB3D-4893-932C-F13D8B896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2097"/>
                <a:ext cx="71" cy="195"/>
              </a:xfrm>
              <a:custGeom>
                <a:avLst/>
                <a:gdLst>
                  <a:gd name="T0" fmla="*/ 0 w 25"/>
                  <a:gd name="T1" fmla="*/ 33 h 65"/>
                  <a:gd name="T2" fmla="*/ 12 w 25"/>
                  <a:gd name="T3" fmla="*/ 0 h 65"/>
                  <a:gd name="T4" fmla="*/ 24 w 25"/>
                  <a:gd name="T5" fmla="*/ 33 h 65"/>
                  <a:gd name="T6" fmla="*/ 12 w 25"/>
                  <a:gd name="T7" fmla="*/ 65 h 65"/>
                  <a:gd name="T8" fmla="*/ 0 w 25"/>
                  <a:gd name="T9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65">
                    <a:moveTo>
                      <a:pt x="0" y="33"/>
                    </a:moveTo>
                    <a:cubicBezTo>
                      <a:pt x="0" y="15"/>
                      <a:pt x="6" y="0"/>
                      <a:pt x="12" y="0"/>
                    </a:cubicBezTo>
                    <a:cubicBezTo>
                      <a:pt x="19" y="0"/>
                      <a:pt x="25" y="15"/>
                      <a:pt x="24" y="33"/>
                    </a:cubicBezTo>
                    <a:cubicBezTo>
                      <a:pt x="24" y="50"/>
                      <a:pt x="19" y="65"/>
                      <a:pt x="12" y="65"/>
                    </a:cubicBezTo>
                    <a:cubicBezTo>
                      <a:pt x="6" y="65"/>
                      <a:pt x="0" y="50"/>
                      <a:pt x="0" y="33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5" name="Freeform 87">
                <a:extLst>
                  <a:ext uri="{FF2B5EF4-FFF2-40B4-BE49-F238E27FC236}">
                    <a16:creationId xmlns:a16="http://schemas.microsoft.com/office/drawing/2014/main" id="{70AA3DC8-250D-4BC8-8DF5-16DAAB2D07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5" y="2067"/>
                <a:ext cx="36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6" name="Freeform 88">
                <a:extLst>
                  <a:ext uri="{FF2B5EF4-FFF2-40B4-BE49-F238E27FC236}">
                    <a16:creationId xmlns:a16="http://schemas.microsoft.com/office/drawing/2014/main" id="{B4582615-9B58-4F74-A411-D4FAC3A9C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0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3" y="43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7" name="Freeform 89">
                <a:extLst>
                  <a:ext uri="{FF2B5EF4-FFF2-40B4-BE49-F238E27FC236}">
                    <a16:creationId xmlns:a16="http://schemas.microsoft.com/office/drawing/2014/main" id="{35DE1F70-A914-4568-8661-C641A1A5D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8" name="Freeform 90">
                <a:extLst>
                  <a:ext uri="{FF2B5EF4-FFF2-40B4-BE49-F238E27FC236}">
                    <a16:creationId xmlns:a16="http://schemas.microsoft.com/office/drawing/2014/main" id="{F13C0C4D-8BFF-4B76-B65F-C7EBC54535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9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9" name="Freeform 91">
                <a:extLst>
                  <a:ext uri="{FF2B5EF4-FFF2-40B4-BE49-F238E27FC236}">
                    <a16:creationId xmlns:a16="http://schemas.microsoft.com/office/drawing/2014/main" id="{7574B7F1-B013-4265-925C-B0EADD1FE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5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0" name="Freeform 92">
                <a:extLst>
                  <a:ext uri="{FF2B5EF4-FFF2-40B4-BE49-F238E27FC236}">
                    <a16:creationId xmlns:a16="http://schemas.microsoft.com/office/drawing/2014/main" id="{DD1CDF16-5E15-45FE-83EF-9831C9AE0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1" name="Freeform 93">
                <a:extLst>
                  <a:ext uri="{FF2B5EF4-FFF2-40B4-BE49-F238E27FC236}">
                    <a16:creationId xmlns:a16="http://schemas.microsoft.com/office/drawing/2014/main" id="{C6F60D1A-F307-486D-BB51-87BD1F3CB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8" y="0"/>
                      <a:pt x="14" y="20"/>
                      <a:pt x="13" y="43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2" name="Freeform 94">
                <a:extLst>
                  <a:ext uri="{FF2B5EF4-FFF2-40B4-BE49-F238E27FC236}">
                    <a16:creationId xmlns:a16="http://schemas.microsoft.com/office/drawing/2014/main" id="{39C127E4-DFE2-4B47-848D-C3E4448C1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0" y="2067"/>
                <a:ext cx="36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3" name="Freeform 95">
                <a:extLst>
                  <a:ext uri="{FF2B5EF4-FFF2-40B4-BE49-F238E27FC236}">
                    <a16:creationId xmlns:a16="http://schemas.microsoft.com/office/drawing/2014/main" id="{B982D073-8BBA-48FC-BD17-A9117FDA0B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3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4" name="Freeform 96">
                <a:extLst>
                  <a:ext uri="{FF2B5EF4-FFF2-40B4-BE49-F238E27FC236}">
                    <a16:creationId xmlns:a16="http://schemas.microsoft.com/office/drawing/2014/main" id="{51407FBE-965C-4665-A006-BA319DDE5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5" name="Freeform 97">
                <a:extLst>
                  <a:ext uri="{FF2B5EF4-FFF2-40B4-BE49-F238E27FC236}">
                    <a16:creationId xmlns:a16="http://schemas.microsoft.com/office/drawing/2014/main" id="{84296008-9CC4-4C8C-8D89-FA674FEA57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1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6" name="Freeform 98">
                <a:extLst>
                  <a:ext uri="{FF2B5EF4-FFF2-40B4-BE49-F238E27FC236}">
                    <a16:creationId xmlns:a16="http://schemas.microsoft.com/office/drawing/2014/main" id="{6CBDFEE1-3142-48F6-8480-7015288E40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5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7" name="Freeform 99">
                <a:extLst>
                  <a:ext uri="{FF2B5EF4-FFF2-40B4-BE49-F238E27FC236}">
                    <a16:creationId xmlns:a16="http://schemas.microsoft.com/office/drawing/2014/main" id="{F9B67C16-163D-44AE-B749-EC89B1AB0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2067"/>
                <a:ext cx="42" cy="129"/>
              </a:xfrm>
              <a:custGeom>
                <a:avLst/>
                <a:gdLst>
                  <a:gd name="T0" fmla="*/ 0 w 15"/>
                  <a:gd name="T1" fmla="*/ 0 h 43"/>
                  <a:gd name="T2" fmla="*/ 14 w 15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43">
                    <a:moveTo>
                      <a:pt x="0" y="0"/>
                    </a:moveTo>
                    <a:cubicBezTo>
                      <a:pt x="9" y="0"/>
                      <a:pt x="15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8" name="Freeform 100">
                <a:extLst>
                  <a:ext uri="{FF2B5EF4-FFF2-40B4-BE49-F238E27FC236}">
                    <a16:creationId xmlns:a16="http://schemas.microsoft.com/office/drawing/2014/main" id="{17C78D31-E026-4CA7-B889-756B8687CC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3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9" name="Freeform 101">
                <a:extLst>
                  <a:ext uri="{FF2B5EF4-FFF2-40B4-BE49-F238E27FC236}">
                    <a16:creationId xmlns:a16="http://schemas.microsoft.com/office/drawing/2014/main" id="{41DE64D2-980F-4203-B962-BC843435A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9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0" name="Freeform 102">
                <a:extLst>
                  <a:ext uri="{FF2B5EF4-FFF2-40B4-BE49-F238E27FC236}">
                    <a16:creationId xmlns:a16="http://schemas.microsoft.com/office/drawing/2014/main" id="{8AC6B9DB-B8B5-4FBB-AC35-293DD2C2AC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9" y="2067"/>
                <a:ext cx="34" cy="123"/>
              </a:xfrm>
              <a:custGeom>
                <a:avLst/>
                <a:gdLst>
                  <a:gd name="T0" fmla="*/ 0 w 12"/>
                  <a:gd name="T1" fmla="*/ 0 h 41"/>
                  <a:gd name="T2" fmla="*/ 12 w 12"/>
                  <a:gd name="T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" h="41">
                    <a:moveTo>
                      <a:pt x="0" y="0"/>
                    </a:moveTo>
                    <a:cubicBezTo>
                      <a:pt x="8" y="0"/>
                      <a:pt x="12" y="18"/>
                      <a:pt x="12" y="41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1" name="Freeform 103">
                <a:extLst>
                  <a:ext uri="{FF2B5EF4-FFF2-40B4-BE49-F238E27FC236}">
                    <a16:creationId xmlns:a16="http://schemas.microsoft.com/office/drawing/2014/main" id="{5DCF5A4B-5877-48FB-9818-C89A52F92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" y="2097"/>
                <a:ext cx="48" cy="195"/>
              </a:xfrm>
              <a:custGeom>
                <a:avLst/>
                <a:gdLst>
                  <a:gd name="T0" fmla="*/ 5 w 17"/>
                  <a:gd name="T1" fmla="*/ 65 h 65"/>
                  <a:gd name="T2" fmla="*/ 17 w 17"/>
                  <a:gd name="T3" fmla="*/ 33 h 65"/>
                  <a:gd name="T4" fmla="*/ 5 w 17"/>
                  <a:gd name="T5" fmla="*/ 0 h 65"/>
                  <a:gd name="T6" fmla="*/ 0 w 17"/>
                  <a:gd name="T7" fmla="*/ 0 h 65"/>
                  <a:gd name="T8" fmla="*/ 12 w 17"/>
                  <a:gd name="T9" fmla="*/ 33 h 65"/>
                  <a:gd name="T10" fmla="*/ 0 w 17"/>
                  <a:gd name="T11" fmla="*/ 65 h 65"/>
                  <a:gd name="T12" fmla="*/ 5 w 17"/>
                  <a:gd name="T1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5">
                    <a:moveTo>
                      <a:pt x="5" y="65"/>
                    </a:moveTo>
                    <a:cubicBezTo>
                      <a:pt x="12" y="65"/>
                      <a:pt x="17" y="50"/>
                      <a:pt x="17" y="33"/>
                    </a:cubicBezTo>
                    <a:cubicBezTo>
                      <a:pt x="17" y="15"/>
                      <a:pt x="12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13" y="15"/>
                      <a:pt x="12" y="33"/>
                    </a:cubicBezTo>
                    <a:cubicBezTo>
                      <a:pt x="12" y="50"/>
                      <a:pt x="7" y="65"/>
                      <a:pt x="0" y="65"/>
                    </a:cubicBezTo>
                    <a:lnTo>
                      <a:pt x="5" y="65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2" name="Freeform 104">
                <a:extLst>
                  <a:ext uri="{FF2B5EF4-FFF2-40B4-BE49-F238E27FC236}">
                    <a16:creationId xmlns:a16="http://schemas.microsoft.com/office/drawing/2014/main" id="{79794787-8028-4C2D-9F71-BC1D7DA95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094"/>
                <a:ext cx="333" cy="207"/>
              </a:xfrm>
              <a:custGeom>
                <a:avLst/>
                <a:gdLst>
                  <a:gd name="T0" fmla="*/ 108 w 118"/>
                  <a:gd name="T1" fmla="*/ 69 h 69"/>
                  <a:gd name="T2" fmla="*/ 118 w 118"/>
                  <a:gd name="T3" fmla="*/ 35 h 69"/>
                  <a:gd name="T4" fmla="*/ 108 w 118"/>
                  <a:gd name="T5" fmla="*/ 0 h 69"/>
                  <a:gd name="T6" fmla="*/ 88 w 118"/>
                  <a:gd name="T7" fmla="*/ 0 h 69"/>
                  <a:gd name="T8" fmla="*/ 58 w 118"/>
                  <a:gd name="T9" fmla="*/ 16 h 69"/>
                  <a:gd name="T10" fmla="*/ 0 w 118"/>
                  <a:gd name="T11" fmla="*/ 16 h 69"/>
                  <a:gd name="T12" fmla="*/ 2 w 118"/>
                  <a:gd name="T13" fmla="*/ 34 h 69"/>
                  <a:gd name="T14" fmla="*/ 0 w 118"/>
                  <a:gd name="T15" fmla="*/ 53 h 69"/>
                  <a:gd name="T16" fmla="*/ 58 w 118"/>
                  <a:gd name="T17" fmla="*/ 53 h 69"/>
                  <a:gd name="T18" fmla="*/ 58 w 118"/>
                  <a:gd name="T19" fmla="*/ 53 h 69"/>
                  <a:gd name="T20" fmla="*/ 88 w 118"/>
                  <a:gd name="T21" fmla="*/ 69 h 69"/>
                  <a:gd name="T22" fmla="*/ 108 w 118"/>
                  <a:gd name="T2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8" h="69">
                    <a:moveTo>
                      <a:pt x="108" y="69"/>
                    </a:moveTo>
                    <a:cubicBezTo>
                      <a:pt x="113" y="69"/>
                      <a:pt x="118" y="53"/>
                      <a:pt x="118" y="35"/>
                    </a:cubicBezTo>
                    <a:cubicBezTo>
                      <a:pt x="118" y="16"/>
                      <a:pt x="113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66" y="16"/>
                      <a:pt x="58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21"/>
                      <a:pt x="2" y="27"/>
                      <a:pt x="2" y="34"/>
                    </a:cubicBezTo>
                    <a:cubicBezTo>
                      <a:pt x="2" y="41"/>
                      <a:pt x="1" y="47"/>
                      <a:pt x="0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66" y="53"/>
                      <a:pt x="88" y="69"/>
                      <a:pt x="88" y="69"/>
                    </a:cubicBezTo>
                    <a:lnTo>
                      <a:pt x="108" y="69"/>
                    </a:ln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3" name="Rectangle 105">
                <a:extLst>
                  <a:ext uri="{FF2B5EF4-FFF2-40B4-BE49-F238E27FC236}">
                    <a16:creationId xmlns:a16="http://schemas.microsoft.com/office/drawing/2014/main" id="{23FB802D-EC5D-4BB3-8320-3B4510AF0A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7" y="2193"/>
                <a:ext cx="321" cy="9"/>
              </a:xfrm>
              <a:prstGeom prst="rect">
                <a:avLst/>
              </a:prstGeom>
              <a:solidFill>
                <a:srgbClr val="EEF4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4" name="Freeform 106">
                <a:extLst>
                  <a:ext uri="{FF2B5EF4-FFF2-40B4-BE49-F238E27FC236}">
                    <a16:creationId xmlns:a16="http://schemas.microsoft.com/office/drawing/2014/main" id="{8714BDCF-7661-42BC-B8F6-8E09EC19E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094"/>
                <a:ext cx="333" cy="207"/>
              </a:xfrm>
              <a:custGeom>
                <a:avLst/>
                <a:gdLst>
                  <a:gd name="T0" fmla="*/ 108 w 118"/>
                  <a:gd name="T1" fmla="*/ 69 h 69"/>
                  <a:gd name="T2" fmla="*/ 118 w 118"/>
                  <a:gd name="T3" fmla="*/ 35 h 69"/>
                  <a:gd name="T4" fmla="*/ 108 w 118"/>
                  <a:gd name="T5" fmla="*/ 0 h 69"/>
                  <a:gd name="T6" fmla="*/ 88 w 118"/>
                  <a:gd name="T7" fmla="*/ 0 h 69"/>
                  <a:gd name="T8" fmla="*/ 58 w 118"/>
                  <a:gd name="T9" fmla="*/ 16 h 69"/>
                  <a:gd name="T10" fmla="*/ 0 w 118"/>
                  <a:gd name="T11" fmla="*/ 16 h 69"/>
                  <a:gd name="T12" fmla="*/ 2 w 118"/>
                  <a:gd name="T13" fmla="*/ 34 h 69"/>
                  <a:gd name="T14" fmla="*/ 0 w 118"/>
                  <a:gd name="T15" fmla="*/ 53 h 69"/>
                  <a:gd name="T16" fmla="*/ 58 w 118"/>
                  <a:gd name="T17" fmla="*/ 53 h 69"/>
                  <a:gd name="T18" fmla="*/ 58 w 118"/>
                  <a:gd name="T19" fmla="*/ 53 h 69"/>
                  <a:gd name="T20" fmla="*/ 88 w 118"/>
                  <a:gd name="T21" fmla="*/ 69 h 69"/>
                  <a:gd name="T22" fmla="*/ 108 w 118"/>
                  <a:gd name="T2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8" h="69">
                    <a:moveTo>
                      <a:pt x="108" y="69"/>
                    </a:moveTo>
                    <a:cubicBezTo>
                      <a:pt x="113" y="69"/>
                      <a:pt x="118" y="53"/>
                      <a:pt x="118" y="35"/>
                    </a:cubicBezTo>
                    <a:cubicBezTo>
                      <a:pt x="118" y="16"/>
                      <a:pt x="113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66" y="16"/>
                      <a:pt x="58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21"/>
                      <a:pt x="2" y="27"/>
                      <a:pt x="2" y="34"/>
                    </a:cubicBezTo>
                    <a:cubicBezTo>
                      <a:pt x="2" y="41"/>
                      <a:pt x="1" y="47"/>
                      <a:pt x="0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66" y="53"/>
                      <a:pt x="88" y="69"/>
                      <a:pt x="88" y="69"/>
                    </a:cubicBezTo>
                    <a:lnTo>
                      <a:pt x="108" y="69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5" name="Freeform 107">
                <a:extLst>
                  <a:ext uri="{FF2B5EF4-FFF2-40B4-BE49-F238E27FC236}">
                    <a16:creationId xmlns:a16="http://schemas.microsoft.com/office/drawing/2014/main" id="{21345409-D2E8-438E-94C9-32E72440D4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3" y="2070"/>
                <a:ext cx="28" cy="252"/>
              </a:xfrm>
              <a:custGeom>
                <a:avLst/>
                <a:gdLst>
                  <a:gd name="T0" fmla="*/ 0 w 10"/>
                  <a:gd name="T1" fmla="*/ 84 h 84"/>
                  <a:gd name="T2" fmla="*/ 10 w 10"/>
                  <a:gd name="T3" fmla="*/ 43 h 84"/>
                  <a:gd name="T4" fmla="*/ 0 w 10"/>
                  <a:gd name="T5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4">
                    <a:moveTo>
                      <a:pt x="0" y="84"/>
                    </a:moveTo>
                    <a:cubicBezTo>
                      <a:pt x="6" y="84"/>
                      <a:pt x="10" y="65"/>
                      <a:pt x="10" y="43"/>
                    </a:cubicBezTo>
                    <a:cubicBezTo>
                      <a:pt x="10" y="20"/>
                      <a:pt x="6" y="0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6" name="Line 108">
                <a:extLst>
                  <a:ext uri="{FF2B5EF4-FFF2-40B4-BE49-F238E27FC236}">
                    <a16:creationId xmlns:a16="http://schemas.microsoft.com/office/drawing/2014/main" id="{21B9852F-7D93-4353-8EFC-B9DCC5016F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4" y="2193"/>
                <a:ext cx="324" cy="1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7" name="Line 109">
                <a:extLst>
                  <a:ext uri="{FF2B5EF4-FFF2-40B4-BE49-F238E27FC236}">
                    <a16:creationId xmlns:a16="http://schemas.microsoft.com/office/drawing/2014/main" id="{E8313091-A0C9-4BEA-9DA0-7542DEE76B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4" y="2202"/>
                <a:ext cx="324" cy="1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8" name="Freeform 110">
                <a:extLst>
                  <a:ext uri="{FF2B5EF4-FFF2-40B4-BE49-F238E27FC236}">
                    <a16:creationId xmlns:a16="http://schemas.microsoft.com/office/drawing/2014/main" id="{D74E920E-E49A-4A44-A0F5-05F4681B4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205"/>
                <a:ext cx="327" cy="90"/>
              </a:xfrm>
              <a:custGeom>
                <a:avLst/>
                <a:gdLst>
                  <a:gd name="T0" fmla="*/ 0 w 116"/>
                  <a:gd name="T1" fmla="*/ 15 h 30"/>
                  <a:gd name="T2" fmla="*/ 1 w 116"/>
                  <a:gd name="T3" fmla="*/ 0 h 30"/>
                  <a:gd name="T4" fmla="*/ 116 w 116"/>
                  <a:gd name="T5" fmla="*/ 0 h 30"/>
                  <a:gd name="T6" fmla="*/ 9 w 116"/>
                  <a:gd name="T7" fmla="*/ 6 h 30"/>
                  <a:gd name="T8" fmla="*/ 9 w 116"/>
                  <a:gd name="T9" fmla="*/ 9 h 30"/>
                  <a:gd name="T10" fmla="*/ 64 w 116"/>
                  <a:gd name="T11" fmla="*/ 13 h 30"/>
                  <a:gd name="T12" fmla="*/ 91 w 116"/>
                  <a:gd name="T13" fmla="*/ 25 h 30"/>
                  <a:gd name="T14" fmla="*/ 108 w 116"/>
                  <a:gd name="T15" fmla="*/ 25 h 30"/>
                  <a:gd name="T16" fmla="*/ 114 w 116"/>
                  <a:gd name="T17" fmla="*/ 7 h 30"/>
                  <a:gd name="T18" fmla="*/ 109 w 116"/>
                  <a:gd name="T19" fmla="*/ 30 h 30"/>
                  <a:gd name="T20" fmla="*/ 88 w 116"/>
                  <a:gd name="T21" fmla="*/ 30 h 30"/>
                  <a:gd name="T22" fmla="*/ 60 w 116"/>
                  <a:gd name="T23" fmla="*/ 15 h 30"/>
                  <a:gd name="T24" fmla="*/ 0 w 116"/>
                  <a:gd name="T25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" h="30">
                    <a:moveTo>
                      <a:pt x="0" y="15"/>
                    </a:moveTo>
                    <a:cubicBezTo>
                      <a:pt x="0" y="13"/>
                      <a:pt x="2" y="3"/>
                      <a:pt x="1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6" y="0"/>
                      <a:pt x="11" y="5"/>
                      <a:pt x="9" y="6"/>
                    </a:cubicBezTo>
                    <a:cubicBezTo>
                      <a:pt x="7" y="7"/>
                      <a:pt x="6" y="9"/>
                      <a:pt x="9" y="9"/>
                    </a:cubicBezTo>
                    <a:cubicBezTo>
                      <a:pt x="11" y="10"/>
                      <a:pt x="64" y="13"/>
                      <a:pt x="64" y="13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13" y="16"/>
                      <a:pt x="114" y="7"/>
                    </a:cubicBezTo>
                    <a:cubicBezTo>
                      <a:pt x="114" y="17"/>
                      <a:pt x="110" y="27"/>
                      <a:pt x="109" y="30"/>
                    </a:cubicBezTo>
                    <a:cubicBezTo>
                      <a:pt x="88" y="30"/>
                      <a:pt x="88" y="30"/>
                      <a:pt x="88" y="30"/>
                    </a:cubicBezTo>
                    <a:cubicBezTo>
                      <a:pt x="88" y="30"/>
                      <a:pt x="66" y="16"/>
                      <a:pt x="60" y="15"/>
                    </a:cubicBezTo>
                    <a:cubicBezTo>
                      <a:pt x="55" y="14"/>
                      <a:pt x="7" y="14"/>
                      <a:pt x="0" y="15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9" name="Freeform 111">
                <a:extLst>
                  <a:ext uri="{FF2B5EF4-FFF2-40B4-BE49-F238E27FC236}">
                    <a16:creationId xmlns:a16="http://schemas.microsoft.com/office/drawing/2014/main" id="{6E5E0BD1-E74F-4A1D-AADF-C78FC6AC6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100"/>
                <a:ext cx="327" cy="87"/>
              </a:xfrm>
              <a:custGeom>
                <a:avLst/>
                <a:gdLst>
                  <a:gd name="T0" fmla="*/ 0 w 116"/>
                  <a:gd name="T1" fmla="*/ 15 h 29"/>
                  <a:gd name="T2" fmla="*/ 2 w 116"/>
                  <a:gd name="T3" fmla="*/ 29 h 29"/>
                  <a:gd name="T4" fmla="*/ 115 w 116"/>
                  <a:gd name="T5" fmla="*/ 29 h 29"/>
                  <a:gd name="T6" fmla="*/ 109 w 116"/>
                  <a:gd name="T7" fmla="*/ 0 h 29"/>
                  <a:gd name="T8" fmla="*/ 105 w 116"/>
                  <a:gd name="T9" fmla="*/ 24 h 29"/>
                  <a:gd name="T10" fmla="*/ 10 w 116"/>
                  <a:gd name="T11" fmla="*/ 25 h 29"/>
                  <a:gd name="T12" fmla="*/ 0 w 116"/>
                  <a:gd name="T13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" h="29">
                    <a:moveTo>
                      <a:pt x="0" y="15"/>
                    </a:moveTo>
                    <a:cubicBezTo>
                      <a:pt x="1" y="18"/>
                      <a:pt x="2" y="29"/>
                      <a:pt x="2" y="29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16" y="28"/>
                      <a:pt x="115" y="6"/>
                      <a:pt x="109" y="0"/>
                    </a:cubicBezTo>
                    <a:cubicBezTo>
                      <a:pt x="111" y="7"/>
                      <a:pt x="111" y="22"/>
                      <a:pt x="105" y="24"/>
                    </a:cubicBezTo>
                    <a:cubicBezTo>
                      <a:pt x="99" y="25"/>
                      <a:pt x="14" y="25"/>
                      <a:pt x="10" y="25"/>
                    </a:cubicBezTo>
                    <a:cubicBezTo>
                      <a:pt x="5" y="25"/>
                      <a:pt x="4" y="24"/>
                      <a:pt x="0" y="15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0" name="Freeform 112">
                <a:extLst>
                  <a:ext uri="{FF2B5EF4-FFF2-40B4-BE49-F238E27FC236}">
                    <a16:creationId xmlns:a16="http://schemas.microsoft.com/office/drawing/2014/main" id="{AB6AA97A-CBA4-4753-BD59-9C6F306CDB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" y="2100"/>
                <a:ext cx="271" cy="54"/>
              </a:xfrm>
              <a:custGeom>
                <a:avLst/>
                <a:gdLst>
                  <a:gd name="T0" fmla="*/ 0 w 96"/>
                  <a:gd name="T1" fmla="*/ 16 h 18"/>
                  <a:gd name="T2" fmla="*/ 51 w 96"/>
                  <a:gd name="T3" fmla="*/ 16 h 18"/>
                  <a:gd name="T4" fmla="*/ 81 w 96"/>
                  <a:gd name="T5" fmla="*/ 0 h 18"/>
                  <a:gd name="T6" fmla="*/ 96 w 96"/>
                  <a:gd name="T7" fmla="*/ 0 h 18"/>
                  <a:gd name="T8" fmla="*/ 80 w 96"/>
                  <a:gd name="T9" fmla="*/ 6 h 18"/>
                  <a:gd name="T10" fmla="*/ 50 w 96"/>
                  <a:gd name="T11" fmla="*/ 18 h 18"/>
                  <a:gd name="T12" fmla="*/ 0 w 96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18">
                    <a:moveTo>
                      <a:pt x="0" y="16"/>
                    </a:moveTo>
                    <a:cubicBezTo>
                      <a:pt x="0" y="16"/>
                      <a:pt x="47" y="16"/>
                      <a:pt x="51" y="16"/>
                    </a:cubicBezTo>
                    <a:cubicBezTo>
                      <a:pt x="58" y="16"/>
                      <a:pt x="75" y="4"/>
                      <a:pt x="81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0" y="1"/>
                      <a:pt x="85" y="1"/>
                      <a:pt x="80" y="6"/>
                    </a:cubicBezTo>
                    <a:cubicBezTo>
                      <a:pt x="74" y="10"/>
                      <a:pt x="63" y="18"/>
                      <a:pt x="50" y="18"/>
                    </a:cubicBezTo>
                    <a:cubicBezTo>
                      <a:pt x="38" y="18"/>
                      <a:pt x="0" y="16"/>
                      <a:pt x="0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1" name="Freeform 113">
                <a:extLst>
                  <a:ext uri="{FF2B5EF4-FFF2-40B4-BE49-F238E27FC236}">
                    <a16:creationId xmlns:a16="http://schemas.microsoft.com/office/drawing/2014/main" id="{029B74CB-F6A6-4D84-978E-8BC526E61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4" y="2205"/>
                <a:ext cx="164" cy="42"/>
              </a:xfrm>
              <a:custGeom>
                <a:avLst/>
                <a:gdLst>
                  <a:gd name="T0" fmla="*/ 1 w 58"/>
                  <a:gd name="T1" fmla="*/ 1 h 14"/>
                  <a:gd name="T2" fmla="*/ 0 w 58"/>
                  <a:gd name="T3" fmla="*/ 14 h 14"/>
                  <a:gd name="T4" fmla="*/ 44 w 58"/>
                  <a:gd name="T5" fmla="*/ 14 h 14"/>
                  <a:gd name="T6" fmla="*/ 4 w 58"/>
                  <a:gd name="T7" fmla="*/ 8 h 14"/>
                  <a:gd name="T8" fmla="*/ 58 w 5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4">
                    <a:moveTo>
                      <a:pt x="1" y="1"/>
                    </a:moveTo>
                    <a:cubicBezTo>
                      <a:pt x="2" y="4"/>
                      <a:pt x="0" y="14"/>
                      <a:pt x="0" y="14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37" y="14"/>
                      <a:pt x="4" y="14"/>
                      <a:pt x="4" y="8"/>
                    </a:cubicBezTo>
                    <a:cubicBezTo>
                      <a:pt x="3" y="1"/>
                      <a:pt x="58" y="0"/>
                      <a:pt x="58" y="0"/>
                    </a:cubicBezTo>
                  </a:path>
                </a:pathLst>
              </a:custGeom>
              <a:solidFill>
                <a:srgbClr val="5AA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2" name="Freeform 114">
                <a:extLst>
                  <a:ext uri="{FF2B5EF4-FFF2-40B4-BE49-F238E27FC236}">
                    <a16:creationId xmlns:a16="http://schemas.microsoft.com/office/drawing/2014/main" id="{4B8B0F12-115F-433B-9C48-29395DDD0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2124"/>
                <a:ext cx="53" cy="78"/>
              </a:xfrm>
              <a:custGeom>
                <a:avLst/>
                <a:gdLst>
                  <a:gd name="T0" fmla="*/ 14 w 19"/>
                  <a:gd name="T1" fmla="*/ 0 h 26"/>
                  <a:gd name="T2" fmla="*/ 0 w 19"/>
                  <a:gd name="T3" fmla="*/ 0 h 26"/>
                  <a:gd name="T4" fmla="*/ 1 w 19"/>
                  <a:gd name="T5" fmla="*/ 13 h 26"/>
                  <a:gd name="T6" fmla="*/ 0 w 19"/>
                  <a:gd name="T7" fmla="*/ 26 h 26"/>
                  <a:gd name="T8" fmla="*/ 14 w 19"/>
                  <a:gd name="T9" fmla="*/ 26 h 26"/>
                  <a:gd name="T10" fmla="*/ 19 w 19"/>
                  <a:gd name="T11" fmla="*/ 13 h 26"/>
                  <a:gd name="T12" fmla="*/ 14 w 19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6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3"/>
                    </a:cubicBezTo>
                    <a:cubicBezTo>
                      <a:pt x="1" y="17"/>
                      <a:pt x="1" y="22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7" y="26"/>
                      <a:pt x="19" y="20"/>
                      <a:pt x="19" y="13"/>
                    </a:cubicBezTo>
                    <a:cubicBezTo>
                      <a:pt x="19" y="5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3" name="Freeform 115">
                <a:extLst>
                  <a:ext uri="{FF2B5EF4-FFF2-40B4-BE49-F238E27FC236}">
                    <a16:creationId xmlns:a16="http://schemas.microsoft.com/office/drawing/2014/main" id="{BF9D8BFD-0EBA-4CA7-9BF3-2F69F1BD7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" y="2157"/>
                <a:ext cx="939" cy="9"/>
              </a:xfrm>
              <a:custGeom>
                <a:avLst/>
                <a:gdLst>
                  <a:gd name="T0" fmla="*/ 333 w 333"/>
                  <a:gd name="T1" fmla="*/ 0 h 3"/>
                  <a:gd name="T2" fmla="*/ 0 w 333"/>
                  <a:gd name="T3" fmla="*/ 0 h 3"/>
                  <a:gd name="T4" fmla="*/ 0 w 333"/>
                  <a:gd name="T5" fmla="*/ 1 h 3"/>
                  <a:gd name="T6" fmla="*/ 0 w 333"/>
                  <a:gd name="T7" fmla="*/ 3 h 3"/>
                  <a:gd name="T8" fmla="*/ 320 w 333"/>
                  <a:gd name="T9" fmla="*/ 2 h 3"/>
                  <a:gd name="T10" fmla="*/ 333 w 333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3" h="3">
                    <a:moveTo>
                      <a:pt x="33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320" y="2"/>
                      <a:pt x="320" y="2"/>
                      <a:pt x="320" y="2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rgbClr val="0033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4" name="Freeform 116">
                <a:extLst>
                  <a:ext uri="{FF2B5EF4-FFF2-40B4-BE49-F238E27FC236}">
                    <a16:creationId xmlns:a16="http://schemas.microsoft.com/office/drawing/2014/main" id="{7FF226FA-B333-482A-ACA6-A0EBA5191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2" y="2130"/>
                <a:ext cx="39" cy="45"/>
              </a:xfrm>
              <a:custGeom>
                <a:avLst/>
                <a:gdLst>
                  <a:gd name="T0" fmla="*/ 11 w 14"/>
                  <a:gd name="T1" fmla="*/ 15 h 15"/>
                  <a:gd name="T2" fmla="*/ 10 w 14"/>
                  <a:gd name="T3" fmla="*/ 0 h 15"/>
                  <a:gd name="T4" fmla="*/ 0 w 14"/>
                  <a:gd name="T5" fmla="*/ 0 h 15"/>
                  <a:gd name="T6" fmla="*/ 11 w 14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11" y="15"/>
                    </a:moveTo>
                    <a:cubicBezTo>
                      <a:pt x="14" y="8"/>
                      <a:pt x="10" y="0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13" y="2"/>
                      <a:pt x="11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5" name="Freeform 117">
                <a:extLst>
                  <a:ext uri="{FF2B5EF4-FFF2-40B4-BE49-F238E27FC236}">
                    <a16:creationId xmlns:a16="http://schemas.microsoft.com/office/drawing/2014/main" id="{FC9ED6FD-ABB2-4A0D-B460-A3F2F80F42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2124"/>
                <a:ext cx="53" cy="78"/>
              </a:xfrm>
              <a:custGeom>
                <a:avLst/>
                <a:gdLst>
                  <a:gd name="T0" fmla="*/ 14 w 19"/>
                  <a:gd name="T1" fmla="*/ 0 h 26"/>
                  <a:gd name="T2" fmla="*/ 0 w 19"/>
                  <a:gd name="T3" fmla="*/ 0 h 26"/>
                  <a:gd name="T4" fmla="*/ 1 w 19"/>
                  <a:gd name="T5" fmla="*/ 13 h 26"/>
                  <a:gd name="T6" fmla="*/ 0 w 19"/>
                  <a:gd name="T7" fmla="*/ 26 h 26"/>
                  <a:gd name="T8" fmla="*/ 14 w 19"/>
                  <a:gd name="T9" fmla="*/ 26 h 26"/>
                  <a:gd name="T10" fmla="*/ 19 w 19"/>
                  <a:gd name="T11" fmla="*/ 13 h 26"/>
                  <a:gd name="T12" fmla="*/ 14 w 19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6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3"/>
                    </a:cubicBezTo>
                    <a:cubicBezTo>
                      <a:pt x="1" y="17"/>
                      <a:pt x="1" y="22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7" y="26"/>
                      <a:pt x="19" y="20"/>
                      <a:pt x="19" y="13"/>
                    </a:cubicBezTo>
                    <a:cubicBezTo>
                      <a:pt x="19" y="5"/>
                      <a:pt x="17" y="0"/>
                      <a:pt x="14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6" name="Freeform 118">
                <a:extLst>
                  <a:ext uri="{FF2B5EF4-FFF2-40B4-BE49-F238E27FC236}">
                    <a16:creationId xmlns:a16="http://schemas.microsoft.com/office/drawing/2014/main" id="{FCEF45A0-F63E-431A-9F20-D94A0860E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" y="2151"/>
                <a:ext cx="34" cy="42"/>
              </a:xfrm>
              <a:custGeom>
                <a:avLst/>
                <a:gdLst>
                  <a:gd name="T0" fmla="*/ 1 w 12"/>
                  <a:gd name="T1" fmla="*/ 0 h 14"/>
                  <a:gd name="T2" fmla="*/ 0 w 12"/>
                  <a:gd name="T3" fmla="*/ 14 h 14"/>
                  <a:gd name="T4" fmla="*/ 12 w 12"/>
                  <a:gd name="T5" fmla="*/ 14 h 14"/>
                  <a:gd name="T6" fmla="*/ 3 w 12"/>
                  <a:gd name="T7" fmla="*/ 7 h 14"/>
                  <a:gd name="T8" fmla="*/ 1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" y="0"/>
                    </a:moveTo>
                    <a:cubicBezTo>
                      <a:pt x="1" y="4"/>
                      <a:pt x="1" y="12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8" y="13"/>
                      <a:pt x="4" y="10"/>
                      <a:pt x="3" y="7"/>
                    </a:cubicBezTo>
                    <a:cubicBezTo>
                      <a:pt x="3" y="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AA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7" name="Freeform 119">
                <a:extLst>
                  <a:ext uri="{FF2B5EF4-FFF2-40B4-BE49-F238E27FC236}">
                    <a16:creationId xmlns:a16="http://schemas.microsoft.com/office/drawing/2014/main" id="{A7D949A0-E04C-42CF-AD0C-40196F37A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1" y="2097"/>
                <a:ext cx="39" cy="39"/>
              </a:xfrm>
              <a:custGeom>
                <a:avLst/>
                <a:gdLst>
                  <a:gd name="T0" fmla="*/ 2 w 14"/>
                  <a:gd name="T1" fmla="*/ 9 h 13"/>
                  <a:gd name="T2" fmla="*/ 5 w 14"/>
                  <a:gd name="T3" fmla="*/ 1 h 13"/>
                  <a:gd name="T4" fmla="*/ 12 w 14"/>
                  <a:gd name="T5" fmla="*/ 4 h 13"/>
                  <a:gd name="T6" fmla="*/ 9 w 14"/>
                  <a:gd name="T7" fmla="*/ 12 h 13"/>
                  <a:gd name="T8" fmla="*/ 2 w 14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2" y="9"/>
                    </a:moveTo>
                    <a:cubicBezTo>
                      <a:pt x="0" y="6"/>
                      <a:pt x="2" y="2"/>
                      <a:pt x="5" y="1"/>
                    </a:cubicBezTo>
                    <a:cubicBezTo>
                      <a:pt x="8" y="0"/>
                      <a:pt x="11" y="1"/>
                      <a:pt x="12" y="4"/>
                    </a:cubicBezTo>
                    <a:cubicBezTo>
                      <a:pt x="14" y="7"/>
                      <a:pt x="12" y="11"/>
                      <a:pt x="9" y="12"/>
                    </a:cubicBezTo>
                    <a:cubicBezTo>
                      <a:pt x="6" y="13"/>
                      <a:pt x="3" y="12"/>
                      <a:pt x="2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8" name="Freeform 120">
                <a:extLst>
                  <a:ext uri="{FF2B5EF4-FFF2-40B4-BE49-F238E27FC236}">
                    <a16:creationId xmlns:a16="http://schemas.microsoft.com/office/drawing/2014/main" id="{A0053EC8-B7B5-43CC-8D11-5C74930D49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" y="2103"/>
                <a:ext cx="25" cy="27"/>
              </a:xfrm>
              <a:custGeom>
                <a:avLst/>
                <a:gdLst>
                  <a:gd name="T0" fmla="*/ 1 w 9"/>
                  <a:gd name="T1" fmla="*/ 6 h 9"/>
                  <a:gd name="T2" fmla="*/ 3 w 9"/>
                  <a:gd name="T3" fmla="*/ 1 h 9"/>
                  <a:gd name="T4" fmla="*/ 9 w 9"/>
                  <a:gd name="T5" fmla="*/ 3 h 9"/>
                  <a:gd name="T6" fmla="*/ 6 w 9"/>
                  <a:gd name="T7" fmla="*/ 8 h 9"/>
                  <a:gd name="T8" fmla="*/ 1 w 9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1" y="6"/>
                    </a:move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8" y="1"/>
                      <a:pt x="9" y="3"/>
                    </a:cubicBezTo>
                    <a:cubicBezTo>
                      <a:pt x="9" y="5"/>
                      <a:pt x="8" y="8"/>
                      <a:pt x="6" y="8"/>
                    </a:cubicBezTo>
                    <a:cubicBezTo>
                      <a:pt x="4" y="9"/>
                      <a:pt x="2" y="8"/>
                      <a:pt x="1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9" name="Freeform 121">
                <a:extLst>
                  <a:ext uri="{FF2B5EF4-FFF2-40B4-BE49-F238E27FC236}">
                    <a16:creationId xmlns:a16="http://schemas.microsoft.com/office/drawing/2014/main" id="{A8CB62F2-9220-4D43-90C0-3574AEC46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0" y="2091"/>
                <a:ext cx="57" cy="60"/>
              </a:xfrm>
              <a:custGeom>
                <a:avLst/>
                <a:gdLst>
                  <a:gd name="T0" fmla="*/ 2 w 20"/>
                  <a:gd name="T1" fmla="*/ 14 h 20"/>
                  <a:gd name="T2" fmla="*/ 7 w 20"/>
                  <a:gd name="T3" fmla="*/ 2 h 20"/>
                  <a:gd name="T4" fmla="*/ 18 w 20"/>
                  <a:gd name="T5" fmla="*/ 7 h 20"/>
                  <a:gd name="T6" fmla="*/ 13 w 20"/>
                  <a:gd name="T7" fmla="*/ 19 h 20"/>
                  <a:gd name="T8" fmla="*/ 2 w 20"/>
                  <a:gd name="T9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2" y="14"/>
                    </a:moveTo>
                    <a:cubicBezTo>
                      <a:pt x="0" y="9"/>
                      <a:pt x="2" y="4"/>
                      <a:pt x="7" y="2"/>
                    </a:cubicBezTo>
                    <a:cubicBezTo>
                      <a:pt x="11" y="0"/>
                      <a:pt x="17" y="2"/>
                      <a:pt x="18" y="7"/>
                    </a:cubicBezTo>
                    <a:cubicBezTo>
                      <a:pt x="20" y="11"/>
                      <a:pt x="18" y="17"/>
                      <a:pt x="13" y="19"/>
                    </a:cubicBezTo>
                    <a:cubicBezTo>
                      <a:pt x="9" y="20"/>
                      <a:pt x="4" y="18"/>
                      <a:pt x="2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cxnSp>
          <p:nvCxnSpPr>
            <p:cNvPr id="271" name="Connecteur : en angle 270">
              <a:extLst>
                <a:ext uri="{FF2B5EF4-FFF2-40B4-BE49-F238E27FC236}">
                  <a16:creationId xmlns:a16="http://schemas.microsoft.com/office/drawing/2014/main" id="{E124DA32-BD20-4258-87E7-DD4FA4B90D39}"/>
                </a:ext>
              </a:extLst>
            </p:cNvPr>
            <p:cNvCxnSpPr>
              <a:cxnSpLocks/>
              <a:stCxn id="10" idx="3"/>
              <a:endCxn id="20" idx="3"/>
            </p:cNvCxnSpPr>
            <p:nvPr/>
          </p:nvCxnSpPr>
          <p:spPr bwMode="auto">
            <a:xfrm>
              <a:off x="11636531" y="1908506"/>
              <a:ext cx="12700" cy="2454060"/>
            </a:xfrm>
            <a:prstGeom prst="bentConnector3">
              <a:avLst>
                <a:gd name="adj1" fmla="val 3150000"/>
              </a:avLst>
            </a:prstGeom>
            <a:solidFill>
              <a:schemeClr val="accent1"/>
            </a:solidFill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763" name="Groupe 762">
              <a:extLst>
                <a:ext uri="{FF2B5EF4-FFF2-40B4-BE49-F238E27FC236}">
                  <a16:creationId xmlns:a16="http://schemas.microsoft.com/office/drawing/2014/main" id="{798F0940-C600-45C0-AF73-46E14346B766}"/>
                </a:ext>
              </a:extLst>
            </p:cNvPr>
            <p:cNvGrpSpPr/>
            <p:nvPr/>
          </p:nvGrpSpPr>
          <p:grpSpPr>
            <a:xfrm>
              <a:off x="6784305" y="3369353"/>
              <a:ext cx="680192" cy="261610"/>
              <a:chOff x="4631408" y="3542971"/>
              <a:chExt cx="680192" cy="261610"/>
            </a:xfrm>
          </p:grpSpPr>
          <p:sp>
            <p:nvSpPr>
              <p:cNvPr id="275" name="Rectangle : avec coins arrondis en haut 274">
                <a:extLst>
                  <a:ext uri="{FF2B5EF4-FFF2-40B4-BE49-F238E27FC236}">
                    <a16:creationId xmlns:a16="http://schemas.microsoft.com/office/drawing/2014/main" id="{ADFD04E3-02A0-4ACE-AC1D-A7E139D8C2D7}"/>
                  </a:ext>
                </a:extLst>
              </p:cNvPr>
              <p:cNvSpPr/>
              <p:nvPr/>
            </p:nvSpPr>
            <p:spPr bwMode="auto">
              <a:xfrm rot="16200000">
                <a:off x="4685109" y="3503729"/>
                <a:ext cx="232694" cy="34009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7F7F7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76" name="Rectangle : avec coins arrondis en haut 275">
                <a:extLst>
                  <a:ext uri="{FF2B5EF4-FFF2-40B4-BE49-F238E27FC236}">
                    <a16:creationId xmlns:a16="http://schemas.microsoft.com/office/drawing/2014/main" id="{B4F61753-43AA-4D10-BFAB-D5A26A3F66A2}"/>
                  </a:ext>
                </a:extLst>
              </p:cNvPr>
              <p:cNvSpPr/>
              <p:nvPr/>
            </p:nvSpPr>
            <p:spPr bwMode="auto">
              <a:xfrm rot="5400000">
                <a:off x="5025205" y="3503728"/>
                <a:ext cx="232694" cy="34009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A6A6A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77" name="ZoneTexte 276">
                <a:extLst>
                  <a:ext uri="{FF2B5EF4-FFF2-40B4-BE49-F238E27FC236}">
                    <a16:creationId xmlns:a16="http://schemas.microsoft.com/office/drawing/2014/main" id="{A134A955-24E9-414A-B6A0-4D993754C5E7}"/>
                  </a:ext>
                </a:extLst>
              </p:cNvPr>
              <p:cNvSpPr txBox="1"/>
              <p:nvPr/>
            </p:nvSpPr>
            <p:spPr>
              <a:xfrm>
                <a:off x="4637920" y="3542971"/>
                <a:ext cx="6671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ＭＳ Ｐゴシック" pitchFamily="34" charset="-128"/>
                  </a:rPr>
                  <a:t>TDF/FTC</a:t>
                </a:r>
              </a:p>
            </p:txBody>
          </p:sp>
        </p:grpSp>
        <p:grpSp>
          <p:nvGrpSpPr>
            <p:cNvPr id="608" name="Groupe 607">
              <a:extLst>
                <a:ext uri="{FF2B5EF4-FFF2-40B4-BE49-F238E27FC236}">
                  <a16:creationId xmlns:a16="http://schemas.microsoft.com/office/drawing/2014/main" id="{4AE7CA6E-C7E6-4BC7-9787-EB72F421F013}"/>
                </a:ext>
              </a:extLst>
            </p:cNvPr>
            <p:cNvGrpSpPr/>
            <p:nvPr/>
          </p:nvGrpSpPr>
          <p:grpSpPr>
            <a:xfrm>
              <a:off x="4728000" y="5695881"/>
              <a:ext cx="680192" cy="253916"/>
              <a:chOff x="6232696" y="6363063"/>
              <a:chExt cx="823032" cy="279307"/>
            </a:xfrm>
          </p:grpSpPr>
          <p:sp>
            <p:nvSpPr>
              <p:cNvPr id="609" name="Rectangle : avec coins arrondis en haut 608">
                <a:extLst>
                  <a:ext uri="{FF2B5EF4-FFF2-40B4-BE49-F238E27FC236}">
                    <a16:creationId xmlns:a16="http://schemas.microsoft.com/office/drawing/2014/main" id="{E96F25AF-6F5D-4507-BCA0-1EF969F5CEA5}"/>
                  </a:ext>
                </a:extLst>
              </p:cNvPr>
              <p:cNvSpPr/>
              <p:nvPr/>
            </p:nvSpPr>
            <p:spPr bwMode="auto">
              <a:xfrm rot="16200000">
                <a:off x="6322107" y="6288111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206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610" name="Rectangle : avec coins arrondis en haut 609">
                <a:extLst>
                  <a:ext uri="{FF2B5EF4-FFF2-40B4-BE49-F238E27FC236}">
                    <a16:creationId xmlns:a16="http://schemas.microsoft.com/office/drawing/2014/main" id="{FC0C1F15-069A-4239-9089-25A18FC514CE}"/>
                  </a:ext>
                </a:extLst>
              </p:cNvPr>
              <p:cNvSpPr/>
              <p:nvPr/>
            </p:nvSpPr>
            <p:spPr bwMode="auto">
              <a:xfrm rot="5400000">
                <a:off x="6733623" y="6288110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BBE0E3">
                  <a:lumMod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611" name="ZoneTexte 610">
                <a:extLst>
                  <a:ext uri="{FF2B5EF4-FFF2-40B4-BE49-F238E27FC236}">
                    <a16:creationId xmlns:a16="http://schemas.microsoft.com/office/drawing/2014/main" id="{8919A6E3-DCB6-48E3-B072-BC9AE64A3978}"/>
                  </a:ext>
                </a:extLst>
              </p:cNvPr>
              <p:cNvSpPr txBox="1"/>
              <p:nvPr/>
            </p:nvSpPr>
            <p:spPr>
              <a:xfrm>
                <a:off x="6252213" y="6363063"/>
                <a:ext cx="784000" cy="2793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ＭＳ Ｐゴシック" pitchFamily="34" charset="-128"/>
                  </a:rPr>
                  <a:t>TDF/FTC</a:t>
                </a:r>
              </a:p>
            </p:txBody>
          </p:sp>
        </p:grpSp>
        <p:grpSp>
          <p:nvGrpSpPr>
            <p:cNvPr id="612" name="Groupe 611">
              <a:extLst>
                <a:ext uri="{FF2B5EF4-FFF2-40B4-BE49-F238E27FC236}">
                  <a16:creationId xmlns:a16="http://schemas.microsoft.com/office/drawing/2014/main" id="{F87C55DD-366D-44F3-B1B5-8824160DBD0F}"/>
                </a:ext>
              </a:extLst>
            </p:cNvPr>
            <p:cNvGrpSpPr/>
            <p:nvPr/>
          </p:nvGrpSpPr>
          <p:grpSpPr>
            <a:xfrm>
              <a:off x="4719988" y="5991873"/>
              <a:ext cx="680192" cy="253916"/>
              <a:chOff x="-257192" y="1745759"/>
              <a:chExt cx="823032" cy="279308"/>
            </a:xfrm>
          </p:grpSpPr>
          <p:sp>
            <p:nvSpPr>
              <p:cNvPr id="613" name="Rectangle : avec coins arrondis en haut 612">
                <a:extLst>
                  <a:ext uri="{FF2B5EF4-FFF2-40B4-BE49-F238E27FC236}">
                    <a16:creationId xmlns:a16="http://schemas.microsoft.com/office/drawing/2014/main" id="{B1BC74A1-145B-4CD6-95A0-979E27FC85EE}"/>
                  </a:ext>
                </a:extLst>
              </p:cNvPr>
              <p:cNvSpPr/>
              <p:nvPr/>
            </p:nvSpPr>
            <p:spPr bwMode="auto">
              <a:xfrm rot="16200000">
                <a:off x="-167781" y="1670807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66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14" name="Rectangle : avec coins arrondis en haut 613">
                <a:extLst>
                  <a:ext uri="{FF2B5EF4-FFF2-40B4-BE49-F238E27FC236}">
                    <a16:creationId xmlns:a16="http://schemas.microsoft.com/office/drawing/2014/main" id="{586D8070-8C44-435C-B062-34D6CA8B0656}"/>
                  </a:ext>
                </a:extLst>
              </p:cNvPr>
              <p:cNvSpPr/>
              <p:nvPr/>
            </p:nvSpPr>
            <p:spPr bwMode="auto">
              <a:xfrm rot="5400000">
                <a:off x="243735" y="1670806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993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15" name="ZoneTexte 614">
                <a:extLst>
                  <a:ext uri="{FF2B5EF4-FFF2-40B4-BE49-F238E27FC236}">
                    <a16:creationId xmlns:a16="http://schemas.microsoft.com/office/drawing/2014/main" id="{E11E5825-58AB-468A-858B-695885D238CB}"/>
                  </a:ext>
                </a:extLst>
              </p:cNvPr>
              <p:cNvSpPr txBox="1"/>
              <p:nvPr/>
            </p:nvSpPr>
            <p:spPr>
              <a:xfrm>
                <a:off x="-93173" y="1745759"/>
                <a:ext cx="494994" cy="279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rgbClr val="FFFFFF"/>
                    </a:solidFill>
                    <a:ea typeface="ＭＳ Ｐゴシック" pitchFamily="34" charset="-128"/>
                  </a:rPr>
                  <a:t>CAB</a:t>
                </a:r>
              </a:p>
            </p:txBody>
          </p:sp>
        </p:grpSp>
        <p:sp>
          <p:nvSpPr>
            <p:cNvPr id="616" name="ZoneTexte 615">
              <a:extLst>
                <a:ext uri="{FF2B5EF4-FFF2-40B4-BE49-F238E27FC236}">
                  <a16:creationId xmlns:a16="http://schemas.microsoft.com/office/drawing/2014/main" id="{4B82CFA4-21E9-4EBC-8703-FB076B0757B2}"/>
                </a:ext>
              </a:extLst>
            </p:cNvPr>
            <p:cNvSpPr txBox="1"/>
            <p:nvPr/>
          </p:nvSpPr>
          <p:spPr>
            <a:xfrm>
              <a:off x="5390256" y="5684333"/>
              <a:ext cx="10217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a typeface="ＭＳ Ｐゴシック" pitchFamily="34" charset="-128"/>
                </a:rPr>
                <a:t>Oral TDF/FTC</a:t>
              </a:r>
            </a:p>
          </p:txBody>
        </p:sp>
        <p:sp>
          <p:nvSpPr>
            <p:cNvPr id="617" name="ZoneTexte 616">
              <a:extLst>
                <a:ext uri="{FF2B5EF4-FFF2-40B4-BE49-F238E27FC236}">
                  <a16:creationId xmlns:a16="http://schemas.microsoft.com/office/drawing/2014/main" id="{56209DE9-386F-404A-95C8-DF27BF643682}"/>
                </a:ext>
              </a:extLst>
            </p:cNvPr>
            <p:cNvSpPr txBox="1"/>
            <p:nvPr/>
          </p:nvSpPr>
          <p:spPr>
            <a:xfrm>
              <a:off x="5390256" y="5983828"/>
              <a:ext cx="16966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a typeface="ＭＳ Ｐゴシック" pitchFamily="34" charset="-128"/>
                </a:rPr>
                <a:t>Oral Cabotegravir (CAB)</a:t>
              </a:r>
            </a:p>
          </p:txBody>
        </p:sp>
        <p:sp>
          <p:nvSpPr>
            <p:cNvPr id="618" name="ZoneTexte 617">
              <a:extLst>
                <a:ext uri="{FF2B5EF4-FFF2-40B4-BE49-F238E27FC236}">
                  <a16:creationId xmlns:a16="http://schemas.microsoft.com/office/drawing/2014/main" id="{F872116B-C020-4D81-B7CE-148C21E9E38F}"/>
                </a:ext>
              </a:extLst>
            </p:cNvPr>
            <p:cNvSpPr txBox="1"/>
            <p:nvPr/>
          </p:nvSpPr>
          <p:spPr>
            <a:xfrm>
              <a:off x="5390256" y="6287578"/>
              <a:ext cx="19886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a typeface="ＭＳ Ｐゴシック" pitchFamily="34" charset="-128"/>
                </a:rPr>
                <a:t>Cabotegravir (CAB) injection</a:t>
              </a:r>
            </a:p>
          </p:txBody>
        </p:sp>
        <p:sp>
          <p:nvSpPr>
            <p:cNvPr id="619" name="ZoneTexte 618">
              <a:extLst>
                <a:ext uri="{FF2B5EF4-FFF2-40B4-BE49-F238E27FC236}">
                  <a16:creationId xmlns:a16="http://schemas.microsoft.com/office/drawing/2014/main" id="{61A40DCE-358B-4B63-9300-6082E59F1D8F}"/>
                </a:ext>
              </a:extLst>
            </p:cNvPr>
            <p:cNvSpPr txBox="1"/>
            <p:nvPr/>
          </p:nvSpPr>
          <p:spPr>
            <a:xfrm>
              <a:off x="8670775" y="5684333"/>
              <a:ext cx="15603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a typeface="ＭＳ Ｐゴシック" pitchFamily="34" charset="-128"/>
                </a:rPr>
                <a:t>Oral TDF/FTC Placebo</a:t>
              </a:r>
            </a:p>
          </p:txBody>
        </p:sp>
        <p:sp>
          <p:nvSpPr>
            <p:cNvPr id="620" name="ZoneTexte 619">
              <a:extLst>
                <a:ext uri="{FF2B5EF4-FFF2-40B4-BE49-F238E27FC236}">
                  <a16:creationId xmlns:a16="http://schemas.microsoft.com/office/drawing/2014/main" id="{723A8FE9-63FE-4B92-95B8-20D6F5A3F78B}"/>
                </a:ext>
              </a:extLst>
            </p:cNvPr>
            <p:cNvSpPr txBox="1"/>
            <p:nvPr/>
          </p:nvSpPr>
          <p:spPr>
            <a:xfrm>
              <a:off x="8670775" y="5983828"/>
              <a:ext cx="22352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a typeface="ＭＳ Ｐゴシック" pitchFamily="34" charset="-128"/>
                </a:rPr>
                <a:t>Oral Cabotegravir (CAB) Placebo</a:t>
              </a:r>
            </a:p>
          </p:txBody>
        </p:sp>
        <p:grpSp>
          <p:nvGrpSpPr>
            <p:cNvPr id="621" name="Group 122">
              <a:extLst>
                <a:ext uri="{FF2B5EF4-FFF2-40B4-BE49-F238E27FC236}">
                  <a16:creationId xmlns:a16="http://schemas.microsoft.com/office/drawing/2014/main" id="{12767972-50A0-48A1-A61E-26BB2EF367E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4568382" y="6340544"/>
              <a:ext cx="771180" cy="147985"/>
              <a:chOff x="1352" y="2022"/>
              <a:chExt cx="2971" cy="354"/>
            </a:xfrm>
          </p:grpSpPr>
          <p:sp>
            <p:nvSpPr>
              <p:cNvPr id="622" name="Freeform 53">
                <a:extLst>
                  <a:ext uri="{FF2B5EF4-FFF2-40B4-BE49-F238E27FC236}">
                    <a16:creationId xmlns:a16="http://schemas.microsoft.com/office/drawing/2014/main" id="{7B82DDFB-03B0-40A3-B4E3-6BD9AEB276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52" y="2022"/>
                <a:ext cx="2032" cy="354"/>
              </a:xfrm>
              <a:custGeom>
                <a:avLst/>
                <a:gdLst>
                  <a:gd name="T0" fmla="*/ 721 w 721"/>
                  <a:gd name="T1" fmla="*/ 45 h 118"/>
                  <a:gd name="T2" fmla="*/ 721 w 721"/>
                  <a:gd name="T3" fmla="*/ 46 h 118"/>
                  <a:gd name="T4" fmla="*/ 721 w 721"/>
                  <a:gd name="T5" fmla="*/ 48 h 118"/>
                  <a:gd name="T6" fmla="*/ 716 w 721"/>
                  <a:gd name="T7" fmla="*/ 34 h 118"/>
                  <a:gd name="T8" fmla="*/ 702 w 721"/>
                  <a:gd name="T9" fmla="*/ 34 h 118"/>
                  <a:gd name="T10" fmla="*/ 702 w 721"/>
                  <a:gd name="T11" fmla="*/ 36 h 118"/>
                  <a:gd name="T12" fmla="*/ 683 w 721"/>
                  <a:gd name="T13" fmla="*/ 15 h 118"/>
                  <a:gd name="T14" fmla="*/ 154 w 721"/>
                  <a:gd name="T15" fmla="*/ 15 h 118"/>
                  <a:gd name="T16" fmla="*/ 154 w 721"/>
                  <a:gd name="T17" fmla="*/ 16 h 118"/>
                  <a:gd name="T18" fmla="*/ 139 w 721"/>
                  <a:gd name="T19" fmla="*/ 0 h 118"/>
                  <a:gd name="T20" fmla="*/ 135 w 721"/>
                  <a:gd name="T21" fmla="*/ 0 h 118"/>
                  <a:gd name="T22" fmla="*/ 117 w 721"/>
                  <a:gd name="T23" fmla="*/ 24 h 118"/>
                  <a:gd name="T24" fmla="*/ 115 w 721"/>
                  <a:gd name="T25" fmla="*/ 24 h 118"/>
                  <a:gd name="T26" fmla="*/ 85 w 721"/>
                  <a:gd name="T27" fmla="*/ 40 h 118"/>
                  <a:gd name="T28" fmla="*/ 27 w 721"/>
                  <a:gd name="T29" fmla="*/ 40 h 118"/>
                  <a:gd name="T30" fmla="*/ 17 w 721"/>
                  <a:gd name="T31" fmla="*/ 25 h 118"/>
                  <a:gd name="T32" fmla="*/ 12 w 721"/>
                  <a:gd name="T33" fmla="*/ 25 h 118"/>
                  <a:gd name="T34" fmla="*/ 0 w 721"/>
                  <a:gd name="T35" fmla="*/ 58 h 118"/>
                  <a:gd name="T36" fmla="*/ 12 w 721"/>
                  <a:gd name="T37" fmla="*/ 90 h 118"/>
                  <a:gd name="T38" fmla="*/ 17 w 721"/>
                  <a:gd name="T39" fmla="*/ 90 h 118"/>
                  <a:gd name="T40" fmla="*/ 27 w 721"/>
                  <a:gd name="T41" fmla="*/ 77 h 118"/>
                  <a:gd name="T42" fmla="*/ 27 w 721"/>
                  <a:gd name="T43" fmla="*/ 77 h 118"/>
                  <a:gd name="T44" fmla="*/ 85 w 721"/>
                  <a:gd name="T45" fmla="*/ 77 h 118"/>
                  <a:gd name="T46" fmla="*/ 85 w 721"/>
                  <a:gd name="T47" fmla="*/ 77 h 118"/>
                  <a:gd name="T48" fmla="*/ 115 w 721"/>
                  <a:gd name="T49" fmla="*/ 93 h 118"/>
                  <a:gd name="T50" fmla="*/ 117 w 721"/>
                  <a:gd name="T51" fmla="*/ 93 h 118"/>
                  <a:gd name="T52" fmla="*/ 134 w 721"/>
                  <a:gd name="T53" fmla="*/ 118 h 118"/>
                  <a:gd name="T54" fmla="*/ 139 w 721"/>
                  <a:gd name="T55" fmla="*/ 118 h 118"/>
                  <a:gd name="T56" fmla="*/ 155 w 721"/>
                  <a:gd name="T57" fmla="*/ 99 h 118"/>
                  <a:gd name="T58" fmla="*/ 155 w 721"/>
                  <a:gd name="T59" fmla="*/ 100 h 118"/>
                  <a:gd name="T60" fmla="*/ 683 w 721"/>
                  <a:gd name="T61" fmla="*/ 100 h 118"/>
                  <a:gd name="T62" fmla="*/ 702 w 721"/>
                  <a:gd name="T63" fmla="*/ 60 h 118"/>
                  <a:gd name="T64" fmla="*/ 716 w 721"/>
                  <a:gd name="T65" fmla="*/ 60 h 118"/>
                  <a:gd name="T66" fmla="*/ 721 w 721"/>
                  <a:gd name="T67" fmla="*/ 47 h 118"/>
                  <a:gd name="T68" fmla="*/ 716 w 721"/>
                  <a:gd name="T69" fmla="*/ 3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21" h="118">
                    <a:moveTo>
                      <a:pt x="721" y="45"/>
                    </a:moveTo>
                    <a:cubicBezTo>
                      <a:pt x="721" y="45"/>
                      <a:pt x="721" y="45"/>
                      <a:pt x="721" y="46"/>
                    </a:cubicBezTo>
                    <a:cubicBezTo>
                      <a:pt x="721" y="47"/>
                      <a:pt x="721" y="47"/>
                      <a:pt x="721" y="48"/>
                    </a:cubicBezTo>
                    <a:moveTo>
                      <a:pt x="716" y="34"/>
                    </a:moveTo>
                    <a:cubicBezTo>
                      <a:pt x="702" y="34"/>
                      <a:pt x="702" y="34"/>
                      <a:pt x="702" y="34"/>
                    </a:cubicBezTo>
                    <a:cubicBezTo>
                      <a:pt x="702" y="34"/>
                      <a:pt x="702" y="35"/>
                      <a:pt x="702" y="36"/>
                    </a:cubicBezTo>
                    <a:cubicBezTo>
                      <a:pt x="698" y="26"/>
                      <a:pt x="690" y="15"/>
                      <a:pt x="683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6"/>
                      <a:pt x="154" y="16"/>
                    </a:cubicBezTo>
                    <a:cubicBezTo>
                      <a:pt x="151" y="6"/>
                      <a:pt x="145" y="0"/>
                      <a:pt x="139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27" y="0"/>
                      <a:pt x="121" y="9"/>
                      <a:pt x="117" y="24"/>
                    </a:cubicBezTo>
                    <a:cubicBezTo>
                      <a:pt x="115" y="24"/>
                      <a:pt x="115" y="24"/>
                      <a:pt x="115" y="24"/>
                    </a:cubicBezTo>
                    <a:cubicBezTo>
                      <a:pt x="115" y="24"/>
                      <a:pt x="93" y="40"/>
                      <a:pt x="85" y="40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5" y="31"/>
                      <a:pt x="21" y="25"/>
                      <a:pt x="17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6" y="25"/>
                      <a:pt x="0" y="40"/>
                      <a:pt x="0" y="58"/>
                    </a:cubicBezTo>
                    <a:cubicBezTo>
                      <a:pt x="0" y="75"/>
                      <a:pt x="6" y="90"/>
                      <a:pt x="12" y="90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21" y="90"/>
                      <a:pt x="25" y="85"/>
                      <a:pt x="27" y="77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93" y="77"/>
                      <a:pt x="115" y="93"/>
                      <a:pt x="115" y="93"/>
                    </a:cubicBezTo>
                    <a:cubicBezTo>
                      <a:pt x="117" y="93"/>
                      <a:pt x="117" y="93"/>
                      <a:pt x="117" y="93"/>
                    </a:cubicBezTo>
                    <a:cubicBezTo>
                      <a:pt x="121" y="108"/>
                      <a:pt x="127" y="118"/>
                      <a:pt x="134" y="118"/>
                    </a:cubicBezTo>
                    <a:cubicBezTo>
                      <a:pt x="139" y="118"/>
                      <a:pt x="139" y="118"/>
                      <a:pt x="139" y="118"/>
                    </a:cubicBezTo>
                    <a:cubicBezTo>
                      <a:pt x="146" y="118"/>
                      <a:pt x="151" y="110"/>
                      <a:pt x="155" y="99"/>
                    </a:cubicBezTo>
                    <a:cubicBezTo>
                      <a:pt x="155" y="99"/>
                      <a:pt x="155" y="99"/>
                      <a:pt x="155" y="100"/>
                    </a:cubicBezTo>
                    <a:cubicBezTo>
                      <a:pt x="683" y="100"/>
                      <a:pt x="683" y="100"/>
                      <a:pt x="683" y="100"/>
                    </a:cubicBezTo>
                    <a:cubicBezTo>
                      <a:pt x="690" y="100"/>
                      <a:pt x="698" y="76"/>
                      <a:pt x="702" y="60"/>
                    </a:cubicBezTo>
                    <a:cubicBezTo>
                      <a:pt x="716" y="60"/>
                      <a:pt x="716" y="60"/>
                      <a:pt x="716" y="60"/>
                    </a:cubicBezTo>
                    <a:cubicBezTo>
                      <a:pt x="719" y="60"/>
                      <a:pt x="721" y="54"/>
                      <a:pt x="721" y="47"/>
                    </a:cubicBezTo>
                    <a:cubicBezTo>
                      <a:pt x="721" y="39"/>
                      <a:pt x="719" y="34"/>
                      <a:pt x="716" y="34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23" name="Freeform 54">
                <a:extLst>
                  <a:ext uri="{FF2B5EF4-FFF2-40B4-BE49-F238E27FC236}">
                    <a16:creationId xmlns:a16="http://schemas.microsoft.com/office/drawing/2014/main" id="{DFD6662F-4607-4B55-8BD6-1D5A5E5E5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22"/>
                <a:ext cx="121" cy="354"/>
              </a:xfrm>
              <a:custGeom>
                <a:avLst/>
                <a:gdLst>
                  <a:gd name="T0" fmla="*/ 21 w 43"/>
                  <a:gd name="T1" fmla="*/ 0 h 118"/>
                  <a:gd name="T2" fmla="*/ 0 w 43"/>
                  <a:gd name="T3" fmla="*/ 38 h 118"/>
                  <a:gd name="T4" fmla="*/ 15 w 43"/>
                  <a:gd name="T5" fmla="*/ 38 h 118"/>
                  <a:gd name="T6" fmla="*/ 23 w 43"/>
                  <a:gd name="T7" fmla="*/ 60 h 118"/>
                  <a:gd name="T8" fmla="*/ 15 w 43"/>
                  <a:gd name="T9" fmla="*/ 81 h 118"/>
                  <a:gd name="T10" fmla="*/ 0 w 43"/>
                  <a:gd name="T11" fmla="*/ 81 h 118"/>
                  <a:gd name="T12" fmla="*/ 20 w 43"/>
                  <a:gd name="T13" fmla="*/ 118 h 118"/>
                  <a:gd name="T14" fmla="*/ 43 w 43"/>
                  <a:gd name="T15" fmla="*/ 59 h 118"/>
                  <a:gd name="T16" fmla="*/ 21 w 43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18">
                    <a:moveTo>
                      <a:pt x="21" y="0"/>
                    </a:moveTo>
                    <a:cubicBezTo>
                      <a:pt x="11" y="0"/>
                      <a:pt x="3" y="16"/>
                      <a:pt x="0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9" y="38"/>
                      <a:pt x="23" y="48"/>
                      <a:pt x="23" y="60"/>
                    </a:cubicBezTo>
                    <a:cubicBezTo>
                      <a:pt x="23" y="72"/>
                      <a:pt x="19" y="81"/>
                      <a:pt x="15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4" y="103"/>
                      <a:pt x="11" y="117"/>
                      <a:pt x="20" y="118"/>
                    </a:cubicBezTo>
                    <a:cubicBezTo>
                      <a:pt x="33" y="118"/>
                      <a:pt x="43" y="91"/>
                      <a:pt x="43" y="59"/>
                    </a:cubicBezTo>
                    <a:cubicBezTo>
                      <a:pt x="43" y="26"/>
                      <a:pt x="33" y="0"/>
                      <a:pt x="21" y="0"/>
                    </a:cubicBezTo>
                    <a:close/>
                  </a:path>
                </a:pathLst>
              </a:custGeom>
              <a:solidFill>
                <a:srgbClr val="DEE9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24" name="Freeform 55">
                <a:extLst>
                  <a:ext uri="{FF2B5EF4-FFF2-40B4-BE49-F238E27FC236}">
                    <a16:creationId xmlns:a16="http://schemas.microsoft.com/office/drawing/2014/main" id="{8E78137A-BB00-474C-A932-68B2892262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" y="2022"/>
                <a:ext cx="76" cy="354"/>
              </a:xfrm>
              <a:custGeom>
                <a:avLst/>
                <a:gdLst>
                  <a:gd name="T0" fmla="*/ 4 w 27"/>
                  <a:gd name="T1" fmla="*/ 118 h 118"/>
                  <a:gd name="T2" fmla="*/ 26 w 27"/>
                  <a:gd name="T3" fmla="*/ 59 h 118"/>
                  <a:gd name="T4" fmla="*/ 5 w 27"/>
                  <a:gd name="T5" fmla="*/ 0 h 118"/>
                  <a:gd name="T6" fmla="*/ 0 w 27"/>
                  <a:gd name="T7" fmla="*/ 0 h 118"/>
                  <a:gd name="T8" fmla="*/ 22 w 27"/>
                  <a:gd name="T9" fmla="*/ 59 h 118"/>
                  <a:gd name="T10" fmla="*/ 0 w 27"/>
                  <a:gd name="T11" fmla="*/ 118 h 118"/>
                  <a:gd name="T12" fmla="*/ 4 w 27"/>
                  <a:gd name="T13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18">
                    <a:moveTo>
                      <a:pt x="4" y="118"/>
                    </a:moveTo>
                    <a:cubicBezTo>
                      <a:pt x="17" y="118"/>
                      <a:pt x="26" y="92"/>
                      <a:pt x="26" y="59"/>
                    </a:cubicBezTo>
                    <a:cubicBezTo>
                      <a:pt x="27" y="26"/>
                      <a:pt x="17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2" y="26"/>
                      <a:pt x="22" y="59"/>
                    </a:cubicBezTo>
                    <a:cubicBezTo>
                      <a:pt x="22" y="92"/>
                      <a:pt x="12" y="118"/>
                      <a:pt x="0" y="118"/>
                    </a:cubicBezTo>
                    <a:lnTo>
                      <a:pt x="4" y="118"/>
                    </a:lnTo>
                    <a:close/>
                  </a:path>
                </a:pathLst>
              </a:custGeom>
              <a:solidFill>
                <a:srgbClr val="A6C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25" name="Freeform 56">
                <a:extLst>
                  <a:ext uri="{FF2B5EF4-FFF2-40B4-BE49-F238E27FC236}">
                    <a16:creationId xmlns:a16="http://schemas.microsoft.com/office/drawing/2014/main" id="{49A09F33-EDA4-4812-96AC-D0E3C692F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1536" cy="255"/>
              </a:xfrm>
              <a:custGeom>
                <a:avLst/>
                <a:gdLst>
                  <a:gd name="T0" fmla="*/ 529 w 545"/>
                  <a:gd name="T1" fmla="*/ 0 h 85"/>
                  <a:gd name="T2" fmla="*/ 0 w 545"/>
                  <a:gd name="T3" fmla="*/ 0 h 85"/>
                  <a:gd name="T4" fmla="*/ 7 w 545"/>
                  <a:gd name="T5" fmla="*/ 44 h 85"/>
                  <a:gd name="T6" fmla="*/ 1 w 545"/>
                  <a:gd name="T7" fmla="*/ 85 h 85"/>
                  <a:gd name="T8" fmla="*/ 529 w 545"/>
                  <a:gd name="T9" fmla="*/ 85 h 85"/>
                  <a:gd name="T10" fmla="*/ 545 w 545"/>
                  <a:gd name="T11" fmla="*/ 42 h 85"/>
                  <a:gd name="T12" fmla="*/ 529 w 545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5" h="85">
                    <a:moveTo>
                      <a:pt x="5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ubicBezTo>
                      <a:pt x="7" y="60"/>
                      <a:pt x="5" y="74"/>
                      <a:pt x="1" y="85"/>
                    </a:cubicBezTo>
                    <a:cubicBezTo>
                      <a:pt x="529" y="85"/>
                      <a:pt x="529" y="85"/>
                      <a:pt x="529" y="85"/>
                    </a:cubicBezTo>
                    <a:cubicBezTo>
                      <a:pt x="538" y="85"/>
                      <a:pt x="545" y="66"/>
                      <a:pt x="545" y="42"/>
                    </a:cubicBezTo>
                    <a:cubicBezTo>
                      <a:pt x="545" y="19"/>
                      <a:pt x="535" y="0"/>
                      <a:pt x="529" y="0"/>
                    </a:cubicBez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26" name="Freeform 57">
                <a:extLst>
                  <a:ext uri="{FF2B5EF4-FFF2-40B4-BE49-F238E27FC236}">
                    <a16:creationId xmlns:a16="http://schemas.microsoft.com/office/drawing/2014/main" id="{D959596E-8225-49F4-9C51-E0CA9861B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992" cy="255"/>
              </a:xfrm>
              <a:custGeom>
                <a:avLst/>
                <a:gdLst>
                  <a:gd name="T0" fmla="*/ 7 w 352"/>
                  <a:gd name="T1" fmla="*/ 44 h 85"/>
                  <a:gd name="T2" fmla="*/ 1 w 352"/>
                  <a:gd name="T3" fmla="*/ 85 h 85"/>
                  <a:gd name="T4" fmla="*/ 342 w 352"/>
                  <a:gd name="T5" fmla="*/ 85 h 85"/>
                  <a:gd name="T6" fmla="*/ 351 w 352"/>
                  <a:gd name="T7" fmla="*/ 53 h 85"/>
                  <a:gd name="T8" fmla="*/ 352 w 352"/>
                  <a:gd name="T9" fmla="*/ 21 h 85"/>
                  <a:gd name="T10" fmla="*/ 339 w 352"/>
                  <a:gd name="T11" fmla="*/ 0 h 85"/>
                  <a:gd name="T12" fmla="*/ 0 w 352"/>
                  <a:gd name="T13" fmla="*/ 0 h 85"/>
                  <a:gd name="T14" fmla="*/ 7 w 352"/>
                  <a:gd name="T15" fmla="*/ 4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85">
                    <a:moveTo>
                      <a:pt x="7" y="44"/>
                    </a:moveTo>
                    <a:cubicBezTo>
                      <a:pt x="7" y="60"/>
                      <a:pt x="5" y="74"/>
                      <a:pt x="1" y="85"/>
                    </a:cubicBezTo>
                    <a:cubicBezTo>
                      <a:pt x="342" y="85"/>
                      <a:pt x="342" y="85"/>
                      <a:pt x="342" y="85"/>
                    </a:cubicBezTo>
                    <a:cubicBezTo>
                      <a:pt x="351" y="53"/>
                      <a:pt x="351" y="53"/>
                      <a:pt x="351" y="53"/>
                    </a:cubicBezTo>
                    <a:cubicBezTo>
                      <a:pt x="352" y="21"/>
                      <a:pt x="352" y="21"/>
                      <a:pt x="352" y="21"/>
                    </a:cubicBezTo>
                    <a:cubicBezTo>
                      <a:pt x="339" y="0"/>
                      <a:pt x="339" y="0"/>
                      <a:pt x="33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27" name="Freeform 58">
                <a:extLst>
                  <a:ext uri="{FF2B5EF4-FFF2-40B4-BE49-F238E27FC236}">
                    <a16:creationId xmlns:a16="http://schemas.microsoft.com/office/drawing/2014/main" id="{670DF2C8-04BB-46F7-848D-6A3A2A2638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2067"/>
                <a:ext cx="65" cy="252"/>
              </a:xfrm>
              <a:custGeom>
                <a:avLst/>
                <a:gdLst>
                  <a:gd name="T0" fmla="*/ 0 w 23"/>
                  <a:gd name="T1" fmla="*/ 0 h 84"/>
                  <a:gd name="T2" fmla="*/ 23 w 23"/>
                  <a:gd name="T3" fmla="*/ 44 h 84"/>
                  <a:gd name="T4" fmla="*/ 2 w 23"/>
                  <a:gd name="T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84">
                    <a:moveTo>
                      <a:pt x="0" y="0"/>
                    </a:moveTo>
                    <a:cubicBezTo>
                      <a:pt x="8" y="12"/>
                      <a:pt x="23" y="33"/>
                      <a:pt x="23" y="44"/>
                    </a:cubicBezTo>
                    <a:cubicBezTo>
                      <a:pt x="23" y="55"/>
                      <a:pt x="2" y="84"/>
                      <a:pt x="2" y="84"/>
                    </a:cubicBezTo>
                  </a:path>
                </a:pathLst>
              </a:custGeom>
              <a:solidFill>
                <a:srgbClr val="8283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28" name="Freeform 59">
                <a:extLst>
                  <a:ext uri="{FF2B5EF4-FFF2-40B4-BE49-F238E27FC236}">
                    <a16:creationId xmlns:a16="http://schemas.microsoft.com/office/drawing/2014/main" id="{AE6B4029-3034-457B-B353-B11724ED5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142"/>
                <a:ext cx="184" cy="111"/>
              </a:xfrm>
              <a:custGeom>
                <a:avLst/>
                <a:gdLst>
                  <a:gd name="T0" fmla="*/ 58 w 65"/>
                  <a:gd name="T1" fmla="*/ 0 h 37"/>
                  <a:gd name="T2" fmla="*/ 0 w 65"/>
                  <a:gd name="T3" fmla="*/ 0 h 37"/>
                  <a:gd name="T4" fmla="*/ 2 w 65"/>
                  <a:gd name="T5" fmla="*/ 18 h 37"/>
                  <a:gd name="T6" fmla="*/ 0 w 65"/>
                  <a:gd name="T7" fmla="*/ 37 h 37"/>
                  <a:gd name="T8" fmla="*/ 58 w 65"/>
                  <a:gd name="T9" fmla="*/ 37 h 37"/>
                  <a:gd name="T10" fmla="*/ 65 w 65"/>
                  <a:gd name="T11" fmla="*/ 19 h 37"/>
                  <a:gd name="T12" fmla="*/ 58 w 65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37">
                    <a:moveTo>
                      <a:pt x="5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2" y="18"/>
                    </a:cubicBezTo>
                    <a:cubicBezTo>
                      <a:pt x="2" y="25"/>
                      <a:pt x="1" y="31"/>
                      <a:pt x="0" y="37"/>
                    </a:cubicBezTo>
                    <a:cubicBezTo>
                      <a:pt x="58" y="37"/>
                      <a:pt x="58" y="37"/>
                      <a:pt x="58" y="37"/>
                    </a:cubicBezTo>
                    <a:cubicBezTo>
                      <a:pt x="62" y="37"/>
                      <a:pt x="65" y="29"/>
                      <a:pt x="65" y="19"/>
                    </a:cubicBezTo>
                    <a:cubicBezTo>
                      <a:pt x="65" y="8"/>
                      <a:pt x="62" y="0"/>
                      <a:pt x="58" y="0"/>
                    </a:cubicBezTo>
                    <a:close/>
                  </a:path>
                </a:pathLst>
              </a:custGeom>
              <a:solidFill>
                <a:srgbClr val="DFE0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29" name="Freeform 60">
                <a:extLst>
                  <a:ext uri="{FF2B5EF4-FFF2-40B4-BE49-F238E27FC236}">
                    <a16:creationId xmlns:a16="http://schemas.microsoft.com/office/drawing/2014/main" id="{6F6D7F6B-D3E9-410D-899C-52555FD85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2097"/>
                <a:ext cx="71" cy="195"/>
              </a:xfrm>
              <a:custGeom>
                <a:avLst/>
                <a:gdLst>
                  <a:gd name="T0" fmla="*/ 0 w 25"/>
                  <a:gd name="T1" fmla="*/ 33 h 65"/>
                  <a:gd name="T2" fmla="*/ 12 w 25"/>
                  <a:gd name="T3" fmla="*/ 0 h 65"/>
                  <a:gd name="T4" fmla="*/ 24 w 25"/>
                  <a:gd name="T5" fmla="*/ 33 h 65"/>
                  <a:gd name="T6" fmla="*/ 12 w 25"/>
                  <a:gd name="T7" fmla="*/ 65 h 65"/>
                  <a:gd name="T8" fmla="*/ 0 w 25"/>
                  <a:gd name="T9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65">
                    <a:moveTo>
                      <a:pt x="0" y="33"/>
                    </a:moveTo>
                    <a:cubicBezTo>
                      <a:pt x="0" y="15"/>
                      <a:pt x="6" y="0"/>
                      <a:pt x="12" y="0"/>
                    </a:cubicBezTo>
                    <a:cubicBezTo>
                      <a:pt x="19" y="0"/>
                      <a:pt x="25" y="15"/>
                      <a:pt x="24" y="33"/>
                    </a:cubicBezTo>
                    <a:cubicBezTo>
                      <a:pt x="24" y="50"/>
                      <a:pt x="19" y="65"/>
                      <a:pt x="12" y="65"/>
                    </a:cubicBezTo>
                    <a:cubicBezTo>
                      <a:pt x="6" y="65"/>
                      <a:pt x="0" y="50"/>
                      <a:pt x="0" y="33"/>
                    </a:cubicBezTo>
                    <a:close/>
                  </a:path>
                </a:pathLst>
              </a:custGeom>
              <a:solidFill>
                <a:srgbClr val="DEE9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30" name="Freeform 61">
                <a:extLst>
                  <a:ext uri="{FF2B5EF4-FFF2-40B4-BE49-F238E27FC236}">
                    <a16:creationId xmlns:a16="http://schemas.microsoft.com/office/drawing/2014/main" id="{628D0184-1948-49BC-8AB0-50016F33B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5" y="2103"/>
                <a:ext cx="59" cy="99"/>
              </a:xfrm>
              <a:custGeom>
                <a:avLst/>
                <a:gdLst>
                  <a:gd name="T0" fmla="*/ 9 w 21"/>
                  <a:gd name="T1" fmla="*/ 2 h 33"/>
                  <a:gd name="T2" fmla="*/ 3 w 21"/>
                  <a:gd name="T3" fmla="*/ 15 h 33"/>
                  <a:gd name="T4" fmla="*/ 2 w 21"/>
                  <a:gd name="T5" fmla="*/ 33 h 33"/>
                  <a:gd name="T6" fmla="*/ 7 w 21"/>
                  <a:gd name="T7" fmla="*/ 22 h 33"/>
                  <a:gd name="T8" fmla="*/ 12 w 21"/>
                  <a:gd name="T9" fmla="*/ 20 h 33"/>
                  <a:gd name="T10" fmla="*/ 16 w 21"/>
                  <a:gd name="T11" fmla="*/ 24 h 33"/>
                  <a:gd name="T12" fmla="*/ 13 w 21"/>
                  <a:gd name="T13" fmla="*/ 4 h 33"/>
                  <a:gd name="T14" fmla="*/ 9 w 21"/>
                  <a:gd name="T15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33">
                    <a:moveTo>
                      <a:pt x="9" y="2"/>
                    </a:moveTo>
                    <a:cubicBezTo>
                      <a:pt x="5" y="5"/>
                      <a:pt x="3" y="11"/>
                      <a:pt x="3" y="15"/>
                    </a:cubicBezTo>
                    <a:cubicBezTo>
                      <a:pt x="2" y="21"/>
                      <a:pt x="0" y="28"/>
                      <a:pt x="2" y="33"/>
                    </a:cubicBezTo>
                    <a:cubicBezTo>
                      <a:pt x="4" y="29"/>
                      <a:pt x="3" y="25"/>
                      <a:pt x="7" y="22"/>
                    </a:cubicBezTo>
                    <a:cubicBezTo>
                      <a:pt x="8" y="21"/>
                      <a:pt x="11" y="20"/>
                      <a:pt x="12" y="20"/>
                    </a:cubicBezTo>
                    <a:cubicBezTo>
                      <a:pt x="15" y="21"/>
                      <a:pt x="14" y="23"/>
                      <a:pt x="16" y="24"/>
                    </a:cubicBezTo>
                    <a:cubicBezTo>
                      <a:pt x="21" y="23"/>
                      <a:pt x="16" y="7"/>
                      <a:pt x="13" y="4"/>
                    </a:cubicBezTo>
                    <a:cubicBezTo>
                      <a:pt x="12" y="2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31" name="Freeform 62">
                <a:extLst>
                  <a:ext uri="{FF2B5EF4-FFF2-40B4-BE49-F238E27FC236}">
                    <a16:creationId xmlns:a16="http://schemas.microsoft.com/office/drawing/2014/main" id="{087C4147-955A-4FB7-A2A0-12F1A1CD03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100"/>
                <a:ext cx="31" cy="63"/>
              </a:xfrm>
              <a:custGeom>
                <a:avLst/>
                <a:gdLst>
                  <a:gd name="T0" fmla="*/ 1 w 11"/>
                  <a:gd name="T1" fmla="*/ 21 h 21"/>
                  <a:gd name="T2" fmla="*/ 4 w 11"/>
                  <a:gd name="T3" fmla="*/ 6 h 21"/>
                  <a:gd name="T4" fmla="*/ 11 w 11"/>
                  <a:gd name="T5" fmla="*/ 13 h 21"/>
                  <a:gd name="T6" fmla="*/ 4 w 11"/>
                  <a:gd name="T7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1">
                    <a:moveTo>
                      <a:pt x="1" y="21"/>
                    </a:moveTo>
                    <a:cubicBezTo>
                      <a:pt x="0" y="17"/>
                      <a:pt x="1" y="10"/>
                      <a:pt x="4" y="6"/>
                    </a:cubicBezTo>
                    <a:cubicBezTo>
                      <a:pt x="8" y="0"/>
                      <a:pt x="10" y="10"/>
                      <a:pt x="11" y="13"/>
                    </a:cubicBezTo>
                    <a:cubicBezTo>
                      <a:pt x="10" y="11"/>
                      <a:pt x="5" y="5"/>
                      <a:pt x="4" y="11"/>
                    </a:cubicBezTo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32" name="Freeform 63">
                <a:extLst>
                  <a:ext uri="{FF2B5EF4-FFF2-40B4-BE49-F238E27FC236}">
                    <a16:creationId xmlns:a16="http://schemas.microsoft.com/office/drawing/2014/main" id="{96C991EC-FA1F-4873-9E95-1EE249EC5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2" y="2067"/>
                <a:ext cx="107" cy="255"/>
              </a:xfrm>
              <a:custGeom>
                <a:avLst/>
                <a:gdLst>
                  <a:gd name="T0" fmla="*/ 38 w 38"/>
                  <a:gd name="T1" fmla="*/ 30 h 85"/>
                  <a:gd name="T2" fmla="*/ 16 w 38"/>
                  <a:gd name="T3" fmla="*/ 0 h 85"/>
                  <a:gd name="T4" fmla="*/ 0 w 38"/>
                  <a:gd name="T5" fmla="*/ 42 h 85"/>
                  <a:gd name="T6" fmla="*/ 16 w 38"/>
                  <a:gd name="T7" fmla="*/ 85 h 85"/>
                  <a:gd name="T8" fmla="*/ 17 w 38"/>
                  <a:gd name="T9" fmla="*/ 85 h 85"/>
                  <a:gd name="T10" fmla="*/ 38 w 38"/>
                  <a:gd name="T11" fmla="*/ 3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5">
                    <a:moveTo>
                      <a:pt x="38" y="30"/>
                    </a:moveTo>
                    <a:cubicBezTo>
                      <a:pt x="38" y="20"/>
                      <a:pt x="25" y="0"/>
                      <a:pt x="16" y="0"/>
                    </a:cubicBezTo>
                    <a:cubicBezTo>
                      <a:pt x="8" y="0"/>
                      <a:pt x="0" y="19"/>
                      <a:pt x="0" y="42"/>
                    </a:cubicBezTo>
                    <a:cubicBezTo>
                      <a:pt x="0" y="66"/>
                      <a:pt x="7" y="85"/>
                      <a:pt x="16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26" y="83"/>
                      <a:pt x="38" y="40"/>
                      <a:pt x="38" y="30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33" name="Freeform 64">
                <a:extLst>
                  <a:ext uri="{FF2B5EF4-FFF2-40B4-BE49-F238E27FC236}">
                    <a16:creationId xmlns:a16="http://schemas.microsoft.com/office/drawing/2014/main" id="{F595C5A1-1189-4FA4-9F1F-493C226C5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5" y="2070"/>
                <a:ext cx="104" cy="252"/>
              </a:xfrm>
              <a:custGeom>
                <a:avLst/>
                <a:gdLst>
                  <a:gd name="T0" fmla="*/ 0 w 37"/>
                  <a:gd name="T1" fmla="*/ 84 h 84"/>
                  <a:gd name="T2" fmla="*/ 16 w 37"/>
                  <a:gd name="T3" fmla="*/ 42 h 84"/>
                  <a:gd name="T4" fmla="*/ 0 w 37"/>
                  <a:gd name="T5" fmla="*/ 0 h 84"/>
                  <a:gd name="T6" fmla="*/ 21 w 37"/>
                  <a:gd name="T7" fmla="*/ 0 h 84"/>
                  <a:gd name="T8" fmla="*/ 37 w 37"/>
                  <a:gd name="T9" fmla="*/ 42 h 84"/>
                  <a:gd name="T10" fmla="*/ 21 w 37"/>
                  <a:gd name="T11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84">
                    <a:moveTo>
                      <a:pt x="0" y="84"/>
                    </a:moveTo>
                    <a:cubicBezTo>
                      <a:pt x="9" y="84"/>
                      <a:pt x="16" y="65"/>
                      <a:pt x="16" y="42"/>
                    </a:cubicBezTo>
                    <a:cubicBezTo>
                      <a:pt x="16" y="19"/>
                      <a:pt x="9" y="0"/>
                      <a:pt x="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30" y="0"/>
                      <a:pt x="37" y="19"/>
                      <a:pt x="37" y="42"/>
                    </a:cubicBezTo>
                    <a:cubicBezTo>
                      <a:pt x="37" y="66"/>
                      <a:pt x="30" y="84"/>
                      <a:pt x="21" y="8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34" name="Freeform 65">
                <a:extLst>
                  <a:ext uri="{FF2B5EF4-FFF2-40B4-BE49-F238E27FC236}">
                    <a16:creationId xmlns:a16="http://schemas.microsoft.com/office/drawing/2014/main" id="{43760C1F-FDBA-45C4-8225-6F990F323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184"/>
                <a:ext cx="155" cy="66"/>
              </a:xfrm>
              <a:custGeom>
                <a:avLst/>
                <a:gdLst>
                  <a:gd name="T0" fmla="*/ 1 w 55"/>
                  <a:gd name="T1" fmla="*/ 0 h 22"/>
                  <a:gd name="T2" fmla="*/ 0 w 55"/>
                  <a:gd name="T3" fmla="*/ 21 h 22"/>
                  <a:gd name="T4" fmla="*/ 55 w 55"/>
                  <a:gd name="T5" fmla="*/ 22 h 22"/>
                  <a:gd name="T6" fmla="*/ 6 w 55"/>
                  <a:gd name="T7" fmla="*/ 13 h 22"/>
                  <a:gd name="T8" fmla="*/ 1 w 55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22">
                    <a:moveTo>
                      <a:pt x="1" y="0"/>
                    </a:moveTo>
                    <a:cubicBezTo>
                      <a:pt x="2" y="3"/>
                      <a:pt x="3" y="16"/>
                      <a:pt x="0" y="21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43" y="21"/>
                      <a:pt x="9" y="20"/>
                      <a:pt x="6" y="13"/>
                    </a:cubicBezTo>
                    <a:cubicBezTo>
                      <a:pt x="3" y="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ACD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35" name="Freeform 66">
                <a:extLst>
                  <a:ext uri="{FF2B5EF4-FFF2-40B4-BE49-F238E27FC236}">
                    <a16:creationId xmlns:a16="http://schemas.microsoft.com/office/drawing/2014/main" id="{B9B572B6-FBDD-4017-8398-6D2A0A2ADD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" y="2097"/>
                <a:ext cx="48" cy="195"/>
              </a:xfrm>
              <a:custGeom>
                <a:avLst/>
                <a:gdLst>
                  <a:gd name="T0" fmla="*/ 5 w 17"/>
                  <a:gd name="T1" fmla="*/ 65 h 65"/>
                  <a:gd name="T2" fmla="*/ 17 w 17"/>
                  <a:gd name="T3" fmla="*/ 33 h 65"/>
                  <a:gd name="T4" fmla="*/ 5 w 17"/>
                  <a:gd name="T5" fmla="*/ 0 h 65"/>
                  <a:gd name="T6" fmla="*/ 0 w 17"/>
                  <a:gd name="T7" fmla="*/ 0 h 65"/>
                  <a:gd name="T8" fmla="*/ 12 w 17"/>
                  <a:gd name="T9" fmla="*/ 33 h 65"/>
                  <a:gd name="T10" fmla="*/ 0 w 17"/>
                  <a:gd name="T11" fmla="*/ 65 h 65"/>
                  <a:gd name="T12" fmla="*/ 5 w 17"/>
                  <a:gd name="T1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5">
                    <a:moveTo>
                      <a:pt x="5" y="65"/>
                    </a:moveTo>
                    <a:cubicBezTo>
                      <a:pt x="12" y="65"/>
                      <a:pt x="17" y="50"/>
                      <a:pt x="17" y="33"/>
                    </a:cubicBezTo>
                    <a:cubicBezTo>
                      <a:pt x="17" y="15"/>
                      <a:pt x="12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13" y="15"/>
                      <a:pt x="12" y="33"/>
                    </a:cubicBezTo>
                    <a:cubicBezTo>
                      <a:pt x="12" y="50"/>
                      <a:pt x="7" y="65"/>
                      <a:pt x="0" y="65"/>
                    </a:cubicBezTo>
                    <a:lnTo>
                      <a:pt x="5" y="65"/>
                    </a:lnTo>
                    <a:close/>
                  </a:path>
                </a:pathLst>
              </a:custGeom>
              <a:solidFill>
                <a:srgbClr val="A6C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36" name="Freeform 67">
                <a:extLst>
                  <a:ext uri="{FF2B5EF4-FFF2-40B4-BE49-F238E27FC236}">
                    <a16:creationId xmlns:a16="http://schemas.microsoft.com/office/drawing/2014/main" id="{B1F3AB66-DD8D-4609-964E-B00FA5183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7" y="2145"/>
                <a:ext cx="17" cy="33"/>
              </a:xfrm>
              <a:custGeom>
                <a:avLst/>
                <a:gdLst>
                  <a:gd name="T0" fmla="*/ 6 w 6"/>
                  <a:gd name="T1" fmla="*/ 11 h 11"/>
                  <a:gd name="T2" fmla="*/ 4 w 6"/>
                  <a:gd name="T3" fmla="*/ 0 h 11"/>
                  <a:gd name="T4" fmla="*/ 0 w 6"/>
                  <a:gd name="T5" fmla="*/ 0 h 11"/>
                  <a:gd name="T6" fmla="*/ 1 w 6"/>
                  <a:gd name="T7" fmla="*/ 11 h 11"/>
                  <a:gd name="T8" fmla="*/ 6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6" y="11"/>
                    </a:moveTo>
                    <a:cubicBezTo>
                      <a:pt x="6" y="7"/>
                      <a:pt x="5" y="3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7"/>
                      <a:pt x="1" y="11"/>
                    </a:cubicBez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37" name="Freeform 68">
                <a:extLst>
                  <a:ext uri="{FF2B5EF4-FFF2-40B4-BE49-F238E27FC236}">
                    <a16:creationId xmlns:a16="http://schemas.microsoft.com/office/drawing/2014/main" id="{55D218C1-9970-43EF-8077-E200EE4F7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4" y="2133"/>
                <a:ext cx="14" cy="9"/>
              </a:xfrm>
              <a:custGeom>
                <a:avLst/>
                <a:gdLst>
                  <a:gd name="T0" fmla="*/ 4 w 5"/>
                  <a:gd name="T1" fmla="*/ 0 h 3"/>
                  <a:gd name="T2" fmla="*/ 0 w 5"/>
                  <a:gd name="T3" fmla="*/ 1 h 3"/>
                  <a:gd name="T4" fmla="*/ 0 w 5"/>
                  <a:gd name="T5" fmla="*/ 3 h 3"/>
                  <a:gd name="T6" fmla="*/ 5 w 5"/>
                  <a:gd name="T7" fmla="*/ 2 h 3"/>
                  <a:gd name="T8" fmla="*/ 4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0075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38" name="Freeform 69">
                <a:extLst>
                  <a:ext uri="{FF2B5EF4-FFF2-40B4-BE49-F238E27FC236}">
                    <a16:creationId xmlns:a16="http://schemas.microsoft.com/office/drawing/2014/main" id="{C609F33E-9240-46B2-8474-A26B30EBB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" y="2187"/>
                <a:ext cx="14" cy="15"/>
              </a:xfrm>
              <a:custGeom>
                <a:avLst/>
                <a:gdLst>
                  <a:gd name="T0" fmla="*/ 0 w 5"/>
                  <a:gd name="T1" fmla="*/ 0 h 5"/>
                  <a:gd name="T2" fmla="*/ 0 w 5"/>
                  <a:gd name="T3" fmla="*/ 3 h 5"/>
                  <a:gd name="T4" fmla="*/ 0 w 5"/>
                  <a:gd name="T5" fmla="*/ 5 h 5"/>
                  <a:gd name="T6" fmla="*/ 5 w 5"/>
                  <a:gd name="T7" fmla="*/ 4 h 5"/>
                  <a:gd name="T8" fmla="*/ 5 w 5"/>
                  <a:gd name="T9" fmla="*/ 3 h 5"/>
                  <a:gd name="T10" fmla="*/ 5 w 5"/>
                  <a:gd name="T11" fmla="*/ 1 h 5"/>
                  <a:gd name="T12" fmla="*/ 5 w 5"/>
                  <a:gd name="T13" fmla="*/ 0 h 5"/>
                  <a:gd name="T14" fmla="*/ 0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9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39" name="Freeform 70">
                <a:extLst>
                  <a:ext uri="{FF2B5EF4-FFF2-40B4-BE49-F238E27FC236}">
                    <a16:creationId xmlns:a16="http://schemas.microsoft.com/office/drawing/2014/main" id="{990E0538-E86F-4A7C-8979-EFA6FE98E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9" y="2124"/>
                <a:ext cx="17" cy="39"/>
              </a:xfrm>
              <a:custGeom>
                <a:avLst/>
                <a:gdLst>
                  <a:gd name="T0" fmla="*/ 4 w 6"/>
                  <a:gd name="T1" fmla="*/ 0 h 13"/>
                  <a:gd name="T2" fmla="*/ 0 w 6"/>
                  <a:gd name="T3" fmla="*/ 0 h 13"/>
                  <a:gd name="T4" fmla="*/ 1 w 6"/>
                  <a:gd name="T5" fmla="*/ 13 h 13"/>
                  <a:gd name="T6" fmla="*/ 6 w 6"/>
                  <a:gd name="T7" fmla="*/ 13 h 13"/>
                  <a:gd name="T8" fmla="*/ 4 w 6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9"/>
                      <a:pt x="1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8"/>
                      <a:pt x="5" y="4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40" name="Freeform 71">
                <a:extLst>
                  <a:ext uri="{FF2B5EF4-FFF2-40B4-BE49-F238E27FC236}">
                    <a16:creationId xmlns:a16="http://schemas.microsoft.com/office/drawing/2014/main" id="{722AB88B-8748-40D3-A427-C637E151F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112"/>
                <a:ext cx="12" cy="6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0 h 2"/>
                  <a:gd name="T4" fmla="*/ 0 w 4"/>
                  <a:gd name="T5" fmla="*/ 2 h 2"/>
                  <a:gd name="T6" fmla="*/ 4 w 4"/>
                  <a:gd name="T7" fmla="*/ 2 h 2"/>
                  <a:gd name="T8" fmla="*/ 4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0075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41" name="Freeform 72">
                <a:extLst>
                  <a:ext uri="{FF2B5EF4-FFF2-40B4-BE49-F238E27FC236}">
                    <a16:creationId xmlns:a16="http://schemas.microsoft.com/office/drawing/2014/main" id="{53A2B380-712B-4E5C-B78E-20E2582F9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" y="2172"/>
                <a:ext cx="14" cy="18"/>
              </a:xfrm>
              <a:custGeom>
                <a:avLst/>
                <a:gdLst>
                  <a:gd name="T0" fmla="*/ 5 w 5"/>
                  <a:gd name="T1" fmla="*/ 6 h 6"/>
                  <a:gd name="T2" fmla="*/ 5 w 5"/>
                  <a:gd name="T3" fmla="*/ 4 h 6"/>
                  <a:gd name="T4" fmla="*/ 5 w 5"/>
                  <a:gd name="T5" fmla="*/ 1 h 6"/>
                  <a:gd name="T6" fmla="*/ 5 w 5"/>
                  <a:gd name="T7" fmla="*/ 0 h 6"/>
                  <a:gd name="T8" fmla="*/ 0 w 5"/>
                  <a:gd name="T9" fmla="*/ 0 h 6"/>
                  <a:gd name="T10" fmla="*/ 0 w 5"/>
                  <a:gd name="T11" fmla="*/ 6 h 6"/>
                  <a:gd name="T12" fmla="*/ 5 w 5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4"/>
                      <a:pt x="5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299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42" name="Freeform 73">
                <a:extLst>
                  <a:ext uri="{FF2B5EF4-FFF2-40B4-BE49-F238E27FC236}">
                    <a16:creationId xmlns:a16="http://schemas.microsoft.com/office/drawing/2014/main" id="{0E907DF0-FF57-4C79-A970-A51D8494C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2100"/>
                <a:ext cx="73" cy="72"/>
              </a:xfrm>
              <a:custGeom>
                <a:avLst/>
                <a:gdLst>
                  <a:gd name="T0" fmla="*/ 21 w 26"/>
                  <a:gd name="T1" fmla="*/ 0 h 24"/>
                  <a:gd name="T2" fmla="*/ 0 w 26"/>
                  <a:gd name="T3" fmla="*/ 0 h 24"/>
                  <a:gd name="T4" fmla="*/ 0 w 26"/>
                  <a:gd name="T5" fmla="*/ 3 h 24"/>
                  <a:gd name="T6" fmla="*/ 4 w 26"/>
                  <a:gd name="T7" fmla="*/ 24 h 24"/>
                  <a:gd name="T8" fmla="*/ 26 w 26"/>
                  <a:gd name="T9" fmla="*/ 23 h 24"/>
                  <a:gd name="T10" fmla="*/ 21 w 26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4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2" y="9"/>
                      <a:pt x="4" y="16"/>
                      <a:pt x="4" y="2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5" y="14"/>
                      <a:pt x="23" y="6"/>
                      <a:pt x="21" y="0"/>
                    </a:cubicBezTo>
                    <a:close/>
                  </a:path>
                </a:pathLst>
              </a:custGeom>
              <a:solidFill>
                <a:srgbClr val="9EA0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43" name="Freeform 74">
                <a:extLst>
                  <a:ext uri="{FF2B5EF4-FFF2-40B4-BE49-F238E27FC236}">
                    <a16:creationId xmlns:a16="http://schemas.microsoft.com/office/drawing/2014/main" id="{05009480-0994-4F24-9CE7-747A88F2C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5" y="2082"/>
                <a:ext cx="67" cy="18"/>
              </a:xfrm>
              <a:custGeom>
                <a:avLst/>
                <a:gdLst>
                  <a:gd name="T0" fmla="*/ 22 w 24"/>
                  <a:gd name="T1" fmla="*/ 0 h 6"/>
                  <a:gd name="T2" fmla="*/ 0 w 24"/>
                  <a:gd name="T3" fmla="*/ 1 h 6"/>
                  <a:gd name="T4" fmla="*/ 3 w 24"/>
                  <a:gd name="T5" fmla="*/ 6 h 6"/>
                  <a:gd name="T6" fmla="*/ 24 w 24"/>
                  <a:gd name="T7" fmla="*/ 5 h 6"/>
                  <a:gd name="T8" fmla="*/ 22 w 2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2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2" y="4"/>
                      <a:pt x="3" y="6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3" y="3"/>
                      <a:pt x="22" y="2"/>
                      <a:pt x="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44" name="Freeform 75">
                <a:extLst>
                  <a:ext uri="{FF2B5EF4-FFF2-40B4-BE49-F238E27FC236}">
                    <a16:creationId xmlns:a16="http://schemas.microsoft.com/office/drawing/2014/main" id="{D129E6A8-33F5-42FC-91BF-F64236D99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2184"/>
                <a:ext cx="62" cy="33"/>
              </a:xfrm>
              <a:custGeom>
                <a:avLst/>
                <a:gdLst>
                  <a:gd name="T0" fmla="*/ 22 w 22"/>
                  <a:gd name="T1" fmla="*/ 11 h 11"/>
                  <a:gd name="T2" fmla="*/ 22 w 22"/>
                  <a:gd name="T3" fmla="*/ 4 h 11"/>
                  <a:gd name="T4" fmla="*/ 22 w 22"/>
                  <a:gd name="T5" fmla="*/ 0 h 11"/>
                  <a:gd name="T6" fmla="*/ 1 w 22"/>
                  <a:gd name="T7" fmla="*/ 0 h 11"/>
                  <a:gd name="T8" fmla="*/ 1 w 22"/>
                  <a:gd name="T9" fmla="*/ 4 h 11"/>
                  <a:gd name="T10" fmla="*/ 0 w 22"/>
                  <a:gd name="T11" fmla="*/ 11 h 11"/>
                  <a:gd name="T12" fmla="*/ 22 w 22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1">
                    <a:moveTo>
                      <a:pt x="22" y="11"/>
                    </a:moveTo>
                    <a:cubicBezTo>
                      <a:pt x="22" y="8"/>
                      <a:pt x="22" y="6"/>
                      <a:pt x="22" y="4"/>
                    </a:cubicBezTo>
                    <a:cubicBezTo>
                      <a:pt x="22" y="3"/>
                      <a:pt x="22" y="1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1" y="4"/>
                    </a:cubicBezTo>
                    <a:cubicBezTo>
                      <a:pt x="1" y="7"/>
                      <a:pt x="1" y="9"/>
                      <a:pt x="0" y="11"/>
                    </a:cubicBezTo>
                    <a:lnTo>
                      <a:pt x="22" y="11"/>
                    </a:lnTo>
                    <a:close/>
                  </a:path>
                </a:pathLst>
              </a:custGeom>
              <a:solidFill>
                <a:srgbClr val="DD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45" name="Freeform 76">
                <a:extLst>
                  <a:ext uri="{FF2B5EF4-FFF2-40B4-BE49-F238E27FC236}">
                    <a16:creationId xmlns:a16="http://schemas.microsoft.com/office/drawing/2014/main" id="{0097BAAE-12EA-4A89-8D7D-5C9EC4B03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7" y="2148"/>
                <a:ext cx="169" cy="60"/>
              </a:xfrm>
              <a:custGeom>
                <a:avLst/>
                <a:gdLst>
                  <a:gd name="T0" fmla="*/ 48 w 60"/>
                  <a:gd name="T1" fmla="*/ 2 h 20"/>
                  <a:gd name="T2" fmla="*/ 55 w 60"/>
                  <a:gd name="T3" fmla="*/ 3 h 20"/>
                  <a:gd name="T4" fmla="*/ 58 w 60"/>
                  <a:gd name="T5" fmla="*/ 8 h 20"/>
                  <a:gd name="T6" fmla="*/ 59 w 60"/>
                  <a:gd name="T7" fmla="*/ 20 h 20"/>
                  <a:gd name="T8" fmla="*/ 54 w 60"/>
                  <a:gd name="T9" fmla="*/ 0 h 20"/>
                  <a:gd name="T10" fmla="*/ 0 w 60"/>
                  <a:gd name="T11" fmla="*/ 0 h 20"/>
                  <a:gd name="T12" fmla="*/ 48 w 60"/>
                  <a:gd name="T13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20">
                    <a:moveTo>
                      <a:pt x="48" y="2"/>
                    </a:moveTo>
                    <a:cubicBezTo>
                      <a:pt x="50" y="2"/>
                      <a:pt x="54" y="2"/>
                      <a:pt x="55" y="3"/>
                    </a:cubicBezTo>
                    <a:cubicBezTo>
                      <a:pt x="56" y="4"/>
                      <a:pt x="57" y="6"/>
                      <a:pt x="58" y="8"/>
                    </a:cubicBezTo>
                    <a:cubicBezTo>
                      <a:pt x="59" y="12"/>
                      <a:pt x="59" y="17"/>
                      <a:pt x="59" y="20"/>
                    </a:cubicBezTo>
                    <a:cubicBezTo>
                      <a:pt x="60" y="11"/>
                      <a:pt x="58" y="0"/>
                      <a:pt x="5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36" y="1"/>
                      <a:pt x="48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46" name="Freeform 77">
                <a:extLst>
                  <a:ext uri="{FF2B5EF4-FFF2-40B4-BE49-F238E27FC236}">
                    <a16:creationId xmlns:a16="http://schemas.microsoft.com/office/drawing/2014/main" id="{AF5F71E2-5B03-4D20-BA6C-AAC92980C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3" y="2103"/>
                <a:ext cx="34" cy="183"/>
              </a:xfrm>
              <a:custGeom>
                <a:avLst/>
                <a:gdLst>
                  <a:gd name="T0" fmla="*/ 1 w 12"/>
                  <a:gd name="T1" fmla="*/ 0 h 61"/>
                  <a:gd name="T2" fmla="*/ 1 w 12"/>
                  <a:gd name="T3" fmla="*/ 0 h 61"/>
                  <a:gd name="T4" fmla="*/ 11 w 12"/>
                  <a:gd name="T5" fmla="*/ 30 h 61"/>
                  <a:gd name="T6" fmla="*/ 0 w 12"/>
                  <a:gd name="T7" fmla="*/ 61 h 61"/>
                  <a:gd name="T8" fmla="*/ 1 w 12"/>
                  <a:gd name="T9" fmla="*/ 61 h 61"/>
                  <a:gd name="T10" fmla="*/ 12 w 12"/>
                  <a:gd name="T11" fmla="*/ 30 h 61"/>
                  <a:gd name="T12" fmla="*/ 1 w 12"/>
                  <a:gd name="T1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6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2"/>
                      <a:pt x="11" y="15"/>
                      <a:pt x="11" y="30"/>
                    </a:cubicBezTo>
                    <a:cubicBezTo>
                      <a:pt x="11" y="46"/>
                      <a:pt x="6" y="60"/>
                      <a:pt x="0" y="61"/>
                    </a:cubicBezTo>
                    <a:cubicBezTo>
                      <a:pt x="0" y="61"/>
                      <a:pt x="1" y="61"/>
                      <a:pt x="1" y="61"/>
                    </a:cubicBezTo>
                    <a:cubicBezTo>
                      <a:pt x="7" y="61"/>
                      <a:pt x="12" y="46"/>
                      <a:pt x="12" y="30"/>
                    </a:cubicBezTo>
                    <a:cubicBezTo>
                      <a:pt x="12" y="14"/>
                      <a:pt x="7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47" name="Freeform 78">
                <a:extLst>
                  <a:ext uri="{FF2B5EF4-FFF2-40B4-BE49-F238E27FC236}">
                    <a16:creationId xmlns:a16="http://schemas.microsoft.com/office/drawing/2014/main" id="{1E5463E4-E196-4CF7-B4DC-60A20386E4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" y="2028"/>
                <a:ext cx="65" cy="339"/>
              </a:xfrm>
              <a:custGeom>
                <a:avLst/>
                <a:gdLst>
                  <a:gd name="T0" fmla="*/ 2 w 23"/>
                  <a:gd name="T1" fmla="*/ 0 h 113"/>
                  <a:gd name="T2" fmla="*/ 1 w 23"/>
                  <a:gd name="T3" fmla="*/ 0 h 113"/>
                  <a:gd name="T4" fmla="*/ 20 w 23"/>
                  <a:gd name="T5" fmla="*/ 56 h 113"/>
                  <a:gd name="T6" fmla="*/ 0 w 23"/>
                  <a:gd name="T7" fmla="*/ 113 h 113"/>
                  <a:gd name="T8" fmla="*/ 2 w 23"/>
                  <a:gd name="T9" fmla="*/ 113 h 113"/>
                  <a:gd name="T10" fmla="*/ 23 w 23"/>
                  <a:gd name="T11" fmla="*/ 56 h 113"/>
                  <a:gd name="T12" fmla="*/ 2 w 23"/>
                  <a:gd name="T13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113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1" y="4"/>
                      <a:pt x="20" y="28"/>
                      <a:pt x="20" y="56"/>
                    </a:cubicBezTo>
                    <a:cubicBezTo>
                      <a:pt x="20" y="86"/>
                      <a:pt x="11" y="112"/>
                      <a:pt x="0" y="113"/>
                    </a:cubicBezTo>
                    <a:cubicBezTo>
                      <a:pt x="1" y="113"/>
                      <a:pt x="1" y="113"/>
                      <a:pt x="2" y="113"/>
                    </a:cubicBezTo>
                    <a:cubicBezTo>
                      <a:pt x="14" y="113"/>
                      <a:pt x="23" y="87"/>
                      <a:pt x="23" y="56"/>
                    </a:cubicBezTo>
                    <a:cubicBezTo>
                      <a:pt x="23" y="26"/>
                      <a:pt x="13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48" name="Freeform 79">
                <a:extLst>
                  <a:ext uri="{FF2B5EF4-FFF2-40B4-BE49-F238E27FC236}">
                    <a16:creationId xmlns:a16="http://schemas.microsoft.com/office/drawing/2014/main" id="{2662451A-7E4A-416B-A5EF-F759CE94F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2" y="2067"/>
                <a:ext cx="45" cy="255"/>
              </a:xfrm>
              <a:custGeom>
                <a:avLst/>
                <a:gdLst>
                  <a:gd name="T0" fmla="*/ 16 w 16"/>
                  <a:gd name="T1" fmla="*/ 85 h 85"/>
                  <a:gd name="T2" fmla="*/ 0 w 16"/>
                  <a:gd name="T3" fmla="*/ 42 h 85"/>
                  <a:gd name="T4" fmla="*/ 16 w 16"/>
                  <a:gd name="T5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85">
                    <a:moveTo>
                      <a:pt x="16" y="85"/>
                    </a:moveTo>
                    <a:cubicBezTo>
                      <a:pt x="7" y="85"/>
                      <a:pt x="0" y="66"/>
                      <a:pt x="0" y="42"/>
                    </a:cubicBezTo>
                    <a:cubicBezTo>
                      <a:pt x="0" y="19"/>
                      <a:pt x="8" y="0"/>
                      <a:pt x="16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49" name="Freeform 80">
                <a:extLst>
                  <a:ext uri="{FF2B5EF4-FFF2-40B4-BE49-F238E27FC236}">
                    <a16:creationId xmlns:a16="http://schemas.microsoft.com/office/drawing/2014/main" id="{A95E2DC4-0D9B-4D92-9422-962C003781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0" y="2130"/>
                <a:ext cx="902" cy="186"/>
              </a:xfrm>
              <a:custGeom>
                <a:avLst/>
                <a:gdLst>
                  <a:gd name="T0" fmla="*/ 3 w 320"/>
                  <a:gd name="T1" fmla="*/ 0 h 62"/>
                  <a:gd name="T2" fmla="*/ 1 w 320"/>
                  <a:gd name="T3" fmla="*/ 57 h 62"/>
                  <a:gd name="T4" fmla="*/ 10 w 320"/>
                  <a:gd name="T5" fmla="*/ 60 h 62"/>
                  <a:gd name="T6" fmla="*/ 320 w 320"/>
                  <a:gd name="T7" fmla="*/ 60 h 62"/>
                  <a:gd name="T8" fmla="*/ 86 w 320"/>
                  <a:gd name="T9" fmla="*/ 48 h 62"/>
                  <a:gd name="T10" fmla="*/ 16 w 320"/>
                  <a:gd name="T11" fmla="*/ 31 h 62"/>
                  <a:gd name="T12" fmla="*/ 3 w 320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" h="62">
                    <a:moveTo>
                      <a:pt x="3" y="0"/>
                    </a:moveTo>
                    <a:cubicBezTo>
                      <a:pt x="6" y="13"/>
                      <a:pt x="8" y="35"/>
                      <a:pt x="1" y="57"/>
                    </a:cubicBezTo>
                    <a:cubicBezTo>
                      <a:pt x="0" y="62"/>
                      <a:pt x="4" y="60"/>
                      <a:pt x="10" y="60"/>
                    </a:cubicBezTo>
                    <a:cubicBezTo>
                      <a:pt x="17" y="60"/>
                      <a:pt x="320" y="60"/>
                      <a:pt x="320" y="60"/>
                    </a:cubicBezTo>
                    <a:cubicBezTo>
                      <a:pt x="290" y="60"/>
                      <a:pt x="130" y="49"/>
                      <a:pt x="86" y="48"/>
                    </a:cubicBezTo>
                    <a:cubicBezTo>
                      <a:pt x="39" y="46"/>
                      <a:pt x="24" y="47"/>
                      <a:pt x="16" y="31"/>
                    </a:cubicBezTo>
                    <a:cubicBezTo>
                      <a:pt x="9" y="18"/>
                      <a:pt x="6" y="2"/>
                      <a:pt x="3" y="0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50" name="Freeform 81">
                <a:extLst>
                  <a:ext uri="{FF2B5EF4-FFF2-40B4-BE49-F238E27FC236}">
                    <a16:creationId xmlns:a16="http://schemas.microsoft.com/office/drawing/2014/main" id="{05CB9619-DDFB-4A3F-907C-9737E70A5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2" y="2079"/>
                <a:ext cx="890" cy="36"/>
              </a:xfrm>
              <a:custGeom>
                <a:avLst/>
                <a:gdLst>
                  <a:gd name="T0" fmla="*/ 0 w 316"/>
                  <a:gd name="T1" fmla="*/ 0 h 12"/>
                  <a:gd name="T2" fmla="*/ 316 w 316"/>
                  <a:gd name="T3" fmla="*/ 0 h 12"/>
                  <a:gd name="T4" fmla="*/ 0 w 3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12">
                    <a:moveTo>
                      <a:pt x="0" y="0"/>
                    </a:moveTo>
                    <a:cubicBezTo>
                      <a:pt x="316" y="0"/>
                      <a:pt x="316" y="0"/>
                      <a:pt x="316" y="0"/>
                    </a:cubicBezTo>
                    <a:cubicBezTo>
                      <a:pt x="302" y="6"/>
                      <a:pt x="21" y="1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51" name="Oval 82">
                <a:extLst>
                  <a:ext uri="{FF2B5EF4-FFF2-40B4-BE49-F238E27FC236}">
                    <a16:creationId xmlns:a16="http://schemas.microsoft.com/office/drawing/2014/main" id="{52E6CF45-14B5-4ADF-8B82-3A414ED81E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0" y="2133"/>
                <a:ext cx="34" cy="93"/>
              </a:xfrm>
              <a:prstGeom prst="ellipse">
                <a:avLst/>
              </a:pr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52" name="Freeform 83">
                <a:extLst>
                  <a:ext uri="{FF2B5EF4-FFF2-40B4-BE49-F238E27FC236}">
                    <a16:creationId xmlns:a16="http://schemas.microsoft.com/office/drawing/2014/main" id="{C965E0F1-A440-4980-9757-78DD09FA8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2022"/>
                <a:ext cx="76" cy="354"/>
              </a:xfrm>
              <a:custGeom>
                <a:avLst/>
                <a:gdLst>
                  <a:gd name="T0" fmla="*/ 5 w 27"/>
                  <a:gd name="T1" fmla="*/ 118 h 118"/>
                  <a:gd name="T2" fmla="*/ 27 w 27"/>
                  <a:gd name="T3" fmla="*/ 59 h 118"/>
                  <a:gd name="T4" fmla="*/ 5 w 27"/>
                  <a:gd name="T5" fmla="*/ 0 h 118"/>
                  <a:gd name="T6" fmla="*/ 1 w 27"/>
                  <a:gd name="T7" fmla="*/ 0 h 118"/>
                  <a:gd name="T8" fmla="*/ 23 w 27"/>
                  <a:gd name="T9" fmla="*/ 59 h 118"/>
                  <a:gd name="T10" fmla="*/ 0 w 27"/>
                  <a:gd name="T11" fmla="*/ 118 h 118"/>
                  <a:gd name="T12" fmla="*/ 5 w 27"/>
                  <a:gd name="T13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18">
                    <a:moveTo>
                      <a:pt x="5" y="118"/>
                    </a:moveTo>
                    <a:cubicBezTo>
                      <a:pt x="17" y="118"/>
                      <a:pt x="27" y="91"/>
                      <a:pt x="27" y="59"/>
                    </a:cubicBezTo>
                    <a:cubicBezTo>
                      <a:pt x="27" y="26"/>
                      <a:pt x="17" y="0"/>
                      <a:pt x="5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3" y="0"/>
                      <a:pt x="23" y="26"/>
                      <a:pt x="23" y="59"/>
                    </a:cubicBezTo>
                    <a:cubicBezTo>
                      <a:pt x="23" y="91"/>
                      <a:pt x="13" y="118"/>
                      <a:pt x="0" y="118"/>
                    </a:cubicBezTo>
                    <a:lnTo>
                      <a:pt x="5" y="11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53" name="Freeform 84">
                <a:extLst>
                  <a:ext uri="{FF2B5EF4-FFF2-40B4-BE49-F238E27FC236}">
                    <a16:creationId xmlns:a16="http://schemas.microsoft.com/office/drawing/2014/main" id="{B96DA591-EA20-4F2A-9D62-2CBF4BEC4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22"/>
                <a:ext cx="121" cy="354"/>
              </a:xfrm>
              <a:custGeom>
                <a:avLst/>
                <a:gdLst>
                  <a:gd name="T0" fmla="*/ 21 w 43"/>
                  <a:gd name="T1" fmla="*/ 0 h 118"/>
                  <a:gd name="T2" fmla="*/ 0 w 43"/>
                  <a:gd name="T3" fmla="*/ 38 h 118"/>
                  <a:gd name="T4" fmla="*/ 15 w 43"/>
                  <a:gd name="T5" fmla="*/ 38 h 118"/>
                  <a:gd name="T6" fmla="*/ 23 w 43"/>
                  <a:gd name="T7" fmla="*/ 60 h 118"/>
                  <a:gd name="T8" fmla="*/ 15 w 43"/>
                  <a:gd name="T9" fmla="*/ 81 h 118"/>
                  <a:gd name="T10" fmla="*/ 0 w 43"/>
                  <a:gd name="T11" fmla="*/ 81 h 118"/>
                  <a:gd name="T12" fmla="*/ 20 w 43"/>
                  <a:gd name="T13" fmla="*/ 118 h 118"/>
                  <a:gd name="T14" fmla="*/ 43 w 43"/>
                  <a:gd name="T15" fmla="*/ 59 h 118"/>
                  <a:gd name="T16" fmla="*/ 21 w 43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18">
                    <a:moveTo>
                      <a:pt x="21" y="0"/>
                    </a:moveTo>
                    <a:cubicBezTo>
                      <a:pt x="11" y="0"/>
                      <a:pt x="3" y="16"/>
                      <a:pt x="0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9" y="38"/>
                      <a:pt x="23" y="48"/>
                      <a:pt x="23" y="60"/>
                    </a:cubicBezTo>
                    <a:cubicBezTo>
                      <a:pt x="23" y="72"/>
                      <a:pt x="19" y="81"/>
                      <a:pt x="15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4" y="103"/>
                      <a:pt x="11" y="117"/>
                      <a:pt x="20" y="118"/>
                    </a:cubicBezTo>
                    <a:cubicBezTo>
                      <a:pt x="33" y="118"/>
                      <a:pt x="43" y="91"/>
                      <a:pt x="43" y="59"/>
                    </a:cubicBezTo>
                    <a:cubicBezTo>
                      <a:pt x="43" y="26"/>
                      <a:pt x="33" y="0"/>
                      <a:pt x="21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54" name="Freeform 85">
                <a:extLst>
                  <a:ext uri="{FF2B5EF4-FFF2-40B4-BE49-F238E27FC236}">
                    <a16:creationId xmlns:a16="http://schemas.microsoft.com/office/drawing/2014/main" id="{E0A3E7BB-4D3C-4C7B-ACBC-F0C91A9B6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1553" cy="255"/>
              </a:xfrm>
              <a:custGeom>
                <a:avLst/>
                <a:gdLst>
                  <a:gd name="T0" fmla="*/ 529 w 551"/>
                  <a:gd name="T1" fmla="*/ 0 h 85"/>
                  <a:gd name="T2" fmla="*/ 0 w 551"/>
                  <a:gd name="T3" fmla="*/ 0 h 85"/>
                  <a:gd name="T4" fmla="*/ 7 w 551"/>
                  <a:gd name="T5" fmla="*/ 44 h 85"/>
                  <a:gd name="T6" fmla="*/ 1 w 551"/>
                  <a:gd name="T7" fmla="*/ 85 h 85"/>
                  <a:gd name="T8" fmla="*/ 529 w 551"/>
                  <a:gd name="T9" fmla="*/ 85 h 85"/>
                  <a:gd name="T10" fmla="*/ 551 w 551"/>
                  <a:gd name="T11" fmla="*/ 30 h 85"/>
                  <a:gd name="T12" fmla="*/ 529 w 551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1" h="85">
                    <a:moveTo>
                      <a:pt x="5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ubicBezTo>
                      <a:pt x="7" y="60"/>
                      <a:pt x="5" y="74"/>
                      <a:pt x="1" y="85"/>
                    </a:cubicBezTo>
                    <a:cubicBezTo>
                      <a:pt x="529" y="85"/>
                      <a:pt x="529" y="85"/>
                      <a:pt x="529" y="85"/>
                    </a:cubicBezTo>
                    <a:cubicBezTo>
                      <a:pt x="538" y="85"/>
                      <a:pt x="551" y="40"/>
                      <a:pt x="551" y="30"/>
                    </a:cubicBezTo>
                    <a:cubicBezTo>
                      <a:pt x="551" y="20"/>
                      <a:pt x="538" y="0"/>
                      <a:pt x="529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55" name="Freeform 86">
                <a:extLst>
                  <a:ext uri="{FF2B5EF4-FFF2-40B4-BE49-F238E27FC236}">
                    <a16:creationId xmlns:a16="http://schemas.microsoft.com/office/drawing/2014/main" id="{7B1D00C5-C71C-4524-ABB8-FE50D6ECDC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2097"/>
                <a:ext cx="71" cy="195"/>
              </a:xfrm>
              <a:custGeom>
                <a:avLst/>
                <a:gdLst>
                  <a:gd name="T0" fmla="*/ 0 w 25"/>
                  <a:gd name="T1" fmla="*/ 33 h 65"/>
                  <a:gd name="T2" fmla="*/ 12 w 25"/>
                  <a:gd name="T3" fmla="*/ 0 h 65"/>
                  <a:gd name="T4" fmla="*/ 24 w 25"/>
                  <a:gd name="T5" fmla="*/ 33 h 65"/>
                  <a:gd name="T6" fmla="*/ 12 w 25"/>
                  <a:gd name="T7" fmla="*/ 65 h 65"/>
                  <a:gd name="T8" fmla="*/ 0 w 25"/>
                  <a:gd name="T9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65">
                    <a:moveTo>
                      <a:pt x="0" y="33"/>
                    </a:moveTo>
                    <a:cubicBezTo>
                      <a:pt x="0" y="15"/>
                      <a:pt x="6" y="0"/>
                      <a:pt x="12" y="0"/>
                    </a:cubicBezTo>
                    <a:cubicBezTo>
                      <a:pt x="19" y="0"/>
                      <a:pt x="25" y="15"/>
                      <a:pt x="24" y="33"/>
                    </a:cubicBezTo>
                    <a:cubicBezTo>
                      <a:pt x="24" y="50"/>
                      <a:pt x="19" y="65"/>
                      <a:pt x="12" y="65"/>
                    </a:cubicBezTo>
                    <a:cubicBezTo>
                      <a:pt x="6" y="65"/>
                      <a:pt x="0" y="50"/>
                      <a:pt x="0" y="33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56" name="Freeform 87">
                <a:extLst>
                  <a:ext uri="{FF2B5EF4-FFF2-40B4-BE49-F238E27FC236}">
                    <a16:creationId xmlns:a16="http://schemas.microsoft.com/office/drawing/2014/main" id="{B8C4B664-5497-4E49-B593-0D6ED3A68D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5" y="2067"/>
                <a:ext cx="36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57" name="Freeform 88">
                <a:extLst>
                  <a:ext uri="{FF2B5EF4-FFF2-40B4-BE49-F238E27FC236}">
                    <a16:creationId xmlns:a16="http://schemas.microsoft.com/office/drawing/2014/main" id="{1ADFD17F-4925-499F-81FE-0E5080CF1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0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3" y="43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58" name="Freeform 89">
                <a:extLst>
                  <a:ext uri="{FF2B5EF4-FFF2-40B4-BE49-F238E27FC236}">
                    <a16:creationId xmlns:a16="http://schemas.microsoft.com/office/drawing/2014/main" id="{766E033C-D853-45C4-A148-B737CFE72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59" name="Freeform 90">
                <a:extLst>
                  <a:ext uri="{FF2B5EF4-FFF2-40B4-BE49-F238E27FC236}">
                    <a16:creationId xmlns:a16="http://schemas.microsoft.com/office/drawing/2014/main" id="{54C95272-F862-46E5-BF3E-1A0766872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9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60" name="Freeform 91">
                <a:extLst>
                  <a:ext uri="{FF2B5EF4-FFF2-40B4-BE49-F238E27FC236}">
                    <a16:creationId xmlns:a16="http://schemas.microsoft.com/office/drawing/2014/main" id="{8EB305C2-753A-486C-A8BE-6FCC63F49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5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61" name="Freeform 92">
                <a:extLst>
                  <a:ext uri="{FF2B5EF4-FFF2-40B4-BE49-F238E27FC236}">
                    <a16:creationId xmlns:a16="http://schemas.microsoft.com/office/drawing/2014/main" id="{80972D1A-1DE0-4EE6-992F-B2E2A1AE5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62" name="Freeform 93">
                <a:extLst>
                  <a:ext uri="{FF2B5EF4-FFF2-40B4-BE49-F238E27FC236}">
                    <a16:creationId xmlns:a16="http://schemas.microsoft.com/office/drawing/2014/main" id="{F857FE39-5EC4-4C2C-A7D4-EB876502C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8" y="0"/>
                      <a:pt x="14" y="20"/>
                      <a:pt x="13" y="43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63" name="Freeform 94">
                <a:extLst>
                  <a:ext uri="{FF2B5EF4-FFF2-40B4-BE49-F238E27FC236}">
                    <a16:creationId xmlns:a16="http://schemas.microsoft.com/office/drawing/2014/main" id="{24C24F80-8554-4234-8D66-C3D5DAD31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0" y="2067"/>
                <a:ext cx="36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64" name="Freeform 95">
                <a:extLst>
                  <a:ext uri="{FF2B5EF4-FFF2-40B4-BE49-F238E27FC236}">
                    <a16:creationId xmlns:a16="http://schemas.microsoft.com/office/drawing/2014/main" id="{B282E1CF-CE74-40BE-8DD0-8A40478FA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3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65" name="Freeform 96">
                <a:extLst>
                  <a:ext uri="{FF2B5EF4-FFF2-40B4-BE49-F238E27FC236}">
                    <a16:creationId xmlns:a16="http://schemas.microsoft.com/office/drawing/2014/main" id="{53287D0B-0AC5-43AF-9933-121BD4184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66" name="Freeform 97">
                <a:extLst>
                  <a:ext uri="{FF2B5EF4-FFF2-40B4-BE49-F238E27FC236}">
                    <a16:creationId xmlns:a16="http://schemas.microsoft.com/office/drawing/2014/main" id="{4D1710B8-FC19-4247-88A2-3CD72A273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1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67" name="Freeform 98">
                <a:extLst>
                  <a:ext uri="{FF2B5EF4-FFF2-40B4-BE49-F238E27FC236}">
                    <a16:creationId xmlns:a16="http://schemas.microsoft.com/office/drawing/2014/main" id="{902AE02B-398F-4BDB-8349-9BE3851B5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5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68" name="Freeform 99">
                <a:extLst>
                  <a:ext uri="{FF2B5EF4-FFF2-40B4-BE49-F238E27FC236}">
                    <a16:creationId xmlns:a16="http://schemas.microsoft.com/office/drawing/2014/main" id="{9F543C5E-514C-4AFF-A578-CE9BE33D1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2067"/>
                <a:ext cx="42" cy="129"/>
              </a:xfrm>
              <a:custGeom>
                <a:avLst/>
                <a:gdLst>
                  <a:gd name="T0" fmla="*/ 0 w 15"/>
                  <a:gd name="T1" fmla="*/ 0 h 43"/>
                  <a:gd name="T2" fmla="*/ 14 w 15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43">
                    <a:moveTo>
                      <a:pt x="0" y="0"/>
                    </a:moveTo>
                    <a:cubicBezTo>
                      <a:pt x="9" y="0"/>
                      <a:pt x="15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69" name="Freeform 100">
                <a:extLst>
                  <a:ext uri="{FF2B5EF4-FFF2-40B4-BE49-F238E27FC236}">
                    <a16:creationId xmlns:a16="http://schemas.microsoft.com/office/drawing/2014/main" id="{1DDF7EB5-F36B-4E44-9B87-6F5B5D7B1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3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70" name="Freeform 101">
                <a:extLst>
                  <a:ext uri="{FF2B5EF4-FFF2-40B4-BE49-F238E27FC236}">
                    <a16:creationId xmlns:a16="http://schemas.microsoft.com/office/drawing/2014/main" id="{1DD5589E-7EE3-47FE-93ED-98D9661CB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9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71" name="Freeform 102">
                <a:extLst>
                  <a:ext uri="{FF2B5EF4-FFF2-40B4-BE49-F238E27FC236}">
                    <a16:creationId xmlns:a16="http://schemas.microsoft.com/office/drawing/2014/main" id="{16BC8721-7818-4975-A961-EA45B910D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9" y="2067"/>
                <a:ext cx="34" cy="123"/>
              </a:xfrm>
              <a:custGeom>
                <a:avLst/>
                <a:gdLst>
                  <a:gd name="T0" fmla="*/ 0 w 12"/>
                  <a:gd name="T1" fmla="*/ 0 h 41"/>
                  <a:gd name="T2" fmla="*/ 12 w 12"/>
                  <a:gd name="T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" h="41">
                    <a:moveTo>
                      <a:pt x="0" y="0"/>
                    </a:moveTo>
                    <a:cubicBezTo>
                      <a:pt x="8" y="0"/>
                      <a:pt x="12" y="18"/>
                      <a:pt x="12" y="41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72" name="Freeform 103">
                <a:extLst>
                  <a:ext uri="{FF2B5EF4-FFF2-40B4-BE49-F238E27FC236}">
                    <a16:creationId xmlns:a16="http://schemas.microsoft.com/office/drawing/2014/main" id="{AFA95EB8-A77D-4396-B623-77A364608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" y="2097"/>
                <a:ext cx="48" cy="195"/>
              </a:xfrm>
              <a:custGeom>
                <a:avLst/>
                <a:gdLst>
                  <a:gd name="T0" fmla="*/ 5 w 17"/>
                  <a:gd name="T1" fmla="*/ 65 h 65"/>
                  <a:gd name="T2" fmla="*/ 17 w 17"/>
                  <a:gd name="T3" fmla="*/ 33 h 65"/>
                  <a:gd name="T4" fmla="*/ 5 w 17"/>
                  <a:gd name="T5" fmla="*/ 0 h 65"/>
                  <a:gd name="T6" fmla="*/ 0 w 17"/>
                  <a:gd name="T7" fmla="*/ 0 h 65"/>
                  <a:gd name="T8" fmla="*/ 12 w 17"/>
                  <a:gd name="T9" fmla="*/ 33 h 65"/>
                  <a:gd name="T10" fmla="*/ 0 w 17"/>
                  <a:gd name="T11" fmla="*/ 65 h 65"/>
                  <a:gd name="T12" fmla="*/ 5 w 17"/>
                  <a:gd name="T1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5">
                    <a:moveTo>
                      <a:pt x="5" y="65"/>
                    </a:moveTo>
                    <a:cubicBezTo>
                      <a:pt x="12" y="65"/>
                      <a:pt x="17" y="50"/>
                      <a:pt x="17" y="33"/>
                    </a:cubicBezTo>
                    <a:cubicBezTo>
                      <a:pt x="17" y="15"/>
                      <a:pt x="12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13" y="15"/>
                      <a:pt x="12" y="33"/>
                    </a:cubicBezTo>
                    <a:cubicBezTo>
                      <a:pt x="12" y="50"/>
                      <a:pt x="7" y="65"/>
                      <a:pt x="0" y="65"/>
                    </a:cubicBezTo>
                    <a:lnTo>
                      <a:pt x="5" y="65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73" name="Freeform 104">
                <a:extLst>
                  <a:ext uri="{FF2B5EF4-FFF2-40B4-BE49-F238E27FC236}">
                    <a16:creationId xmlns:a16="http://schemas.microsoft.com/office/drawing/2014/main" id="{F0A96A03-930B-4C56-8505-596415CA4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094"/>
                <a:ext cx="333" cy="207"/>
              </a:xfrm>
              <a:custGeom>
                <a:avLst/>
                <a:gdLst>
                  <a:gd name="T0" fmla="*/ 108 w 118"/>
                  <a:gd name="T1" fmla="*/ 69 h 69"/>
                  <a:gd name="T2" fmla="*/ 118 w 118"/>
                  <a:gd name="T3" fmla="*/ 35 h 69"/>
                  <a:gd name="T4" fmla="*/ 108 w 118"/>
                  <a:gd name="T5" fmla="*/ 0 h 69"/>
                  <a:gd name="T6" fmla="*/ 88 w 118"/>
                  <a:gd name="T7" fmla="*/ 0 h 69"/>
                  <a:gd name="T8" fmla="*/ 58 w 118"/>
                  <a:gd name="T9" fmla="*/ 16 h 69"/>
                  <a:gd name="T10" fmla="*/ 0 w 118"/>
                  <a:gd name="T11" fmla="*/ 16 h 69"/>
                  <a:gd name="T12" fmla="*/ 2 w 118"/>
                  <a:gd name="T13" fmla="*/ 34 h 69"/>
                  <a:gd name="T14" fmla="*/ 0 w 118"/>
                  <a:gd name="T15" fmla="*/ 53 h 69"/>
                  <a:gd name="T16" fmla="*/ 58 w 118"/>
                  <a:gd name="T17" fmla="*/ 53 h 69"/>
                  <a:gd name="T18" fmla="*/ 58 w 118"/>
                  <a:gd name="T19" fmla="*/ 53 h 69"/>
                  <a:gd name="T20" fmla="*/ 88 w 118"/>
                  <a:gd name="T21" fmla="*/ 69 h 69"/>
                  <a:gd name="T22" fmla="*/ 108 w 118"/>
                  <a:gd name="T2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8" h="69">
                    <a:moveTo>
                      <a:pt x="108" y="69"/>
                    </a:moveTo>
                    <a:cubicBezTo>
                      <a:pt x="113" y="69"/>
                      <a:pt x="118" y="53"/>
                      <a:pt x="118" y="35"/>
                    </a:cubicBezTo>
                    <a:cubicBezTo>
                      <a:pt x="118" y="16"/>
                      <a:pt x="113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66" y="16"/>
                      <a:pt x="58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21"/>
                      <a:pt x="2" y="27"/>
                      <a:pt x="2" y="34"/>
                    </a:cubicBezTo>
                    <a:cubicBezTo>
                      <a:pt x="2" y="41"/>
                      <a:pt x="1" y="47"/>
                      <a:pt x="0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66" y="53"/>
                      <a:pt x="88" y="69"/>
                      <a:pt x="88" y="69"/>
                    </a:cubicBezTo>
                    <a:lnTo>
                      <a:pt x="108" y="69"/>
                    </a:ln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74" name="Rectangle 105">
                <a:extLst>
                  <a:ext uri="{FF2B5EF4-FFF2-40B4-BE49-F238E27FC236}">
                    <a16:creationId xmlns:a16="http://schemas.microsoft.com/office/drawing/2014/main" id="{58E1D54C-DE95-441C-BE99-BB30A0C52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7" y="2193"/>
                <a:ext cx="321" cy="9"/>
              </a:xfrm>
              <a:prstGeom prst="rect">
                <a:avLst/>
              </a:prstGeom>
              <a:solidFill>
                <a:srgbClr val="EEF4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75" name="Freeform 106">
                <a:extLst>
                  <a:ext uri="{FF2B5EF4-FFF2-40B4-BE49-F238E27FC236}">
                    <a16:creationId xmlns:a16="http://schemas.microsoft.com/office/drawing/2014/main" id="{7198A8A5-40E9-48C8-B563-2AF410F93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094"/>
                <a:ext cx="333" cy="207"/>
              </a:xfrm>
              <a:custGeom>
                <a:avLst/>
                <a:gdLst>
                  <a:gd name="T0" fmla="*/ 108 w 118"/>
                  <a:gd name="T1" fmla="*/ 69 h 69"/>
                  <a:gd name="T2" fmla="*/ 118 w 118"/>
                  <a:gd name="T3" fmla="*/ 35 h 69"/>
                  <a:gd name="T4" fmla="*/ 108 w 118"/>
                  <a:gd name="T5" fmla="*/ 0 h 69"/>
                  <a:gd name="T6" fmla="*/ 88 w 118"/>
                  <a:gd name="T7" fmla="*/ 0 h 69"/>
                  <a:gd name="T8" fmla="*/ 58 w 118"/>
                  <a:gd name="T9" fmla="*/ 16 h 69"/>
                  <a:gd name="T10" fmla="*/ 0 w 118"/>
                  <a:gd name="T11" fmla="*/ 16 h 69"/>
                  <a:gd name="T12" fmla="*/ 2 w 118"/>
                  <a:gd name="T13" fmla="*/ 34 h 69"/>
                  <a:gd name="T14" fmla="*/ 0 w 118"/>
                  <a:gd name="T15" fmla="*/ 53 h 69"/>
                  <a:gd name="T16" fmla="*/ 58 w 118"/>
                  <a:gd name="T17" fmla="*/ 53 h 69"/>
                  <a:gd name="T18" fmla="*/ 58 w 118"/>
                  <a:gd name="T19" fmla="*/ 53 h 69"/>
                  <a:gd name="T20" fmla="*/ 88 w 118"/>
                  <a:gd name="T21" fmla="*/ 69 h 69"/>
                  <a:gd name="T22" fmla="*/ 108 w 118"/>
                  <a:gd name="T2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8" h="69">
                    <a:moveTo>
                      <a:pt x="108" y="69"/>
                    </a:moveTo>
                    <a:cubicBezTo>
                      <a:pt x="113" y="69"/>
                      <a:pt x="118" y="53"/>
                      <a:pt x="118" y="35"/>
                    </a:cubicBezTo>
                    <a:cubicBezTo>
                      <a:pt x="118" y="16"/>
                      <a:pt x="113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66" y="16"/>
                      <a:pt x="58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21"/>
                      <a:pt x="2" y="27"/>
                      <a:pt x="2" y="34"/>
                    </a:cubicBezTo>
                    <a:cubicBezTo>
                      <a:pt x="2" y="41"/>
                      <a:pt x="1" y="47"/>
                      <a:pt x="0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66" y="53"/>
                      <a:pt x="88" y="69"/>
                      <a:pt x="88" y="69"/>
                    </a:cubicBezTo>
                    <a:lnTo>
                      <a:pt x="108" y="69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76" name="Freeform 107">
                <a:extLst>
                  <a:ext uri="{FF2B5EF4-FFF2-40B4-BE49-F238E27FC236}">
                    <a16:creationId xmlns:a16="http://schemas.microsoft.com/office/drawing/2014/main" id="{50881376-2727-4DD7-BF9F-CCB177669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3" y="2070"/>
                <a:ext cx="28" cy="252"/>
              </a:xfrm>
              <a:custGeom>
                <a:avLst/>
                <a:gdLst>
                  <a:gd name="T0" fmla="*/ 0 w 10"/>
                  <a:gd name="T1" fmla="*/ 84 h 84"/>
                  <a:gd name="T2" fmla="*/ 10 w 10"/>
                  <a:gd name="T3" fmla="*/ 43 h 84"/>
                  <a:gd name="T4" fmla="*/ 0 w 10"/>
                  <a:gd name="T5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4">
                    <a:moveTo>
                      <a:pt x="0" y="84"/>
                    </a:moveTo>
                    <a:cubicBezTo>
                      <a:pt x="6" y="84"/>
                      <a:pt x="10" y="65"/>
                      <a:pt x="10" y="43"/>
                    </a:cubicBezTo>
                    <a:cubicBezTo>
                      <a:pt x="10" y="20"/>
                      <a:pt x="6" y="0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77" name="Line 108">
                <a:extLst>
                  <a:ext uri="{FF2B5EF4-FFF2-40B4-BE49-F238E27FC236}">
                    <a16:creationId xmlns:a16="http://schemas.microsoft.com/office/drawing/2014/main" id="{80A79A17-0CF7-474E-8FF1-C377FE429D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4" y="2193"/>
                <a:ext cx="324" cy="1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78" name="Line 109">
                <a:extLst>
                  <a:ext uri="{FF2B5EF4-FFF2-40B4-BE49-F238E27FC236}">
                    <a16:creationId xmlns:a16="http://schemas.microsoft.com/office/drawing/2014/main" id="{CBC3D900-9180-41D7-88CE-E2429341FD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4" y="2202"/>
                <a:ext cx="324" cy="1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79" name="Freeform 110">
                <a:extLst>
                  <a:ext uri="{FF2B5EF4-FFF2-40B4-BE49-F238E27FC236}">
                    <a16:creationId xmlns:a16="http://schemas.microsoft.com/office/drawing/2014/main" id="{A976E4C7-47CB-4C08-A692-E279E13F4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205"/>
                <a:ext cx="327" cy="90"/>
              </a:xfrm>
              <a:custGeom>
                <a:avLst/>
                <a:gdLst>
                  <a:gd name="T0" fmla="*/ 0 w 116"/>
                  <a:gd name="T1" fmla="*/ 15 h 30"/>
                  <a:gd name="T2" fmla="*/ 1 w 116"/>
                  <a:gd name="T3" fmla="*/ 0 h 30"/>
                  <a:gd name="T4" fmla="*/ 116 w 116"/>
                  <a:gd name="T5" fmla="*/ 0 h 30"/>
                  <a:gd name="T6" fmla="*/ 9 w 116"/>
                  <a:gd name="T7" fmla="*/ 6 h 30"/>
                  <a:gd name="T8" fmla="*/ 9 w 116"/>
                  <a:gd name="T9" fmla="*/ 9 h 30"/>
                  <a:gd name="T10" fmla="*/ 64 w 116"/>
                  <a:gd name="T11" fmla="*/ 13 h 30"/>
                  <a:gd name="T12" fmla="*/ 91 w 116"/>
                  <a:gd name="T13" fmla="*/ 25 h 30"/>
                  <a:gd name="T14" fmla="*/ 108 w 116"/>
                  <a:gd name="T15" fmla="*/ 25 h 30"/>
                  <a:gd name="T16" fmla="*/ 114 w 116"/>
                  <a:gd name="T17" fmla="*/ 7 h 30"/>
                  <a:gd name="T18" fmla="*/ 109 w 116"/>
                  <a:gd name="T19" fmla="*/ 30 h 30"/>
                  <a:gd name="T20" fmla="*/ 88 w 116"/>
                  <a:gd name="T21" fmla="*/ 30 h 30"/>
                  <a:gd name="T22" fmla="*/ 60 w 116"/>
                  <a:gd name="T23" fmla="*/ 15 h 30"/>
                  <a:gd name="T24" fmla="*/ 0 w 116"/>
                  <a:gd name="T25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" h="30">
                    <a:moveTo>
                      <a:pt x="0" y="15"/>
                    </a:moveTo>
                    <a:cubicBezTo>
                      <a:pt x="0" y="13"/>
                      <a:pt x="2" y="3"/>
                      <a:pt x="1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6" y="0"/>
                      <a:pt x="11" y="5"/>
                      <a:pt x="9" y="6"/>
                    </a:cubicBezTo>
                    <a:cubicBezTo>
                      <a:pt x="7" y="7"/>
                      <a:pt x="6" y="9"/>
                      <a:pt x="9" y="9"/>
                    </a:cubicBezTo>
                    <a:cubicBezTo>
                      <a:pt x="11" y="10"/>
                      <a:pt x="64" y="13"/>
                      <a:pt x="64" y="13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13" y="16"/>
                      <a:pt x="114" y="7"/>
                    </a:cubicBezTo>
                    <a:cubicBezTo>
                      <a:pt x="114" y="17"/>
                      <a:pt x="110" y="27"/>
                      <a:pt x="109" y="30"/>
                    </a:cubicBezTo>
                    <a:cubicBezTo>
                      <a:pt x="88" y="30"/>
                      <a:pt x="88" y="30"/>
                      <a:pt x="88" y="30"/>
                    </a:cubicBezTo>
                    <a:cubicBezTo>
                      <a:pt x="88" y="30"/>
                      <a:pt x="66" y="16"/>
                      <a:pt x="60" y="15"/>
                    </a:cubicBezTo>
                    <a:cubicBezTo>
                      <a:pt x="55" y="14"/>
                      <a:pt x="7" y="14"/>
                      <a:pt x="0" y="15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80" name="Freeform 111">
                <a:extLst>
                  <a:ext uri="{FF2B5EF4-FFF2-40B4-BE49-F238E27FC236}">
                    <a16:creationId xmlns:a16="http://schemas.microsoft.com/office/drawing/2014/main" id="{25FDC564-18C0-4B5E-96DD-C784B969C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100"/>
                <a:ext cx="327" cy="87"/>
              </a:xfrm>
              <a:custGeom>
                <a:avLst/>
                <a:gdLst>
                  <a:gd name="T0" fmla="*/ 0 w 116"/>
                  <a:gd name="T1" fmla="*/ 15 h 29"/>
                  <a:gd name="T2" fmla="*/ 2 w 116"/>
                  <a:gd name="T3" fmla="*/ 29 h 29"/>
                  <a:gd name="T4" fmla="*/ 115 w 116"/>
                  <a:gd name="T5" fmla="*/ 29 h 29"/>
                  <a:gd name="T6" fmla="*/ 109 w 116"/>
                  <a:gd name="T7" fmla="*/ 0 h 29"/>
                  <a:gd name="T8" fmla="*/ 105 w 116"/>
                  <a:gd name="T9" fmla="*/ 24 h 29"/>
                  <a:gd name="T10" fmla="*/ 10 w 116"/>
                  <a:gd name="T11" fmla="*/ 25 h 29"/>
                  <a:gd name="T12" fmla="*/ 0 w 116"/>
                  <a:gd name="T13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" h="29">
                    <a:moveTo>
                      <a:pt x="0" y="15"/>
                    </a:moveTo>
                    <a:cubicBezTo>
                      <a:pt x="1" y="18"/>
                      <a:pt x="2" y="29"/>
                      <a:pt x="2" y="29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16" y="28"/>
                      <a:pt x="115" y="6"/>
                      <a:pt x="109" y="0"/>
                    </a:cubicBezTo>
                    <a:cubicBezTo>
                      <a:pt x="111" y="7"/>
                      <a:pt x="111" y="22"/>
                      <a:pt x="105" y="24"/>
                    </a:cubicBezTo>
                    <a:cubicBezTo>
                      <a:pt x="99" y="25"/>
                      <a:pt x="14" y="25"/>
                      <a:pt x="10" y="25"/>
                    </a:cubicBezTo>
                    <a:cubicBezTo>
                      <a:pt x="5" y="25"/>
                      <a:pt x="4" y="24"/>
                      <a:pt x="0" y="15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81" name="Freeform 112">
                <a:extLst>
                  <a:ext uri="{FF2B5EF4-FFF2-40B4-BE49-F238E27FC236}">
                    <a16:creationId xmlns:a16="http://schemas.microsoft.com/office/drawing/2014/main" id="{BD42A1D0-68CC-488F-944D-EC4178F8A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" y="2100"/>
                <a:ext cx="271" cy="54"/>
              </a:xfrm>
              <a:custGeom>
                <a:avLst/>
                <a:gdLst>
                  <a:gd name="T0" fmla="*/ 0 w 96"/>
                  <a:gd name="T1" fmla="*/ 16 h 18"/>
                  <a:gd name="T2" fmla="*/ 51 w 96"/>
                  <a:gd name="T3" fmla="*/ 16 h 18"/>
                  <a:gd name="T4" fmla="*/ 81 w 96"/>
                  <a:gd name="T5" fmla="*/ 0 h 18"/>
                  <a:gd name="T6" fmla="*/ 96 w 96"/>
                  <a:gd name="T7" fmla="*/ 0 h 18"/>
                  <a:gd name="T8" fmla="*/ 80 w 96"/>
                  <a:gd name="T9" fmla="*/ 6 h 18"/>
                  <a:gd name="T10" fmla="*/ 50 w 96"/>
                  <a:gd name="T11" fmla="*/ 18 h 18"/>
                  <a:gd name="T12" fmla="*/ 0 w 96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18">
                    <a:moveTo>
                      <a:pt x="0" y="16"/>
                    </a:moveTo>
                    <a:cubicBezTo>
                      <a:pt x="0" y="16"/>
                      <a:pt x="47" y="16"/>
                      <a:pt x="51" y="16"/>
                    </a:cubicBezTo>
                    <a:cubicBezTo>
                      <a:pt x="58" y="16"/>
                      <a:pt x="75" y="4"/>
                      <a:pt x="81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0" y="1"/>
                      <a:pt x="85" y="1"/>
                      <a:pt x="80" y="6"/>
                    </a:cubicBezTo>
                    <a:cubicBezTo>
                      <a:pt x="74" y="10"/>
                      <a:pt x="63" y="18"/>
                      <a:pt x="50" y="18"/>
                    </a:cubicBezTo>
                    <a:cubicBezTo>
                      <a:pt x="38" y="18"/>
                      <a:pt x="0" y="16"/>
                      <a:pt x="0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82" name="Freeform 113">
                <a:extLst>
                  <a:ext uri="{FF2B5EF4-FFF2-40B4-BE49-F238E27FC236}">
                    <a16:creationId xmlns:a16="http://schemas.microsoft.com/office/drawing/2014/main" id="{22440898-1530-4314-A551-F53B981B48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4" y="2205"/>
                <a:ext cx="164" cy="42"/>
              </a:xfrm>
              <a:custGeom>
                <a:avLst/>
                <a:gdLst>
                  <a:gd name="T0" fmla="*/ 1 w 58"/>
                  <a:gd name="T1" fmla="*/ 1 h 14"/>
                  <a:gd name="T2" fmla="*/ 0 w 58"/>
                  <a:gd name="T3" fmla="*/ 14 h 14"/>
                  <a:gd name="T4" fmla="*/ 44 w 58"/>
                  <a:gd name="T5" fmla="*/ 14 h 14"/>
                  <a:gd name="T6" fmla="*/ 4 w 58"/>
                  <a:gd name="T7" fmla="*/ 8 h 14"/>
                  <a:gd name="T8" fmla="*/ 58 w 5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4">
                    <a:moveTo>
                      <a:pt x="1" y="1"/>
                    </a:moveTo>
                    <a:cubicBezTo>
                      <a:pt x="2" y="4"/>
                      <a:pt x="0" y="14"/>
                      <a:pt x="0" y="14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37" y="14"/>
                      <a:pt x="4" y="14"/>
                      <a:pt x="4" y="8"/>
                    </a:cubicBezTo>
                    <a:cubicBezTo>
                      <a:pt x="3" y="1"/>
                      <a:pt x="58" y="0"/>
                      <a:pt x="58" y="0"/>
                    </a:cubicBezTo>
                  </a:path>
                </a:pathLst>
              </a:custGeom>
              <a:solidFill>
                <a:srgbClr val="5AA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83" name="Freeform 114">
                <a:extLst>
                  <a:ext uri="{FF2B5EF4-FFF2-40B4-BE49-F238E27FC236}">
                    <a16:creationId xmlns:a16="http://schemas.microsoft.com/office/drawing/2014/main" id="{64F4BBE4-F247-43E2-910D-72E49A49E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2124"/>
                <a:ext cx="53" cy="78"/>
              </a:xfrm>
              <a:custGeom>
                <a:avLst/>
                <a:gdLst>
                  <a:gd name="T0" fmla="*/ 14 w 19"/>
                  <a:gd name="T1" fmla="*/ 0 h 26"/>
                  <a:gd name="T2" fmla="*/ 0 w 19"/>
                  <a:gd name="T3" fmla="*/ 0 h 26"/>
                  <a:gd name="T4" fmla="*/ 1 w 19"/>
                  <a:gd name="T5" fmla="*/ 13 h 26"/>
                  <a:gd name="T6" fmla="*/ 0 w 19"/>
                  <a:gd name="T7" fmla="*/ 26 h 26"/>
                  <a:gd name="T8" fmla="*/ 14 w 19"/>
                  <a:gd name="T9" fmla="*/ 26 h 26"/>
                  <a:gd name="T10" fmla="*/ 19 w 19"/>
                  <a:gd name="T11" fmla="*/ 13 h 26"/>
                  <a:gd name="T12" fmla="*/ 14 w 19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6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3"/>
                    </a:cubicBezTo>
                    <a:cubicBezTo>
                      <a:pt x="1" y="17"/>
                      <a:pt x="1" y="22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7" y="26"/>
                      <a:pt x="19" y="20"/>
                      <a:pt x="19" y="13"/>
                    </a:cubicBezTo>
                    <a:cubicBezTo>
                      <a:pt x="19" y="5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84" name="Freeform 115">
                <a:extLst>
                  <a:ext uri="{FF2B5EF4-FFF2-40B4-BE49-F238E27FC236}">
                    <a16:creationId xmlns:a16="http://schemas.microsoft.com/office/drawing/2014/main" id="{43D42ADF-5FF1-42E4-84F2-30BBCF400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" y="2157"/>
                <a:ext cx="939" cy="9"/>
              </a:xfrm>
              <a:custGeom>
                <a:avLst/>
                <a:gdLst>
                  <a:gd name="T0" fmla="*/ 333 w 333"/>
                  <a:gd name="T1" fmla="*/ 0 h 3"/>
                  <a:gd name="T2" fmla="*/ 0 w 333"/>
                  <a:gd name="T3" fmla="*/ 0 h 3"/>
                  <a:gd name="T4" fmla="*/ 0 w 333"/>
                  <a:gd name="T5" fmla="*/ 1 h 3"/>
                  <a:gd name="T6" fmla="*/ 0 w 333"/>
                  <a:gd name="T7" fmla="*/ 3 h 3"/>
                  <a:gd name="T8" fmla="*/ 320 w 333"/>
                  <a:gd name="T9" fmla="*/ 2 h 3"/>
                  <a:gd name="T10" fmla="*/ 333 w 333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3" h="3">
                    <a:moveTo>
                      <a:pt x="33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320" y="2"/>
                      <a:pt x="320" y="2"/>
                      <a:pt x="320" y="2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rgbClr val="0033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85" name="Freeform 116">
                <a:extLst>
                  <a:ext uri="{FF2B5EF4-FFF2-40B4-BE49-F238E27FC236}">
                    <a16:creationId xmlns:a16="http://schemas.microsoft.com/office/drawing/2014/main" id="{6456D23E-3B78-4F33-9716-8908E7339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2" y="2130"/>
                <a:ext cx="39" cy="45"/>
              </a:xfrm>
              <a:custGeom>
                <a:avLst/>
                <a:gdLst>
                  <a:gd name="T0" fmla="*/ 11 w 14"/>
                  <a:gd name="T1" fmla="*/ 15 h 15"/>
                  <a:gd name="T2" fmla="*/ 10 w 14"/>
                  <a:gd name="T3" fmla="*/ 0 h 15"/>
                  <a:gd name="T4" fmla="*/ 0 w 14"/>
                  <a:gd name="T5" fmla="*/ 0 h 15"/>
                  <a:gd name="T6" fmla="*/ 11 w 14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11" y="15"/>
                    </a:moveTo>
                    <a:cubicBezTo>
                      <a:pt x="14" y="8"/>
                      <a:pt x="10" y="0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13" y="2"/>
                      <a:pt x="11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86" name="Freeform 117">
                <a:extLst>
                  <a:ext uri="{FF2B5EF4-FFF2-40B4-BE49-F238E27FC236}">
                    <a16:creationId xmlns:a16="http://schemas.microsoft.com/office/drawing/2014/main" id="{35F3BB09-8BE7-4E43-B9CA-56750BF05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2124"/>
                <a:ext cx="53" cy="78"/>
              </a:xfrm>
              <a:custGeom>
                <a:avLst/>
                <a:gdLst>
                  <a:gd name="T0" fmla="*/ 14 w 19"/>
                  <a:gd name="T1" fmla="*/ 0 h 26"/>
                  <a:gd name="T2" fmla="*/ 0 w 19"/>
                  <a:gd name="T3" fmla="*/ 0 h 26"/>
                  <a:gd name="T4" fmla="*/ 1 w 19"/>
                  <a:gd name="T5" fmla="*/ 13 h 26"/>
                  <a:gd name="T6" fmla="*/ 0 w 19"/>
                  <a:gd name="T7" fmla="*/ 26 h 26"/>
                  <a:gd name="T8" fmla="*/ 14 w 19"/>
                  <a:gd name="T9" fmla="*/ 26 h 26"/>
                  <a:gd name="T10" fmla="*/ 19 w 19"/>
                  <a:gd name="T11" fmla="*/ 13 h 26"/>
                  <a:gd name="T12" fmla="*/ 14 w 19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6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3"/>
                    </a:cubicBezTo>
                    <a:cubicBezTo>
                      <a:pt x="1" y="17"/>
                      <a:pt x="1" y="22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7" y="26"/>
                      <a:pt x="19" y="20"/>
                      <a:pt x="19" y="13"/>
                    </a:cubicBezTo>
                    <a:cubicBezTo>
                      <a:pt x="19" y="5"/>
                      <a:pt x="17" y="0"/>
                      <a:pt x="14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87" name="Freeform 118">
                <a:extLst>
                  <a:ext uri="{FF2B5EF4-FFF2-40B4-BE49-F238E27FC236}">
                    <a16:creationId xmlns:a16="http://schemas.microsoft.com/office/drawing/2014/main" id="{30A01013-5189-4423-BFE3-E71A623E3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" y="2151"/>
                <a:ext cx="34" cy="42"/>
              </a:xfrm>
              <a:custGeom>
                <a:avLst/>
                <a:gdLst>
                  <a:gd name="T0" fmla="*/ 1 w 12"/>
                  <a:gd name="T1" fmla="*/ 0 h 14"/>
                  <a:gd name="T2" fmla="*/ 0 w 12"/>
                  <a:gd name="T3" fmla="*/ 14 h 14"/>
                  <a:gd name="T4" fmla="*/ 12 w 12"/>
                  <a:gd name="T5" fmla="*/ 14 h 14"/>
                  <a:gd name="T6" fmla="*/ 3 w 12"/>
                  <a:gd name="T7" fmla="*/ 7 h 14"/>
                  <a:gd name="T8" fmla="*/ 1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" y="0"/>
                    </a:moveTo>
                    <a:cubicBezTo>
                      <a:pt x="1" y="4"/>
                      <a:pt x="1" y="12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8" y="13"/>
                      <a:pt x="4" y="10"/>
                      <a:pt x="3" y="7"/>
                    </a:cubicBezTo>
                    <a:cubicBezTo>
                      <a:pt x="3" y="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AA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88" name="Freeform 119">
                <a:extLst>
                  <a:ext uri="{FF2B5EF4-FFF2-40B4-BE49-F238E27FC236}">
                    <a16:creationId xmlns:a16="http://schemas.microsoft.com/office/drawing/2014/main" id="{40D1C168-B11B-4DF8-904A-58E10E209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1" y="2097"/>
                <a:ext cx="39" cy="39"/>
              </a:xfrm>
              <a:custGeom>
                <a:avLst/>
                <a:gdLst>
                  <a:gd name="T0" fmla="*/ 2 w 14"/>
                  <a:gd name="T1" fmla="*/ 9 h 13"/>
                  <a:gd name="T2" fmla="*/ 5 w 14"/>
                  <a:gd name="T3" fmla="*/ 1 h 13"/>
                  <a:gd name="T4" fmla="*/ 12 w 14"/>
                  <a:gd name="T5" fmla="*/ 4 h 13"/>
                  <a:gd name="T6" fmla="*/ 9 w 14"/>
                  <a:gd name="T7" fmla="*/ 12 h 13"/>
                  <a:gd name="T8" fmla="*/ 2 w 14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2" y="9"/>
                    </a:moveTo>
                    <a:cubicBezTo>
                      <a:pt x="0" y="6"/>
                      <a:pt x="2" y="2"/>
                      <a:pt x="5" y="1"/>
                    </a:cubicBezTo>
                    <a:cubicBezTo>
                      <a:pt x="8" y="0"/>
                      <a:pt x="11" y="1"/>
                      <a:pt x="12" y="4"/>
                    </a:cubicBezTo>
                    <a:cubicBezTo>
                      <a:pt x="14" y="7"/>
                      <a:pt x="12" y="11"/>
                      <a:pt x="9" y="12"/>
                    </a:cubicBezTo>
                    <a:cubicBezTo>
                      <a:pt x="6" y="13"/>
                      <a:pt x="3" y="12"/>
                      <a:pt x="2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89" name="Freeform 120">
                <a:extLst>
                  <a:ext uri="{FF2B5EF4-FFF2-40B4-BE49-F238E27FC236}">
                    <a16:creationId xmlns:a16="http://schemas.microsoft.com/office/drawing/2014/main" id="{46A501C8-9C45-4A3E-9133-AE8B0CFAD0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" y="2103"/>
                <a:ext cx="25" cy="27"/>
              </a:xfrm>
              <a:custGeom>
                <a:avLst/>
                <a:gdLst>
                  <a:gd name="T0" fmla="*/ 1 w 9"/>
                  <a:gd name="T1" fmla="*/ 6 h 9"/>
                  <a:gd name="T2" fmla="*/ 3 w 9"/>
                  <a:gd name="T3" fmla="*/ 1 h 9"/>
                  <a:gd name="T4" fmla="*/ 9 w 9"/>
                  <a:gd name="T5" fmla="*/ 3 h 9"/>
                  <a:gd name="T6" fmla="*/ 6 w 9"/>
                  <a:gd name="T7" fmla="*/ 8 h 9"/>
                  <a:gd name="T8" fmla="*/ 1 w 9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1" y="6"/>
                    </a:move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8" y="1"/>
                      <a:pt x="9" y="3"/>
                    </a:cubicBezTo>
                    <a:cubicBezTo>
                      <a:pt x="9" y="5"/>
                      <a:pt x="8" y="8"/>
                      <a:pt x="6" y="8"/>
                    </a:cubicBezTo>
                    <a:cubicBezTo>
                      <a:pt x="4" y="9"/>
                      <a:pt x="2" y="8"/>
                      <a:pt x="1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90" name="Freeform 121">
                <a:extLst>
                  <a:ext uri="{FF2B5EF4-FFF2-40B4-BE49-F238E27FC236}">
                    <a16:creationId xmlns:a16="http://schemas.microsoft.com/office/drawing/2014/main" id="{D508F3EB-2E31-4035-8BCD-8DA2EAD65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0" y="2091"/>
                <a:ext cx="57" cy="60"/>
              </a:xfrm>
              <a:custGeom>
                <a:avLst/>
                <a:gdLst>
                  <a:gd name="T0" fmla="*/ 2 w 20"/>
                  <a:gd name="T1" fmla="*/ 14 h 20"/>
                  <a:gd name="T2" fmla="*/ 7 w 20"/>
                  <a:gd name="T3" fmla="*/ 2 h 20"/>
                  <a:gd name="T4" fmla="*/ 18 w 20"/>
                  <a:gd name="T5" fmla="*/ 7 h 20"/>
                  <a:gd name="T6" fmla="*/ 13 w 20"/>
                  <a:gd name="T7" fmla="*/ 19 h 20"/>
                  <a:gd name="T8" fmla="*/ 2 w 20"/>
                  <a:gd name="T9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2" y="14"/>
                    </a:moveTo>
                    <a:cubicBezTo>
                      <a:pt x="0" y="9"/>
                      <a:pt x="2" y="4"/>
                      <a:pt x="7" y="2"/>
                    </a:cubicBezTo>
                    <a:cubicBezTo>
                      <a:pt x="11" y="0"/>
                      <a:pt x="17" y="2"/>
                      <a:pt x="18" y="7"/>
                    </a:cubicBezTo>
                    <a:cubicBezTo>
                      <a:pt x="20" y="11"/>
                      <a:pt x="18" y="17"/>
                      <a:pt x="13" y="19"/>
                    </a:cubicBezTo>
                    <a:cubicBezTo>
                      <a:pt x="9" y="20"/>
                      <a:pt x="4" y="18"/>
                      <a:pt x="2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</p:grpSp>
        <p:grpSp>
          <p:nvGrpSpPr>
            <p:cNvPr id="691" name="Group 122">
              <a:extLst>
                <a:ext uri="{FF2B5EF4-FFF2-40B4-BE49-F238E27FC236}">
                  <a16:creationId xmlns:a16="http://schemas.microsoft.com/office/drawing/2014/main" id="{2C2465FE-2434-46E3-9E2D-14B77A4C91EF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7832193" y="6340543"/>
              <a:ext cx="771180" cy="147985"/>
              <a:chOff x="1352" y="2022"/>
              <a:chExt cx="2971" cy="354"/>
            </a:xfrm>
          </p:grpSpPr>
          <p:sp>
            <p:nvSpPr>
              <p:cNvPr id="692" name="Freeform 53">
                <a:extLst>
                  <a:ext uri="{FF2B5EF4-FFF2-40B4-BE49-F238E27FC236}">
                    <a16:creationId xmlns:a16="http://schemas.microsoft.com/office/drawing/2014/main" id="{DCEBFAA1-4EF5-4B7C-AF40-1853682104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52" y="2022"/>
                <a:ext cx="2032" cy="354"/>
              </a:xfrm>
              <a:custGeom>
                <a:avLst/>
                <a:gdLst>
                  <a:gd name="T0" fmla="*/ 721 w 721"/>
                  <a:gd name="T1" fmla="*/ 45 h 118"/>
                  <a:gd name="T2" fmla="*/ 721 w 721"/>
                  <a:gd name="T3" fmla="*/ 46 h 118"/>
                  <a:gd name="T4" fmla="*/ 721 w 721"/>
                  <a:gd name="T5" fmla="*/ 48 h 118"/>
                  <a:gd name="T6" fmla="*/ 716 w 721"/>
                  <a:gd name="T7" fmla="*/ 34 h 118"/>
                  <a:gd name="T8" fmla="*/ 702 w 721"/>
                  <a:gd name="T9" fmla="*/ 34 h 118"/>
                  <a:gd name="T10" fmla="*/ 702 w 721"/>
                  <a:gd name="T11" fmla="*/ 36 h 118"/>
                  <a:gd name="T12" fmla="*/ 683 w 721"/>
                  <a:gd name="T13" fmla="*/ 15 h 118"/>
                  <a:gd name="T14" fmla="*/ 154 w 721"/>
                  <a:gd name="T15" fmla="*/ 15 h 118"/>
                  <a:gd name="T16" fmla="*/ 154 w 721"/>
                  <a:gd name="T17" fmla="*/ 16 h 118"/>
                  <a:gd name="T18" fmla="*/ 139 w 721"/>
                  <a:gd name="T19" fmla="*/ 0 h 118"/>
                  <a:gd name="T20" fmla="*/ 135 w 721"/>
                  <a:gd name="T21" fmla="*/ 0 h 118"/>
                  <a:gd name="T22" fmla="*/ 117 w 721"/>
                  <a:gd name="T23" fmla="*/ 24 h 118"/>
                  <a:gd name="T24" fmla="*/ 115 w 721"/>
                  <a:gd name="T25" fmla="*/ 24 h 118"/>
                  <a:gd name="T26" fmla="*/ 85 w 721"/>
                  <a:gd name="T27" fmla="*/ 40 h 118"/>
                  <a:gd name="T28" fmla="*/ 27 w 721"/>
                  <a:gd name="T29" fmla="*/ 40 h 118"/>
                  <a:gd name="T30" fmla="*/ 17 w 721"/>
                  <a:gd name="T31" fmla="*/ 25 h 118"/>
                  <a:gd name="T32" fmla="*/ 12 w 721"/>
                  <a:gd name="T33" fmla="*/ 25 h 118"/>
                  <a:gd name="T34" fmla="*/ 0 w 721"/>
                  <a:gd name="T35" fmla="*/ 58 h 118"/>
                  <a:gd name="T36" fmla="*/ 12 w 721"/>
                  <a:gd name="T37" fmla="*/ 90 h 118"/>
                  <a:gd name="T38" fmla="*/ 17 w 721"/>
                  <a:gd name="T39" fmla="*/ 90 h 118"/>
                  <a:gd name="T40" fmla="*/ 27 w 721"/>
                  <a:gd name="T41" fmla="*/ 77 h 118"/>
                  <a:gd name="T42" fmla="*/ 27 w 721"/>
                  <a:gd name="T43" fmla="*/ 77 h 118"/>
                  <a:gd name="T44" fmla="*/ 85 w 721"/>
                  <a:gd name="T45" fmla="*/ 77 h 118"/>
                  <a:gd name="T46" fmla="*/ 85 w 721"/>
                  <a:gd name="T47" fmla="*/ 77 h 118"/>
                  <a:gd name="T48" fmla="*/ 115 w 721"/>
                  <a:gd name="T49" fmla="*/ 93 h 118"/>
                  <a:gd name="T50" fmla="*/ 117 w 721"/>
                  <a:gd name="T51" fmla="*/ 93 h 118"/>
                  <a:gd name="T52" fmla="*/ 134 w 721"/>
                  <a:gd name="T53" fmla="*/ 118 h 118"/>
                  <a:gd name="T54" fmla="*/ 139 w 721"/>
                  <a:gd name="T55" fmla="*/ 118 h 118"/>
                  <a:gd name="T56" fmla="*/ 155 w 721"/>
                  <a:gd name="T57" fmla="*/ 99 h 118"/>
                  <a:gd name="T58" fmla="*/ 155 w 721"/>
                  <a:gd name="T59" fmla="*/ 100 h 118"/>
                  <a:gd name="T60" fmla="*/ 683 w 721"/>
                  <a:gd name="T61" fmla="*/ 100 h 118"/>
                  <a:gd name="T62" fmla="*/ 702 w 721"/>
                  <a:gd name="T63" fmla="*/ 60 h 118"/>
                  <a:gd name="T64" fmla="*/ 716 w 721"/>
                  <a:gd name="T65" fmla="*/ 60 h 118"/>
                  <a:gd name="T66" fmla="*/ 721 w 721"/>
                  <a:gd name="T67" fmla="*/ 47 h 118"/>
                  <a:gd name="T68" fmla="*/ 716 w 721"/>
                  <a:gd name="T69" fmla="*/ 3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21" h="118">
                    <a:moveTo>
                      <a:pt x="721" y="45"/>
                    </a:moveTo>
                    <a:cubicBezTo>
                      <a:pt x="721" y="45"/>
                      <a:pt x="721" y="45"/>
                      <a:pt x="721" y="46"/>
                    </a:cubicBezTo>
                    <a:cubicBezTo>
                      <a:pt x="721" y="47"/>
                      <a:pt x="721" y="47"/>
                      <a:pt x="721" y="48"/>
                    </a:cubicBezTo>
                    <a:moveTo>
                      <a:pt x="716" y="34"/>
                    </a:moveTo>
                    <a:cubicBezTo>
                      <a:pt x="702" y="34"/>
                      <a:pt x="702" y="34"/>
                      <a:pt x="702" y="34"/>
                    </a:cubicBezTo>
                    <a:cubicBezTo>
                      <a:pt x="702" y="34"/>
                      <a:pt x="702" y="35"/>
                      <a:pt x="702" y="36"/>
                    </a:cubicBezTo>
                    <a:cubicBezTo>
                      <a:pt x="698" y="26"/>
                      <a:pt x="690" y="15"/>
                      <a:pt x="683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6"/>
                      <a:pt x="154" y="16"/>
                    </a:cubicBezTo>
                    <a:cubicBezTo>
                      <a:pt x="151" y="6"/>
                      <a:pt x="145" y="0"/>
                      <a:pt x="139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27" y="0"/>
                      <a:pt x="121" y="9"/>
                      <a:pt x="117" y="24"/>
                    </a:cubicBezTo>
                    <a:cubicBezTo>
                      <a:pt x="115" y="24"/>
                      <a:pt x="115" y="24"/>
                      <a:pt x="115" y="24"/>
                    </a:cubicBezTo>
                    <a:cubicBezTo>
                      <a:pt x="115" y="24"/>
                      <a:pt x="93" y="40"/>
                      <a:pt x="85" y="40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5" y="31"/>
                      <a:pt x="21" y="25"/>
                      <a:pt x="17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6" y="25"/>
                      <a:pt x="0" y="40"/>
                      <a:pt x="0" y="58"/>
                    </a:cubicBezTo>
                    <a:cubicBezTo>
                      <a:pt x="0" y="75"/>
                      <a:pt x="6" y="90"/>
                      <a:pt x="12" y="90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21" y="90"/>
                      <a:pt x="25" y="85"/>
                      <a:pt x="27" y="77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93" y="77"/>
                      <a:pt x="115" y="93"/>
                      <a:pt x="115" y="93"/>
                    </a:cubicBezTo>
                    <a:cubicBezTo>
                      <a:pt x="117" y="93"/>
                      <a:pt x="117" y="93"/>
                      <a:pt x="117" y="93"/>
                    </a:cubicBezTo>
                    <a:cubicBezTo>
                      <a:pt x="121" y="108"/>
                      <a:pt x="127" y="118"/>
                      <a:pt x="134" y="118"/>
                    </a:cubicBezTo>
                    <a:cubicBezTo>
                      <a:pt x="139" y="118"/>
                      <a:pt x="139" y="118"/>
                      <a:pt x="139" y="118"/>
                    </a:cubicBezTo>
                    <a:cubicBezTo>
                      <a:pt x="146" y="118"/>
                      <a:pt x="151" y="110"/>
                      <a:pt x="155" y="99"/>
                    </a:cubicBezTo>
                    <a:cubicBezTo>
                      <a:pt x="155" y="99"/>
                      <a:pt x="155" y="99"/>
                      <a:pt x="155" y="100"/>
                    </a:cubicBezTo>
                    <a:cubicBezTo>
                      <a:pt x="683" y="100"/>
                      <a:pt x="683" y="100"/>
                      <a:pt x="683" y="100"/>
                    </a:cubicBezTo>
                    <a:cubicBezTo>
                      <a:pt x="690" y="100"/>
                      <a:pt x="698" y="76"/>
                      <a:pt x="702" y="60"/>
                    </a:cubicBezTo>
                    <a:cubicBezTo>
                      <a:pt x="716" y="60"/>
                      <a:pt x="716" y="60"/>
                      <a:pt x="716" y="60"/>
                    </a:cubicBezTo>
                    <a:cubicBezTo>
                      <a:pt x="719" y="60"/>
                      <a:pt x="721" y="54"/>
                      <a:pt x="721" y="47"/>
                    </a:cubicBezTo>
                    <a:cubicBezTo>
                      <a:pt x="721" y="39"/>
                      <a:pt x="719" y="34"/>
                      <a:pt x="716" y="34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93" name="Freeform 54">
                <a:extLst>
                  <a:ext uri="{FF2B5EF4-FFF2-40B4-BE49-F238E27FC236}">
                    <a16:creationId xmlns:a16="http://schemas.microsoft.com/office/drawing/2014/main" id="{EF5CDECE-6AA1-45F3-A15A-6208661B3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22"/>
                <a:ext cx="121" cy="354"/>
              </a:xfrm>
              <a:custGeom>
                <a:avLst/>
                <a:gdLst>
                  <a:gd name="T0" fmla="*/ 21 w 43"/>
                  <a:gd name="T1" fmla="*/ 0 h 118"/>
                  <a:gd name="T2" fmla="*/ 0 w 43"/>
                  <a:gd name="T3" fmla="*/ 38 h 118"/>
                  <a:gd name="T4" fmla="*/ 15 w 43"/>
                  <a:gd name="T5" fmla="*/ 38 h 118"/>
                  <a:gd name="T6" fmla="*/ 23 w 43"/>
                  <a:gd name="T7" fmla="*/ 60 h 118"/>
                  <a:gd name="T8" fmla="*/ 15 w 43"/>
                  <a:gd name="T9" fmla="*/ 81 h 118"/>
                  <a:gd name="T10" fmla="*/ 0 w 43"/>
                  <a:gd name="T11" fmla="*/ 81 h 118"/>
                  <a:gd name="T12" fmla="*/ 20 w 43"/>
                  <a:gd name="T13" fmla="*/ 118 h 118"/>
                  <a:gd name="T14" fmla="*/ 43 w 43"/>
                  <a:gd name="T15" fmla="*/ 59 h 118"/>
                  <a:gd name="T16" fmla="*/ 21 w 43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18">
                    <a:moveTo>
                      <a:pt x="21" y="0"/>
                    </a:moveTo>
                    <a:cubicBezTo>
                      <a:pt x="11" y="0"/>
                      <a:pt x="3" y="16"/>
                      <a:pt x="0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9" y="38"/>
                      <a:pt x="23" y="48"/>
                      <a:pt x="23" y="60"/>
                    </a:cubicBezTo>
                    <a:cubicBezTo>
                      <a:pt x="23" y="72"/>
                      <a:pt x="19" y="81"/>
                      <a:pt x="15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4" y="103"/>
                      <a:pt x="11" y="117"/>
                      <a:pt x="20" y="118"/>
                    </a:cubicBezTo>
                    <a:cubicBezTo>
                      <a:pt x="33" y="118"/>
                      <a:pt x="43" y="91"/>
                      <a:pt x="43" y="59"/>
                    </a:cubicBezTo>
                    <a:cubicBezTo>
                      <a:pt x="43" y="26"/>
                      <a:pt x="33" y="0"/>
                      <a:pt x="21" y="0"/>
                    </a:cubicBezTo>
                    <a:close/>
                  </a:path>
                </a:pathLst>
              </a:custGeom>
              <a:solidFill>
                <a:srgbClr val="DEE9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94" name="Freeform 55">
                <a:extLst>
                  <a:ext uri="{FF2B5EF4-FFF2-40B4-BE49-F238E27FC236}">
                    <a16:creationId xmlns:a16="http://schemas.microsoft.com/office/drawing/2014/main" id="{08CF30C5-881E-4421-B343-38749B18B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" y="2022"/>
                <a:ext cx="76" cy="354"/>
              </a:xfrm>
              <a:custGeom>
                <a:avLst/>
                <a:gdLst>
                  <a:gd name="T0" fmla="*/ 4 w 27"/>
                  <a:gd name="T1" fmla="*/ 118 h 118"/>
                  <a:gd name="T2" fmla="*/ 26 w 27"/>
                  <a:gd name="T3" fmla="*/ 59 h 118"/>
                  <a:gd name="T4" fmla="*/ 5 w 27"/>
                  <a:gd name="T5" fmla="*/ 0 h 118"/>
                  <a:gd name="T6" fmla="*/ 0 w 27"/>
                  <a:gd name="T7" fmla="*/ 0 h 118"/>
                  <a:gd name="T8" fmla="*/ 22 w 27"/>
                  <a:gd name="T9" fmla="*/ 59 h 118"/>
                  <a:gd name="T10" fmla="*/ 0 w 27"/>
                  <a:gd name="T11" fmla="*/ 118 h 118"/>
                  <a:gd name="T12" fmla="*/ 4 w 27"/>
                  <a:gd name="T13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18">
                    <a:moveTo>
                      <a:pt x="4" y="118"/>
                    </a:moveTo>
                    <a:cubicBezTo>
                      <a:pt x="17" y="118"/>
                      <a:pt x="26" y="92"/>
                      <a:pt x="26" y="59"/>
                    </a:cubicBezTo>
                    <a:cubicBezTo>
                      <a:pt x="27" y="26"/>
                      <a:pt x="17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2" y="26"/>
                      <a:pt x="22" y="59"/>
                    </a:cubicBezTo>
                    <a:cubicBezTo>
                      <a:pt x="22" y="92"/>
                      <a:pt x="12" y="118"/>
                      <a:pt x="0" y="118"/>
                    </a:cubicBezTo>
                    <a:lnTo>
                      <a:pt x="4" y="118"/>
                    </a:lnTo>
                    <a:close/>
                  </a:path>
                </a:pathLst>
              </a:custGeom>
              <a:solidFill>
                <a:srgbClr val="A6C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95" name="Freeform 56">
                <a:extLst>
                  <a:ext uri="{FF2B5EF4-FFF2-40B4-BE49-F238E27FC236}">
                    <a16:creationId xmlns:a16="http://schemas.microsoft.com/office/drawing/2014/main" id="{79E55BC7-9187-4C91-A155-0452014FA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1536" cy="255"/>
              </a:xfrm>
              <a:custGeom>
                <a:avLst/>
                <a:gdLst>
                  <a:gd name="T0" fmla="*/ 529 w 545"/>
                  <a:gd name="T1" fmla="*/ 0 h 85"/>
                  <a:gd name="T2" fmla="*/ 0 w 545"/>
                  <a:gd name="T3" fmla="*/ 0 h 85"/>
                  <a:gd name="T4" fmla="*/ 7 w 545"/>
                  <a:gd name="T5" fmla="*/ 44 h 85"/>
                  <a:gd name="T6" fmla="*/ 1 w 545"/>
                  <a:gd name="T7" fmla="*/ 85 h 85"/>
                  <a:gd name="T8" fmla="*/ 529 w 545"/>
                  <a:gd name="T9" fmla="*/ 85 h 85"/>
                  <a:gd name="T10" fmla="*/ 545 w 545"/>
                  <a:gd name="T11" fmla="*/ 42 h 85"/>
                  <a:gd name="T12" fmla="*/ 529 w 545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5" h="85">
                    <a:moveTo>
                      <a:pt x="5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ubicBezTo>
                      <a:pt x="7" y="60"/>
                      <a:pt x="5" y="74"/>
                      <a:pt x="1" y="85"/>
                    </a:cubicBezTo>
                    <a:cubicBezTo>
                      <a:pt x="529" y="85"/>
                      <a:pt x="529" y="85"/>
                      <a:pt x="529" y="85"/>
                    </a:cubicBezTo>
                    <a:cubicBezTo>
                      <a:pt x="538" y="85"/>
                      <a:pt x="545" y="66"/>
                      <a:pt x="545" y="42"/>
                    </a:cubicBezTo>
                    <a:cubicBezTo>
                      <a:pt x="545" y="19"/>
                      <a:pt x="535" y="0"/>
                      <a:pt x="529" y="0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96" name="Freeform 57">
                <a:extLst>
                  <a:ext uri="{FF2B5EF4-FFF2-40B4-BE49-F238E27FC236}">
                    <a16:creationId xmlns:a16="http://schemas.microsoft.com/office/drawing/2014/main" id="{ECB575E1-0668-4237-8A91-537141E7A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992" cy="255"/>
              </a:xfrm>
              <a:custGeom>
                <a:avLst/>
                <a:gdLst>
                  <a:gd name="T0" fmla="*/ 7 w 352"/>
                  <a:gd name="T1" fmla="*/ 44 h 85"/>
                  <a:gd name="T2" fmla="*/ 1 w 352"/>
                  <a:gd name="T3" fmla="*/ 85 h 85"/>
                  <a:gd name="T4" fmla="*/ 342 w 352"/>
                  <a:gd name="T5" fmla="*/ 85 h 85"/>
                  <a:gd name="T6" fmla="*/ 351 w 352"/>
                  <a:gd name="T7" fmla="*/ 53 h 85"/>
                  <a:gd name="T8" fmla="*/ 352 w 352"/>
                  <a:gd name="T9" fmla="*/ 21 h 85"/>
                  <a:gd name="T10" fmla="*/ 339 w 352"/>
                  <a:gd name="T11" fmla="*/ 0 h 85"/>
                  <a:gd name="T12" fmla="*/ 0 w 352"/>
                  <a:gd name="T13" fmla="*/ 0 h 85"/>
                  <a:gd name="T14" fmla="*/ 7 w 352"/>
                  <a:gd name="T15" fmla="*/ 4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85">
                    <a:moveTo>
                      <a:pt x="7" y="44"/>
                    </a:moveTo>
                    <a:cubicBezTo>
                      <a:pt x="7" y="60"/>
                      <a:pt x="5" y="74"/>
                      <a:pt x="1" y="85"/>
                    </a:cubicBezTo>
                    <a:cubicBezTo>
                      <a:pt x="342" y="85"/>
                      <a:pt x="342" y="85"/>
                      <a:pt x="342" y="85"/>
                    </a:cubicBezTo>
                    <a:cubicBezTo>
                      <a:pt x="351" y="53"/>
                      <a:pt x="351" y="53"/>
                      <a:pt x="351" y="53"/>
                    </a:cubicBezTo>
                    <a:cubicBezTo>
                      <a:pt x="352" y="21"/>
                      <a:pt x="352" y="21"/>
                      <a:pt x="352" y="21"/>
                    </a:cubicBezTo>
                    <a:cubicBezTo>
                      <a:pt x="339" y="0"/>
                      <a:pt x="339" y="0"/>
                      <a:pt x="33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97" name="Freeform 58">
                <a:extLst>
                  <a:ext uri="{FF2B5EF4-FFF2-40B4-BE49-F238E27FC236}">
                    <a16:creationId xmlns:a16="http://schemas.microsoft.com/office/drawing/2014/main" id="{2B226A34-E7B5-4277-BD9B-1AF6561D4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2067"/>
                <a:ext cx="65" cy="252"/>
              </a:xfrm>
              <a:custGeom>
                <a:avLst/>
                <a:gdLst>
                  <a:gd name="T0" fmla="*/ 0 w 23"/>
                  <a:gd name="T1" fmla="*/ 0 h 84"/>
                  <a:gd name="T2" fmla="*/ 23 w 23"/>
                  <a:gd name="T3" fmla="*/ 44 h 84"/>
                  <a:gd name="T4" fmla="*/ 2 w 23"/>
                  <a:gd name="T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84">
                    <a:moveTo>
                      <a:pt x="0" y="0"/>
                    </a:moveTo>
                    <a:cubicBezTo>
                      <a:pt x="8" y="12"/>
                      <a:pt x="23" y="33"/>
                      <a:pt x="23" y="44"/>
                    </a:cubicBezTo>
                    <a:cubicBezTo>
                      <a:pt x="23" y="55"/>
                      <a:pt x="2" y="84"/>
                      <a:pt x="2" y="84"/>
                    </a:cubicBezTo>
                  </a:path>
                </a:pathLst>
              </a:custGeom>
              <a:solidFill>
                <a:srgbClr val="8283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98" name="Freeform 59">
                <a:extLst>
                  <a:ext uri="{FF2B5EF4-FFF2-40B4-BE49-F238E27FC236}">
                    <a16:creationId xmlns:a16="http://schemas.microsoft.com/office/drawing/2014/main" id="{592924AD-0422-480B-9BB0-FB6060CE2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142"/>
                <a:ext cx="184" cy="111"/>
              </a:xfrm>
              <a:custGeom>
                <a:avLst/>
                <a:gdLst>
                  <a:gd name="T0" fmla="*/ 58 w 65"/>
                  <a:gd name="T1" fmla="*/ 0 h 37"/>
                  <a:gd name="T2" fmla="*/ 0 w 65"/>
                  <a:gd name="T3" fmla="*/ 0 h 37"/>
                  <a:gd name="T4" fmla="*/ 2 w 65"/>
                  <a:gd name="T5" fmla="*/ 18 h 37"/>
                  <a:gd name="T6" fmla="*/ 0 w 65"/>
                  <a:gd name="T7" fmla="*/ 37 h 37"/>
                  <a:gd name="T8" fmla="*/ 58 w 65"/>
                  <a:gd name="T9" fmla="*/ 37 h 37"/>
                  <a:gd name="T10" fmla="*/ 65 w 65"/>
                  <a:gd name="T11" fmla="*/ 19 h 37"/>
                  <a:gd name="T12" fmla="*/ 58 w 65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37">
                    <a:moveTo>
                      <a:pt x="5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2" y="18"/>
                    </a:cubicBezTo>
                    <a:cubicBezTo>
                      <a:pt x="2" y="25"/>
                      <a:pt x="1" y="31"/>
                      <a:pt x="0" y="37"/>
                    </a:cubicBezTo>
                    <a:cubicBezTo>
                      <a:pt x="58" y="37"/>
                      <a:pt x="58" y="37"/>
                      <a:pt x="58" y="37"/>
                    </a:cubicBezTo>
                    <a:cubicBezTo>
                      <a:pt x="62" y="37"/>
                      <a:pt x="65" y="29"/>
                      <a:pt x="65" y="19"/>
                    </a:cubicBezTo>
                    <a:cubicBezTo>
                      <a:pt x="65" y="8"/>
                      <a:pt x="62" y="0"/>
                      <a:pt x="58" y="0"/>
                    </a:cubicBezTo>
                    <a:close/>
                  </a:path>
                </a:pathLst>
              </a:custGeom>
              <a:solidFill>
                <a:srgbClr val="DFE0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99" name="Freeform 60">
                <a:extLst>
                  <a:ext uri="{FF2B5EF4-FFF2-40B4-BE49-F238E27FC236}">
                    <a16:creationId xmlns:a16="http://schemas.microsoft.com/office/drawing/2014/main" id="{AF92940B-1991-4F17-B946-DC093CB48D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2097"/>
                <a:ext cx="71" cy="195"/>
              </a:xfrm>
              <a:custGeom>
                <a:avLst/>
                <a:gdLst>
                  <a:gd name="T0" fmla="*/ 0 w 25"/>
                  <a:gd name="T1" fmla="*/ 33 h 65"/>
                  <a:gd name="T2" fmla="*/ 12 w 25"/>
                  <a:gd name="T3" fmla="*/ 0 h 65"/>
                  <a:gd name="T4" fmla="*/ 24 w 25"/>
                  <a:gd name="T5" fmla="*/ 33 h 65"/>
                  <a:gd name="T6" fmla="*/ 12 w 25"/>
                  <a:gd name="T7" fmla="*/ 65 h 65"/>
                  <a:gd name="T8" fmla="*/ 0 w 25"/>
                  <a:gd name="T9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65">
                    <a:moveTo>
                      <a:pt x="0" y="33"/>
                    </a:moveTo>
                    <a:cubicBezTo>
                      <a:pt x="0" y="15"/>
                      <a:pt x="6" y="0"/>
                      <a:pt x="12" y="0"/>
                    </a:cubicBezTo>
                    <a:cubicBezTo>
                      <a:pt x="19" y="0"/>
                      <a:pt x="25" y="15"/>
                      <a:pt x="24" y="33"/>
                    </a:cubicBezTo>
                    <a:cubicBezTo>
                      <a:pt x="24" y="50"/>
                      <a:pt x="19" y="65"/>
                      <a:pt x="12" y="65"/>
                    </a:cubicBezTo>
                    <a:cubicBezTo>
                      <a:pt x="6" y="65"/>
                      <a:pt x="0" y="50"/>
                      <a:pt x="0" y="33"/>
                    </a:cubicBezTo>
                    <a:close/>
                  </a:path>
                </a:pathLst>
              </a:custGeom>
              <a:solidFill>
                <a:srgbClr val="DEE9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00" name="Freeform 61">
                <a:extLst>
                  <a:ext uri="{FF2B5EF4-FFF2-40B4-BE49-F238E27FC236}">
                    <a16:creationId xmlns:a16="http://schemas.microsoft.com/office/drawing/2014/main" id="{9B724A3B-604D-4400-88E3-A9D2B9F93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5" y="2103"/>
                <a:ext cx="59" cy="99"/>
              </a:xfrm>
              <a:custGeom>
                <a:avLst/>
                <a:gdLst>
                  <a:gd name="T0" fmla="*/ 9 w 21"/>
                  <a:gd name="T1" fmla="*/ 2 h 33"/>
                  <a:gd name="T2" fmla="*/ 3 w 21"/>
                  <a:gd name="T3" fmla="*/ 15 h 33"/>
                  <a:gd name="T4" fmla="*/ 2 w 21"/>
                  <a:gd name="T5" fmla="*/ 33 h 33"/>
                  <a:gd name="T6" fmla="*/ 7 w 21"/>
                  <a:gd name="T7" fmla="*/ 22 h 33"/>
                  <a:gd name="T8" fmla="*/ 12 w 21"/>
                  <a:gd name="T9" fmla="*/ 20 h 33"/>
                  <a:gd name="T10" fmla="*/ 16 w 21"/>
                  <a:gd name="T11" fmla="*/ 24 h 33"/>
                  <a:gd name="T12" fmla="*/ 13 w 21"/>
                  <a:gd name="T13" fmla="*/ 4 h 33"/>
                  <a:gd name="T14" fmla="*/ 9 w 21"/>
                  <a:gd name="T15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33">
                    <a:moveTo>
                      <a:pt x="9" y="2"/>
                    </a:moveTo>
                    <a:cubicBezTo>
                      <a:pt x="5" y="5"/>
                      <a:pt x="3" y="11"/>
                      <a:pt x="3" y="15"/>
                    </a:cubicBezTo>
                    <a:cubicBezTo>
                      <a:pt x="2" y="21"/>
                      <a:pt x="0" y="28"/>
                      <a:pt x="2" y="33"/>
                    </a:cubicBezTo>
                    <a:cubicBezTo>
                      <a:pt x="4" y="29"/>
                      <a:pt x="3" y="25"/>
                      <a:pt x="7" y="22"/>
                    </a:cubicBezTo>
                    <a:cubicBezTo>
                      <a:pt x="8" y="21"/>
                      <a:pt x="11" y="20"/>
                      <a:pt x="12" y="20"/>
                    </a:cubicBezTo>
                    <a:cubicBezTo>
                      <a:pt x="15" y="21"/>
                      <a:pt x="14" y="23"/>
                      <a:pt x="16" y="24"/>
                    </a:cubicBezTo>
                    <a:cubicBezTo>
                      <a:pt x="21" y="23"/>
                      <a:pt x="16" y="7"/>
                      <a:pt x="13" y="4"/>
                    </a:cubicBezTo>
                    <a:cubicBezTo>
                      <a:pt x="12" y="2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01" name="Freeform 62">
                <a:extLst>
                  <a:ext uri="{FF2B5EF4-FFF2-40B4-BE49-F238E27FC236}">
                    <a16:creationId xmlns:a16="http://schemas.microsoft.com/office/drawing/2014/main" id="{475B4122-CEE1-4B8F-9209-5FE928AC2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100"/>
                <a:ext cx="31" cy="63"/>
              </a:xfrm>
              <a:custGeom>
                <a:avLst/>
                <a:gdLst>
                  <a:gd name="T0" fmla="*/ 1 w 11"/>
                  <a:gd name="T1" fmla="*/ 21 h 21"/>
                  <a:gd name="T2" fmla="*/ 4 w 11"/>
                  <a:gd name="T3" fmla="*/ 6 h 21"/>
                  <a:gd name="T4" fmla="*/ 11 w 11"/>
                  <a:gd name="T5" fmla="*/ 13 h 21"/>
                  <a:gd name="T6" fmla="*/ 4 w 11"/>
                  <a:gd name="T7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1">
                    <a:moveTo>
                      <a:pt x="1" y="21"/>
                    </a:moveTo>
                    <a:cubicBezTo>
                      <a:pt x="0" y="17"/>
                      <a:pt x="1" y="10"/>
                      <a:pt x="4" y="6"/>
                    </a:cubicBezTo>
                    <a:cubicBezTo>
                      <a:pt x="8" y="0"/>
                      <a:pt x="10" y="10"/>
                      <a:pt x="11" y="13"/>
                    </a:cubicBezTo>
                    <a:cubicBezTo>
                      <a:pt x="10" y="11"/>
                      <a:pt x="5" y="5"/>
                      <a:pt x="4" y="11"/>
                    </a:cubicBezTo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02" name="Freeform 63">
                <a:extLst>
                  <a:ext uri="{FF2B5EF4-FFF2-40B4-BE49-F238E27FC236}">
                    <a16:creationId xmlns:a16="http://schemas.microsoft.com/office/drawing/2014/main" id="{B809A6D2-EF4F-4443-B8B1-CB1B51AE4C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2" y="2067"/>
                <a:ext cx="107" cy="255"/>
              </a:xfrm>
              <a:custGeom>
                <a:avLst/>
                <a:gdLst>
                  <a:gd name="T0" fmla="*/ 38 w 38"/>
                  <a:gd name="T1" fmla="*/ 30 h 85"/>
                  <a:gd name="T2" fmla="*/ 16 w 38"/>
                  <a:gd name="T3" fmla="*/ 0 h 85"/>
                  <a:gd name="T4" fmla="*/ 0 w 38"/>
                  <a:gd name="T5" fmla="*/ 42 h 85"/>
                  <a:gd name="T6" fmla="*/ 16 w 38"/>
                  <a:gd name="T7" fmla="*/ 85 h 85"/>
                  <a:gd name="T8" fmla="*/ 17 w 38"/>
                  <a:gd name="T9" fmla="*/ 85 h 85"/>
                  <a:gd name="T10" fmla="*/ 38 w 38"/>
                  <a:gd name="T11" fmla="*/ 3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5">
                    <a:moveTo>
                      <a:pt x="38" y="30"/>
                    </a:moveTo>
                    <a:cubicBezTo>
                      <a:pt x="38" y="20"/>
                      <a:pt x="25" y="0"/>
                      <a:pt x="16" y="0"/>
                    </a:cubicBezTo>
                    <a:cubicBezTo>
                      <a:pt x="8" y="0"/>
                      <a:pt x="0" y="19"/>
                      <a:pt x="0" y="42"/>
                    </a:cubicBezTo>
                    <a:cubicBezTo>
                      <a:pt x="0" y="66"/>
                      <a:pt x="7" y="85"/>
                      <a:pt x="16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26" y="83"/>
                      <a:pt x="38" y="40"/>
                      <a:pt x="38" y="30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03" name="Freeform 64">
                <a:extLst>
                  <a:ext uri="{FF2B5EF4-FFF2-40B4-BE49-F238E27FC236}">
                    <a16:creationId xmlns:a16="http://schemas.microsoft.com/office/drawing/2014/main" id="{B21E0DE7-8411-4A85-92E8-E4C042A7F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5" y="2070"/>
                <a:ext cx="104" cy="252"/>
              </a:xfrm>
              <a:custGeom>
                <a:avLst/>
                <a:gdLst>
                  <a:gd name="T0" fmla="*/ 0 w 37"/>
                  <a:gd name="T1" fmla="*/ 84 h 84"/>
                  <a:gd name="T2" fmla="*/ 16 w 37"/>
                  <a:gd name="T3" fmla="*/ 42 h 84"/>
                  <a:gd name="T4" fmla="*/ 0 w 37"/>
                  <a:gd name="T5" fmla="*/ 0 h 84"/>
                  <a:gd name="T6" fmla="*/ 21 w 37"/>
                  <a:gd name="T7" fmla="*/ 0 h 84"/>
                  <a:gd name="T8" fmla="*/ 37 w 37"/>
                  <a:gd name="T9" fmla="*/ 42 h 84"/>
                  <a:gd name="T10" fmla="*/ 21 w 37"/>
                  <a:gd name="T11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84">
                    <a:moveTo>
                      <a:pt x="0" y="84"/>
                    </a:moveTo>
                    <a:cubicBezTo>
                      <a:pt x="9" y="84"/>
                      <a:pt x="16" y="65"/>
                      <a:pt x="16" y="42"/>
                    </a:cubicBezTo>
                    <a:cubicBezTo>
                      <a:pt x="16" y="19"/>
                      <a:pt x="9" y="0"/>
                      <a:pt x="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30" y="0"/>
                      <a:pt x="37" y="19"/>
                      <a:pt x="37" y="42"/>
                    </a:cubicBezTo>
                    <a:cubicBezTo>
                      <a:pt x="37" y="66"/>
                      <a:pt x="30" y="84"/>
                      <a:pt x="21" y="8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04" name="Freeform 65">
                <a:extLst>
                  <a:ext uri="{FF2B5EF4-FFF2-40B4-BE49-F238E27FC236}">
                    <a16:creationId xmlns:a16="http://schemas.microsoft.com/office/drawing/2014/main" id="{7B6689EB-3045-47C0-897B-15F75BB9B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184"/>
                <a:ext cx="155" cy="66"/>
              </a:xfrm>
              <a:custGeom>
                <a:avLst/>
                <a:gdLst>
                  <a:gd name="T0" fmla="*/ 1 w 55"/>
                  <a:gd name="T1" fmla="*/ 0 h 22"/>
                  <a:gd name="T2" fmla="*/ 0 w 55"/>
                  <a:gd name="T3" fmla="*/ 21 h 22"/>
                  <a:gd name="T4" fmla="*/ 55 w 55"/>
                  <a:gd name="T5" fmla="*/ 22 h 22"/>
                  <a:gd name="T6" fmla="*/ 6 w 55"/>
                  <a:gd name="T7" fmla="*/ 13 h 22"/>
                  <a:gd name="T8" fmla="*/ 1 w 55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22">
                    <a:moveTo>
                      <a:pt x="1" y="0"/>
                    </a:moveTo>
                    <a:cubicBezTo>
                      <a:pt x="2" y="3"/>
                      <a:pt x="3" y="16"/>
                      <a:pt x="0" y="21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43" y="21"/>
                      <a:pt x="9" y="20"/>
                      <a:pt x="6" y="13"/>
                    </a:cubicBezTo>
                    <a:cubicBezTo>
                      <a:pt x="3" y="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ACD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05" name="Freeform 66">
                <a:extLst>
                  <a:ext uri="{FF2B5EF4-FFF2-40B4-BE49-F238E27FC236}">
                    <a16:creationId xmlns:a16="http://schemas.microsoft.com/office/drawing/2014/main" id="{CFFE8948-F083-4A99-9E42-1DA7617CED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" y="2097"/>
                <a:ext cx="48" cy="195"/>
              </a:xfrm>
              <a:custGeom>
                <a:avLst/>
                <a:gdLst>
                  <a:gd name="T0" fmla="*/ 5 w 17"/>
                  <a:gd name="T1" fmla="*/ 65 h 65"/>
                  <a:gd name="T2" fmla="*/ 17 w 17"/>
                  <a:gd name="T3" fmla="*/ 33 h 65"/>
                  <a:gd name="T4" fmla="*/ 5 w 17"/>
                  <a:gd name="T5" fmla="*/ 0 h 65"/>
                  <a:gd name="T6" fmla="*/ 0 w 17"/>
                  <a:gd name="T7" fmla="*/ 0 h 65"/>
                  <a:gd name="T8" fmla="*/ 12 w 17"/>
                  <a:gd name="T9" fmla="*/ 33 h 65"/>
                  <a:gd name="T10" fmla="*/ 0 w 17"/>
                  <a:gd name="T11" fmla="*/ 65 h 65"/>
                  <a:gd name="T12" fmla="*/ 5 w 17"/>
                  <a:gd name="T1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5">
                    <a:moveTo>
                      <a:pt x="5" y="65"/>
                    </a:moveTo>
                    <a:cubicBezTo>
                      <a:pt x="12" y="65"/>
                      <a:pt x="17" y="50"/>
                      <a:pt x="17" y="33"/>
                    </a:cubicBezTo>
                    <a:cubicBezTo>
                      <a:pt x="17" y="15"/>
                      <a:pt x="12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13" y="15"/>
                      <a:pt x="12" y="33"/>
                    </a:cubicBezTo>
                    <a:cubicBezTo>
                      <a:pt x="12" y="50"/>
                      <a:pt x="7" y="65"/>
                      <a:pt x="0" y="65"/>
                    </a:cubicBezTo>
                    <a:lnTo>
                      <a:pt x="5" y="65"/>
                    </a:lnTo>
                    <a:close/>
                  </a:path>
                </a:pathLst>
              </a:custGeom>
              <a:solidFill>
                <a:srgbClr val="A6C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06" name="Freeform 67">
                <a:extLst>
                  <a:ext uri="{FF2B5EF4-FFF2-40B4-BE49-F238E27FC236}">
                    <a16:creationId xmlns:a16="http://schemas.microsoft.com/office/drawing/2014/main" id="{5FD2E672-783B-49D8-97AA-2D0233793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7" y="2145"/>
                <a:ext cx="17" cy="33"/>
              </a:xfrm>
              <a:custGeom>
                <a:avLst/>
                <a:gdLst>
                  <a:gd name="T0" fmla="*/ 6 w 6"/>
                  <a:gd name="T1" fmla="*/ 11 h 11"/>
                  <a:gd name="T2" fmla="*/ 4 w 6"/>
                  <a:gd name="T3" fmla="*/ 0 h 11"/>
                  <a:gd name="T4" fmla="*/ 0 w 6"/>
                  <a:gd name="T5" fmla="*/ 0 h 11"/>
                  <a:gd name="T6" fmla="*/ 1 w 6"/>
                  <a:gd name="T7" fmla="*/ 11 h 11"/>
                  <a:gd name="T8" fmla="*/ 6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6" y="11"/>
                    </a:moveTo>
                    <a:cubicBezTo>
                      <a:pt x="6" y="7"/>
                      <a:pt x="5" y="3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7"/>
                      <a:pt x="1" y="11"/>
                    </a:cubicBez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07" name="Freeform 68">
                <a:extLst>
                  <a:ext uri="{FF2B5EF4-FFF2-40B4-BE49-F238E27FC236}">
                    <a16:creationId xmlns:a16="http://schemas.microsoft.com/office/drawing/2014/main" id="{A1DBD213-D844-4607-A376-3F9AE74672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4" y="2133"/>
                <a:ext cx="14" cy="9"/>
              </a:xfrm>
              <a:custGeom>
                <a:avLst/>
                <a:gdLst>
                  <a:gd name="T0" fmla="*/ 4 w 5"/>
                  <a:gd name="T1" fmla="*/ 0 h 3"/>
                  <a:gd name="T2" fmla="*/ 0 w 5"/>
                  <a:gd name="T3" fmla="*/ 1 h 3"/>
                  <a:gd name="T4" fmla="*/ 0 w 5"/>
                  <a:gd name="T5" fmla="*/ 3 h 3"/>
                  <a:gd name="T6" fmla="*/ 5 w 5"/>
                  <a:gd name="T7" fmla="*/ 2 h 3"/>
                  <a:gd name="T8" fmla="*/ 4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0075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08" name="Freeform 69">
                <a:extLst>
                  <a:ext uri="{FF2B5EF4-FFF2-40B4-BE49-F238E27FC236}">
                    <a16:creationId xmlns:a16="http://schemas.microsoft.com/office/drawing/2014/main" id="{7B3D71FE-2D5C-4C23-B156-6EE122A6E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" y="2187"/>
                <a:ext cx="14" cy="15"/>
              </a:xfrm>
              <a:custGeom>
                <a:avLst/>
                <a:gdLst>
                  <a:gd name="T0" fmla="*/ 0 w 5"/>
                  <a:gd name="T1" fmla="*/ 0 h 5"/>
                  <a:gd name="T2" fmla="*/ 0 w 5"/>
                  <a:gd name="T3" fmla="*/ 3 h 5"/>
                  <a:gd name="T4" fmla="*/ 0 w 5"/>
                  <a:gd name="T5" fmla="*/ 5 h 5"/>
                  <a:gd name="T6" fmla="*/ 5 w 5"/>
                  <a:gd name="T7" fmla="*/ 4 h 5"/>
                  <a:gd name="T8" fmla="*/ 5 w 5"/>
                  <a:gd name="T9" fmla="*/ 3 h 5"/>
                  <a:gd name="T10" fmla="*/ 5 w 5"/>
                  <a:gd name="T11" fmla="*/ 1 h 5"/>
                  <a:gd name="T12" fmla="*/ 5 w 5"/>
                  <a:gd name="T13" fmla="*/ 0 h 5"/>
                  <a:gd name="T14" fmla="*/ 0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9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09" name="Freeform 70">
                <a:extLst>
                  <a:ext uri="{FF2B5EF4-FFF2-40B4-BE49-F238E27FC236}">
                    <a16:creationId xmlns:a16="http://schemas.microsoft.com/office/drawing/2014/main" id="{A36A3FDA-B001-4CB6-AC94-D2ADBB8C8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9" y="2124"/>
                <a:ext cx="17" cy="39"/>
              </a:xfrm>
              <a:custGeom>
                <a:avLst/>
                <a:gdLst>
                  <a:gd name="T0" fmla="*/ 4 w 6"/>
                  <a:gd name="T1" fmla="*/ 0 h 13"/>
                  <a:gd name="T2" fmla="*/ 0 w 6"/>
                  <a:gd name="T3" fmla="*/ 0 h 13"/>
                  <a:gd name="T4" fmla="*/ 1 w 6"/>
                  <a:gd name="T5" fmla="*/ 13 h 13"/>
                  <a:gd name="T6" fmla="*/ 6 w 6"/>
                  <a:gd name="T7" fmla="*/ 13 h 13"/>
                  <a:gd name="T8" fmla="*/ 4 w 6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9"/>
                      <a:pt x="1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8"/>
                      <a:pt x="5" y="4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10" name="Freeform 71">
                <a:extLst>
                  <a:ext uri="{FF2B5EF4-FFF2-40B4-BE49-F238E27FC236}">
                    <a16:creationId xmlns:a16="http://schemas.microsoft.com/office/drawing/2014/main" id="{EB37247B-7000-4CBE-9890-CE7F0DCF9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112"/>
                <a:ext cx="12" cy="6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0 h 2"/>
                  <a:gd name="T4" fmla="*/ 0 w 4"/>
                  <a:gd name="T5" fmla="*/ 2 h 2"/>
                  <a:gd name="T6" fmla="*/ 4 w 4"/>
                  <a:gd name="T7" fmla="*/ 2 h 2"/>
                  <a:gd name="T8" fmla="*/ 4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0075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11" name="Freeform 72">
                <a:extLst>
                  <a:ext uri="{FF2B5EF4-FFF2-40B4-BE49-F238E27FC236}">
                    <a16:creationId xmlns:a16="http://schemas.microsoft.com/office/drawing/2014/main" id="{828A5921-2FB9-457E-909D-1EED06295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" y="2172"/>
                <a:ext cx="14" cy="18"/>
              </a:xfrm>
              <a:custGeom>
                <a:avLst/>
                <a:gdLst>
                  <a:gd name="T0" fmla="*/ 5 w 5"/>
                  <a:gd name="T1" fmla="*/ 6 h 6"/>
                  <a:gd name="T2" fmla="*/ 5 w 5"/>
                  <a:gd name="T3" fmla="*/ 4 h 6"/>
                  <a:gd name="T4" fmla="*/ 5 w 5"/>
                  <a:gd name="T5" fmla="*/ 1 h 6"/>
                  <a:gd name="T6" fmla="*/ 5 w 5"/>
                  <a:gd name="T7" fmla="*/ 0 h 6"/>
                  <a:gd name="T8" fmla="*/ 0 w 5"/>
                  <a:gd name="T9" fmla="*/ 0 h 6"/>
                  <a:gd name="T10" fmla="*/ 0 w 5"/>
                  <a:gd name="T11" fmla="*/ 6 h 6"/>
                  <a:gd name="T12" fmla="*/ 5 w 5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4"/>
                      <a:pt x="5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299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12" name="Freeform 73">
                <a:extLst>
                  <a:ext uri="{FF2B5EF4-FFF2-40B4-BE49-F238E27FC236}">
                    <a16:creationId xmlns:a16="http://schemas.microsoft.com/office/drawing/2014/main" id="{E3F8A03B-8364-49DD-9708-4313AE9C3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2100"/>
                <a:ext cx="73" cy="72"/>
              </a:xfrm>
              <a:custGeom>
                <a:avLst/>
                <a:gdLst>
                  <a:gd name="T0" fmla="*/ 21 w 26"/>
                  <a:gd name="T1" fmla="*/ 0 h 24"/>
                  <a:gd name="T2" fmla="*/ 0 w 26"/>
                  <a:gd name="T3" fmla="*/ 0 h 24"/>
                  <a:gd name="T4" fmla="*/ 0 w 26"/>
                  <a:gd name="T5" fmla="*/ 3 h 24"/>
                  <a:gd name="T6" fmla="*/ 4 w 26"/>
                  <a:gd name="T7" fmla="*/ 24 h 24"/>
                  <a:gd name="T8" fmla="*/ 26 w 26"/>
                  <a:gd name="T9" fmla="*/ 23 h 24"/>
                  <a:gd name="T10" fmla="*/ 21 w 26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4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2" y="9"/>
                      <a:pt x="4" y="16"/>
                      <a:pt x="4" y="2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5" y="14"/>
                      <a:pt x="23" y="6"/>
                      <a:pt x="21" y="0"/>
                    </a:cubicBezTo>
                    <a:close/>
                  </a:path>
                </a:pathLst>
              </a:custGeom>
              <a:solidFill>
                <a:srgbClr val="9EA0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13" name="Freeform 74">
                <a:extLst>
                  <a:ext uri="{FF2B5EF4-FFF2-40B4-BE49-F238E27FC236}">
                    <a16:creationId xmlns:a16="http://schemas.microsoft.com/office/drawing/2014/main" id="{AF6B7DC4-9333-4354-B539-041DC6CF6E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5" y="2082"/>
                <a:ext cx="67" cy="18"/>
              </a:xfrm>
              <a:custGeom>
                <a:avLst/>
                <a:gdLst>
                  <a:gd name="T0" fmla="*/ 22 w 24"/>
                  <a:gd name="T1" fmla="*/ 0 h 6"/>
                  <a:gd name="T2" fmla="*/ 0 w 24"/>
                  <a:gd name="T3" fmla="*/ 1 h 6"/>
                  <a:gd name="T4" fmla="*/ 3 w 24"/>
                  <a:gd name="T5" fmla="*/ 6 h 6"/>
                  <a:gd name="T6" fmla="*/ 24 w 24"/>
                  <a:gd name="T7" fmla="*/ 5 h 6"/>
                  <a:gd name="T8" fmla="*/ 22 w 2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2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2" y="4"/>
                      <a:pt x="3" y="6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3" y="3"/>
                      <a:pt x="22" y="2"/>
                      <a:pt x="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14" name="Freeform 75">
                <a:extLst>
                  <a:ext uri="{FF2B5EF4-FFF2-40B4-BE49-F238E27FC236}">
                    <a16:creationId xmlns:a16="http://schemas.microsoft.com/office/drawing/2014/main" id="{969B6061-44A5-4409-82A7-18B6D5717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2184"/>
                <a:ext cx="62" cy="33"/>
              </a:xfrm>
              <a:custGeom>
                <a:avLst/>
                <a:gdLst>
                  <a:gd name="T0" fmla="*/ 22 w 22"/>
                  <a:gd name="T1" fmla="*/ 11 h 11"/>
                  <a:gd name="T2" fmla="*/ 22 w 22"/>
                  <a:gd name="T3" fmla="*/ 4 h 11"/>
                  <a:gd name="T4" fmla="*/ 22 w 22"/>
                  <a:gd name="T5" fmla="*/ 0 h 11"/>
                  <a:gd name="T6" fmla="*/ 1 w 22"/>
                  <a:gd name="T7" fmla="*/ 0 h 11"/>
                  <a:gd name="T8" fmla="*/ 1 w 22"/>
                  <a:gd name="T9" fmla="*/ 4 h 11"/>
                  <a:gd name="T10" fmla="*/ 0 w 22"/>
                  <a:gd name="T11" fmla="*/ 11 h 11"/>
                  <a:gd name="T12" fmla="*/ 22 w 22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1">
                    <a:moveTo>
                      <a:pt x="22" y="11"/>
                    </a:moveTo>
                    <a:cubicBezTo>
                      <a:pt x="22" y="8"/>
                      <a:pt x="22" y="6"/>
                      <a:pt x="22" y="4"/>
                    </a:cubicBezTo>
                    <a:cubicBezTo>
                      <a:pt x="22" y="3"/>
                      <a:pt x="22" y="1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1" y="4"/>
                    </a:cubicBezTo>
                    <a:cubicBezTo>
                      <a:pt x="1" y="7"/>
                      <a:pt x="1" y="9"/>
                      <a:pt x="0" y="11"/>
                    </a:cubicBezTo>
                    <a:lnTo>
                      <a:pt x="22" y="11"/>
                    </a:lnTo>
                    <a:close/>
                  </a:path>
                </a:pathLst>
              </a:custGeom>
              <a:solidFill>
                <a:srgbClr val="DD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15" name="Freeform 76">
                <a:extLst>
                  <a:ext uri="{FF2B5EF4-FFF2-40B4-BE49-F238E27FC236}">
                    <a16:creationId xmlns:a16="http://schemas.microsoft.com/office/drawing/2014/main" id="{1EAD7003-5059-42C3-8350-CF33B6D07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7" y="2148"/>
                <a:ext cx="169" cy="60"/>
              </a:xfrm>
              <a:custGeom>
                <a:avLst/>
                <a:gdLst>
                  <a:gd name="T0" fmla="*/ 48 w 60"/>
                  <a:gd name="T1" fmla="*/ 2 h 20"/>
                  <a:gd name="T2" fmla="*/ 55 w 60"/>
                  <a:gd name="T3" fmla="*/ 3 h 20"/>
                  <a:gd name="T4" fmla="*/ 58 w 60"/>
                  <a:gd name="T5" fmla="*/ 8 h 20"/>
                  <a:gd name="T6" fmla="*/ 59 w 60"/>
                  <a:gd name="T7" fmla="*/ 20 h 20"/>
                  <a:gd name="T8" fmla="*/ 54 w 60"/>
                  <a:gd name="T9" fmla="*/ 0 h 20"/>
                  <a:gd name="T10" fmla="*/ 0 w 60"/>
                  <a:gd name="T11" fmla="*/ 0 h 20"/>
                  <a:gd name="T12" fmla="*/ 48 w 60"/>
                  <a:gd name="T13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20">
                    <a:moveTo>
                      <a:pt x="48" y="2"/>
                    </a:moveTo>
                    <a:cubicBezTo>
                      <a:pt x="50" y="2"/>
                      <a:pt x="54" y="2"/>
                      <a:pt x="55" y="3"/>
                    </a:cubicBezTo>
                    <a:cubicBezTo>
                      <a:pt x="56" y="4"/>
                      <a:pt x="57" y="6"/>
                      <a:pt x="58" y="8"/>
                    </a:cubicBezTo>
                    <a:cubicBezTo>
                      <a:pt x="59" y="12"/>
                      <a:pt x="59" y="17"/>
                      <a:pt x="59" y="20"/>
                    </a:cubicBezTo>
                    <a:cubicBezTo>
                      <a:pt x="60" y="11"/>
                      <a:pt x="58" y="0"/>
                      <a:pt x="5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36" y="1"/>
                      <a:pt x="48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16" name="Freeform 77">
                <a:extLst>
                  <a:ext uri="{FF2B5EF4-FFF2-40B4-BE49-F238E27FC236}">
                    <a16:creationId xmlns:a16="http://schemas.microsoft.com/office/drawing/2014/main" id="{4E1AE4C9-583C-49E5-A811-A3DC12FEA6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3" y="2103"/>
                <a:ext cx="34" cy="183"/>
              </a:xfrm>
              <a:custGeom>
                <a:avLst/>
                <a:gdLst>
                  <a:gd name="T0" fmla="*/ 1 w 12"/>
                  <a:gd name="T1" fmla="*/ 0 h 61"/>
                  <a:gd name="T2" fmla="*/ 1 w 12"/>
                  <a:gd name="T3" fmla="*/ 0 h 61"/>
                  <a:gd name="T4" fmla="*/ 11 w 12"/>
                  <a:gd name="T5" fmla="*/ 30 h 61"/>
                  <a:gd name="T6" fmla="*/ 0 w 12"/>
                  <a:gd name="T7" fmla="*/ 61 h 61"/>
                  <a:gd name="T8" fmla="*/ 1 w 12"/>
                  <a:gd name="T9" fmla="*/ 61 h 61"/>
                  <a:gd name="T10" fmla="*/ 12 w 12"/>
                  <a:gd name="T11" fmla="*/ 30 h 61"/>
                  <a:gd name="T12" fmla="*/ 1 w 12"/>
                  <a:gd name="T1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6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2"/>
                      <a:pt x="11" y="15"/>
                      <a:pt x="11" y="30"/>
                    </a:cubicBezTo>
                    <a:cubicBezTo>
                      <a:pt x="11" y="46"/>
                      <a:pt x="6" y="60"/>
                      <a:pt x="0" y="61"/>
                    </a:cubicBezTo>
                    <a:cubicBezTo>
                      <a:pt x="0" y="61"/>
                      <a:pt x="1" y="61"/>
                      <a:pt x="1" y="61"/>
                    </a:cubicBezTo>
                    <a:cubicBezTo>
                      <a:pt x="7" y="61"/>
                      <a:pt x="12" y="46"/>
                      <a:pt x="12" y="30"/>
                    </a:cubicBezTo>
                    <a:cubicBezTo>
                      <a:pt x="12" y="14"/>
                      <a:pt x="7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17" name="Freeform 78">
                <a:extLst>
                  <a:ext uri="{FF2B5EF4-FFF2-40B4-BE49-F238E27FC236}">
                    <a16:creationId xmlns:a16="http://schemas.microsoft.com/office/drawing/2014/main" id="{A78C7DB3-3921-48F5-9C2A-16110DE30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" y="2028"/>
                <a:ext cx="65" cy="339"/>
              </a:xfrm>
              <a:custGeom>
                <a:avLst/>
                <a:gdLst>
                  <a:gd name="T0" fmla="*/ 2 w 23"/>
                  <a:gd name="T1" fmla="*/ 0 h 113"/>
                  <a:gd name="T2" fmla="*/ 1 w 23"/>
                  <a:gd name="T3" fmla="*/ 0 h 113"/>
                  <a:gd name="T4" fmla="*/ 20 w 23"/>
                  <a:gd name="T5" fmla="*/ 56 h 113"/>
                  <a:gd name="T6" fmla="*/ 0 w 23"/>
                  <a:gd name="T7" fmla="*/ 113 h 113"/>
                  <a:gd name="T8" fmla="*/ 2 w 23"/>
                  <a:gd name="T9" fmla="*/ 113 h 113"/>
                  <a:gd name="T10" fmla="*/ 23 w 23"/>
                  <a:gd name="T11" fmla="*/ 56 h 113"/>
                  <a:gd name="T12" fmla="*/ 2 w 23"/>
                  <a:gd name="T13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113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1" y="4"/>
                      <a:pt x="20" y="28"/>
                      <a:pt x="20" y="56"/>
                    </a:cubicBezTo>
                    <a:cubicBezTo>
                      <a:pt x="20" y="86"/>
                      <a:pt x="11" y="112"/>
                      <a:pt x="0" y="113"/>
                    </a:cubicBezTo>
                    <a:cubicBezTo>
                      <a:pt x="1" y="113"/>
                      <a:pt x="1" y="113"/>
                      <a:pt x="2" y="113"/>
                    </a:cubicBezTo>
                    <a:cubicBezTo>
                      <a:pt x="14" y="113"/>
                      <a:pt x="23" y="87"/>
                      <a:pt x="23" y="56"/>
                    </a:cubicBezTo>
                    <a:cubicBezTo>
                      <a:pt x="23" y="26"/>
                      <a:pt x="13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18" name="Freeform 79">
                <a:extLst>
                  <a:ext uri="{FF2B5EF4-FFF2-40B4-BE49-F238E27FC236}">
                    <a16:creationId xmlns:a16="http://schemas.microsoft.com/office/drawing/2014/main" id="{E305AF5A-3D4B-43D4-AB56-7E3AE43174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2" y="2067"/>
                <a:ext cx="45" cy="255"/>
              </a:xfrm>
              <a:custGeom>
                <a:avLst/>
                <a:gdLst>
                  <a:gd name="T0" fmla="*/ 16 w 16"/>
                  <a:gd name="T1" fmla="*/ 85 h 85"/>
                  <a:gd name="T2" fmla="*/ 0 w 16"/>
                  <a:gd name="T3" fmla="*/ 42 h 85"/>
                  <a:gd name="T4" fmla="*/ 16 w 16"/>
                  <a:gd name="T5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85">
                    <a:moveTo>
                      <a:pt x="16" y="85"/>
                    </a:moveTo>
                    <a:cubicBezTo>
                      <a:pt x="7" y="85"/>
                      <a:pt x="0" y="66"/>
                      <a:pt x="0" y="42"/>
                    </a:cubicBezTo>
                    <a:cubicBezTo>
                      <a:pt x="0" y="19"/>
                      <a:pt x="8" y="0"/>
                      <a:pt x="16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19" name="Freeform 80">
                <a:extLst>
                  <a:ext uri="{FF2B5EF4-FFF2-40B4-BE49-F238E27FC236}">
                    <a16:creationId xmlns:a16="http://schemas.microsoft.com/office/drawing/2014/main" id="{32B2B20C-3837-4DBB-B337-CF98147232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0" y="2130"/>
                <a:ext cx="902" cy="186"/>
              </a:xfrm>
              <a:custGeom>
                <a:avLst/>
                <a:gdLst>
                  <a:gd name="T0" fmla="*/ 3 w 320"/>
                  <a:gd name="T1" fmla="*/ 0 h 62"/>
                  <a:gd name="T2" fmla="*/ 1 w 320"/>
                  <a:gd name="T3" fmla="*/ 57 h 62"/>
                  <a:gd name="T4" fmla="*/ 10 w 320"/>
                  <a:gd name="T5" fmla="*/ 60 h 62"/>
                  <a:gd name="T6" fmla="*/ 320 w 320"/>
                  <a:gd name="T7" fmla="*/ 60 h 62"/>
                  <a:gd name="T8" fmla="*/ 86 w 320"/>
                  <a:gd name="T9" fmla="*/ 48 h 62"/>
                  <a:gd name="T10" fmla="*/ 16 w 320"/>
                  <a:gd name="T11" fmla="*/ 31 h 62"/>
                  <a:gd name="T12" fmla="*/ 3 w 320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" h="62">
                    <a:moveTo>
                      <a:pt x="3" y="0"/>
                    </a:moveTo>
                    <a:cubicBezTo>
                      <a:pt x="6" y="13"/>
                      <a:pt x="8" y="35"/>
                      <a:pt x="1" y="57"/>
                    </a:cubicBezTo>
                    <a:cubicBezTo>
                      <a:pt x="0" y="62"/>
                      <a:pt x="4" y="60"/>
                      <a:pt x="10" y="60"/>
                    </a:cubicBezTo>
                    <a:cubicBezTo>
                      <a:pt x="17" y="60"/>
                      <a:pt x="320" y="60"/>
                      <a:pt x="320" y="60"/>
                    </a:cubicBezTo>
                    <a:cubicBezTo>
                      <a:pt x="290" y="60"/>
                      <a:pt x="130" y="49"/>
                      <a:pt x="86" y="48"/>
                    </a:cubicBezTo>
                    <a:cubicBezTo>
                      <a:pt x="39" y="46"/>
                      <a:pt x="24" y="47"/>
                      <a:pt x="16" y="31"/>
                    </a:cubicBezTo>
                    <a:cubicBezTo>
                      <a:pt x="9" y="18"/>
                      <a:pt x="6" y="2"/>
                      <a:pt x="3" y="0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20" name="Freeform 81">
                <a:extLst>
                  <a:ext uri="{FF2B5EF4-FFF2-40B4-BE49-F238E27FC236}">
                    <a16:creationId xmlns:a16="http://schemas.microsoft.com/office/drawing/2014/main" id="{61CDABA9-1094-43D5-B185-B324B167C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2" y="2079"/>
                <a:ext cx="890" cy="36"/>
              </a:xfrm>
              <a:custGeom>
                <a:avLst/>
                <a:gdLst>
                  <a:gd name="T0" fmla="*/ 0 w 316"/>
                  <a:gd name="T1" fmla="*/ 0 h 12"/>
                  <a:gd name="T2" fmla="*/ 316 w 316"/>
                  <a:gd name="T3" fmla="*/ 0 h 12"/>
                  <a:gd name="T4" fmla="*/ 0 w 3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12">
                    <a:moveTo>
                      <a:pt x="0" y="0"/>
                    </a:moveTo>
                    <a:cubicBezTo>
                      <a:pt x="316" y="0"/>
                      <a:pt x="316" y="0"/>
                      <a:pt x="316" y="0"/>
                    </a:cubicBezTo>
                    <a:cubicBezTo>
                      <a:pt x="302" y="6"/>
                      <a:pt x="21" y="1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21" name="Oval 82">
                <a:extLst>
                  <a:ext uri="{FF2B5EF4-FFF2-40B4-BE49-F238E27FC236}">
                    <a16:creationId xmlns:a16="http://schemas.microsoft.com/office/drawing/2014/main" id="{CA538014-DA5A-4803-8D75-D5E5D74D7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0" y="2133"/>
                <a:ext cx="34" cy="93"/>
              </a:xfrm>
              <a:prstGeom prst="ellipse">
                <a:avLst/>
              </a:pr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22" name="Freeform 83">
                <a:extLst>
                  <a:ext uri="{FF2B5EF4-FFF2-40B4-BE49-F238E27FC236}">
                    <a16:creationId xmlns:a16="http://schemas.microsoft.com/office/drawing/2014/main" id="{DD5141FA-A12E-492A-9F1E-D917450F6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2022"/>
                <a:ext cx="76" cy="354"/>
              </a:xfrm>
              <a:custGeom>
                <a:avLst/>
                <a:gdLst>
                  <a:gd name="T0" fmla="*/ 5 w 27"/>
                  <a:gd name="T1" fmla="*/ 118 h 118"/>
                  <a:gd name="T2" fmla="*/ 27 w 27"/>
                  <a:gd name="T3" fmla="*/ 59 h 118"/>
                  <a:gd name="T4" fmla="*/ 5 w 27"/>
                  <a:gd name="T5" fmla="*/ 0 h 118"/>
                  <a:gd name="T6" fmla="*/ 1 w 27"/>
                  <a:gd name="T7" fmla="*/ 0 h 118"/>
                  <a:gd name="T8" fmla="*/ 23 w 27"/>
                  <a:gd name="T9" fmla="*/ 59 h 118"/>
                  <a:gd name="T10" fmla="*/ 0 w 27"/>
                  <a:gd name="T11" fmla="*/ 118 h 118"/>
                  <a:gd name="T12" fmla="*/ 5 w 27"/>
                  <a:gd name="T13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18">
                    <a:moveTo>
                      <a:pt x="5" y="118"/>
                    </a:moveTo>
                    <a:cubicBezTo>
                      <a:pt x="17" y="118"/>
                      <a:pt x="27" y="91"/>
                      <a:pt x="27" y="59"/>
                    </a:cubicBezTo>
                    <a:cubicBezTo>
                      <a:pt x="27" y="26"/>
                      <a:pt x="17" y="0"/>
                      <a:pt x="5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3" y="0"/>
                      <a:pt x="23" y="26"/>
                      <a:pt x="23" y="59"/>
                    </a:cubicBezTo>
                    <a:cubicBezTo>
                      <a:pt x="23" y="91"/>
                      <a:pt x="13" y="118"/>
                      <a:pt x="0" y="118"/>
                    </a:cubicBezTo>
                    <a:lnTo>
                      <a:pt x="5" y="11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23" name="Freeform 84">
                <a:extLst>
                  <a:ext uri="{FF2B5EF4-FFF2-40B4-BE49-F238E27FC236}">
                    <a16:creationId xmlns:a16="http://schemas.microsoft.com/office/drawing/2014/main" id="{F0C704D4-0C5B-4792-8830-6859178C0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22"/>
                <a:ext cx="121" cy="354"/>
              </a:xfrm>
              <a:custGeom>
                <a:avLst/>
                <a:gdLst>
                  <a:gd name="T0" fmla="*/ 21 w 43"/>
                  <a:gd name="T1" fmla="*/ 0 h 118"/>
                  <a:gd name="T2" fmla="*/ 0 w 43"/>
                  <a:gd name="T3" fmla="*/ 38 h 118"/>
                  <a:gd name="T4" fmla="*/ 15 w 43"/>
                  <a:gd name="T5" fmla="*/ 38 h 118"/>
                  <a:gd name="T6" fmla="*/ 23 w 43"/>
                  <a:gd name="T7" fmla="*/ 60 h 118"/>
                  <a:gd name="T8" fmla="*/ 15 w 43"/>
                  <a:gd name="T9" fmla="*/ 81 h 118"/>
                  <a:gd name="T10" fmla="*/ 0 w 43"/>
                  <a:gd name="T11" fmla="*/ 81 h 118"/>
                  <a:gd name="T12" fmla="*/ 20 w 43"/>
                  <a:gd name="T13" fmla="*/ 118 h 118"/>
                  <a:gd name="T14" fmla="*/ 43 w 43"/>
                  <a:gd name="T15" fmla="*/ 59 h 118"/>
                  <a:gd name="T16" fmla="*/ 21 w 43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18">
                    <a:moveTo>
                      <a:pt x="21" y="0"/>
                    </a:moveTo>
                    <a:cubicBezTo>
                      <a:pt x="11" y="0"/>
                      <a:pt x="3" y="16"/>
                      <a:pt x="0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9" y="38"/>
                      <a:pt x="23" y="48"/>
                      <a:pt x="23" y="60"/>
                    </a:cubicBezTo>
                    <a:cubicBezTo>
                      <a:pt x="23" y="72"/>
                      <a:pt x="19" y="81"/>
                      <a:pt x="15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4" y="103"/>
                      <a:pt x="11" y="117"/>
                      <a:pt x="20" y="118"/>
                    </a:cubicBezTo>
                    <a:cubicBezTo>
                      <a:pt x="33" y="118"/>
                      <a:pt x="43" y="91"/>
                      <a:pt x="43" y="59"/>
                    </a:cubicBezTo>
                    <a:cubicBezTo>
                      <a:pt x="43" y="26"/>
                      <a:pt x="33" y="0"/>
                      <a:pt x="21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24" name="Freeform 85">
                <a:extLst>
                  <a:ext uri="{FF2B5EF4-FFF2-40B4-BE49-F238E27FC236}">
                    <a16:creationId xmlns:a16="http://schemas.microsoft.com/office/drawing/2014/main" id="{3AC0B5AD-B0CB-4347-AFB4-71B2A130C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1553" cy="255"/>
              </a:xfrm>
              <a:custGeom>
                <a:avLst/>
                <a:gdLst>
                  <a:gd name="T0" fmla="*/ 529 w 551"/>
                  <a:gd name="T1" fmla="*/ 0 h 85"/>
                  <a:gd name="T2" fmla="*/ 0 w 551"/>
                  <a:gd name="T3" fmla="*/ 0 h 85"/>
                  <a:gd name="T4" fmla="*/ 7 w 551"/>
                  <a:gd name="T5" fmla="*/ 44 h 85"/>
                  <a:gd name="T6" fmla="*/ 1 w 551"/>
                  <a:gd name="T7" fmla="*/ 85 h 85"/>
                  <a:gd name="T8" fmla="*/ 529 w 551"/>
                  <a:gd name="T9" fmla="*/ 85 h 85"/>
                  <a:gd name="T10" fmla="*/ 551 w 551"/>
                  <a:gd name="T11" fmla="*/ 30 h 85"/>
                  <a:gd name="T12" fmla="*/ 529 w 551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1" h="85">
                    <a:moveTo>
                      <a:pt x="5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ubicBezTo>
                      <a:pt x="7" y="60"/>
                      <a:pt x="5" y="74"/>
                      <a:pt x="1" y="85"/>
                    </a:cubicBezTo>
                    <a:cubicBezTo>
                      <a:pt x="529" y="85"/>
                      <a:pt x="529" y="85"/>
                      <a:pt x="529" y="85"/>
                    </a:cubicBezTo>
                    <a:cubicBezTo>
                      <a:pt x="538" y="85"/>
                      <a:pt x="551" y="40"/>
                      <a:pt x="551" y="30"/>
                    </a:cubicBezTo>
                    <a:cubicBezTo>
                      <a:pt x="551" y="20"/>
                      <a:pt x="538" y="0"/>
                      <a:pt x="529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25" name="Freeform 86">
                <a:extLst>
                  <a:ext uri="{FF2B5EF4-FFF2-40B4-BE49-F238E27FC236}">
                    <a16:creationId xmlns:a16="http://schemas.microsoft.com/office/drawing/2014/main" id="{976F0009-7C79-428F-9C71-265AEE3FA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2097"/>
                <a:ext cx="71" cy="195"/>
              </a:xfrm>
              <a:custGeom>
                <a:avLst/>
                <a:gdLst>
                  <a:gd name="T0" fmla="*/ 0 w 25"/>
                  <a:gd name="T1" fmla="*/ 33 h 65"/>
                  <a:gd name="T2" fmla="*/ 12 w 25"/>
                  <a:gd name="T3" fmla="*/ 0 h 65"/>
                  <a:gd name="T4" fmla="*/ 24 w 25"/>
                  <a:gd name="T5" fmla="*/ 33 h 65"/>
                  <a:gd name="T6" fmla="*/ 12 w 25"/>
                  <a:gd name="T7" fmla="*/ 65 h 65"/>
                  <a:gd name="T8" fmla="*/ 0 w 25"/>
                  <a:gd name="T9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65">
                    <a:moveTo>
                      <a:pt x="0" y="33"/>
                    </a:moveTo>
                    <a:cubicBezTo>
                      <a:pt x="0" y="15"/>
                      <a:pt x="6" y="0"/>
                      <a:pt x="12" y="0"/>
                    </a:cubicBezTo>
                    <a:cubicBezTo>
                      <a:pt x="19" y="0"/>
                      <a:pt x="25" y="15"/>
                      <a:pt x="24" y="33"/>
                    </a:cubicBezTo>
                    <a:cubicBezTo>
                      <a:pt x="24" y="50"/>
                      <a:pt x="19" y="65"/>
                      <a:pt x="12" y="65"/>
                    </a:cubicBezTo>
                    <a:cubicBezTo>
                      <a:pt x="6" y="65"/>
                      <a:pt x="0" y="50"/>
                      <a:pt x="0" y="33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26" name="Freeform 87">
                <a:extLst>
                  <a:ext uri="{FF2B5EF4-FFF2-40B4-BE49-F238E27FC236}">
                    <a16:creationId xmlns:a16="http://schemas.microsoft.com/office/drawing/2014/main" id="{A7695D98-A000-4C68-A09C-ED28490879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5" y="2067"/>
                <a:ext cx="36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27" name="Freeform 88">
                <a:extLst>
                  <a:ext uri="{FF2B5EF4-FFF2-40B4-BE49-F238E27FC236}">
                    <a16:creationId xmlns:a16="http://schemas.microsoft.com/office/drawing/2014/main" id="{5AC39191-B698-4A7D-8912-7BE9C51D33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0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3" y="43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28" name="Freeform 89">
                <a:extLst>
                  <a:ext uri="{FF2B5EF4-FFF2-40B4-BE49-F238E27FC236}">
                    <a16:creationId xmlns:a16="http://schemas.microsoft.com/office/drawing/2014/main" id="{1F691C14-B894-4EF7-B4AA-4BDCDA30A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29" name="Freeform 90">
                <a:extLst>
                  <a:ext uri="{FF2B5EF4-FFF2-40B4-BE49-F238E27FC236}">
                    <a16:creationId xmlns:a16="http://schemas.microsoft.com/office/drawing/2014/main" id="{95B61A50-2BD8-425D-A0BA-72AC9DD1D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9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30" name="Freeform 91">
                <a:extLst>
                  <a:ext uri="{FF2B5EF4-FFF2-40B4-BE49-F238E27FC236}">
                    <a16:creationId xmlns:a16="http://schemas.microsoft.com/office/drawing/2014/main" id="{D9E1B861-8FEB-45EF-AF86-28F3BC459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5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31" name="Freeform 92">
                <a:extLst>
                  <a:ext uri="{FF2B5EF4-FFF2-40B4-BE49-F238E27FC236}">
                    <a16:creationId xmlns:a16="http://schemas.microsoft.com/office/drawing/2014/main" id="{1CB93CAD-03F3-4F8C-A6C9-1A3A95594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32" name="Freeform 93">
                <a:extLst>
                  <a:ext uri="{FF2B5EF4-FFF2-40B4-BE49-F238E27FC236}">
                    <a16:creationId xmlns:a16="http://schemas.microsoft.com/office/drawing/2014/main" id="{2793BCD6-CEA7-415A-882D-ACAB4E34A2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8" y="0"/>
                      <a:pt x="14" y="20"/>
                      <a:pt x="13" y="43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33" name="Freeform 94">
                <a:extLst>
                  <a:ext uri="{FF2B5EF4-FFF2-40B4-BE49-F238E27FC236}">
                    <a16:creationId xmlns:a16="http://schemas.microsoft.com/office/drawing/2014/main" id="{19C4BC3A-F0B1-41FD-A780-D8A720AC0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0" y="2067"/>
                <a:ext cx="36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34" name="Freeform 95">
                <a:extLst>
                  <a:ext uri="{FF2B5EF4-FFF2-40B4-BE49-F238E27FC236}">
                    <a16:creationId xmlns:a16="http://schemas.microsoft.com/office/drawing/2014/main" id="{BAF3DA77-1CEE-4854-A0EB-4868B577E7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3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35" name="Freeform 96">
                <a:extLst>
                  <a:ext uri="{FF2B5EF4-FFF2-40B4-BE49-F238E27FC236}">
                    <a16:creationId xmlns:a16="http://schemas.microsoft.com/office/drawing/2014/main" id="{57CAF61D-2107-4E9F-B2E1-5025BD90E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36" name="Freeform 97">
                <a:extLst>
                  <a:ext uri="{FF2B5EF4-FFF2-40B4-BE49-F238E27FC236}">
                    <a16:creationId xmlns:a16="http://schemas.microsoft.com/office/drawing/2014/main" id="{DBF5126A-590E-44D3-97BC-C123F7FD2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1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37" name="Freeform 98">
                <a:extLst>
                  <a:ext uri="{FF2B5EF4-FFF2-40B4-BE49-F238E27FC236}">
                    <a16:creationId xmlns:a16="http://schemas.microsoft.com/office/drawing/2014/main" id="{52FF7921-7D67-4B3D-BE93-7A4C47FE9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5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38" name="Freeform 99">
                <a:extLst>
                  <a:ext uri="{FF2B5EF4-FFF2-40B4-BE49-F238E27FC236}">
                    <a16:creationId xmlns:a16="http://schemas.microsoft.com/office/drawing/2014/main" id="{A43F75E9-91C5-49CB-B4E7-7CD39FA20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2067"/>
                <a:ext cx="42" cy="129"/>
              </a:xfrm>
              <a:custGeom>
                <a:avLst/>
                <a:gdLst>
                  <a:gd name="T0" fmla="*/ 0 w 15"/>
                  <a:gd name="T1" fmla="*/ 0 h 43"/>
                  <a:gd name="T2" fmla="*/ 14 w 15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43">
                    <a:moveTo>
                      <a:pt x="0" y="0"/>
                    </a:moveTo>
                    <a:cubicBezTo>
                      <a:pt x="9" y="0"/>
                      <a:pt x="15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39" name="Freeform 100">
                <a:extLst>
                  <a:ext uri="{FF2B5EF4-FFF2-40B4-BE49-F238E27FC236}">
                    <a16:creationId xmlns:a16="http://schemas.microsoft.com/office/drawing/2014/main" id="{7F4CD4F5-9F96-4FA6-A4A9-88A8985BD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3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40" name="Freeform 101">
                <a:extLst>
                  <a:ext uri="{FF2B5EF4-FFF2-40B4-BE49-F238E27FC236}">
                    <a16:creationId xmlns:a16="http://schemas.microsoft.com/office/drawing/2014/main" id="{AA652073-9D0B-4454-A1E6-AA1C8B561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9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41" name="Freeform 102">
                <a:extLst>
                  <a:ext uri="{FF2B5EF4-FFF2-40B4-BE49-F238E27FC236}">
                    <a16:creationId xmlns:a16="http://schemas.microsoft.com/office/drawing/2014/main" id="{79E43D67-5F9C-4459-9BEE-BBB525EF5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9" y="2067"/>
                <a:ext cx="34" cy="123"/>
              </a:xfrm>
              <a:custGeom>
                <a:avLst/>
                <a:gdLst>
                  <a:gd name="T0" fmla="*/ 0 w 12"/>
                  <a:gd name="T1" fmla="*/ 0 h 41"/>
                  <a:gd name="T2" fmla="*/ 12 w 12"/>
                  <a:gd name="T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" h="41">
                    <a:moveTo>
                      <a:pt x="0" y="0"/>
                    </a:moveTo>
                    <a:cubicBezTo>
                      <a:pt x="8" y="0"/>
                      <a:pt x="12" y="18"/>
                      <a:pt x="12" y="41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42" name="Freeform 103">
                <a:extLst>
                  <a:ext uri="{FF2B5EF4-FFF2-40B4-BE49-F238E27FC236}">
                    <a16:creationId xmlns:a16="http://schemas.microsoft.com/office/drawing/2014/main" id="{F982EE7A-D078-4E6D-9BD9-00F84693F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" y="2097"/>
                <a:ext cx="48" cy="195"/>
              </a:xfrm>
              <a:custGeom>
                <a:avLst/>
                <a:gdLst>
                  <a:gd name="T0" fmla="*/ 5 w 17"/>
                  <a:gd name="T1" fmla="*/ 65 h 65"/>
                  <a:gd name="T2" fmla="*/ 17 w 17"/>
                  <a:gd name="T3" fmla="*/ 33 h 65"/>
                  <a:gd name="T4" fmla="*/ 5 w 17"/>
                  <a:gd name="T5" fmla="*/ 0 h 65"/>
                  <a:gd name="T6" fmla="*/ 0 w 17"/>
                  <a:gd name="T7" fmla="*/ 0 h 65"/>
                  <a:gd name="T8" fmla="*/ 12 w 17"/>
                  <a:gd name="T9" fmla="*/ 33 h 65"/>
                  <a:gd name="T10" fmla="*/ 0 w 17"/>
                  <a:gd name="T11" fmla="*/ 65 h 65"/>
                  <a:gd name="T12" fmla="*/ 5 w 17"/>
                  <a:gd name="T1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5">
                    <a:moveTo>
                      <a:pt x="5" y="65"/>
                    </a:moveTo>
                    <a:cubicBezTo>
                      <a:pt x="12" y="65"/>
                      <a:pt x="17" y="50"/>
                      <a:pt x="17" y="33"/>
                    </a:cubicBezTo>
                    <a:cubicBezTo>
                      <a:pt x="17" y="15"/>
                      <a:pt x="12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13" y="15"/>
                      <a:pt x="12" y="33"/>
                    </a:cubicBezTo>
                    <a:cubicBezTo>
                      <a:pt x="12" y="50"/>
                      <a:pt x="7" y="65"/>
                      <a:pt x="0" y="65"/>
                    </a:cubicBezTo>
                    <a:lnTo>
                      <a:pt x="5" y="65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43" name="Freeform 104">
                <a:extLst>
                  <a:ext uri="{FF2B5EF4-FFF2-40B4-BE49-F238E27FC236}">
                    <a16:creationId xmlns:a16="http://schemas.microsoft.com/office/drawing/2014/main" id="{9F80AC52-CA24-4689-B448-66D29CFCD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094"/>
                <a:ext cx="333" cy="207"/>
              </a:xfrm>
              <a:custGeom>
                <a:avLst/>
                <a:gdLst>
                  <a:gd name="T0" fmla="*/ 108 w 118"/>
                  <a:gd name="T1" fmla="*/ 69 h 69"/>
                  <a:gd name="T2" fmla="*/ 118 w 118"/>
                  <a:gd name="T3" fmla="*/ 35 h 69"/>
                  <a:gd name="T4" fmla="*/ 108 w 118"/>
                  <a:gd name="T5" fmla="*/ 0 h 69"/>
                  <a:gd name="T6" fmla="*/ 88 w 118"/>
                  <a:gd name="T7" fmla="*/ 0 h 69"/>
                  <a:gd name="T8" fmla="*/ 58 w 118"/>
                  <a:gd name="T9" fmla="*/ 16 h 69"/>
                  <a:gd name="T10" fmla="*/ 0 w 118"/>
                  <a:gd name="T11" fmla="*/ 16 h 69"/>
                  <a:gd name="T12" fmla="*/ 2 w 118"/>
                  <a:gd name="T13" fmla="*/ 34 h 69"/>
                  <a:gd name="T14" fmla="*/ 0 w 118"/>
                  <a:gd name="T15" fmla="*/ 53 h 69"/>
                  <a:gd name="T16" fmla="*/ 58 w 118"/>
                  <a:gd name="T17" fmla="*/ 53 h 69"/>
                  <a:gd name="T18" fmla="*/ 58 w 118"/>
                  <a:gd name="T19" fmla="*/ 53 h 69"/>
                  <a:gd name="T20" fmla="*/ 88 w 118"/>
                  <a:gd name="T21" fmla="*/ 69 h 69"/>
                  <a:gd name="T22" fmla="*/ 108 w 118"/>
                  <a:gd name="T2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8" h="69">
                    <a:moveTo>
                      <a:pt x="108" y="69"/>
                    </a:moveTo>
                    <a:cubicBezTo>
                      <a:pt x="113" y="69"/>
                      <a:pt x="118" y="53"/>
                      <a:pt x="118" y="35"/>
                    </a:cubicBezTo>
                    <a:cubicBezTo>
                      <a:pt x="118" y="16"/>
                      <a:pt x="113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66" y="16"/>
                      <a:pt x="58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21"/>
                      <a:pt x="2" y="27"/>
                      <a:pt x="2" y="34"/>
                    </a:cubicBezTo>
                    <a:cubicBezTo>
                      <a:pt x="2" y="41"/>
                      <a:pt x="1" y="47"/>
                      <a:pt x="0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66" y="53"/>
                      <a:pt x="88" y="69"/>
                      <a:pt x="88" y="69"/>
                    </a:cubicBezTo>
                    <a:lnTo>
                      <a:pt x="108" y="69"/>
                    </a:ln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44" name="Rectangle 105">
                <a:extLst>
                  <a:ext uri="{FF2B5EF4-FFF2-40B4-BE49-F238E27FC236}">
                    <a16:creationId xmlns:a16="http://schemas.microsoft.com/office/drawing/2014/main" id="{DA83928B-95F0-496E-B923-E7E25AD67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7" y="2193"/>
                <a:ext cx="321" cy="9"/>
              </a:xfrm>
              <a:prstGeom prst="rect">
                <a:avLst/>
              </a:prstGeom>
              <a:solidFill>
                <a:srgbClr val="EEF4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45" name="Freeform 106">
                <a:extLst>
                  <a:ext uri="{FF2B5EF4-FFF2-40B4-BE49-F238E27FC236}">
                    <a16:creationId xmlns:a16="http://schemas.microsoft.com/office/drawing/2014/main" id="{9FE4322F-D175-4034-8221-B0E6A78594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094"/>
                <a:ext cx="333" cy="207"/>
              </a:xfrm>
              <a:custGeom>
                <a:avLst/>
                <a:gdLst>
                  <a:gd name="T0" fmla="*/ 108 w 118"/>
                  <a:gd name="T1" fmla="*/ 69 h 69"/>
                  <a:gd name="T2" fmla="*/ 118 w 118"/>
                  <a:gd name="T3" fmla="*/ 35 h 69"/>
                  <a:gd name="T4" fmla="*/ 108 w 118"/>
                  <a:gd name="T5" fmla="*/ 0 h 69"/>
                  <a:gd name="T6" fmla="*/ 88 w 118"/>
                  <a:gd name="T7" fmla="*/ 0 h 69"/>
                  <a:gd name="T8" fmla="*/ 58 w 118"/>
                  <a:gd name="T9" fmla="*/ 16 h 69"/>
                  <a:gd name="T10" fmla="*/ 0 w 118"/>
                  <a:gd name="T11" fmla="*/ 16 h 69"/>
                  <a:gd name="T12" fmla="*/ 2 w 118"/>
                  <a:gd name="T13" fmla="*/ 34 h 69"/>
                  <a:gd name="T14" fmla="*/ 0 w 118"/>
                  <a:gd name="T15" fmla="*/ 53 h 69"/>
                  <a:gd name="T16" fmla="*/ 58 w 118"/>
                  <a:gd name="T17" fmla="*/ 53 h 69"/>
                  <a:gd name="T18" fmla="*/ 58 w 118"/>
                  <a:gd name="T19" fmla="*/ 53 h 69"/>
                  <a:gd name="T20" fmla="*/ 88 w 118"/>
                  <a:gd name="T21" fmla="*/ 69 h 69"/>
                  <a:gd name="T22" fmla="*/ 108 w 118"/>
                  <a:gd name="T2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8" h="69">
                    <a:moveTo>
                      <a:pt x="108" y="69"/>
                    </a:moveTo>
                    <a:cubicBezTo>
                      <a:pt x="113" y="69"/>
                      <a:pt x="118" y="53"/>
                      <a:pt x="118" y="35"/>
                    </a:cubicBezTo>
                    <a:cubicBezTo>
                      <a:pt x="118" y="16"/>
                      <a:pt x="113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66" y="16"/>
                      <a:pt x="58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21"/>
                      <a:pt x="2" y="27"/>
                      <a:pt x="2" y="34"/>
                    </a:cubicBezTo>
                    <a:cubicBezTo>
                      <a:pt x="2" y="41"/>
                      <a:pt x="1" y="47"/>
                      <a:pt x="0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66" y="53"/>
                      <a:pt x="88" y="69"/>
                      <a:pt x="88" y="69"/>
                    </a:cubicBezTo>
                    <a:lnTo>
                      <a:pt x="108" y="69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46" name="Freeform 107">
                <a:extLst>
                  <a:ext uri="{FF2B5EF4-FFF2-40B4-BE49-F238E27FC236}">
                    <a16:creationId xmlns:a16="http://schemas.microsoft.com/office/drawing/2014/main" id="{C09CF3FC-A36C-4FD8-B0A4-8EBD8FA8F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3" y="2070"/>
                <a:ext cx="28" cy="252"/>
              </a:xfrm>
              <a:custGeom>
                <a:avLst/>
                <a:gdLst>
                  <a:gd name="T0" fmla="*/ 0 w 10"/>
                  <a:gd name="T1" fmla="*/ 84 h 84"/>
                  <a:gd name="T2" fmla="*/ 10 w 10"/>
                  <a:gd name="T3" fmla="*/ 43 h 84"/>
                  <a:gd name="T4" fmla="*/ 0 w 10"/>
                  <a:gd name="T5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4">
                    <a:moveTo>
                      <a:pt x="0" y="84"/>
                    </a:moveTo>
                    <a:cubicBezTo>
                      <a:pt x="6" y="84"/>
                      <a:pt x="10" y="65"/>
                      <a:pt x="10" y="43"/>
                    </a:cubicBezTo>
                    <a:cubicBezTo>
                      <a:pt x="10" y="20"/>
                      <a:pt x="6" y="0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47" name="Line 108">
                <a:extLst>
                  <a:ext uri="{FF2B5EF4-FFF2-40B4-BE49-F238E27FC236}">
                    <a16:creationId xmlns:a16="http://schemas.microsoft.com/office/drawing/2014/main" id="{3ED12D3A-9D69-4029-B69A-58F9485BF7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4" y="2193"/>
                <a:ext cx="324" cy="1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48" name="Line 109">
                <a:extLst>
                  <a:ext uri="{FF2B5EF4-FFF2-40B4-BE49-F238E27FC236}">
                    <a16:creationId xmlns:a16="http://schemas.microsoft.com/office/drawing/2014/main" id="{A3E40384-9092-4707-B835-AD6AA47EC0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4" y="2202"/>
                <a:ext cx="324" cy="1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49" name="Freeform 110">
                <a:extLst>
                  <a:ext uri="{FF2B5EF4-FFF2-40B4-BE49-F238E27FC236}">
                    <a16:creationId xmlns:a16="http://schemas.microsoft.com/office/drawing/2014/main" id="{561A0FBB-075F-478E-A925-4B33F589F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205"/>
                <a:ext cx="327" cy="90"/>
              </a:xfrm>
              <a:custGeom>
                <a:avLst/>
                <a:gdLst>
                  <a:gd name="T0" fmla="*/ 0 w 116"/>
                  <a:gd name="T1" fmla="*/ 15 h 30"/>
                  <a:gd name="T2" fmla="*/ 1 w 116"/>
                  <a:gd name="T3" fmla="*/ 0 h 30"/>
                  <a:gd name="T4" fmla="*/ 116 w 116"/>
                  <a:gd name="T5" fmla="*/ 0 h 30"/>
                  <a:gd name="T6" fmla="*/ 9 w 116"/>
                  <a:gd name="T7" fmla="*/ 6 h 30"/>
                  <a:gd name="T8" fmla="*/ 9 w 116"/>
                  <a:gd name="T9" fmla="*/ 9 h 30"/>
                  <a:gd name="T10" fmla="*/ 64 w 116"/>
                  <a:gd name="T11" fmla="*/ 13 h 30"/>
                  <a:gd name="T12" fmla="*/ 91 w 116"/>
                  <a:gd name="T13" fmla="*/ 25 h 30"/>
                  <a:gd name="T14" fmla="*/ 108 w 116"/>
                  <a:gd name="T15" fmla="*/ 25 h 30"/>
                  <a:gd name="T16" fmla="*/ 114 w 116"/>
                  <a:gd name="T17" fmla="*/ 7 h 30"/>
                  <a:gd name="T18" fmla="*/ 109 w 116"/>
                  <a:gd name="T19" fmla="*/ 30 h 30"/>
                  <a:gd name="T20" fmla="*/ 88 w 116"/>
                  <a:gd name="T21" fmla="*/ 30 h 30"/>
                  <a:gd name="T22" fmla="*/ 60 w 116"/>
                  <a:gd name="T23" fmla="*/ 15 h 30"/>
                  <a:gd name="T24" fmla="*/ 0 w 116"/>
                  <a:gd name="T25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" h="30">
                    <a:moveTo>
                      <a:pt x="0" y="15"/>
                    </a:moveTo>
                    <a:cubicBezTo>
                      <a:pt x="0" y="13"/>
                      <a:pt x="2" y="3"/>
                      <a:pt x="1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6" y="0"/>
                      <a:pt x="11" y="5"/>
                      <a:pt x="9" y="6"/>
                    </a:cubicBezTo>
                    <a:cubicBezTo>
                      <a:pt x="7" y="7"/>
                      <a:pt x="6" y="9"/>
                      <a:pt x="9" y="9"/>
                    </a:cubicBezTo>
                    <a:cubicBezTo>
                      <a:pt x="11" y="10"/>
                      <a:pt x="64" y="13"/>
                      <a:pt x="64" y="13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13" y="16"/>
                      <a:pt x="114" y="7"/>
                    </a:cubicBezTo>
                    <a:cubicBezTo>
                      <a:pt x="114" y="17"/>
                      <a:pt x="110" y="27"/>
                      <a:pt x="109" y="30"/>
                    </a:cubicBezTo>
                    <a:cubicBezTo>
                      <a:pt x="88" y="30"/>
                      <a:pt x="88" y="30"/>
                      <a:pt x="88" y="30"/>
                    </a:cubicBezTo>
                    <a:cubicBezTo>
                      <a:pt x="88" y="30"/>
                      <a:pt x="66" y="16"/>
                      <a:pt x="60" y="15"/>
                    </a:cubicBezTo>
                    <a:cubicBezTo>
                      <a:pt x="55" y="14"/>
                      <a:pt x="7" y="14"/>
                      <a:pt x="0" y="15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50" name="Freeform 111">
                <a:extLst>
                  <a:ext uri="{FF2B5EF4-FFF2-40B4-BE49-F238E27FC236}">
                    <a16:creationId xmlns:a16="http://schemas.microsoft.com/office/drawing/2014/main" id="{F632F5A7-937B-4157-B8E1-A44216F85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100"/>
                <a:ext cx="327" cy="87"/>
              </a:xfrm>
              <a:custGeom>
                <a:avLst/>
                <a:gdLst>
                  <a:gd name="T0" fmla="*/ 0 w 116"/>
                  <a:gd name="T1" fmla="*/ 15 h 29"/>
                  <a:gd name="T2" fmla="*/ 2 w 116"/>
                  <a:gd name="T3" fmla="*/ 29 h 29"/>
                  <a:gd name="T4" fmla="*/ 115 w 116"/>
                  <a:gd name="T5" fmla="*/ 29 h 29"/>
                  <a:gd name="T6" fmla="*/ 109 w 116"/>
                  <a:gd name="T7" fmla="*/ 0 h 29"/>
                  <a:gd name="T8" fmla="*/ 105 w 116"/>
                  <a:gd name="T9" fmla="*/ 24 h 29"/>
                  <a:gd name="T10" fmla="*/ 10 w 116"/>
                  <a:gd name="T11" fmla="*/ 25 h 29"/>
                  <a:gd name="T12" fmla="*/ 0 w 116"/>
                  <a:gd name="T13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" h="29">
                    <a:moveTo>
                      <a:pt x="0" y="15"/>
                    </a:moveTo>
                    <a:cubicBezTo>
                      <a:pt x="1" y="18"/>
                      <a:pt x="2" y="29"/>
                      <a:pt x="2" y="29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16" y="28"/>
                      <a:pt x="115" y="6"/>
                      <a:pt x="109" y="0"/>
                    </a:cubicBezTo>
                    <a:cubicBezTo>
                      <a:pt x="111" y="7"/>
                      <a:pt x="111" y="22"/>
                      <a:pt x="105" y="24"/>
                    </a:cubicBezTo>
                    <a:cubicBezTo>
                      <a:pt x="99" y="25"/>
                      <a:pt x="14" y="25"/>
                      <a:pt x="10" y="25"/>
                    </a:cubicBezTo>
                    <a:cubicBezTo>
                      <a:pt x="5" y="25"/>
                      <a:pt x="4" y="24"/>
                      <a:pt x="0" y="15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51" name="Freeform 112">
                <a:extLst>
                  <a:ext uri="{FF2B5EF4-FFF2-40B4-BE49-F238E27FC236}">
                    <a16:creationId xmlns:a16="http://schemas.microsoft.com/office/drawing/2014/main" id="{0EE4D0B8-D006-4F2E-AB1B-570DC10BF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" y="2100"/>
                <a:ext cx="271" cy="54"/>
              </a:xfrm>
              <a:custGeom>
                <a:avLst/>
                <a:gdLst>
                  <a:gd name="T0" fmla="*/ 0 w 96"/>
                  <a:gd name="T1" fmla="*/ 16 h 18"/>
                  <a:gd name="T2" fmla="*/ 51 w 96"/>
                  <a:gd name="T3" fmla="*/ 16 h 18"/>
                  <a:gd name="T4" fmla="*/ 81 w 96"/>
                  <a:gd name="T5" fmla="*/ 0 h 18"/>
                  <a:gd name="T6" fmla="*/ 96 w 96"/>
                  <a:gd name="T7" fmla="*/ 0 h 18"/>
                  <a:gd name="T8" fmla="*/ 80 w 96"/>
                  <a:gd name="T9" fmla="*/ 6 h 18"/>
                  <a:gd name="T10" fmla="*/ 50 w 96"/>
                  <a:gd name="T11" fmla="*/ 18 h 18"/>
                  <a:gd name="T12" fmla="*/ 0 w 96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18">
                    <a:moveTo>
                      <a:pt x="0" y="16"/>
                    </a:moveTo>
                    <a:cubicBezTo>
                      <a:pt x="0" y="16"/>
                      <a:pt x="47" y="16"/>
                      <a:pt x="51" y="16"/>
                    </a:cubicBezTo>
                    <a:cubicBezTo>
                      <a:pt x="58" y="16"/>
                      <a:pt x="75" y="4"/>
                      <a:pt x="81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0" y="1"/>
                      <a:pt x="85" y="1"/>
                      <a:pt x="80" y="6"/>
                    </a:cubicBezTo>
                    <a:cubicBezTo>
                      <a:pt x="74" y="10"/>
                      <a:pt x="63" y="18"/>
                      <a:pt x="50" y="18"/>
                    </a:cubicBezTo>
                    <a:cubicBezTo>
                      <a:pt x="38" y="18"/>
                      <a:pt x="0" y="16"/>
                      <a:pt x="0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52" name="Freeform 113">
                <a:extLst>
                  <a:ext uri="{FF2B5EF4-FFF2-40B4-BE49-F238E27FC236}">
                    <a16:creationId xmlns:a16="http://schemas.microsoft.com/office/drawing/2014/main" id="{F19DA30E-A22B-444F-8F74-20F23E128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4" y="2205"/>
                <a:ext cx="164" cy="42"/>
              </a:xfrm>
              <a:custGeom>
                <a:avLst/>
                <a:gdLst>
                  <a:gd name="T0" fmla="*/ 1 w 58"/>
                  <a:gd name="T1" fmla="*/ 1 h 14"/>
                  <a:gd name="T2" fmla="*/ 0 w 58"/>
                  <a:gd name="T3" fmla="*/ 14 h 14"/>
                  <a:gd name="T4" fmla="*/ 44 w 58"/>
                  <a:gd name="T5" fmla="*/ 14 h 14"/>
                  <a:gd name="T6" fmla="*/ 4 w 58"/>
                  <a:gd name="T7" fmla="*/ 8 h 14"/>
                  <a:gd name="T8" fmla="*/ 58 w 5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4">
                    <a:moveTo>
                      <a:pt x="1" y="1"/>
                    </a:moveTo>
                    <a:cubicBezTo>
                      <a:pt x="2" y="4"/>
                      <a:pt x="0" y="14"/>
                      <a:pt x="0" y="14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37" y="14"/>
                      <a:pt x="4" y="14"/>
                      <a:pt x="4" y="8"/>
                    </a:cubicBezTo>
                    <a:cubicBezTo>
                      <a:pt x="3" y="1"/>
                      <a:pt x="58" y="0"/>
                      <a:pt x="58" y="0"/>
                    </a:cubicBezTo>
                  </a:path>
                </a:pathLst>
              </a:custGeom>
              <a:solidFill>
                <a:srgbClr val="5AA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53" name="Freeform 114">
                <a:extLst>
                  <a:ext uri="{FF2B5EF4-FFF2-40B4-BE49-F238E27FC236}">
                    <a16:creationId xmlns:a16="http://schemas.microsoft.com/office/drawing/2014/main" id="{FB10745B-E01D-4012-A8D9-0344783E2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2124"/>
                <a:ext cx="53" cy="78"/>
              </a:xfrm>
              <a:custGeom>
                <a:avLst/>
                <a:gdLst>
                  <a:gd name="T0" fmla="*/ 14 w 19"/>
                  <a:gd name="T1" fmla="*/ 0 h 26"/>
                  <a:gd name="T2" fmla="*/ 0 w 19"/>
                  <a:gd name="T3" fmla="*/ 0 h 26"/>
                  <a:gd name="T4" fmla="*/ 1 w 19"/>
                  <a:gd name="T5" fmla="*/ 13 h 26"/>
                  <a:gd name="T6" fmla="*/ 0 w 19"/>
                  <a:gd name="T7" fmla="*/ 26 h 26"/>
                  <a:gd name="T8" fmla="*/ 14 w 19"/>
                  <a:gd name="T9" fmla="*/ 26 h 26"/>
                  <a:gd name="T10" fmla="*/ 19 w 19"/>
                  <a:gd name="T11" fmla="*/ 13 h 26"/>
                  <a:gd name="T12" fmla="*/ 14 w 19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6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3"/>
                    </a:cubicBezTo>
                    <a:cubicBezTo>
                      <a:pt x="1" y="17"/>
                      <a:pt x="1" y="22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7" y="26"/>
                      <a:pt x="19" y="20"/>
                      <a:pt x="19" y="13"/>
                    </a:cubicBezTo>
                    <a:cubicBezTo>
                      <a:pt x="19" y="5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54" name="Freeform 115">
                <a:extLst>
                  <a:ext uri="{FF2B5EF4-FFF2-40B4-BE49-F238E27FC236}">
                    <a16:creationId xmlns:a16="http://schemas.microsoft.com/office/drawing/2014/main" id="{E13B3F6D-A4F7-473C-80A3-101A92E98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" y="2157"/>
                <a:ext cx="939" cy="9"/>
              </a:xfrm>
              <a:custGeom>
                <a:avLst/>
                <a:gdLst>
                  <a:gd name="T0" fmla="*/ 333 w 333"/>
                  <a:gd name="T1" fmla="*/ 0 h 3"/>
                  <a:gd name="T2" fmla="*/ 0 w 333"/>
                  <a:gd name="T3" fmla="*/ 0 h 3"/>
                  <a:gd name="T4" fmla="*/ 0 w 333"/>
                  <a:gd name="T5" fmla="*/ 1 h 3"/>
                  <a:gd name="T6" fmla="*/ 0 w 333"/>
                  <a:gd name="T7" fmla="*/ 3 h 3"/>
                  <a:gd name="T8" fmla="*/ 320 w 333"/>
                  <a:gd name="T9" fmla="*/ 2 h 3"/>
                  <a:gd name="T10" fmla="*/ 333 w 333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3" h="3">
                    <a:moveTo>
                      <a:pt x="33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320" y="2"/>
                      <a:pt x="320" y="2"/>
                      <a:pt x="320" y="2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rgbClr val="0033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55" name="Freeform 116">
                <a:extLst>
                  <a:ext uri="{FF2B5EF4-FFF2-40B4-BE49-F238E27FC236}">
                    <a16:creationId xmlns:a16="http://schemas.microsoft.com/office/drawing/2014/main" id="{0BC2D594-4B54-4EAD-8D4C-A4E557D0FC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2" y="2130"/>
                <a:ext cx="39" cy="45"/>
              </a:xfrm>
              <a:custGeom>
                <a:avLst/>
                <a:gdLst>
                  <a:gd name="T0" fmla="*/ 11 w 14"/>
                  <a:gd name="T1" fmla="*/ 15 h 15"/>
                  <a:gd name="T2" fmla="*/ 10 w 14"/>
                  <a:gd name="T3" fmla="*/ 0 h 15"/>
                  <a:gd name="T4" fmla="*/ 0 w 14"/>
                  <a:gd name="T5" fmla="*/ 0 h 15"/>
                  <a:gd name="T6" fmla="*/ 11 w 14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11" y="15"/>
                    </a:moveTo>
                    <a:cubicBezTo>
                      <a:pt x="14" y="8"/>
                      <a:pt x="10" y="0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13" y="2"/>
                      <a:pt x="11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56" name="Freeform 117">
                <a:extLst>
                  <a:ext uri="{FF2B5EF4-FFF2-40B4-BE49-F238E27FC236}">
                    <a16:creationId xmlns:a16="http://schemas.microsoft.com/office/drawing/2014/main" id="{777C1FF3-DA27-46CF-AD0E-85513BE25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2124"/>
                <a:ext cx="53" cy="78"/>
              </a:xfrm>
              <a:custGeom>
                <a:avLst/>
                <a:gdLst>
                  <a:gd name="T0" fmla="*/ 14 w 19"/>
                  <a:gd name="T1" fmla="*/ 0 h 26"/>
                  <a:gd name="T2" fmla="*/ 0 w 19"/>
                  <a:gd name="T3" fmla="*/ 0 h 26"/>
                  <a:gd name="T4" fmla="*/ 1 w 19"/>
                  <a:gd name="T5" fmla="*/ 13 h 26"/>
                  <a:gd name="T6" fmla="*/ 0 w 19"/>
                  <a:gd name="T7" fmla="*/ 26 h 26"/>
                  <a:gd name="T8" fmla="*/ 14 w 19"/>
                  <a:gd name="T9" fmla="*/ 26 h 26"/>
                  <a:gd name="T10" fmla="*/ 19 w 19"/>
                  <a:gd name="T11" fmla="*/ 13 h 26"/>
                  <a:gd name="T12" fmla="*/ 14 w 19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6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3"/>
                    </a:cubicBezTo>
                    <a:cubicBezTo>
                      <a:pt x="1" y="17"/>
                      <a:pt x="1" y="22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7" y="26"/>
                      <a:pt x="19" y="20"/>
                      <a:pt x="19" y="13"/>
                    </a:cubicBezTo>
                    <a:cubicBezTo>
                      <a:pt x="19" y="5"/>
                      <a:pt x="17" y="0"/>
                      <a:pt x="14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57" name="Freeform 118">
                <a:extLst>
                  <a:ext uri="{FF2B5EF4-FFF2-40B4-BE49-F238E27FC236}">
                    <a16:creationId xmlns:a16="http://schemas.microsoft.com/office/drawing/2014/main" id="{547018DB-852B-4187-BF0B-57209B4F62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" y="2151"/>
                <a:ext cx="34" cy="42"/>
              </a:xfrm>
              <a:custGeom>
                <a:avLst/>
                <a:gdLst>
                  <a:gd name="T0" fmla="*/ 1 w 12"/>
                  <a:gd name="T1" fmla="*/ 0 h 14"/>
                  <a:gd name="T2" fmla="*/ 0 w 12"/>
                  <a:gd name="T3" fmla="*/ 14 h 14"/>
                  <a:gd name="T4" fmla="*/ 12 w 12"/>
                  <a:gd name="T5" fmla="*/ 14 h 14"/>
                  <a:gd name="T6" fmla="*/ 3 w 12"/>
                  <a:gd name="T7" fmla="*/ 7 h 14"/>
                  <a:gd name="T8" fmla="*/ 1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" y="0"/>
                    </a:moveTo>
                    <a:cubicBezTo>
                      <a:pt x="1" y="4"/>
                      <a:pt x="1" y="12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8" y="13"/>
                      <a:pt x="4" y="10"/>
                      <a:pt x="3" y="7"/>
                    </a:cubicBezTo>
                    <a:cubicBezTo>
                      <a:pt x="3" y="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AA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58" name="Freeform 119">
                <a:extLst>
                  <a:ext uri="{FF2B5EF4-FFF2-40B4-BE49-F238E27FC236}">
                    <a16:creationId xmlns:a16="http://schemas.microsoft.com/office/drawing/2014/main" id="{2A7A6484-DFCE-4EA0-9782-1A12FC82B2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1" y="2097"/>
                <a:ext cx="39" cy="39"/>
              </a:xfrm>
              <a:custGeom>
                <a:avLst/>
                <a:gdLst>
                  <a:gd name="T0" fmla="*/ 2 w 14"/>
                  <a:gd name="T1" fmla="*/ 9 h 13"/>
                  <a:gd name="T2" fmla="*/ 5 w 14"/>
                  <a:gd name="T3" fmla="*/ 1 h 13"/>
                  <a:gd name="T4" fmla="*/ 12 w 14"/>
                  <a:gd name="T5" fmla="*/ 4 h 13"/>
                  <a:gd name="T6" fmla="*/ 9 w 14"/>
                  <a:gd name="T7" fmla="*/ 12 h 13"/>
                  <a:gd name="T8" fmla="*/ 2 w 14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2" y="9"/>
                    </a:moveTo>
                    <a:cubicBezTo>
                      <a:pt x="0" y="6"/>
                      <a:pt x="2" y="2"/>
                      <a:pt x="5" y="1"/>
                    </a:cubicBezTo>
                    <a:cubicBezTo>
                      <a:pt x="8" y="0"/>
                      <a:pt x="11" y="1"/>
                      <a:pt x="12" y="4"/>
                    </a:cubicBezTo>
                    <a:cubicBezTo>
                      <a:pt x="14" y="7"/>
                      <a:pt x="12" y="11"/>
                      <a:pt x="9" y="12"/>
                    </a:cubicBezTo>
                    <a:cubicBezTo>
                      <a:pt x="6" y="13"/>
                      <a:pt x="3" y="12"/>
                      <a:pt x="2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59" name="Freeform 120">
                <a:extLst>
                  <a:ext uri="{FF2B5EF4-FFF2-40B4-BE49-F238E27FC236}">
                    <a16:creationId xmlns:a16="http://schemas.microsoft.com/office/drawing/2014/main" id="{D0EE7826-8B21-4479-AD39-8AEEA71C0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" y="2103"/>
                <a:ext cx="25" cy="27"/>
              </a:xfrm>
              <a:custGeom>
                <a:avLst/>
                <a:gdLst>
                  <a:gd name="T0" fmla="*/ 1 w 9"/>
                  <a:gd name="T1" fmla="*/ 6 h 9"/>
                  <a:gd name="T2" fmla="*/ 3 w 9"/>
                  <a:gd name="T3" fmla="*/ 1 h 9"/>
                  <a:gd name="T4" fmla="*/ 9 w 9"/>
                  <a:gd name="T5" fmla="*/ 3 h 9"/>
                  <a:gd name="T6" fmla="*/ 6 w 9"/>
                  <a:gd name="T7" fmla="*/ 8 h 9"/>
                  <a:gd name="T8" fmla="*/ 1 w 9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1" y="6"/>
                    </a:move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8" y="1"/>
                      <a:pt x="9" y="3"/>
                    </a:cubicBezTo>
                    <a:cubicBezTo>
                      <a:pt x="9" y="5"/>
                      <a:pt x="8" y="8"/>
                      <a:pt x="6" y="8"/>
                    </a:cubicBezTo>
                    <a:cubicBezTo>
                      <a:pt x="4" y="9"/>
                      <a:pt x="2" y="8"/>
                      <a:pt x="1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60" name="Freeform 121">
                <a:extLst>
                  <a:ext uri="{FF2B5EF4-FFF2-40B4-BE49-F238E27FC236}">
                    <a16:creationId xmlns:a16="http://schemas.microsoft.com/office/drawing/2014/main" id="{5B3D133A-E819-45BE-9138-4DD91788C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0" y="2091"/>
                <a:ext cx="57" cy="60"/>
              </a:xfrm>
              <a:custGeom>
                <a:avLst/>
                <a:gdLst>
                  <a:gd name="T0" fmla="*/ 2 w 20"/>
                  <a:gd name="T1" fmla="*/ 14 h 20"/>
                  <a:gd name="T2" fmla="*/ 7 w 20"/>
                  <a:gd name="T3" fmla="*/ 2 h 20"/>
                  <a:gd name="T4" fmla="*/ 18 w 20"/>
                  <a:gd name="T5" fmla="*/ 7 h 20"/>
                  <a:gd name="T6" fmla="*/ 13 w 20"/>
                  <a:gd name="T7" fmla="*/ 19 h 20"/>
                  <a:gd name="T8" fmla="*/ 2 w 20"/>
                  <a:gd name="T9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2" y="14"/>
                    </a:moveTo>
                    <a:cubicBezTo>
                      <a:pt x="0" y="9"/>
                      <a:pt x="2" y="4"/>
                      <a:pt x="7" y="2"/>
                    </a:cubicBezTo>
                    <a:cubicBezTo>
                      <a:pt x="11" y="0"/>
                      <a:pt x="17" y="2"/>
                      <a:pt x="18" y="7"/>
                    </a:cubicBezTo>
                    <a:cubicBezTo>
                      <a:pt x="20" y="11"/>
                      <a:pt x="18" y="17"/>
                      <a:pt x="13" y="19"/>
                    </a:cubicBezTo>
                    <a:cubicBezTo>
                      <a:pt x="9" y="20"/>
                      <a:pt x="4" y="18"/>
                      <a:pt x="2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761" name="ZoneTexte 760">
              <a:extLst>
                <a:ext uri="{FF2B5EF4-FFF2-40B4-BE49-F238E27FC236}">
                  <a16:creationId xmlns:a16="http://schemas.microsoft.com/office/drawing/2014/main" id="{D0DEC8F3-0F66-44BD-AE19-6F122716AD9F}"/>
                </a:ext>
              </a:extLst>
            </p:cNvPr>
            <p:cNvSpPr txBox="1"/>
            <p:nvPr/>
          </p:nvSpPr>
          <p:spPr>
            <a:xfrm>
              <a:off x="8673457" y="6287578"/>
              <a:ext cx="25272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a typeface="ＭＳ Ｐゴシック" pitchFamily="34" charset="-128"/>
                </a:rPr>
                <a:t>Cabotegravir (CAB) injection Placebo</a:t>
              </a:r>
            </a:p>
          </p:txBody>
        </p:sp>
        <p:sp>
          <p:nvSpPr>
            <p:cNvPr id="762" name="Forme libre 8">
              <a:extLst>
                <a:ext uri="{FF2B5EF4-FFF2-40B4-BE49-F238E27FC236}">
                  <a16:creationId xmlns:a16="http://schemas.microsoft.com/office/drawing/2014/main" id="{F696234C-508C-4730-918F-4AC06E263B22}"/>
                </a:ext>
              </a:extLst>
            </p:cNvPr>
            <p:cNvSpPr/>
            <p:nvPr/>
          </p:nvSpPr>
          <p:spPr>
            <a:xfrm rot="5400000">
              <a:off x="6475214" y="3067523"/>
              <a:ext cx="186538" cy="3884705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  <a:lnTo>
                    <a:pt x="558800" y="1234440"/>
                  </a:lnTo>
                  <a:lnTo>
                    <a:pt x="0" y="1234440"/>
                  </a:lnTo>
                </a:path>
              </a:pathLst>
            </a:custGeom>
            <a:noFill/>
            <a:ln w="1905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426CA7FF-90B0-4522-AC72-DAA087ABB1FA}"/>
                </a:ext>
              </a:extLst>
            </p:cNvPr>
            <p:cNvGrpSpPr/>
            <p:nvPr/>
          </p:nvGrpSpPr>
          <p:grpSpPr>
            <a:xfrm>
              <a:off x="6784305" y="4883447"/>
              <a:ext cx="680192" cy="261610"/>
              <a:chOff x="6232696" y="6363063"/>
              <a:chExt cx="823032" cy="261610"/>
            </a:xfrm>
          </p:grpSpPr>
          <p:sp>
            <p:nvSpPr>
              <p:cNvPr id="45" name="Rectangle : avec coins arrondis en haut 44">
                <a:extLst>
                  <a:ext uri="{FF2B5EF4-FFF2-40B4-BE49-F238E27FC236}">
                    <a16:creationId xmlns:a16="http://schemas.microsoft.com/office/drawing/2014/main" id="{F65BA8D5-06E7-4324-ACA9-53204726EC8C}"/>
                  </a:ext>
                </a:extLst>
              </p:cNvPr>
              <p:cNvSpPr/>
              <p:nvPr/>
            </p:nvSpPr>
            <p:spPr bwMode="auto">
              <a:xfrm rot="16200000">
                <a:off x="6322107" y="6288111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206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46" name="Rectangle : avec coins arrondis en haut 45">
                <a:extLst>
                  <a:ext uri="{FF2B5EF4-FFF2-40B4-BE49-F238E27FC236}">
                    <a16:creationId xmlns:a16="http://schemas.microsoft.com/office/drawing/2014/main" id="{D977876F-C2A4-4D6B-9DF9-DF7F94A6DFA2}"/>
                  </a:ext>
                </a:extLst>
              </p:cNvPr>
              <p:cNvSpPr/>
              <p:nvPr/>
            </p:nvSpPr>
            <p:spPr bwMode="auto">
              <a:xfrm rot="5400000">
                <a:off x="6733623" y="6288110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BBE0E3">
                  <a:lumMod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63512AE5-0509-496E-9FB0-6061C206CBFA}"/>
                  </a:ext>
                </a:extLst>
              </p:cNvPr>
              <p:cNvSpPr txBox="1"/>
              <p:nvPr/>
            </p:nvSpPr>
            <p:spPr>
              <a:xfrm>
                <a:off x="6240576" y="6363063"/>
                <a:ext cx="80727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ＭＳ Ｐゴシック" pitchFamily="34" charset="-128"/>
                  </a:rPr>
                  <a:t>TDF/FTC</a:t>
                </a:r>
              </a:p>
            </p:txBody>
          </p:sp>
        </p:grpSp>
        <p:grpSp>
          <p:nvGrpSpPr>
            <p:cNvPr id="772" name="Groupe 771">
              <a:extLst>
                <a:ext uri="{FF2B5EF4-FFF2-40B4-BE49-F238E27FC236}">
                  <a16:creationId xmlns:a16="http://schemas.microsoft.com/office/drawing/2014/main" id="{57D200C9-17B4-4AF7-A1DF-A62A7541C081}"/>
                </a:ext>
              </a:extLst>
            </p:cNvPr>
            <p:cNvGrpSpPr/>
            <p:nvPr/>
          </p:nvGrpSpPr>
          <p:grpSpPr>
            <a:xfrm>
              <a:off x="8001400" y="5983828"/>
              <a:ext cx="618356" cy="253916"/>
              <a:chOff x="-257192" y="1745759"/>
              <a:chExt cx="823032" cy="253916"/>
            </a:xfrm>
          </p:grpSpPr>
          <p:sp>
            <p:nvSpPr>
              <p:cNvPr id="773" name="Rectangle : avec coins arrondis en haut 772">
                <a:extLst>
                  <a:ext uri="{FF2B5EF4-FFF2-40B4-BE49-F238E27FC236}">
                    <a16:creationId xmlns:a16="http://schemas.microsoft.com/office/drawing/2014/main" id="{79C841AC-549A-45AB-80A0-943F190A5378}"/>
                  </a:ext>
                </a:extLst>
              </p:cNvPr>
              <p:cNvSpPr/>
              <p:nvPr/>
            </p:nvSpPr>
            <p:spPr bwMode="auto">
              <a:xfrm rot="16200000">
                <a:off x="-167781" y="1670807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7F7F7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74" name="Rectangle : avec coins arrondis en haut 773">
                <a:extLst>
                  <a:ext uri="{FF2B5EF4-FFF2-40B4-BE49-F238E27FC236}">
                    <a16:creationId xmlns:a16="http://schemas.microsoft.com/office/drawing/2014/main" id="{30380F67-FAF1-4FD5-A1D3-EA410C52923C}"/>
                  </a:ext>
                </a:extLst>
              </p:cNvPr>
              <p:cNvSpPr/>
              <p:nvPr/>
            </p:nvSpPr>
            <p:spPr bwMode="auto">
              <a:xfrm rot="5400000">
                <a:off x="243735" y="1670806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A6A6A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75" name="ZoneTexte 774">
                <a:extLst>
                  <a:ext uri="{FF2B5EF4-FFF2-40B4-BE49-F238E27FC236}">
                    <a16:creationId xmlns:a16="http://schemas.microsoft.com/office/drawing/2014/main" id="{669FCDB2-98C8-4E1F-A867-412C2068A3CC}"/>
                  </a:ext>
                </a:extLst>
              </p:cNvPr>
              <p:cNvSpPr txBox="1"/>
              <p:nvPr/>
            </p:nvSpPr>
            <p:spPr>
              <a:xfrm>
                <a:off x="-117923" y="1745759"/>
                <a:ext cx="54449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</a:rPr>
                  <a:t>CAB</a:t>
                </a:r>
              </a:p>
            </p:txBody>
          </p:sp>
        </p:grpSp>
        <p:grpSp>
          <p:nvGrpSpPr>
            <p:cNvPr id="776" name="Groupe 775">
              <a:extLst>
                <a:ext uri="{FF2B5EF4-FFF2-40B4-BE49-F238E27FC236}">
                  <a16:creationId xmlns:a16="http://schemas.microsoft.com/office/drawing/2014/main" id="{9B33B3D0-DEAA-41E8-BD45-154AF0927144}"/>
                </a:ext>
              </a:extLst>
            </p:cNvPr>
            <p:cNvGrpSpPr/>
            <p:nvPr/>
          </p:nvGrpSpPr>
          <p:grpSpPr>
            <a:xfrm>
              <a:off x="7970482" y="5670913"/>
              <a:ext cx="680192" cy="253916"/>
              <a:chOff x="4631408" y="3542971"/>
              <a:chExt cx="680192" cy="253916"/>
            </a:xfrm>
          </p:grpSpPr>
          <p:sp>
            <p:nvSpPr>
              <p:cNvPr id="777" name="Rectangle : avec coins arrondis en haut 776">
                <a:extLst>
                  <a:ext uri="{FF2B5EF4-FFF2-40B4-BE49-F238E27FC236}">
                    <a16:creationId xmlns:a16="http://schemas.microsoft.com/office/drawing/2014/main" id="{A301BC1C-8144-4EA9-B10F-B07BF9684E5F}"/>
                  </a:ext>
                </a:extLst>
              </p:cNvPr>
              <p:cNvSpPr/>
              <p:nvPr/>
            </p:nvSpPr>
            <p:spPr bwMode="auto">
              <a:xfrm rot="16200000">
                <a:off x="4685109" y="3503729"/>
                <a:ext cx="232694" cy="34009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7F7F7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778" name="Rectangle : avec coins arrondis en haut 777">
                <a:extLst>
                  <a:ext uri="{FF2B5EF4-FFF2-40B4-BE49-F238E27FC236}">
                    <a16:creationId xmlns:a16="http://schemas.microsoft.com/office/drawing/2014/main" id="{1AC2FDEC-541E-4298-9976-B9DE7647E90E}"/>
                  </a:ext>
                </a:extLst>
              </p:cNvPr>
              <p:cNvSpPr/>
              <p:nvPr/>
            </p:nvSpPr>
            <p:spPr bwMode="auto">
              <a:xfrm rot="5400000">
                <a:off x="5025205" y="3503728"/>
                <a:ext cx="232694" cy="34009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A6A6A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779" name="ZoneTexte 778">
                <a:extLst>
                  <a:ext uri="{FF2B5EF4-FFF2-40B4-BE49-F238E27FC236}">
                    <a16:creationId xmlns:a16="http://schemas.microsoft.com/office/drawing/2014/main" id="{93E42E77-F26B-4C50-8932-2B2ED12FD236}"/>
                  </a:ext>
                </a:extLst>
              </p:cNvPr>
              <p:cNvSpPr txBox="1"/>
              <p:nvPr/>
            </p:nvSpPr>
            <p:spPr>
              <a:xfrm>
                <a:off x="4647538" y="3542971"/>
                <a:ext cx="64793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ＭＳ Ｐゴシック" pitchFamily="34" charset="-128"/>
                  </a:rPr>
                  <a:t>TDF/FTC</a:t>
                </a:r>
              </a:p>
            </p:txBody>
          </p:sp>
        </p:grpSp>
      </p:grpSp>
      <p:sp>
        <p:nvSpPr>
          <p:cNvPr id="433" name="Text Box 3">
            <a:extLst>
              <a:ext uri="{FF2B5EF4-FFF2-40B4-BE49-F238E27FC236}">
                <a16:creationId xmlns:a16="http://schemas.microsoft.com/office/drawing/2014/main" id="{EDDAE700-3908-43D4-B393-5BE61B084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8691" y="6444771"/>
            <a:ext cx="24833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1400" i="1" dirty="0">
                <a:solidFill>
                  <a:srgbClr val="0070C0"/>
                </a:solidFill>
              </a:rPr>
              <a:t>Landovitz R, CROI 2022, Abs. 96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90CAE62-A009-4C90-80EA-36AA1DC82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9774274" cy="1481068"/>
          </a:xfrm>
        </p:spPr>
        <p:txBody>
          <a:bodyPr>
            <a:noAutofit/>
          </a:bodyPr>
          <a:lstStyle/>
          <a:p>
            <a:r>
              <a:rPr lang="en-US" sz="2900" dirty="0"/>
              <a:t>HPTN 083 Study: updated results of CAB LA IM Q 2 months versus TDF/FTC PO for </a:t>
            </a:r>
            <a:r>
              <a:rPr lang="en-US" sz="2900" dirty="0" err="1"/>
              <a:t>PrEP</a:t>
            </a:r>
            <a:r>
              <a:rPr lang="en-US" sz="2900" dirty="0"/>
              <a:t> (1)</a:t>
            </a:r>
          </a:p>
        </p:txBody>
      </p:sp>
    </p:spTree>
    <p:extLst>
      <p:ext uri="{BB962C8B-B14F-4D97-AF65-F5344CB8AC3E}">
        <p14:creationId xmlns:p14="http://schemas.microsoft.com/office/powerpoint/2010/main" val="636809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Freeform 147">
            <a:extLst>
              <a:ext uri="{FF2B5EF4-FFF2-40B4-BE49-F238E27FC236}">
                <a16:creationId xmlns:a16="http://schemas.microsoft.com/office/drawing/2014/main" id="{0D7F4669-7EF3-4357-805E-CDF2D03E7B58}"/>
              </a:ext>
            </a:extLst>
          </p:cNvPr>
          <p:cNvSpPr>
            <a:spLocks/>
          </p:cNvSpPr>
          <p:nvPr/>
        </p:nvSpPr>
        <p:spPr bwMode="auto">
          <a:xfrm>
            <a:off x="2132058" y="4740116"/>
            <a:ext cx="1268985" cy="460375"/>
          </a:xfrm>
          <a:custGeom>
            <a:avLst/>
            <a:gdLst>
              <a:gd name="T0" fmla="*/ 967 w 967"/>
              <a:gd name="T1" fmla="*/ 239 h 290"/>
              <a:gd name="T2" fmla="*/ 967 w 967"/>
              <a:gd name="T3" fmla="*/ 52 h 290"/>
              <a:gd name="T4" fmla="*/ 251 w 967"/>
              <a:gd name="T5" fmla="*/ 52 h 290"/>
              <a:gd name="T6" fmla="*/ 251 w 967"/>
              <a:gd name="T7" fmla="*/ 0 h 290"/>
              <a:gd name="T8" fmla="*/ 0 w 967"/>
              <a:gd name="T9" fmla="*/ 145 h 290"/>
              <a:gd name="T10" fmla="*/ 251 w 967"/>
              <a:gd name="T11" fmla="*/ 290 h 290"/>
              <a:gd name="T12" fmla="*/ 251 w 967"/>
              <a:gd name="T13" fmla="*/ 239 h 290"/>
              <a:gd name="T14" fmla="*/ 967 w 967"/>
              <a:gd name="T15" fmla="*/ 239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67" h="290">
                <a:moveTo>
                  <a:pt x="967" y="239"/>
                </a:moveTo>
                <a:lnTo>
                  <a:pt x="967" y="52"/>
                </a:lnTo>
                <a:lnTo>
                  <a:pt x="251" y="52"/>
                </a:lnTo>
                <a:lnTo>
                  <a:pt x="251" y="0"/>
                </a:lnTo>
                <a:lnTo>
                  <a:pt x="0" y="145"/>
                </a:lnTo>
                <a:lnTo>
                  <a:pt x="251" y="290"/>
                </a:lnTo>
                <a:lnTo>
                  <a:pt x="251" y="239"/>
                </a:lnTo>
                <a:lnTo>
                  <a:pt x="967" y="239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01" name="Freeform 148">
            <a:extLst>
              <a:ext uri="{FF2B5EF4-FFF2-40B4-BE49-F238E27FC236}">
                <a16:creationId xmlns:a16="http://schemas.microsoft.com/office/drawing/2014/main" id="{2237EFA8-5350-4E65-86D6-FFFADC62EE5F}"/>
              </a:ext>
            </a:extLst>
          </p:cNvPr>
          <p:cNvSpPr>
            <a:spLocks/>
          </p:cNvSpPr>
          <p:nvPr/>
        </p:nvSpPr>
        <p:spPr bwMode="auto">
          <a:xfrm>
            <a:off x="3401042" y="4740116"/>
            <a:ext cx="1508583" cy="460375"/>
          </a:xfrm>
          <a:custGeom>
            <a:avLst/>
            <a:gdLst>
              <a:gd name="T0" fmla="*/ 0 w 968"/>
              <a:gd name="T1" fmla="*/ 52 h 290"/>
              <a:gd name="T2" fmla="*/ 0 w 968"/>
              <a:gd name="T3" fmla="*/ 239 h 290"/>
              <a:gd name="T4" fmla="*/ 717 w 968"/>
              <a:gd name="T5" fmla="*/ 239 h 290"/>
              <a:gd name="T6" fmla="*/ 717 w 968"/>
              <a:gd name="T7" fmla="*/ 290 h 290"/>
              <a:gd name="T8" fmla="*/ 968 w 968"/>
              <a:gd name="T9" fmla="*/ 146 h 290"/>
              <a:gd name="T10" fmla="*/ 717 w 968"/>
              <a:gd name="T11" fmla="*/ 0 h 290"/>
              <a:gd name="T12" fmla="*/ 717 w 968"/>
              <a:gd name="T13" fmla="*/ 52 h 290"/>
              <a:gd name="T14" fmla="*/ 0 w 968"/>
              <a:gd name="T15" fmla="*/ 52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68" h="290">
                <a:moveTo>
                  <a:pt x="0" y="52"/>
                </a:moveTo>
                <a:lnTo>
                  <a:pt x="0" y="239"/>
                </a:lnTo>
                <a:lnTo>
                  <a:pt x="717" y="239"/>
                </a:lnTo>
                <a:lnTo>
                  <a:pt x="717" y="290"/>
                </a:lnTo>
                <a:lnTo>
                  <a:pt x="968" y="146"/>
                </a:lnTo>
                <a:lnTo>
                  <a:pt x="717" y="0"/>
                </a:lnTo>
                <a:lnTo>
                  <a:pt x="717" y="52"/>
                </a:lnTo>
                <a:lnTo>
                  <a:pt x="0" y="52"/>
                </a:lnTo>
                <a:close/>
              </a:path>
            </a:pathLst>
          </a:cu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04" name="Line 151">
            <a:extLst>
              <a:ext uri="{FF2B5EF4-FFF2-40B4-BE49-F238E27FC236}">
                <a16:creationId xmlns:a16="http://schemas.microsoft.com/office/drawing/2014/main" id="{66164853-A11C-41E5-94BE-1E2A494F12E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8018" y="4664028"/>
            <a:ext cx="0" cy="1649413"/>
          </a:xfrm>
          <a:prstGeom prst="line">
            <a:avLst/>
          </a:prstGeom>
          <a:noFill/>
          <a:ln w="1588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05" name="Line 152">
            <a:extLst>
              <a:ext uri="{FF2B5EF4-FFF2-40B4-BE49-F238E27FC236}">
                <a16:creationId xmlns:a16="http://schemas.microsoft.com/office/drawing/2014/main" id="{EE2E4737-6894-4240-8892-98E6608468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64568" y="4664028"/>
            <a:ext cx="0" cy="1649413"/>
          </a:xfrm>
          <a:prstGeom prst="line">
            <a:avLst/>
          </a:prstGeom>
          <a:noFill/>
          <a:ln w="1588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06" name="Line 153">
            <a:extLst>
              <a:ext uri="{FF2B5EF4-FFF2-40B4-BE49-F238E27FC236}">
                <a16:creationId xmlns:a16="http://schemas.microsoft.com/office/drawing/2014/main" id="{F2B78FF6-5A40-4CFD-BBE9-323AA470F4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5743" y="4664028"/>
            <a:ext cx="0" cy="1649413"/>
          </a:xfrm>
          <a:prstGeom prst="line">
            <a:avLst/>
          </a:prstGeom>
          <a:noFill/>
          <a:ln w="1588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grpSp>
        <p:nvGrpSpPr>
          <p:cNvPr id="468" name="Groupe 467">
            <a:extLst>
              <a:ext uri="{FF2B5EF4-FFF2-40B4-BE49-F238E27FC236}">
                <a16:creationId xmlns:a16="http://schemas.microsoft.com/office/drawing/2014/main" id="{105848A7-C40B-4097-ABCC-1E817C928348}"/>
              </a:ext>
            </a:extLst>
          </p:cNvPr>
          <p:cNvGrpSpPr/>
          <p:nvPr/>
        </p:nvGrpSpPr>
        <p:grpSpPr>
          <a:xfrm>
            <a:off x="1870693" y="6313441"/>
            <a:ext cx="2914650" cy="53975"/>
            <a:chOff x="8456613" y="4448176"/>
            <a:chExt cx="2914650" cy="53975"/>
          </a:xfrm>
        </p:grpSpPr>
        <p:sp>
          <p:nvSpPr>
            <p:cNvPr id="407" name="Freeform 154">
              <a:extLst>
                <a:ext uri="{FF2B5EF4-FFF2-40B4-BE49-F238E27FC236}">
                  <a16:creationId xmlns:a16="http://schemas.microsoft.com/office/drawing/2014/main" id="{4B9866FC-B57E-4FD6-82FB-7C9E92ADD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1663" y="4448176"/>
              <a:ext cx="422275" cy="53975"/>
            </a:xfrm>
            <a:custGeom>
              <a:avLst/>
              <a:gdLst>
                <a:gd name="T0" fmla="*/ 266 w 266"/>
                <a:gd name="T1" fmla="*/ 34 h 34"/>
                <a:gd name="T2" fmla="*/ 266 w 266"/>
                <a:gd name="T3" fmla="*/ 0 h 34"/>
                <a:gd name="T4" fmla="*/ 0 w 266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" h="34">
                  <a:moveTo>
                    <a:pt x="266" y="34"/>
                  </a:moveTo>
                  <a:lnTo>
                    <a:pt x="26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latin typeface="+mj-lt"/>
              </a:endParaRPr>
            </a:p>
          </p:txBody>
        </p:sp>
        <p:sp>
          <p:nvSpPr>
            <p:cNvPr id="408" name="Freeform 155">
              <a:extLst>
                <a:ext uri="{FF2B5EF4-FFF2-40B4-BE49-F238E27FC236}">
                  <a16:creationId xmlns:a16="http://schemas.microsoft.com/office/drawing/2014/main" id="{BCACBC8E-025F-4C4A-A108-41711CDBF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488" y="4448176"/>
              <a:ext cx="1120775" cy="53975"/>
            </a:xfrm>
            <a:custGeom>
              <a:avLst/>
              <a:gdLst>
                <a:gd name="T0" fmla="*/ 706 w 706"/>
                <a:gd name="T1" fmla="*/ 34 h 34"/>
                <a:gd name="T2" fmla="*/ 706 w 706"/>
                <a:gd name="T3" fmla="*/ 0 h 34"/>
                <a:gd name="T4" fmla="*/ 0 w 706"/>
                <a:gd name="T5" fmla="*/ 0 h 34"/>
                <a:gd name="T6" fmla="*/ 0 w 706"/>
                <a:gd name="T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6" h="34">
                  <a:moveTo>
                    <a:pt x="706" y="34"/>
                  </a:moveTo>
                  <a:lnTo>
                    <a:pt x="706" y="0"/>
                  </a:lnTo>
                  <a:lnTo>
                    <a:pt x="0" y="0"/>
                  </a:lnTo>
                  <a:lnTo>
                    <a:pt x="0" y="34"/>
                  </a:lnTo>
                </a:path>
              </a:pathLst>
            </a:cu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latin typeface="+mj-lt"/>
              </a:endParaRPr>
            </a:p>
          </p:txBody>
        </p:sp>
        <p:sp>
          <p:nvSpPr>
            <p:cNvPr id="409" name="Line 156">
              <a:extLst>
                <a:ext uri="{FF2B5EF4-FFF2-40B4-BE49-F238E27FC236}">
                  <a16:creationId xmlns:a16="http://schemas.microsoft.com/office/drawing/2014/main" id="{5717F4B9-4FA4-492C-B97F-AB1E9DF6AF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491663" y="4448176"/>
              <a:ext cx="0" cy="5397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latin typeface="+mj-lt"/>
              </a:endParaRPr>
            </a:p>
          </p:txBody>
        </p:sp>
        <p:sp>
          <p:nvSpPr>
            <p:cNvPr id="410" name="Freeform 157">
              <a:extLst>
                <a:ext uri="{FF2B5EF4-FFF2-40B4-BE49-F238E27FC236}">
                  <a16:creationId xmlns:a16="http://schemas.microsoft.com/office/drawing/2014/main" id="{CF9D7AE3-9AC2-47CA-8E07-A184C2005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6613" y="4448176"/>
              <a:ext cx="1035050" cy="53975"/>
            </a:xfrm>
            <a:custGeom>
              <a:avLst/>
              <a:gdLst>
                <a:gd name="T0" fmla="*/ 0 w 652"/>
                <a:gd name="T1" fmla="*/ 34 h 34"/>
                <a:gd name="T2" fmla="*/ 0 w 652"/>
                <a:gd name="T3" fmla="*/ 0 h 34"/>
                <a:gd name="T4" fmla="*/ 652 w 652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2" h="34">
                  <a:moveTo>
                    <a:pt x="0" y="34"/>
                  </a:moveTo>
                  <a:lnTo>
                    <a:pt x="0" y="0"/>
                  </a:lnTo>
                  <a:lnTo>
                    <a:pt x="652" y="0"/>
                  </a:lnTo>
                </a:path>
              </a:pathLst>
            </a:cu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latin typeface="+mj-lt"/>
              </a:endParaRPr>
            </a:p>
          </p:txBody>
        </p:sp>
      </p:grpSp>
      <p:sp>
        <p:nvSpPr>
          <p:cNvPr id="412" name="Freeform 159">
            <a:extLst>
              <a:ext uri="{FF2B5EF4-FFF2-40B4-BE49-F238E27FC236}">
                <a16:creationId xmlns:a16="http://schemas.microsoft.com/office/drawing/2014/main" id="{5BA0503D-F35C-4D6D-BF84-818F6B7251AD}"/>
              </a:ext>
            </a:extLst>
          </p:cNvPr>
          <p:cNvSpPr>
            <a:spLocks/>
          </p:cNvSpPr>
          <p:nvPr/>
        </p:nvSpPr>
        <p:spPr bwMode="auto">
          <a:xfrm>
            <a:off x="2762868" y="5624081"/>
            <a:ext cx="0" cy="246063"/>
          </a:xfrm>
          <a:custGeom>
            <a:avLst/>
            <a:gdLst>
              <a:gd name="T0" fmla="*/ 0 h 155"/>
              <a:gd name="T1" fmla="*/ 77 h 155"/>
              <a:gd name="T2" fmla="*/ 155 h 15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55">
                <a:moveTo>
                  <a:pt x="0" y="0"/>
                </a:moveTo>
                <a:lnTo>
                  <a:pt x="0" y="77"/>
                </a:lnTo>
                <a:lnTo>
                  <a:pt x="0" y="155"/>
                </a:lnTo>
              </a:path>
            </a:pathLst>
          </a:custGeom>
          <a:noFill/>
          <a:ln w="44450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200">
              <a:latin typeface="+mj-lt"/>
            </a:endParaRPr>
          </a:p>
        </p:txBody>
      </p:sp>
      <p:sp>
        <p:nvSpPr>
          <p:cNvPr id="413" name="Line 160">
            <a:extLst>
              <a:ext uri="{FF2B5EF4-FFF2-40B4-BE49-F238E27FC236}">
                <a16:creationId xmlns:a16="http://schemas.microsoft.com/office/drawing/2014/main" id="{550B166A-1F00-4B06-AF25-3FADA38BD9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16755" y="5746319"/>
            <a:ext cx="646113" cy="0"/>
          </a:xfrm>
          <a:prstGeom prst="line">
            <a:avLst/>
          </a:prstGeom>
          <a:noFill/>
          <a:ln w="44450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200">
              <a:latin typeface="+mj-lt"/>
            </a:endParaRPr>
          </a:p>
        </p:txBody>
      </p:sp>
      <p:sp>
        <p:nvSpPr>
          <p:cNvPr id="414" name="Freeform 161">
            <a:extLst>
              <a:ext uri="{FF2B5EF4-FFF2-40B4-BE49-F238E27FC236}">
                <a16:creationId xmlns:a16="http://schemas.microsoft.com/office/drawing/2014/main" id="{A070D848-FEF4-4D71-A38D-DD11C35F6BB2}"/>
              </a:ext>
            </a:extLst>
          </p:cNvPr>
          <p:cNvSpPr>
            <a:spLocks/>
          </p:cNvSpPr>
          <p:nvPr/>
        </p:nvSpPr>
        <p:spPr bwMode="auto">
          <a:xfrm>
            <a:off x="2116755" y="5624081"/>
            <a:ext cx="0" cy="246063"/>
          </a:xfrm>
          <a:custGeom>
            <a:avLst/>
            <a:gdLst>
              <a:gd name="T0" fmla="*/ 0 h 155"/>
              <a:gd name="T1" fmla="*/ 77 h 155"/>
              <a:gd name="T2" fmla="*/ 155 h 15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55">
                <a:moveTo>
                  <a:pt x="0" y="0"/>
                </a:moveTo>
                <a:lnTo>
                  <a:pt x="0" y="77"/>
                </a:lnTo>
                <a:lnTo>
                  <a:pt x="0" y="155"/>
                </a:lnTo>
              </a:path>
            </a:pathLst>
          </a:custGeom>
          <a:noFill/>
          <a:ln w="44450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200">
              <a:latin typeface="+mj-lt"/>
            </a:endParaRPr>
          </a:p>
        </p:txBody>
      </p:sp>
      <p:sp>
        <p:nvSpPr>
          <p:cNvPr id="447" name="Rectangle 194">
            <a:extLst>
              <a:ext uri="{FF2B5EF4-FFF2-40B4-BE49-F238E27FC236}">
                <a16:creationId xmlns:a16="http://schemas.microsoft.com/office/drawing/2014/main" id="{16A9D584-1842-4D54-A957-F912E0AC2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9354" y="6392816"/>
            <a:ext cx="785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0</a:t>
            </a: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48" name="Rectangle 195">
            <a:extLst>
              <a:ext uri="{FF2B5EF4-FFF2-40B4-BE49-F238E27FC236}">
                <a16:creationId xmlns:a16="http://schemas.microsoft.com/office/drawing/2014/main" id="{37EC1E8F-2CF0-4C7B-B386-B42B0A877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019" y="6392816"/>
            <a:ext cx="2773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0.75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49" name="Rectangle 196">
            <a:extLst>
              <a:ext uri="{FF2B5EF4-FFF2-40B4-BE49-F238E27FC236}">
                <a16:creationId xmlns:a16="http://schemas.microsoft.com/office/drawing/2014/main" id="{C3EC866C-DB73-40D7-9097-BF64C6892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5092" y="6392816"/>
            <a:ext cx="785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1</a:t>
            </a: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50" name="Rectangle 197">
            <a:extLst>
              <a:ext uri="{FF2B5EF4-FFF2-40B4-BE49-F238E27FC236}">
                <a16:creationId xmlns:a16="http://schemas.microsoft.com/office/drawing/2014/main" id="{1EC18C50-E5B2-42AC-952A-ACCD4F74A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3844" y="6392816"/>
            <a:ext cx="2773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1.23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51" name="Rectangle 198">
            <a:extLst>
              <a:ext uri="{FF2B5EF4-FFF2-40B4-BE49-F238E27FC236}">
                <a16:creationId xmlns:a16="http://schemas.microsoft.com/office/drawing/2014/main" id="{C6B76086-3F41-4136-86A0-AC6EE5D55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6130" y="6392816"/>
            <a:ext cx="785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2</a:t>
            </a: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52" name="Rectangle 199">
            <a:extLst>
              <a:ext uri="{FF2B5EF4-FFF2-40B4-BE49-F238E27FC236}">
                <a16:creationId xmlns:a16="http://schemas.microsoft.com/office/drawing/2014/main" id="{ECEA2CBD-2169-4E3E-825C-72BBE1F44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594" y="4870291"/>
            <a:ext cx="70365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Favors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 CAB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53" name="Rectangle 200">
            <a:extLst>
              <a:ext uri="{FF2B5EF4-FFF2-40B4-BE49-F238E27FC236}">
                <a16:creationId xmlns:a16="http://schemas.microsoft.com/office/drawing/2014/main" id="{54193544-A4B1-4DF4-8413-D481A23BA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5749" y="4870291"/>
            <a:ext cx="97507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Favors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 TDF/FTC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54" name="Rectangle 201">
            <a:extLst>
              <a:ext uri="{FF2B5EF4-FFF2-40B4-BE49-F238E27FC236}">
                <a16:creationId xmlns:a16="http://schemas.microsoft.com/office/drawing/2014/main" id="{BA129B42-1490-44AB-A426-346C9AFE4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734" y="4362476"/>
            <a:ext cx="16866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+mj-lt"/>
                <a:cs typeface="Calibri" panose="020F0502020204030204" pitchFamily="34" charset="0"/>
              </a:rPr>
              <a:t>Hazard Ratio (95 % CI)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55" name="Freeform 202">
            <a:extLst>
              <a:ext uri="{FF2B5EF4-FFF2-40B4-BE49-F238E27FC236}">
                <a16:creationId xmlns:a16="http://schemas.microsoft.com/office/drawing/2014/main" id="{47FDF177-5F8B-4CA1-854A-88AA47C14F92}"/>
              </a:ext>
            </a:extLst>
          </p:cNvPr>
          <p:cNvSpPr>
            <a:spLocks/>
          </p:cNvSpPr>
          <p:nvPr/>
        </p:nvSpPr>
        <p:spPr bwMode="auto">
          <a:xfrm>
            <a:off x="2302493" y="5687581"/>
            <a:ext cx="119063" cy="119063"/>
          </a:xfrm>
          <a:custGeom>
            <a:avLst/>
            <a:gdLst>
              <a:gd name="T0" fmla="*/ 75 w 75"/>
              <a:gd name="T1" fmla="*/ 37 h 75"/>
              <a:gd name="T2" fmla="*/ 37 w 75"/>
              <a:gd name="T3" fmla="*/ 0 h 75"/>
              <a:gd name="T4" fmla="*/ 0 w 75"/>
              <a:gd name="T5" fmla="*/ 37 h 75"/>
              <a:gd name="T6" fmla="*/ 37 w 75"/>
              <a:gd name="T7" fmla="*/ 75 h 75"/>
              <a:gd name="T8" fmla="*/ 75 w 75"/>
              <a:gd name="T9" fmla="*/ 3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75">
                <a:moveTo>
                  <a:pt x="75" y="37"/>
                </a:moveTo>
                <a:lnTo>
                  <a:pt x="37" y="0"/>
                </a:lnTo>
                <a:lnTo>
                  <a:pt x="0" y="37"/>
                </a:lnTo>
                <a:lnTo>
                  <a:pt x="37" y="75"/>
                </a:lnTo>
                <a:lnTo>
                  <a:pt x="75" y="37"/>
                </a:lnTo>
                <a:close/>
              </a:path>
            </a:pathLst>
          </a:cu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200">
              <a:latin typeface="+mj-lt"/>
            </a:endParaRPr>
          </a:p>
        </p:txBody>
      </p:sp>
      <p:sp>
        <p:nvSpPr>
          <p:cNvPr id="456" name="Rectangle 203">
            <a:extLst>
              <a:ext uri="{FF2B5EF4-FFF2-40B4-BE49-F238E27FC236}">
                <a16:creationId xmlns:a16="http://schemas.microsoft.com/office/drawing/2014/main" id="{2C69F39E-C3FB-4C47-A97F-C8ADE832C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4165" y="5428819"/>
            <a:ext cx="2773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0.34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457" name="Rectangle 204">
            <a:extLst>
              <a:ext uri="{FF2B5EF4-FFF2-40B4-BE49-F238E27FC236}">
                <a16:creationId xmlns:a16="http://schemas.microsoft.com/office/drawing/2014/main" id="{26E82D0D-28C5-4EF9-B795-409F92E44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1752" y="5908244"/>
            <a:ext cx="2773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0.18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458" name="Rectangle 205">
            <a:extLst>
              <a:ext uri="{FF2B5EF4-FFF2-40B4-BE49-F238E27FC236}">
                <a16:creationId xmlns:a16="http://schemas.microsoft.com/office/drawing/2014/main" id="{AC9DE5F4-EA07-44FA-A17A-AC799DC28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865" y="5908244"/>
            <a:ext cx="2773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0.62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402" name="Rectangle 149">
            <a:extLst>
              <a:ext uri="{FF2B5EF4-FFF2-40B4-BE49-F238E27FC236}">
                <a16:creationId xmlns:a16="http://schemas.microsoft.com/office/drawing/2014/main" id="{83F7452A-ECC1-477E-A2F9-A4B2AD9F2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493" y="3784953"/>
            <a:ext cx="750888" cy="215274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03" name="Rectangle 150">
            <a:extLst>
              <a:ext uri="{FF2B5EF4-FFF2-40B4-BE49-F238E27FC236}">
                <a16:creationId xmlns:a16="http://schemas.microsoft.com/office/drawing/2014/main" id="{F3823A93-30EF-42B6-A44D-426FECDBC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268" y="3350263"/>
            <a:ext cx="750888" cy="649964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11" name="Line 158">
            <a:extLst>
              <a:ext uri="{FF2B5EF4-FFF2-40B4-BE49-F238E27FC236}">
                <a16:creationId xmlns:a16="http://schemas.microsoft.com/office/drawing/2014/main" id="{C4D46A45-839B-4FA6-97C5-083BA4D5BC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89580" y="4000227"/>
            <a:ext cx="14288" cy="0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17" name="Line 164">
            <a:extLst>
              <a:ext uri="{FF2B5EF4-FFF2-40B4-BE49-F238E27FC236}">
                <a16:creationId xmlns:a16="http://schemas.microsoft.com/office/drawing/2014/main" id="{6F221894-3395-4BBE-82BC-9A0A54ABE1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44805" y="3496540"/>
            <a:ext cx="49213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418" name="Line 165">
            <a:extLst>
              <a:ext uri="{FF2B5EF4-FFF2-40B4-BE49-F238E27FC236}">
                <a16:creationId xmlns:a16="http://schemas.microsoft.com/office/drawing/2014/main" id="{806A883A-5AB6-41E2-9B89-961B9115EA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44805" y="3245386"/>
            <a:ext cx="49213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419" name="Line 166">
            <a:extLst>
              <a:ext uri="{FF2B5EF4-FFF2-40B4-BE49-F238E27FC236}">
                <a16:creationId xmlns:a16="http://schemas.microsoft.com/office/drawing/2014/main" id="{60ABF444-481A-4CB0-A10F-51B20AB931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44805" y="2992853"/>
            <a:ext cx="49213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420" name="Line 167">
            <a:extLst>
              <a:ext uri="{FF2B5EF4-FFF2-40B4-BE49-F238E27FC236}">
                <a16:creationId xmlns:a16="http://schemas.microsoft.com/office/drawing/2014/main" id="{809B0FCD-496B-4B5F-A217-FFF71E3877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44805" y="2741699"/>
            <a:ext cx="49213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421" name="Line 168">
            <a:extLst>
              <a:ext uri="{FF2B5EF4-FFF2-40B4-BE49-F238E27FC236}">
                <a16:creationId xmlns:a16="http://schemas.microsoft.com/office/drawing/2014/main" id="{9AAFDEAB-B35A-4AF5-8A31-F6484611B6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94018" y="3245386"/>
            <a:ext cx="0" cy="251154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422" name="Line 169">
            <a:extLst>
              <a:ext uri="{FF2B5EF4-FFF2-40B4-BE49-F238E27FC236}">
                <a16:creationId xmlns:a16="http://schemas.microsoft.com/office/drawing/2014/main" id="{090D5166-F7F9-411F-AD63-794D94A207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94018" y="2992853"/>
            <a:ext cx="0" cy="252534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423" name="Line 170">
            <a:extLst>
              <a:ext uri="{FF2B5EF4-FFF2-40B4-BE49-F238E27FC236}">
                <a16:creationId xmlns:a16="http://schemas.microsoft.com/office/drawing/2014/main" id="{FF3706F3-04F1-4109-B9F9-5670F8503F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94018" y="2741699"/>
            <a:ext cx="0" cy="251154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424" name="Line 171">
            <a:extLst>
              <a:ext uri="{FF2B5EF4-FFF2-40B4-BE49-F238E27FC236}">
                <a16:creationId xmlns:a16="http://schemas.microsoft.com/office/drawing/2014/main" id="{887D5AF1-53B9-4476-8387-426D46AD04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44805" y="4000227"/>
            <a:ext cx="49213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425" name="Line 172">
            <a:extLst>
              <a:ext uri="{FF2B5EF4-FFF2-40B4-BE49-F238E27FC236}">
                <a16:creationId xmlns:a16="http://schemas.microsoft.com/office/drawing/2014/main" id="{7439AE9D-308D-4FA6-957E-D209D84C5A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44805" y="3749073"/>
            <a:ext cx="49213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426" name="Line 173">
            <a:extLst>
              <a:ext uri="{FF2B5EF4-FFF2-40B4-BE49-F238E27FC236}">
                <a16:creationId xmlns:a16="http://schemas.microsoft.com/office/drawing/2014/main" id="{9738E471-B9DC-46F2-B852-3FCFE80107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94018" y="3749073"/>
            <a:ext cx="0" cy="251154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427" name="Line 174">
            <a:extLst>
              <a:ext uri="{FF2B5EF4-FFF2-40B4-BE49-F238E27FC236}">
                <a16:creationId xmlns:a16="http://schemas.microsoft.com/office/drawing/2014/main" id="{50CCBC47-E180-4054-87FD-12CF0B6732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94018" y="3496540"/>
            <a:ext cx="0" cy="252534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428" name="Line 175">
            <a:extLst>
              <a:ext uri="{FF2B5EF4-FFF2-40B4-BE49-F238E27FC236}">
                <a16:creationId xmlns:a16="http://schemas.microsoft.com/office/drawing/2014/main" id="{83A2A886-99F0-4920-8468-7F6A76AE4E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94018" y="4000227"/>
            <a:ext cx="2595563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29" name="Line 176">
            <a:extLst>
              <a:ext uri="{FF2B5EF4-FFF2-40B4-BE49-F238E27FC236}">
                <a16:creationId xmlns:a16="http://schemas.microsoft.com/office/drawing/2014/main" id="{DFC1EAB6-593B-4599-ACD1-74C7B260FE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94018" y="2553606"/>
            <a:ext cx="0" cy="251154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32" name="Rectangle 179">
            <a:extLst>
              <a:ext uri="{FF2B5EF4-FFF2-40B4-BE49-F238E27FC236}">
                <a16:creationId xmlns:a16="http://schemas.microsoft.com/office/drawing/2014/main" id="{6A43CC79-7502-4384-8CBA-AB7CBF002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426" y="2627533"/>
            <a:ext cx="198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2.5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33" name="Rectangle 180">
            <a:extLst>
              <a:ext uri="{FF2B5EF4-FFF2-40B4-BE49-F238E27FC236}">
                <a16:creationId xmlns:a16="http://schemas.microsoft.com/office/drawing/2014/main" id="{919ACE09-844E-47CD-A970-74FAA77E0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426" y="2878687"/>
            <a:ext cx="198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2.0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34" name="Rectangle 181">
            <a:extLst>
              <a:ext uri="{FF2B5EF4-FFF2-40B4-BE49-F238E27FC236}">
                <a16:creationId xmlns:a16="http://schemas.microsoft.com/office/drawing/2014/main" id="{BFEB505C-AB82-473E-9934-7195FF573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426" y="3129840"/>
            <a:ext cx="198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1.5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35" name="Rectangle 182">
            <a:extLst>
              <a:ext uri="{FF2B5EF4-FFF2-40B4-BE49-F238E27FC236}">
                <a16:creationId xmlns:a16="http://schemas.microsoft.com/office/drawing/2014/main" id="{40410B4A-98C0-4258-91BD-C2636A8C9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426" y="3380994"/>
            <a:ext cx="198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1.0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36" name="Rectangle 183">
            <a:extLst>
              <a:ext uri="{FF2B5EF4-FFF2-40B4-BE49-F238E27FC236}">
                <a16:creationId xmlns:a16="http://schemas.microsoft.com/office/drawing/2014/main" id="{8239A19F-D2E1-4547-8139-1C12DD6B7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426" y="3633527"/>
            <a:ext cx="198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0.5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37" name="Rectangle 184">
            <a:extLst>
              <a:ext uri="{FF2B5EF4-FFF2-40B4-BE49-F238E27FC236}">
                <a16:creationId xmlns:a16="http://schemas.microsoft.com/office/drawing/2014/main" id="{607D44D8-6356-4D37-B1C9-3FF031496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426" y="3884680"/>
            <a:ext cx="198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0.0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38" name="Rectangle 185">
            <a:extLst>
              <a:ext uri="{FF2B5EF4-FFF2-40B4-BE49-F238E27FC236}">
                <a16:creationId xmlns:a16="http://schemas.microsoft.com/office/drawing/2014/main" id="{74EF7211-BF9A-4259-8B15-D7BF1E77A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7877" y="3309171"/>
            <a:ext cx="81881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14 infections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439" name="Rectangle 186">
            <a:extLst>
              <a:ext uri="{FF2B5EF4-FFF2-40B4-BE49-F238E27FC236}">
                <a16:creationId xmlns:a16="http://schemas.microsoft.com/office/drawing/2014/main" id="{B467AC30-6036-4486-AFB1-7D723E6C0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652" y="2793065"/>
            <a:ext cx="81881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41 infections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440" name="Rectangle 187">
            <a:extLst>
              <a:ext uri="{FF2B5EF4-FFF2-40B4-BE49-F238E27FC236}">
                <a16:creationId xmlns:a16="http://schemas.microsoft.com/office/drawing/2014/main" id="{71C060CB-B075-4E44-B420-ED17D7BD4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2651" y="3858294"/>
            <a:ext cx="42800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3204 PY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41" name="Rectangle 188">
            <a:extLst>
              <a:ext uri="{FF2B5EF4-FFF2-40B4-BE49-F238E27FC236}">
                <a16:creationId xmlns:a16="http://schemas.microsoft.com/office/drawing/2014/main" id="{17C0DA02-8785-47A4-A00E-99CC4C7CA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3426" y="3858294"/>
            <a:ext cx="42800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3186 PY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42" name="Rectangle 189">
            <a:extLst>
              <a:ext uri="{FF2B5EF4-FFF2-40B4-BE49-F238E27FC236}">
                <a16:creationId xmlns:a16="http://schemas.microsoft.com/office/drawing/2014/main" id="{689C9F96-AF10-4F2E-99F0-43096AF7E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6642" y="4037486"/>
            <a:ext cx="26128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CAB</a:t>
            </a:r>
            <a:endParaRPr kumimoji="0" lang="fr-FR" altLang="fr-FR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443" name="Rectangle 190">
            <a:extLst>
              <a:ext uri="{FF2B5EF4-FFF2-40B4-BE49-F238E27FC236}">
                <a16:creationId xmlns:a16="http://schemas.microsoft.com/office/drawing/2014/main" id="{19569D19-D7F8-4EC6-9147-E6D454850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9325" y="4037486"/>
            <a:ext cx="53271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TDF/FTC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444" name="Rectangle 191">
            <a:extLst>
              <a:ext uri="{FF2B5EF4-FFF2-40B4-BE49-F238E27FC236}">
                <a16:creationId xmlns:a16="http://schemas.microsoft.com/office/drawing/2014/main" id="{EA74AF2B-F16A-4117-928B-88A37E870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455" y="3583478"/>
            <a:ext cx="27732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j-lt"/>
              </a:rPr>
              <a:t>0.44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45" name="Rectangle 192">
            <a:extLst>
              <a:ext uri="{FF2B5EF4-FFF2-40B4-BE49-F238E27FC236}">
                <a16:creationId xmlns:a16="http://schemas.microsoft.com/office/drawing/2014/main" id="{1882957C-08F3-4F4D-97DD-82BC3D3EC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230" y="3134989"/>
            <a:ext cx="27732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66CC"/>
                </a:solidFill>
                <a:effectLst/>
                <a:latin typeface="+mj-lt"/>
              </a:rPr>
              <a:t>1.29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46" name="Rectangle 193">
            <a:extLst>
              <a:ext uri="{FF2B5EF4-FFF2-40B4-BE49-F238E27FC236}">
                <a16:creationId xmlns:a16="http://schemas.microsoft.com/office/drawing/2014/main" id="{713E96AD-2E42-4047-912B-F0C465360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4033" y="2434531"/>
            <a:ext cx="204446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+mj-lt"/>
                <a:cs typeface="Calibri" panose="020F0502020204030204" pitchFamily="34" charset="0"/>
              </a:rPr>
              <a:t>HIV incidence</a:t>
            </a:r>
            <a:r>
              <a:rPr lang="fr-FR" altLang="fr-FR" sz="1400" b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+mj-lt"/>
                <a:cs typeface="Calibri" panose="020F0502020204030204" pitchFamily="34" charset="0"/>
              </a:rPr>
              <a:t>(rate/100 PY)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59" name="Line 206">
            <a:extLst>
              <a:ext uri="{FF2B5EF4-FFF2-40B4-BE49-F238E27FC236}">
                <a16:creationId xmlns:a16="http://schemas.microsoft.com/office/drawing/2014/main" id="{26A98191-8B65-4B41-A4E6-EECCA1926DE4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1730" y="3635916"/>
            <a:ext cx="53975" cy="0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60" name="Line 207">
            <a:extLst>
              <a:ext uri="{FF2B5EF4-FFF2-40B4-BE49-F238E27FC236}">
                <a16:creationId xmlns:a16="http://schemas.microsoft.com/office/drawing/2014/main" id="{7E5123C3-2C9A-4FAB-9E44-99A62DBBCB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87755" y="3635916"/>
            <a:ext cx="53975" cy="0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61" name="Freeform 208">
            <a:extLst>
              <a:ext uri="{FF2B5EF4-FFF2-40B4-BE49-F238E27FC236}">
                <a16:creationId xmlns:a16="http://schemas.microsoft.com/office/drawing/2014/main" id="{27890781-BE3C-4A26-A2F9-35CB417B7DD7}"/>
              </a:ext>
            </a:extLst>
          </p:cNvPr>
          <p:cNvSpPr>
            <a:spLocks/>
          </p:cNvSpPr>
          <p:nvPr/>
        </p:nvSpPr>
        <p:spPr bwMode="auto">
          <a:xfrm>
            <a:off x="2687755" y="3881550"/>
            <a:ext cx="107950" cy="0"/>
          </a:xfrm>
          <a:custGeom>
            <a:avLst/>
            <a:gdLst>
              <a:gd name="T0" fmla="*/ 68 w 68"/>
              <a:gd name="T1" fmla="*/ 34 w 68"/>
              <a:gd name="T2" fmla="*/ 0 w 6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8">
                <a:moveTo>
                  <a:pt x="68" y="0"/>
                </a:moveTo>
                <a:lnTo>
                  <a:pt x="34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62" name="Line 209">
            <a:extLst>
              <a:ext uri="{FF2B5EF4-FFF2-40B4-BE49-F238E27FC236}">
                <a16:creationId xmlns:a16="http://schemas.microsoft.com/office/drawing/2014/main" id="{82F86627-923D-4B5D-AF08-C2A6BA9390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1730" y="3635916"/>
            <a:ext cx="0" cy="245634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63" name="Line 210">
            <a:extLst>
              <a:ext uri="{FF2B5EF4-FFF2-40B4-BE49-F238E27FC236}">
                <a16:creationId xmlns:a16="http://schemas.microsoft.com/office/drawing/2014/main" id="{179CA7C3-F1F8-41D3-8204-4E9830CC27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08530" y="3121189"/>
            <a:ext cx="53975" cy="0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64" name="Freeform 211">
            <a:extLst>
              <a:ext uri="{FF2B5EF4-FFF2-40B4-BE49-F238E27FC236}">
                <a16:creationId xmlns:a16="http://schemas.microsoft.com/office/drawing/2014/main" id="{2B2529DC-2ADD-4274-9576-5B08B19FE906}"/>
              </a:ext>
            </a:extLst>
          </p:cNvPr>
          <p:cNvSpPr>
            <a:spLocks/>
          </p:cNvSpPr>
          <p:nvPr/>
        </p:nvSpPr>
        <p:spPr bwMode="auto">
          <a:xfrm>
            <a:off x="3808530" y="3539319"/>
            <a:ext cx="107950" cy="0"/>
          </a:xfrm>
          <a:custGeom>
            <a:avLst/>
            <a:gdLst>
              <a:gd name="T0" fmla="*/ 68 w 68"/>
              <a:gd name="T1" fmla="*/ 34 w 68"/>
              <a:gd name="T2" fmla="*/ 0 w 6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8">
                <a:moveTo>
                  <a:pt x="68" y="0"/>
                </a:moveTo>
                <a:lnTo>
                  <a:pt x="34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65" name="Line 212">
            <a:extLst>
              <a:ext uri="{FF2B5EF4-FFF2-40B4-BE49-F238E27FC236}">
                <a16:creationId xmlns:a16="http://schemas.microsoft.com/office/drawing/2014/main" id="{4F217AF8-38CF-47BD-8D2A-489EEAB36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2505" y="3121189"/>
            <a:ext cx="0" cy="418130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66" name="Line 213">
            <a:extLst>
              <a:ext uri="{FF2B5EF4-FFF2-40B4-BE49-F238E27FC236}">
                <a16:creationId xmlns:a16="http://schemas.microsoft.com/office/drawing/2014/main" id="{2074819E-CA96-458A-97EF-1692AC0A7C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62505" y="3121189"/>
            <a:ext cx="53975" cy="0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254" name="ZoneTexte 253">
            <a:extLst>
              <a:ext uri="{FF2B5EF4-FFF2-40B4-BE49-F238E27FC236}">
                <a16:creationId xmlns:a16="http://schemas.microsoft.com/office/drawing/2014/main" id="{E9955F3B-5935-464D-B52D-47AEDE653E81}"/>
              </a:ext>
            </a:extLst>
          </p:cNvPr>
          <p:cNvSpPr txBox="1"/>
          <p:nvPr/>
        </p:nvSpPr>
        <p:spPr>
          <a:xfrm>
            <a:off x="861835" y="1761432"/>
            <a:ext cx="49551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HIV incidence during primary blinded phase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(Steps 1 and 2)</a:t>
            </a:r>
            <a:endParaRPr kumimoji="0" lang="en-US" sz="2000" b="0" i="0" u="none" strike="noStrike" kern="1200" cap="none" spc="0" normalizeH="0" baseline="3000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75" name="ZoneTexte 474">
            <a:extLst>
              <a:ext uri="{FF2B5EF4-FFF2-40B4-BE49-F238E27FC236}">
                <a16:creationId xmlns:a16="http://schemas.microsoft.com/office/drawing/2014/main" id="{504D596E-291E-064C-B983-DBD3E96C8E5F}"/>
              </a:ext>
            </a:extLst>
          </p:cNvPr>
          <p:cNvSpPr txBox="1"/>
          <p:nvPr/>
        </p:nvSpPr>
        <p:spPr>
          <a:xfrm>
            <a:off x="5282413" y="1761432"/>
            <a:ext cx="6961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HIV incidence in </a:t>
            </a:r>
            <a:r>
              <a:rPr lang="en-US" sz="20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ombined </a:t>
            </a:r>
            <a:r>
              <a:rPr lang="en-US" sz="20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fficacy </a:t>
            </a:r>
            <a:r>
              <a:rPr lang="en-US" sz="20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nalysis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(blinded and open label phases)</a:t>
            </a:r>
            <a:endParaRPr kumimoji="0" lang="en-US" sz="2000" b="0" i="0" u="none" strike="noStrike" kern="1200" cap="none" spc="0" normalizeH="0" baseline="3000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79" name="Rectangle 243">
            <a:extLst>
              <a:ext uri="{FF2B5EF4-FFF2-40B4-BE49-F238E27FC236}">
                <a16:creationId xmlns:a16="http://schemas.microsoft.com/office/drawing/2014/main" id="{53019F80-7EA7-B34D-B782-AA1C77FED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6687" y="3766897"/>
            <a:ext cx="750888" cy="228564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80" name="Rectangle 244">
            <a:extLst>
              <a:ext uri="{FF2B5EF4-FFF2-40B4-BE49-F238E27FC236}">
                <a16:creationId xmlns:a16="http://schemas.microsoft.com/office/drawing/2014/main" id="{EF8C98AF-9D2A-194D-A710-485DC3DF3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7462" y="3330868"/>
            <a:ext cx="750888" cy="664594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85" name="Line 252">
            <a:extLst>
              <a:ext uri="{FF2B5EF4-FFF2-40B4-BE49-F238E27FC236}">
                <a16:creationId xmlns:a16="http://schemas.microsoft.com/office/drawing/2014/main" id="{C232AAD5-ABE9-2A4B-94F3-8BFD35E431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90774" y="3995462"/>
            <a:ext cx="14288" cy="0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29" name="Line 258">
            <a:extLst>
              <a:ext uri="{FF2B5EF4-FFF2-40B4-BE49-F238E27FC236}">
                <a16:creationId xmlns:a16="http://schemas.microsoft.com/office/drawing/2014/main" id="{DA7C675E-3EA4-C747-A138-1C0574E05D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44412" y="2926485"/>
            <a:ext cx="50800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30" name="Line 259">
            <a:extLst>
              <a:ext uri="{FF2B5EF4-FFF2-40B4-BE49-F238E27FC236}">
                <a16:creationId xmlns:a16="http://schemas.microsoft.com/office/drawing/2014/main" id="{99F4060D-4A1B-9F44-BE1C-E80824CBF4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5212" y="2926485"/>
            <a:ext cx="0" cy="213326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31" name="Line 260">
            <a:extLst>
              <a:ext uri="{FF2B5EF4-FFF2-40B4-BE49-F238E27FC236}">
                <a16:creationId xmlns:a16="http://schemas.microsoft.com/office/drawing/2014/main" id="{5844A98C-E984-804E-A73C-281A4161F3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44412" y="3139812"/>
            <a:ext cx="50800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32" name="Line 261">
            <a:extLst>
              <a:ext uri="{FF2B5EF4-FFF2-40B4-BE49-F238E27FC236}">
                <a16:creationId xmlns:a16="http://schemas.microsoft.com/office/drawing/2014/main" id="{B8780548-C748-AC4F-A489-1CC35A4CAD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5212" y="3139812"/>
            <a:ext cx="0" cy="214499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33" name="Line 262">
            <a:extLst>
              <a:ext uri="{FF2B5EF4-FFF2-40B4-BE49-F238E27FC236}">
                <a16:creationId xmlns:a16="http://schemas.microsoft.com/office/drawing/2014/main" id="{D1CE2ECD-7DB3-B64A-B48C-36E9AC8293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44412" y="3354310"/>
            <a:ext cx="50800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34" name="Line 263">
            <a:extLst>
              <a:ext uri="{FF2B5EF4-FFF2-40B4-BE49-F238E27FC236}">
                <a16:creationId xmlns:a16="http://schemas.microsoft.com/office/drawing/2014/main" id="{B295CA26-16FF-2841-8DFA-3B0F38AB57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5212" y="3354310"/>
            <a:ext cx="0" cy="213326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35" name="Line 264">
            <a:extLst>
              <a:ext uri="{FF2B5EF4-FFF2-40B4-BE49-F238E27FC236}">
                <a16:creationId xmlns:a16="http://schemas.microsoft.com/office/drawing/2014/main" id="{F4897EEA-BF32-4C4D-8211-B09D77A89C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44412" y="3567637"/>
            <a:ext cx="50800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36" name="Line 265">
            <a:extLst>
              <a:ext uri="{FF2B5EF4-FFF2-40B4-BE49-F238E27FC236}">
                <a16:creationId xmlns:a16="http://schemas.microsoft.com/office/drawing/2014/main" id="{E4152613-AD74-1647-80A6-2F95E8825D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44412" y="3782136"/>
            <a:ext cx="50800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37" name="Line 266">
            <a:extLst>
              <a:ext uri="{FF2B5EF4-FFF2-40B4-BE49-F238E27FC236}">
                <a16:creationId xmlns:a16="http://schemas.microsoft.com/office/drawing/2014/main" id="{5B2784A9-D58B-CE40-9B9E-968ADC66CB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5212" y="3782136"/>
            <a:ext cx="0" cy="213326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38" name="Line 267">
            <a:extLst>
              <a:ext uri="{FF2B5EF4-FFF2-40B4-BE49-F238E27FC236}">
                <a16:creationId xmlns:a16="http://schemas.microsoft.com/office/drawing/2014/main" id="{5DC4BBF9-B739-0143-BA79-E0EE13A5A4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44412" y="3995462"/>
            <a:ext cx="50800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39" name="Line 268">
            <a:extLst>
              <a:ext uri="{FF2B5EF4-FFF2-40B4-BE49-F238E27FC236}">
                <a16:creationId xmlns:a16="http://schemas.microsoft.com/office/drawing/2014/main" id="{E7E5BB75-FF45-D74B-8026-1A9CFE67CF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5212" y="3567637"/>
            <a:ext cx="0" cy="214499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40" name="Line 269">
            <a:extLst>
              <a:ext uri="{FF2B5EF4-FFF2-40B4-BE49-F238E27FC236}">
                <a16:creationId xmlns:a16="http://schemas.microsoft.com/office/drawing/2014/main" id="{C9288856-4AC6-5247-A551-E647FAC19E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95212" y="3995462"/>
            <a:ext cx="2595563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41" name="Line 270">
            <a:extLst>
              <a:ext uri="{FF2B5EF4-FFF2-40B4-BE49-F238E27FC236}">
                <a16:creationId xmlns:a16="http://schemas.microsoft.com/office/drawing/2014/main" id="{CDCB9F5E-0E0D-754A-8FB0-722A30FC4F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5212" y="2713159"/>
            <a:ext cx="0" cy="213326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92" name="Rectangle 273">
            <a:extLst>
              <a:ext uri="{FF2B5EF4-FFF2-40B4-BE49-F238E27FC236}">
                <a16:creationId xmlns:a16="http://schemas.microsoft.com/office/drawing/2014/main" id="{0FAB8950-A3D4-0440-A2A7-7FB40F7D3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6588" y="2819080"/>
            <a:ext cx="198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2.5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93" name="Rectangle 274">
            <a:extLst>
              <a:ext uri="{FF2B5EF4-FFF2-40B4-BE49-F238E27FC236}">
                <a16:creationId xmlns:a16="http://schemas.microsoft.com/office/drawing/2014/main" id="{D4925F76-6CEB-474A-B15C-AB48C11DE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6588" y="3032406"/>
            <a:ext cx="198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2.0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94" name="Rectangle 275">
            <a:extLst>
              <a:ext uri="{FF2B5EF4-FFF2-40B4-BE49-F238E27FC236}">
                <a16:creationId xmlns:a16="http://schemas.microsoft.com/office/drawing/2014/main" id="{A6CEDD82-31E9-3D40-952A-09990A56F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6588" y="3245733"/>
            <a:ext cx="198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1.5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95" name="Rectangle 276">
            <a:extLst>
              <a:ext uri="{FF2B5EF4-FFF2-40B4-BE49-F238E27FC236}">
                <a16:creationId xmlns:a16="http://schemas.microsoft.com/office/drawing/2014/main" id="{59C44109-F629-4A43-B02B-ED46A546F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6588" y="3459059"/>
            <a:ext cx="198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1.0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96" name="Rectangle 277">
            <a:extLst>
              <a:ext uri="{FF2B5EF4-FFF2-40B4-BE49-F238E27FC236}">
                <a16:creationId xmlns:a16="http://schemas.microsoft.com/office/drawing/2014/main" id="{53665FD7-0481-624F-8B74-A6712AC8B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6588" y="3673557"/>
            <a:ext cx="198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0.5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97" name="Rectangle 278">
            <a:extLst>
              <a:ext uri="{FF2B5EF4-FFF2-40B4-BE49-F238E27FC236}">
                <a16:creationId xmlns:a16="http://schemas.microsoft.com/office/drawing/2014/main" id="{6A7C71C6-5DE6-134F-8C7C-B8CD76644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6588" y="3886884"/>
            <a:ext cx="198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0.0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98" name="Line 279">
            <a:extLst>
              <a:ext uri="{FF2B5EF4-FFF2-40B4-BE49-F238E27FC236}">
                <a16:creationId xmlns:a16="http://schemas.microsoft.com/office/drawing/2014/main" id="{AF40C268-F96A-BB43-9A8F-0284690DFC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41337" y="3659062"/>
            <a:ext cx="53975" cy="0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99" name="Line 280">
            <a:extLst>
              <a:ext uri="{FF2B5EF4-FFF2-40B4-BE49-F238E27FC236}">
                <a16:creationId xmlns:a16="http://schemas.microsoft.com/office/drawing/2014/main" id="{EEFA215A-2CB9-AB4F-85FA-49E12B741E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88949" y="3659062"/>
            <a:ext cx="52388" cy="0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00" name="Freeform 281">
            <a:extLst>
              <a:ext uri="{FF2B5EF4-FFF2-40B4-BE49-F238E27FC236}">
                <a16:creationId xmlns:a16="http://schemas.microsoft.com/office/drawing/2014/main" id="{A2469C20-8835-4F4A-B920-5D2499FB3776}"/>
              </a:ext>
            </a:extLst>
          </p:cNvPr>
          <p:cNvSpPr>
            <a:spLocks/>
          </p:cNvSpPr>
          <p:nvPr/>
        </p:nvSpPr>
        <p:spPr bwMode="auto">
          <a:xfrm>
            <a:off x="8388949" y="3854807"/>
            <a:ext cx="106363" cy="0"/>
          </a:xfrm>
          <a:custGeom>
            <a:avLst/>
            <a:gdLst>
              <a:gd name="T0" fmla="*/ 67 w 67"/>
              <a:gd name="T1" fmla="*/ 33 w 67"/>
              <a:gd name="T2" fmla="*/ 0 w 67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7">
                <a:moveTo>
                  <a:pt x="67" y="0"/>
                </a:moveTo>
                <a:lnTo>
                  <a:pt x="33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01" name="Line 282">
            <a:extLst>
              <a:ext uri="{FF2B5EF4-FFF2-40B4-BE49-F238E27FC236}">
                <a16:creationId xmlns:a16="http://schemas.microsoft.com/office/drawing/2014/main" id="{E0F5F248-0D9D-A94B-9A5D-1CDA1BD9A1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41337" y="3659062"/>
            <a:ext cx="0" cy="195745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02" name="Line 283">
            <a:extLst>
              <a:ext uri="{FF2B5EF4-FFF2-40B4-BE49-F238E27FC236}">
                <a16:creationId xmlns:a16="http://schemas.microsoft.com/office/drawing/2014/main" id="{D1656B1F-657D-DE4C-BBBE-0513388EEC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63699" y="3153877"/>
            <a:ext cx="53975" cy="0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03" name="Line 284">
            <a:extLst>
              <a:ext uri="{FF2B5EF4-FFF2-40B4-BE49-F238E27FC236}">
                <a16:creationId xmlns:a16="http://schemas.microsoft.com/office/drawing/2014/main" id="{1816B506-A054-9242-9D68-1185CAF1E2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09724" y="3153877"/>
            <a:ext cx="53975" cy="0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04" name="Freeform 285">
            <a:extLst>
              <a:ext uri="{FF2B5EF4-FFF2-40B4-BE49-F238E27FC236}">
                <a16:creationId xmlns:a16="http://schemas.microsoft.com/office/drawing/2014/main" id="{08B7E35F-A21C-6345-A8BD-83A4DB88A49A}"/>
              </a:ext>
            </a:extLst>
          </p:cNvPr>
          <p:cNvSpPr>
            <a:spLocks/>
          </p:cNvSpPr>
          <p:nvPr/>
        </p:nvSpPr>
        <p:spPr bwMode="auto">
          <a:xfrm>
            <a:off x="9509724" y="3477383"/>
            <a:ext cx="107950" cy="0"/>
          </a:xfrm>
          <a:custGeom>
            <a:avLst/>
            <a:gdLst>
              <a:gd name="T0" fmla="*/ 68 w 68"/>
              <a:gd name="T1" fmla="*/ 34 w 68"/>
              <a:gd name="T2" fmla="*/ 0 w 6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8">
                <a:moveTo>
                  <a:pt x="68" y="0"/>
                </a:moveTo>
                <a:lnTo>
                  <a:pt x="34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05" name="Line 286">
            <a:extLst>
              <a:ext uri="{FF2B5EF4-FFF2-40B4-BE49-F238E27FC236}">
                <a16:creationId xmlns:a16="http://schemas.microsoft.com/office/drawing/2014/main" id="{81B754AB-65C8-E649-A80D-24F16BE738D3}"/>
              </a:ext>
            </a:extLst>
          </p:cNvPr>
          <p:cNvSpPr>
            <a:spLocks noChangeShapeType="1"/>
          </p:cNvSpPr>
          <p:nvPr/>
        </p:nvSpPr>
        <p:spPr bwMode="auto">
          <a:xfrm>
            <a:off x="9563699" y="3153877"/>
            <a:ext cx="0" cy="323506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06" name="Rectangle 287">
            <a:extLst>
              <a:ext uri="{FF2B5EF4-FFF2-40B4-BE49-F238E27FC236}">
                <a16:creationId xmlns:a16="http://schemas.microsoft.com/office/drawing/2014/main" id="{EA55934C-6C38-5C41-A0AF-C25136979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151" y="3373455"/>
            <a:ext cx="81881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25 infections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507" name="Rectangle 288">
            <a:extLst>
              <a:ext uri="{FF2B5EF4-FFF2-40B4-BE49-F238E27FC236}">
                <a16:creationId xmlns:a16="http://schemas.microsoft.com/office/drawing/2014/main" id="{FAB3C173-F50F-D448-9386-8AFBB397F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4926" y="2868270"/>
            <a:ext cx="81881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72 infections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508" name="Rectangle 289">
            <a:extLst>
              <a:ext uri="{FF2B5EF4-FFF2-40B4-BE49-F238E27FC236}">
                <a16:creationId xmlns:a16="http://schemas.microsoft.com/office/drawing/2014/main" id="{4E9944F2-460C-D44D-82A9-722531C7B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765" y="3860899"/>
            <a:ext cx="42800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4660 PY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09" name="Rectangle 290">
            <a:extLst>
              <a:ext uri="{FF2B5EF4-FFF2-40B4-BE49-F238E27FC236}">
                <a16:creationId xmlns:a16="http://schemas.microsoft.com/office/drawing/2014/main" id="{1B517552-352D-AD48-BB40-855863DCF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9540" y="3860899"/>
            <a:ext cx="42800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4596 PY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10" name="Rectangle 291">
            <a:extLst>
              <a:ext uri="{FF2B5EF4-FFF2-40B4-BE49-F238E27FC236}">
                <a16:creationId xmlns:a16="http://schemas.microsoft.com/office/drawing/2014/main" id="{F0011C5A-7B1E-9A42-B71F-5A24526D8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7996" y="4027109"/>
            <a:ext cx="26128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CAB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511" name="Rectangle 292">
            <a:extLst>
              <a:ext uri="{FF2B5EF4-FFF2-40B4-BE49-F238E27FC236}">
                <a16:creationId xmlns:a16="http://schemas.microsoft.com/office/drawing/2014/main" id="{DE316F78-E73D-7540-B54A-FC4C0A949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0679" y="4027109"/>
            <a:ext cx="53271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TDF/FTC</a:t>
            </a:r>
            <a:endParaRPr kumimoji="0" lang="fr-FR" altLang="fr-FR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512" name="Rectangle 293">
            <a:extLst>
              <a:ext uri="{FF2B5EF4-FFF2-40B4-BE49-F238E27FC236}">
                <a16:creationId xmlns:a16="http://schemas.microsoft.com/office/drawing/2014/main" id="{308A3F58-A5FC-9C4C-9EEC-4D23D7786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8649" y="3613350"/>
            <a:ext cx="27732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j-lt"/>
              </a:rPr>
              <a:t>0.54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13" name="Rectangle 294">
            <a:extLst>
              <a:ext uri="{FF2B5EF4-FFF2-40B4-BE49-F238E27FC236}">
                <a16:creationId xmlns:a16="http://schemas.microsoft.com/office/drawing/2014/main" id="{3B180FB9-6EE5-8048-A32E-C2B93507D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9424" y="3166770"/>
            <a:ext cx="27732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66CC"/>
                </a:solidFill>
                <a:effectLst/>
                <a:latin typeface="+mj-lt"/>
              </a:rPr>
              <a:t>1.57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77" name="Freeform 241">
            <a:extLst>
              <a:ext uri="{FF2B5EF4-FFF2-40B4-BE49-F238E27FC236}">
                <a16:creationId xmlns:a16="http://schemas.microsoft.com/office/drawing/2014/main" id="{C71D6F75-2CDB-B449-A3F5-60C7F91B3DEE}"/>
              </a:ext>
            </a:extLst>
          </p:cNvPr>
          <p:cNvSpPr>
            <a:spLocks/>
          </p:cNvSpPr>
          <p:nvPr/>
        </p:nvSpPr>
        <p:spPr bwMode="auto">
          <a:xfrm>
            <a:off x="7536072" y="4926391"/>
            <a:ext cx="1330975" cy="427969"/>
          </a:xfrm>
          <a:custGeom>
            <a:avLst/>
            <a:gdLst>
              <a:gd name="T0" fmla="*/ 967 w 967"/>
              <a:gd name="T1" fmla="*/ 239 h 290"/>
              <a:gd name="T2" fmla="*/ 967 w 967"/>
              <a:gd name="T3" fmla="*/ 52 h 290"/>
              <a:gd name="T4" fmla="*/ 250 w 967"/>
              <a:gd name="T5" fmla="*/ 52 h 290"/>
              <a:gd name="T6" fmla="*/ 250 w 967"/>
              <a:gd name="T7" fmla="*/ 0 h 290"/>
              <a:gd name="T8" fmla="*/ 0 w 967"/>
              <a:gd name="T9" fmla="*/ 145 h 290"/>
              <a:gd name="T10" fmla="*/ 250 w 967"/>
              <a:gd name="T11" fmla="*/ 290 h 290"/>
              <a:gd name="T12" fmla="*/ 250 w 967"/>
              <a:gd name="T13" fmla="*/ 239 h 290"/>
              <a:gd name="T14" fmla="*/ 967 w 967"/>
              <a:gd name="T15" fmla="*/ 239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67" h="290">
                <a:moveTo>
                  <a:pt x="967" y="239"/>
                </a:moveTo>
                <a:lnTo>
                  <a:pt x="967" y="52"/>
                </a:lnTo>
                <a:lnTo>
                  <a:pt x="250" y="52"/>
                </a:lnTo>
                <a:lnTo>
                  <a:pt x="250" y="0"/>
                </a:lnTo>
                <a:lnTo>
                  <a:pt x="0" y="145"/>
                </a:lnTo>
                <a:lnTo>
                  <a:pt x="250" y="290"/>
                </a:lnTo>
                <a:lnTo>
                  <a:pt x="250" y="239"/>
                </a:lnTo>
                <a:lnTo>
                  <a:pt x="967" y="239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78" name="Freeform 242">
            <a:extLst>
              <a:ext uri="{FF2B5EF4-FFF2-40B4-BE49-F238E27FC236}">
                <a16:creationId xmlns:a16="http://schemas.microsoft.com/office/drawing/2014/main" id="{5D4F9408-8ED2-1844-A8D0-8F17938570BA}"/>
              </a:ext>
            </a:extLst>
          </p:cNvPr>
          <p:cNvSpPr>
            <a:spLocks/>
          </p:cNvSpPr>
          <p:nvPr/>
        </p:nvSpPr>
        <p:spPr bwMode="auto">
          <a:xfrm>
            <a:off x="8867046" y="4926391"/>
            <a:ext cx="1423728" cy="427969"/>
          </a:xfrm>
          <a:custGeom>
            <a:avLst/>
            <a:gdLst>
              <a:gd name="T0" fmla="*/ 0 w 967"/>
              <a:gd name="T1" fmla="*/ 52 h 290"/>
              <a:gd name="T2" fmla="*/ 0 w 967"/>
              <a:gd name="T3" fmla="*/ 239 h 290"/>
              <a:gd name="T4" fmla="*/ 717 w 967"/>
              <a:gd name="T5" fmla="*/ 239 h 290"/>
              <a:gd name="T6" fmla="*/ 717 w 967"/>
              <a:gd name="T7" fmla="*/ 290 h 290"/>
              <a:gd name="T8" fmla="*/ 967 w 967"/>
              <a:gd name="T9" fmla="*/ 146 h 290"/>
              <a:gd name="T10" fmla="*/ 717 w 967"/>
              <a:gd name="T11" fmla="*/ 0 h 290"/>
              <a:gd name="T12" fmla="*/ 717 w 967"/>
              <a:gd name="T13" fmla="*/ 52 h 290"/>
              <a:gd name="T14" fmla="*/ 0 w 967"/>
              <a:gd name="T15" fmla="*/ 52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67" h="290">
                <a:moveTo>
                  <a:pt x="0" y="52"/>
                </a:moveTo>
                <a:lnTo>
                  <a:pt x="0" y="239"/>
                </a:lnTo>
                <a:lnTo>
                  <a:pt x="717" y="239"/>
                </a:lnTo>
                <a:lnTo>
                  <a:pt x="717" y="290"/>
                </a:lnTo>
                <a:lnTo>
                  <a:pt x="967" y="146"/>
                </a:lnTo>
                <a:lnTo>
                  <a:pt x="717" y="0"/>
                </a:lnTo>
                <a:lnTo>
                  <a:pt x="717" y="52"/>
                </a:lnTo>
                <a:lnTo>
                  <a:pt x="0" y="52"/>
                </a:lnTo>
                <a:close/>
              </a:path>
            </a:pathLst>
          </a:cu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81" name="Line 245">
            <a:extLst>
              <a:ext uri="{FF2B5EF4-FFF2-40B4-BE49-F238E27FC236}">
                <a16:creationId xmlns:a16="http://schemas.microsoft.com/office/drawing/2014/main" id="{31F33F39-9161-FC4C-B93E-DAE81F6D78FE}"/>
              </a:ext>
            </a:extLst>
          </p:cNvPr>
          <p:cNvSpPr>
            <a:spLocks noChangeShapeType="1"/>
          </p:cNvSpPr>
          <p:nvPr/>
        </p:nvSpPr>
        <p:spPr bwMode="auto">
          <a:xfrm>
            <a:off x="8370159" y="4718873"/>
            <a:ext cx="0" cy="1533311"/>
          </a:xfrm>
          <a:prstGeom prst="line">
            <a:avLst/>
          </a:prstGeom>
          <a:noFill/>
          <a:ln w="1588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82" name="Line 246">
            <a:extLst>
              <a:ext uri="{FF2B5EF4-FFF2-40B4-BE49-F238E27FC236}">
                <a16:creationId xmlns:a16="http://schemas.microsoft.com/office/drawing/2014/main" id="{0B6A34E6-C3B0-FE41-AB3C-51534A742738}"/>
              </a:ext>
            </a:extLst>
          </p:cNvPr>
          <p:cNvSpPr>
            <a:spLocks noChangeShapeType="1"/>
          </p:cNvSpPr>
          <p:nvPr/>
        </p:nvSpPr>
        <p:spPr bwMode="auto">
          <a:xfrm>
            <a:off x="8792434" y="4718873"/>
            <a:ext cx="0" cy="1533311"/>
          </a:xfrm>
          <a:prstGeom prst="line">
            <a:avLst/>
          </a:prstGeom>
          <a:noFill/>
          <a:ln w="1588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83" name="Line 247">
            <a:extLst>
              <a:ext uri="{FF2B5EF4-FFF2-40B4-BE49-F238E27FC236}">
                <a16:creationId xmlns:a16="http://schemas.microsoft.com/office/drawing/2014/main" id="{7447789B-F0EE-A241-907C-DD278D6FABA5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8984" y="4718873"/>
            <a:ext cx="0" cy="1533311"/>
          </a:xfrm>
          <a:prstGeom prst="line">
            <a:avLst/>
          </a:prstGeom>
          <a:noFill/>
          <a:ln w="1588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grpSp>
        <p:nvGrpSpPr>
          <p:cNvPr id="484" name="Groupe 483">
            <a:extLst>
              <a:ext uri="{FF2B5EF4-FFF2-40B4-BE49-F238E27FC236}">
                <a16:creationId xmlns:a16="http://schemas.microsoft.com/office/drawing/2014/main" id="{7F256096-4D19-F24D-A23E-B834366A7955}"/>
              </a:ext>
            </a:extLst>
          </p:cNvPr>
          <p:cNvGrpSpPr/>
          <p:nvPr/>
        </p:nvGrpSpPr>
        <p:grpSpPr>
          <a:xfrm>
            <a:off x="7335109" y="6252183"/>
            <a:ext cx="2916238" cy="50176"/>
            <a:chOff x="6611938" y="4448176"/>
            <a:chExt cx="2916238" cy="53975"/>
          </a:xfrm>
        </p:grpSpPr>
        <p:sp>
          <p:nvSpPr>
            <p:cNvPr id="542" name="Line 248">
              <a:extLst>
                <a:ext uri="{FF2B5EF4-FFF2-40B4-BE49-F238E27FC236}">
                  <a16:creationId xmlns:a16="http://schemas.microsoft.com/office/drawing/2014/main" id="{7971EED6-BC50-3A40-9960-BE7ED8C8C5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46988" y="4448176"/>
              <a:ext cx="0" cy="5397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latin typeface="+mj-lt"/>
              </a:endParaRPr>
            </a:p>
          </p:txBody>
        </p:sp>
        <p:sp>
          <p:nvSpPr>
            <p:cNvPr id="543" name="Freeform 249">
              <a:extLst>
                <a:ext uri="{FF2B5EF4-FFF2-40B4-BE49-F238E27FC236}">
                  <a16:creationId xmlns:a16="http://schemas.microsoft.com/office/drawing/2014/main" id="{411D8458-825A-EA4E-A486-7C4CDA355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6988" y="4448176"/>
              <a:ext cx="422275" cy="53975"/>
            </a:xfrm>
            <a:custGeom>
              <a:avLst/>
              <a:gdLst>
                <a:gd name="T0" fmla="*/ 266 w 266"/>
                <a:gd name="T1" fmla="*/ 34 h 34"/>
                <a:gd name="T2" fmla="*/ 266 w 266"/>
                <a:gd name="T3" fmla="*/ 0 h 34"/>
                <a:gd name="T4" fmla="*/ 0 w 266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" h="34">
                  <a:moveTo>
                    <a:pt x="266" y="34"/>
                  </a:moveTo>
                  <a:lnTo>
                    <a:pt x="26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latin typeface="+mj-lt"/>
              </a:endParaRPr>
            </a:p>
          </p:txBody>
        </p:sp>
        <p:sp>
          <p:nvSpPr>
            <p:cNvPr id="544" name="Freeform 250">
              <a:extLst>
                <a:ext uri="{FF2B5EF4-FFF2-40B4-BE49-F238E27FC236}">
                  <a16:creationId xmlns:a16="http://schemas.microsoft.com/office/drawing/2014/main" id="{2F0159EE-72ED-F246-A02A-426582154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813" y="4448176"/>
              <a:ext cx="1122363" cy="53975"/>
            </a:xfrm>
            <a:custGeom>
              <a:avLst/>
              <a:gdLst>
                <a:gd name="T0" fmla="*/ 707 w 707"/>
                <a:gd name="T1" fmla="*/ 34 h 34"/>
                <a:gd name="T2" fmla="*/ 707 w 707"/>
                <a:gd name="T3" fmla="*/ 0 h 34"/>
                <a:gd name="T4" fmla="*/ 0 w 707"/>
                <a:gd name="T5" fmla="*/ 0 h 34"/>
                <a:gd name="T6" fmla="*/ 0 w 707"/>
                <a:gd name="T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7" h="34">
                  <a:moveTo>
                    <a:pt x="707" y="34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34"/>
                  </a:lnTo>
                </a:path>
              </a:pathLst>
            </a:cu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latin typeface="+mj-lt"/>
              </a:endParaRPr>
            </a:p>
          </p:txBody>
        </p:sp>
        <p:sp>
          <p:nvSpPr>
            <p:cNvPr id="545" name="Freeform 251">
              <a:extLst>
                <a:ext uri="{FF2B5EF4-FFF2-40B4-BE49-F238E27FC236}">
                  <a16:creationId xmlns:a16="http://schemas.microsoft.com/office/drawing/2014/main" id="{7F1AEE27-7284-4441-A73A-2A513C823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938" y="4448176"/>
              <a:ext cx="1035050" cy="53975"/>
            </a:xfrm>
            <a:custGeom>
              <a:avLst/>
              <a:gdLst>
                <a:gd name="T0" fmla="*/ 0 w 652"/>
                <a:gd name="T1" fmla="*/ 34 h 34"/>
                <a:gd name="T2" fmla="*/ 0 w 652"/>
                <a:gd name="T3" fmla="*/ 0 h 34"/>
                <a:gd name="T4" fmla="*/ 652 w 652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2" h="34">
                  <a:moveTo>
                    <a:pt x="0" y="34"/>
                  </a:moveTo>
                  <a:lnTo>
                    <a:pt x="0" y="0"/>
                  </a:lnTo>
                  <a:lnTo>
                    <a:pt x="652" y="0"/>
                  </a:lnTo>
                </a:path>
              </a:pathLst>
            </a:cu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latin typeface="+mj-lt"/>
              </a:endParaRPr>
            </a:p>
          </p:txBody>
        </p:sp>
      </p:grpSp>
      <p:sp>
        <p:nvSpPr>
          <p:cNvPr id="486" name="Freeform 253">
            <a:extLst>
              <a:ext uri="{FF2B5EF4-FFF2-40B4-BE49-F238E27FC236}">
                <a16:creationId xmlns:a16="http://schemas.microsoft.com/office/drawing/2014/main" id="{85E29222-9041-7D4A-8D1D-02A189C4C1E8}"/>
              </a:ext>
            </a:extLst>
          </p:cNvPr>
          <p:cNvSpPr>
            <a:spLocks/>
          </p:cNvSpPr>
          <p:nvPr/>
        </p:nvSpPr>
        <p:spPr bwMode="auto">
          <a:xfrm>
            <a:off x="7641496" y="5621118"/>
            <a:ext cx="482600" cy="113634"/>
          </a:xfrm>
          <a:custGeom>
            <a:avLst/>
            <a:gdLst>
              <a:gd name="T0" fmla="*/ 304 w 304"/>
              <a:gd name="T1" fmla="*/ 0 h 77"/>
              <a:gd name="T2" fmla="*/ 304 w 304"/>
              <a:gd name="T3" fmla="*/ 77 h 77"/>
              <a:gd name="T4" fmla="*/ 0 w 304"/>
              <a:gd name="T5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4" h="77">
                <a:moveTo>
                  <a:pt x="304" y="0"/>
                </a:moveTo>
                <a:lnTo>
                  <a:pt x="304" y="77"/>
                </a:lnTo>
                <a:lnTo>
                  <a:pt x="0" y="77"/>
                </a:lnTo>
              </a:path>
            </a:pathLst>
          </a:custGeom>
          <a:noFill/>
          <a:ln w="44450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87" name="Freeform 254">
            <a:extLst>
              <a:ext uri="{FF2B5EF4-FFF2-40B4-BE49-F238E27FC236}">
                <a16:creationId xmlns:a16="http://schemas.microsoft.com/office/drawing/2014/main" id="{ECC12686-7807-444B-9344-A471FA9A7ED9}"/>
              </a:ext>
            </a:extLst>
          </p:cNvPr>
          <p:cNvSpPr>
            <a:spLocks/>
          </p:cNvSpPr>
          <p:nvPr/>
        </p:nvSpPr>
        <p:spPr bwMode="auto">
          <a:xfrm>
            <a:off x="7641496" y="5621118"/>
            <a:ext cx="0" cy="228743"/>
          </a:xfrm>
          <a:custGeom>
            <a:avLst/>
            <a:gdLst>
              <a:gd name="T0" fmla="*/ 0 h 155"/>
              <a:gd name="T1" fmla="*/ 77 h 155"/>
              <a:gd name="T2" fmla="*/ 155 h 15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55">
                <a:moveTo>
                  <a:pt x="0" y="0"/>
                </a:moveTo>
                <a:lnTo>
                  <a:pt x="0" y="77"/>
                </a:lnTo>
                <a:lnTo>
                  <a:pt x="0" y="155"/>
                </a:lnTo>
              </a:path>
            </a:pathLst>
          </a:custGeom>
          <a:noFill/>
          <a:ln w="44450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88" name="Line 255">
            <a:extLst>
              <a:ext uri="{FF2B5EF4-FFF2-40B4-BE49-F238E27FC236}">
                <a16:creationId xmlns:a16="http://schemas.microsoft.com/office/drawing/2014/main" id="{4B6B0783-6D00-0644-A5B1-1600645B52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124096" y="5734751"/>
            <a:ext cx="0" cy="115109"/>
          </a:xfrm>
          <a:prstGeom prst="line">
            <a:avLst/>
          </a:prstGeom>
          <a:noFill/>
          <a:ln w="44450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15" name="Rectangle 296">
            <a:extLst>
              <a:ext uri="{FF2B5EF4-FFF2-40B4-BE49-F238E27FC236}">
                <a16:creationId xmlns:a16="http://schemas.microsoft.com/office/drawing/2014/main" id="{DCE76191-114F-1146-AE87-B92A85894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7580" y="6325971"/>
            <a:ext cx="785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0</a:t>
            </a: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16" name="Rectangle 297">
            <a:extLst>
              <a:ext uri="{FF2B5EF4-FFF2-40B4-BE49-F238E27FC236}">
                <a16:creationId xmlns:a16="http://schemas.microsoft.com/office/drawing/2014/main" id="{9315E63A-EDD0-4144-8C7D-D45ADC3D6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3245" y="6325971"/>
            <a:ext cx="2773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0.75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17" name="Rectangle 298">
            <a:extLst>
              <a:ext uri="{FF2B5EF4-FFF2-40B4-BE49-F238E27FC236}">
                <a16:creationId xmlns:a16="http://schemas.microsoft.com/office/drawing/2014/main" id="{995C725C-6A65-0B42-B17A-0B4FC4460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4905" y="6325971"/>
            <a:ext cx="785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1</a:t>
            </a: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18" name="Rectangle 299">
            <a:extLst>
              <a:ext uri="{FF2B5EF4-FFF2-40B4-BE49-F238E27FC236}">
                <a16:creationId xmlns:a16="http://schemas.microsoft.com/office/drawing/2014/main" id="{49C6A182-C731-E444-A1FC-B4492DD75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2070" y="6325971"/>
            <a:ext cx="2773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1.23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19" name="Rectangle 300">
            <a:extLst>
              <a:ext uri="{FF2B5EF4-FFF2-40B4-BE49-F238E27FC236}">
                <a16:creationId xmlns:a16="http://schemas.microsoft.com/office/drawing/2014/main" id="{9265AE9E-4344-B144-9B83-8A2DED3A6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2230" y="6325971"/>
            <a:ext cx="785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2</a:t>
            </a: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20" name="Rectangle 301">
            <a:extLst>
              <a:ext uri="{FF2B5EF4-FFF2-40B4-BE49-F238E27FC236}">
                <a16:creationId xmlns:a16="http://schemas.microsoft.com/office/drawing/2014/main" id="{9666372B-59BC-A741-87D7-57FDF8311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4750" y="5047403"/>
            <a:ext cx="6683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FavorsCAB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21" name="Rectangle 302">
            <a:extLst>
              <a:ext uri="{FF2B5EF4-FFF2-40B4-BE49-F238E27FC236}">
                <a16:creationId xmlns:a16="http://schemas.microsoft.com/office/drawing/2014/main" id="{628544B3-DC14-D04D-8FC4-D24DE5C65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9075" y="5047403"/>
            <a:ext cx="97507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200" b="1" dirty="0" err="1">
                <a:solidFill>
                  <a:srgbClr val="FFFFFF"/>
                </a:solidFill>
                <a:latin typeface="+mj-lt"/>
              </a:rPr>
              <a:t>Favors</a:t>
            </a:r>
            <a:r>
              <a:rPr lang="fr-FR" altLang="fr-FR" sz="1200" b="1" dirty="0">
                <a:solidFill>
                  <a:srgbClr val="FFFFFF"/>
                </a:solidFill>
                <a:latin typeface="+mj-lt"/>
              </a:rPr>
              <a:t> 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TDF/FTC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22" name="Rectangle 303">
            <a:extLst>
              <a:ext uri="{FF2B5EF4-FFF2-40B4-BE49-F238E27FC236}">
                <a16:creationId xmlns:a16="http://schemas.microsoft.com/office/drawing/2014/main" id="{E7379053-DCDF-3343-8DE9-FB3EA00E6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242" y="4362476"/>
            <a:ext cx="16385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+mj-lt"/>
                <a:cs typeface="Calibri" panose="020F0502020204030204" pitchFamily="34" charset="0"/>
              </a:rPr>
              <a:t>Hazard Ratio (95 % CI)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23" name="Freeform 304">
            <a:extLst>
              <a:ext uri="{FF2B5EF4-FFF2-40B4-BE49-F238E27FC236}">
                <a16:creationId xmlns:a16="http://schemas.microsoft.com/office/drawing/2014/main" id="{60C0D412-3331-3E4D-A4A5-B57917D85DE9}"/>
              </a:ext>
            </a:extLst>
          </p:cNvPr>
          <p:cNvSpPr>
            <a:spLocks/>
          </p:cNvSpPr>
          <p:nvPr/>
        </p:nvSpPr>
        <p:spPr bwMode="auto">
          <a:xfrm>
            <a:off x="7766909" y="5680148"/>
            <a:ext cx="119063" cy="110682"/>
          </a:xfrm>
          <a:custGeom>
            <a:avLst/>
            <a:gdLst>
              <a:gd name="T0" fmla="*/ 75 w 75"/>
              <a:gd name="T1" fmla="*/ 37 h 75"/>
              <a:gd name="T2" fmla="*/ 37 w 75"/>
              <a:gd name="T3" fmla="*/ 0 h 75"/>
              <a:gd name="T4" fmla="*/ 0 w 75"/>
              <a:gd name="T5" fmla="*/ 37 h 75"/>
              <a:gd name="T6" fmla="*/ 37 w 75"/>
              <a:gd name="T7" fmla="*/ 75 h 75"/>
              <a:gd name="T8" fmla="*/ 75 w 75"/>
              <a:gd name="T9" fmla="*/ 3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75">
                <a:moveTo>
                  <a:pt x="75" y="37"/>
                </a:moveTo>
                <a:lnTo>
                  <a:pt x="37" y="0"/>
                </a:lnTo>
                <a:lnTo>
                  <a:pt x="0" y="37"/>
                </a:lnTo>
                <a:lnTo>
                  <a:pt x="37" y="75"/>
                </a:lnTo>
                <a:lnTo>
                  <a:pt x="75" y="37"/>
                </a:lnTo>
                <a:close/>
              </a:path>
            </a:pathLst>
          </a:cu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24" name="Rectangle 305">
            <a:extLst>
              <a:ext uri="{FF2B5EF4-FFF2-40B4-BE49-F238E27FC236}">
                <a16:creationId xmlns:a16="http://schemas.microsoft.com/office/drawing/2014/main" id="{D1F327E3-C778-2A41-9209-9D3ECAB71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581" y="5439600"/>
            <a:ext cx="2773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0.34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525" name="Rectangle 306">
            <a:extLst>
              <a:ext uri="{FF2B5EF4-FFF2-40B4-BE49-F238E27FC236}">
                <a16:creationId xmlns:a16="http://schemas.microsoft.com/office/drawing/2014/main" id="{DEDC1AE2-3D8A-8449-AD9C-E0D8F2F87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493" y="5885278"/>
            <a:ext cx="2773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0.22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526" name="Rectangle 307">
            <a:extLst>
              <a:ext uri="{FF2B5EF4-FFF2-40B4-BE49-F238E27FC236}">
                <a16:creationId xmlns:a16="http://schemas.microsoft.com/office/drawing/2014/main" id="{1A428C50-34A8-C348-8298-97E77294B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9093" y="5885278"/>
            <a:ext cx="2773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0.54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546" name="Rectangle 193">
            <a:extLst>
              <a:ext uri="{FF2B5EF4-FFF2-40B4-BE49-F238E27FC236}">
                <a16:creationId xmlns:a16="http://schemas.microsoft.com/office/drawing/2014/main" id="{18C47DCF-18C1-B44C-BD54-195423467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536" y="2434531"/>
            <a:ext cx="204446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+mj-lt"/>
                <a:cs typeface="Calibri" panose="020F0502020204030204" pitchFamily="34" charset="0"/>
              </a:rPr>
              <a:t>HIV incidence</a:t>
            </a:r>
            <a:r>
              <a:rPr lang="fr-FR" altLang="fr-FR" sz="1400" b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+mj-lt"/>
                <a:cs typeface="Calibri" panose="020F0502020204030204" pitchFamily="34" charset="0"/>
              </a:rPr>
              <a:t>(rate/100 PY)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8" name="Text Box 3">
            <a:extLst>
              <a:ext uri="{FF2B5EF4-FFF2-40B4-BE49-F238E27FC236}">
                <a16:creationId xmlns:a16="http://schemas.microsoft.com/office/drawing/2014/main" id="{15D4BF84-9C51-43CE-B342-7EFB9DA23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8691" y="6444771"/>
            <a:ext cx="24833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1400" i="1" dirty="0">
                <a:solidFill>
                  <a:srgbClr val="0070C0"/>
                </a:solidFill>
              </a:rPr>
              <a:t>Landovitz R, CROI 2022, Abs. 96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9B18717-6D45-419F-8C60-32D91F485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9641747" cy="1481068"/>
          </a:xfrm>
        </p:spPr>
        <p:txBody>
          <a:bodyPr>
            <a:normAutofit/>
          </a:bodyPr>
          <a:lstStyle/>
          <a:p>
            <a:r>
              <a:rPr lang="en-US" sz="2900" dirty="0"/>
              <a:t>HPTN 083 Study: updated results of CAB LA IM Q 2 months versus TDF/FTC PO for </a:t>
            </a:r>
            <a:r>
              <a:rPr lang="en-US" sz="2900" dirty="0" err="1"/>
              <a:t>PrEP</a:t>
            </a:r>
            <a:r>
              <a:rPr lang="en-US" sz="2900" dirty="0"/>
              <a:t> (2)</a:t>
            </a:r>
          </a:p>
        </p:txBody>
      </p:sp>
    </p:spTree>
    <p:extLst>
      <p:ext uri="{BB962C8B-B14F-4D97-AF65-F5344CB8AC3E}">
        <p14:creationId xmlns:p14="http://schemas.microsoft.com/office/powerpoint/2010/main" val="1262709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0ACACA-2DBE-415C-8A9F-22BF9ACAF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9565758" cy="1481068"/>
          </a:xfrm>
        </p:spPr>
        <p:txBody>
          <a:bodyPr>
            <a:normAutofit/>
          </a:bodyPr>
          <a:lstStyle/>
          <a:p>
            <a:r>
              <a:rPr lang="en-US" sz="2900" dirty="0"/>
              <a:t>HPTN 083 Study: updated results of CAB LA IM Q 2 months versus TDF/FTC PO for </a:t>
            </a:r>
            <a:r>
              <a:rPr lang="en-US" sz="2900" dirty="0" err="1"/>
              <a:t>PrEP</a:t>
            </a:r>
            <a:r>
              <a:rPr lang="en-US" sz="2900" dirty="0"/>
              <a:t> (3)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B6012C-9B14-8C47-973D-1972738EEE3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b="1" dirty="0"/>
              <a:t>Conclusions</a:t>
            </a:r>
          </a:p>
          <a:p>
            <a:pPr lvl="1"/>
            <a:r>
              <a:rPr lang="en-US" dirty="0"/>
              <a:t>Additional infections were identified in the 1-yr follow-up since unblinding, </a:t>
            </a:r>
            <a:br>
              <a:rPr lang="en-US" dirty="0"/>
            </a:br>
            <a:r>
              <a:rPr lang="en-US" dirty="0"/>
              <a:t>but LA CAB remained superior to FTC/TDF at preventing HIV infection</a:t>
            </a:r>
          </a:p>
          <a:p>
            <a:pPr lvl="1"/>
            <a:r>
              <a:rPr lang="en-US" sz="2200" dirty="0"/>
              <a:t>No additional safety concerns identified</a:t>
            </a:r>
          </a:p>
          <a:p>
            <a:r>
              <a:rPr lang="en-US" dirty="0"/>
              <a:t>Breakthrough infections on LA CAB remain very rare</a:t>
            </a:r>
          </a:p>
          <a:p>
            <a:pPr lvl="1"/>
            <a:r>
              <a:rPr lang="en-US" sz="1900" dirty="0"/>
              <a:t>7 unexplained breakthrough infections reported despite on-time injections in 4660 person-years of CAB LA (0.15 per 100 PY)</a:t>
            </a:r>
          </a:p>
          <a:p>
            <a:r>
              <a:rPr lang="en-US" sz="2200" dirty="0"/>
              <a:t>Research questions: </a:t>
            </a:r>
          </a:p>
          <a:p>
            <a:pPr lvl="1"/>
            <a:r>
              <a:rPr lang="en-US" sz="1900" dirty="0"/>
              <a:t>Should HIV RNA test be done at screening ?</a:t>
            </a:r>
          </a:p>
          <a:p>
            <a:pPr lvl="1"/>
            <a:r>
              <a:rPr lang="en-US" sz="1900" dirty="0"/>
              <a:t>Impact of earlier detection of infections on CAB-LA </a:t>
            </a:r>
            <a:r>
              <a:rPr lang="en-US" sz="1900" dirty="0" err="1"/>
              <a:t>PrEP</a:t>
            </a:r>
            <a:r>
              <a:rPr lang="en-US" sz="1900" dirty="0"/>
              <a:t> on INSTI resistance ?</a:t>
            </a:r>
          </a:p>
          <a:p>
            <a:pPr lvl="2"/>
            <a:r>
              <a:rPr lang="en-US" sz="1600" dirty="0"/>
              <a:t>Real time (at each visit) HIV RNA can detect breakthrough infection before emergence of resistance to INSTI in 4/6 cases </a:t>
            </a:r>
            <a:r>
              <a:rPr lang="en-US" sz="1600" i="1" dirty="0"/>
              <a:t>(Eshleman S, CROI 2022, Abs. 095)</a:t>
            </a:r>
          </a:p>
          <a:p>
            <a:pPr lvl="1"/>
            <a:endParaRPr lang="en-US" dirty="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9F6EC6E-BD64-42B7-A764-B16D32E7E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8691" y="6444771"/>
            <a:ext cx="24833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1400" i="1" dirty="0">
                <a:solidFill>
                  <a:srgbClr val="0070C0"/>
                </a:solidFill>
              </a:rPr>
              <a:t>Landovitz R, CROI 2022, Abs. 96</a:t>
            </a:r>
          </a:p>
        </p:txBody>
      </p:sp>
    </p:spTree>
    <p:extLst>
      <p:ext uri="{BB962C8B-B14F-4D97-AF65-F5344CB8AC3E}">
        <p14:creationId xmlns:p14="http://schemas.microsoft.com/office/powerpoint/2010/main" val="2275177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3C2EBA-18FC-3944-BD52-BFAC431C8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ISL PO QM for </a:t>
            </a:r>
            <a:r>
              <a:rPr lang="en-US" dirty="0" err="1"/>
              <a:t>PrEP</a:t>
            </a:r>
            <a:r>
              <a:rPr lang="en-US" dirty="0"/>
              <a:t>: Additional results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FA9BF6-927D-6D4F-B2C6-D8D81D5DAA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801813"/>
            <a:ext cx="10972800" cy="4572000"/>
          </a:xfrm>
        </p:spPr>
        <p:txBody>
          <a:bodyPr>
            <a:normAutofit/>
          </a:bodyPr>
          <a:lstStyle/>
          <a:p>
            <a:r>
              <a:rPr lang="en-US" sz="2000" dirty="0"/>
              <a:t>Phase 2a, double-blind, randomized, parallel assignment, placebo-controlled multicenter </a:t>
            </a:r>
            <a:br>
              <a:rPr lang="en-US" sz="2000" dirty="0"/>
            </a:br>
            <a:r>
              <a:rPr lang="en-US" sz="2000" dirty="0"/>
              <a:t>study in adults at low risk for HIV-1 acquisition</a:t>
            </a:r>
          </a:p>
          <a:p>
            <a:r>
              <a:rPr lang="en-US" sz="2000" dirty="0"/>
              <a:t>ISL PO 60 mg QM vs 120 mg QM vs Placebo for 6 months</a:t>
            </a:r>
          </a:p>
          <a:p>
            <a:endParaRPr lang="en-US" sz="2000" dirty="0"/>
          </a:p>
          <a:p>
            <a:r>
              <a:rPr lang="en-US" sz="2000" dirty="0"/>
              <a:t>No relevant clinical differences in metabolic and renal outcomes between ISL and placebo</a:t>
            </a:r>
          </a:p>
          <a:p>
            <a:pPr lvl="1"/>
            <a:r>
              <a:rPr lang="en-US" sz="2000" dirty="0"/>
              <a:t>Weight</a:t>
            </a:r>
          </a:p>
          <a:p>
            <a:pPr lvl="1"/>
            <a:r>
              <a:rPr lang="en-US" sz="2000" dirty="0"/>
              <a:t>BMI</a:t>
            </a:r>
          </a:p>
          <a:p>
            <a:pPr lvl="1"/>
            <a:r>
              <a:rPr lang="en-US" sz="2000" dirty="0"/>
              <a:t>Fat distribution and BMD (DXA scan)</a:t>
            </a:r>
          </a:p>
          <a:p>
            <a:pPr lvl="1"/>
            <a:r>
              <a:rPr lang="en-US" sz="2000" dirty="0"/>
              <a:t>Serum creatinine, eGFR-MDRD, RBD/creatinine ratio</a:t>
            </a:r>
          </a:p>
          <a:p>
            <a:pPr lvl="1"/>
            <a:endParaRPr lang="en-US" sz="2000" dirty="0"/>
          </a:p>
          <a:p>
            <a:r>
              <a:rPr lang="en-US" sz="2300" dirty="0"/>
              <a:t>Drug concentrations of ISL and ISL-TP were very similar in the various compartments (plasma, rectal tissue, cervical tissue, vaginal tissue)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3151FA6-3D78-408A-9DEF-CA724D44F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407" y="6444771"/>
            <a:ext cx="50225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Macdonald </a:t>
            </a:r>
            <a:r>
              <a:rPr lang="fr-FR" sz="1400" i="1" dirty="0">
                <a:solidFill>
                  <a:srgbClr val="0070C0"/>
                </a:solidFill>
              </a:rPr>
              <a:t>P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, CROI 2022, Abs. 85 ; </a:t>
            </a:r>
            <a:r>
              <a:rPr lang="en-GB" sz="1400" i="1" dirty="0">
                <a:solidFill>
                  <a:srgbClr val="0070C0"/>
                </a:solidFill>
              </a:rPr>
              <a:t>Hendrix CW, CROI 2022, Abs. 83</a:t>
            </a:r>
          </a:p>
        </p:txBody>
      </p:sp>
    </p:spTree>
    <p:extLst>
      <p:ext uri="{BB962C8B-B14F-4D97-AF65-F5344CB8AC3E}">
        <p14:creationId xmlns:p14="http://schemas.microsoft.com/office/powerpoint/2010/main" val="4076383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1970D8-3EAD-9841-B624-332C0F79D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1139377" cy="1481068"/>
          </a:xfrm>
        </p:spPr>
        <p:txBody>
          <a:bodyPr>
            <a:normAutofit/>
          </a:bodyPr>
          <a:lstStyle/>
          <a:p>
            <a:r>
              <a:rPr lang="en-US" dirty="0"/>
              <a:t>Combination anti-HIV neutralizing antibodies (</a:t>
            </a:r>
            <a:r>
              <a:rPr lang="en-US" dirty="0" err="1"/>
              <a:t>bnAbs</a:t>
            </a:r>
            <a:r>
              <a:rPr lang="en-US" dirty="0"/>
              <a:t>): Phase 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34BC21-05DD-0F4C-AB13-1FC3A8B878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6981" y="1557286"/>
            <a:ext cx="5782415" cy="1481068"/>
          </a:xfrm>
        </p:spPr>
        <p:txBody>
          <a:bodyPr>
            <a:normAutofit/>
          </a:bodyPr>
          <a:lstStyle/>
          <a:p>
            <a:r>
              <a:rPr lang="en-US" sz="1800" dirty="0"/>
              <a:t>27 HIV negative volunteers</a:t>
            </a:r>
          </a:p>
          <a:p>
            <a:r>
              <a:rPr lang="en-US" sz="1800" dirty="0"/>
              <a:t>IV administration of 2 or3 </a:t>
            </a:r>
            <a:r>
              <a:rPr lang="en-US" sz="1800" dirty="0" err="1"/>
              <a:t>bnAbs</a:t>
            </a:r>
            <a:r>
              <a:rPr lang="en-US" sz="1800" dirty="0"/>
              <a:t> targeting distinct epitopes on the HIV-1 envelope</a:t>
            </a:r>
          </a:p>
          <a:p>
            <a:r>
              <a:rPr lang="en-US" sz="1800" dirty="0"/>
              <a:t>Median elimination half-lives of the </a:t>
            </a:r>
            <a:r>
              <a:rPr lang="en-US" sz="1800" dirty="0" err="1"/>
              <a:t>bnAbs</a:t>
            </a:r>
            <a:r>
              <a:rPr lang="en-US" sz="1800" dirty="0"/>
              <a:t>: 25 to 52 days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FEADC4-AF3D-CC4D-A054-883A11EBD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3" y="3233688"/>
            <a:ext cx="5666605" cy="280316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B4A60C7-6D16-8D43-8D0D-70D6BDB4C1F7}"/>
              </a:ext>
            </a:extLst>
          </p:cNvPr>
          <p:cNvSpPr txBox="1"/>
          <p:nvPr/>
        </p:nvSpPr>
        <p:spPr>
          <a:xfrm>
            <a:off x="6095999" y="1927634"/>
            <a:ext cx="61476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Greater neutralization magnitude  and breadth of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triple vs dual bnAb against 12 multi-clade virus panel</a:t>
            </a:r>
            <a:endParaRPr kumimoji="0" lang="en-US" sz="2000" b="0" i="0" u="none" strike="noStrike" kern="1200" cap="none" spc="0" normalizeH="0" baseline="3000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4E9D1CCF-B2FF-4AD8-9E61-B3EEF226C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3382" y="6444771"/>
            <a:ext cx="26786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l-PL" sz="1400" i="1" dirty="0">
                <a:solidFill>
                  <a:srgbClr val="0070C0"/>
                </a:solidFill>
              </a:rPr>
              <a:t>Sobieszczyk M, CROI 2022, Abs. 81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013C9C-8316-4C52-9B03-A7A5A9333736}"/>
              </a:ext>
            </a:extLst>
          </p:cNvPr>
          <p:cNvSpPr txBox="1"/>
          <p:nvPr/>
        </p:nvSpPr>
        <p:spPr>
          <a:xfrm>
            <a:off x="7274919" y="2771775"/>
            <a:ext cx="719108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Day 3</a:t>
            </a:r>
            <a:endParaRPr kumimoji="0" lang="fr-FR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DE9558F-F7F3-4357-AA0F-72F91575AE25}"/>
              </a:ext>
            </a:extLst>
          </p:cNvPr>
          <p:cNvSpPr txBox="1"/>
          <p:nvPr/>
        </p:nvSpPr>
        <p:spPr>
          <a:xfrm>
            <a:off x="10243073" y="2771775"/>
            <a:ext cx="836127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Day 28</a:t>
            </a:r>
            <a:endParaRPr kumimoji="0" lang="fr-FR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33">
            <a:extLst>
              <a:ext uri="{FF2B5EF4-FFF2-40B4-BE49-F238E27FC236}">
                <a16:creationId xmlns:a16="http://schemas.microsoft.com/office/drawing/2014/main" id="{FD9746A7-B31A-4A81-8ACC-F1EA6277B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796" y="3384001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</a:t>
            </a:r>
          </a:p>
        </p:txBody>
      </p:sp>
      <p:sp>
        <p:nvSpPr>
          <p:cNvPr id="15" name="Rectangle 33">
            <a:extLst>
              <a:ext uri="{FF2B5EF4-FFF2-40B4-BE49-F238E27FC236}">
                <a16:creationId xmlns:a16="http://schemas.microsoft.com/office/drawing/2014/main" id="{A593F4E5-A6CF-4125-A010-AED8B2EC5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9396" y="3713100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0,8</a:t>
            </a:r>
          </a:p>
        </p:txBody>
      </p:sp>
      <p:sp>
        <p:nvSpPr>
          <p:cNvPr id="17" name="Rectangle 33">
            <a:extLst>
              <a:ext uri="{FF2B5EF4-FFF2-40B4-BE49-F238E27FC236}">
                <a16:creationId xmlns:a16="http://schemas.microsoft.com/office/drawing/2014/main" id="{C7CE609E-712C-4E19-824D-16CEC10C4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9396" y="4024674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0,6</a:t>
            </a:r>
          </a:p>
        </p:txBody>
      </p:sp>
      <p:sp>
        <p:nvSpPr>
          <p:cNvPr id="19" name="Rectangle 33">
            <a:extLst>
              <a:ext uri="{FF2B5EF4-FFF2-40B4-BE49-F238E27FC236}">
                <a16:creationId xmlns:a16="http://schemas.microsoft.com/office/drawing/2014/main" id="{74ACDC27-B149-46E3-A806-D053743B3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9396" y="4347210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0,4</a:t>
            </a:r>
          </a:p>
        </p:txBody>
      </p:sp>
      <p:sp>
        <p:nvSpPr>
          <p:cNvPr id="21" name="Rectangle 33">
            <a:extLst>
              <a:ext uri="{FF2B5EF4-FFF2-40B4-BE49-F238E27FC236}">
                <a16:creationId xmlns:a16="http://schemas.microsoft.com/office/drawing/2014/main" id="{79C3FC99-605F-4268-A35E-716C79EA7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9396" y="4664037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0,2</a:t>
            </a:r>
          </a:p>
        </p:txBody>
      </p:sp>
      <p:sp>
        <p:nvSpPr>
          <p:cNvPr id="23" name="Rectangle 33">
            <a:extLst>
              <a:ext uri="{FF2B5EF4-FFF2-40B4-BE49-F238E27FC236}">
                <a16:creationId xmlns:a16="http://schemas.microsoft.com/office/drawing/2014/main" id="{0DE7FDF8-7956-4E35-AF4F-2A9CA35EA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796" y="4984517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</a:t>
            </a:r>
          </a:p>
        </p:txBody>
      </p:sp>
      <p:sp>
        <p:nvSpPr>
          <p:cNvPr id="25" name="Rectangle 33">
            <a:extLst>
              <a:ext uri="{FF2B5EF4-FFF2-40B4-BE49-F238E27FC236}">
                <a16:creationId xmlns:a16="http://schemas.microsoft.com/office/drawing/2014/main" id="{4D264AD5-1A32-45AF-BBD8-BB8DC1D58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76" y="5203777"/>
            <a:ext cx="28854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1000</a:t>
            </a:r>
          </a:p>
        </p:txBody>
      </p:sp>
      <p:sp>
        <p:nvSpPr>
          <p:cNvPr id="27" name="Rectangle 33">
            <a:extLst>
              <a:ext uri="{FF2B5EF4-FFF2-40B4-BE49-F238E27FC236}">
                <a16:creationId xmlns:a16="http://schemas.microsoft.com/office/drawing/2014/main" id="{4A9DD8A6-4562-41EF-9C5C-AC01BF2B9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1154" y="5203777"/>
            <a:ext cx="36067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10000</a:t>
            </a:r>
          </a:p>
        </p:txBody>
      </p:sp>
      <p:sp>
        <p:nvSpPr>
          <p:cNvPr id="29" name="Rectangle 33">
            <a:extLst>
              <a:ext uri="{FF2B5EF4-FFF2-40B4-BE49-F238E27FC236}">
                <a16:creationId xmlns:a16="http://schemas.microsoft.com/office/drawing/2014/main" id="{3DBD0F8D-F076-46A8-925C-EC4C6D32A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487" y="5203777"/>
            <a:ext cx="43281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100000</a:t>
            </a:r>
          </a:p>
        </p:txBody>
      </p: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B71B4270-759C-4987-9319-1EF29F050860}"/>
              </a:ext>
            </a:extLst>
          </p:cNvPr>
          <p:cNvGrpSpPr/>
          <p:nvPr/>
        </p:nvGrpSpPr>
        <p:grpSpPr>
          <a:xfrm>
            <a:off x="6300719" y="3355426"/>
            <a:ext cx="2668868" cy="1848351"/>
            <a:chOff x="6300719" y="3355426"/>
            <a:chExt cx="2668868" cy="184835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A688094-7037-A44D-A9F5-3729F53C6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089" t="16598" r="50426" b="33975"/>
            <a:stretch/>
          </p:blipFill>
          <p:spPr>
            <a:xfrm>
              <a:off x="6357772" y="3355426"/>
              <a:ext cx="2611815" cy="1778549"/>
            </a:xfrm>
            <a:prstGeom prst="rect">
              <a:avLst/>
            </a:prstGeom>
          </p:spPr>
        </p:pic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12C3526F-5720-4026-94D3-CC16AACFA9E5}"/>
                </a:ext>
              </a:extLst>
            </p:cNvPr>
            <p:cNvSpPr/>
            <p:nvPr/>
          </p:nvSpPr>
          <p:spPr>
            <a:xfrm>
              <a:off x="6356191" y="3378200"/>
              <a:ext cx="2603500" cy="1771650"/>
            </a:xfrm>
            <a:custGeom>
              <a:avLst/>
              <a:gdLst>
                <a:gd name="connsiteX0" fmla="*/ 0 w 2603500"/>
                <a:gd name="connsiteY0" fmla="*/ 0 h 1771650"/>
                <a:gd name="connsiteX1" fmla="*/ 0 w 2603500"/>
                <a:gd name="connsiteY1" fmla="*/ 1771650 h 1771650"/>
                <a:gd name="connsiteX2" fmla="*/ 2603500 w 2603500"/>
                <a:gd name="connsiteY2" fmla="*/ 1771650 h 177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3500" h="1771650">
                  <a:moveTo>
                    <a:pt x="0" y="0"/>
                  </a:moveTo>
                  <a:lnTo>
                    <a:pt x="0" y="1771650"/>
                  </a:lnTo>
                  <a:lnTo>
                    <a:pt x="2603500" y="1771650"/>
                  </a:lnTo>
                </a:path>
              </a:pathLst>
            </a:custGeom>
            <a:noFill/>
            <a:ln w="952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solidFill>
                  <a:srgbClr val="000000"/>
                </a:solidFill>
              </a:endParaRPr>
            </a:p>
          </p:txBody>
        </p:sp>
        <p:sp>
          <p:nvSpPr>
            <p:cNvPr id="12" name="Line 32">
              <a:extLst>
                <a:ext uri="{FF2B5EF4-FFF2-40B4-BE49-F238E27FC236}">
                  <a16:creationId xmlns:a16="http://schemas.microsoft.com/office/drawing/2014/main" id="{9F694975-5E77-410E-BA8E-AE9F4BDA80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00719" y="3476334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4" name="Line 32">
              <a:extLst>
                <a:ext uri="{FF2B5EF4-FFF2-40B4-BE49-F238E27FC236}">
                  <a16:creationId xmlns:a16="http://schemas.microsoft.com/office/drawing/2014/main" id="{50A670A9-DEB0-4963-90ED-3B5D56C5F4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00719" y="3805433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6" name="Line 32">
              <a:extLst>
                <a:ext uri="{FF2B5EF4-FFF2-40B4-BE49-F238E27FC236}">
                  <a16:creationId xmlns:a16="http://schemas.microsoft.com/office/drawing/2014/main" id="{10420A3F-6D33-4961-B402-D24B7F825B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00719" y="4117007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8" name="Line 32">
              <a:extLst>
                <a:ext uri="{FF2B5EF4-FFF2-40B4-BE49-F238E27FC236}">
                  <a16:creationId xmlns:a16="http://schemas.microsoft.com/office/drawing/2014/main" id="{CAA63355-0137-4839-AE4E-622CE8406A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00719" y="4439543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0" name="Line 32">
              <a:extLst>
                <a:ext uri="{FF2B5EF4-FFF2-40B4-BE49-F238E27FC236}">
                  <a16:creationId xmlns:a16="http://schemas.microsoft.com/office/drawing/2014/main" id="{BF894CCC-6ECE-4508-80DA-3039A61EB3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00719" y="4756370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2" name="Line 32">
              <a:extLst>
                <a:ext uri="{FF2B5EF4-FFF2-40B4-BE49-F238E27FC236}">
                  <a16:creationId xmlns:a16="http://schemas.microsoft.com/office/drawing/2014/main" id="{BFB7687B-4A5B-411E-971E-2848EB734B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00719" y="5076850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4" name="Line 32">
              <a:extLst>
                <a:ext uri="{FF2B5EF4-FFF2-40B4-BE49-F238E27FC236}">
                  <a16:creationId xmlns:a16="http://schemas.microsoft.com/office/drawing/2014/main" id="{3308B958-FC4C-4E48-A5C3-24F0A48B75B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6884919" y="5175250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6" name="Line 32">
              <a:extLst>
                <a:ext uri="{FF2B5EF4-FFF2-40B4-BE49-F238E27FC236}">
                  <a16:creationId xmlns:a16="http://schemas.microsoft.com/office/drawing/2014/main" id="{303841F1-BF80-4D78-B9B3-89E62B9F9AC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7512964" y="5175250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8" name="Line 32">
              <a:extLst>
                <a:ext uri="{FF2B5EF4-FFF2-40B4-BE49-F238E27FC236}">
                  <a16:creationId xmlns:a16="http://schemas.microsoft.com/office/drawing/2014/main" id="{90CBBB1C-F7BE-412C-86E8-AB73321F353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8139365" y="5175250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0" name="Line 32">
              <a:extLst>
                <a:ext uri="{FF2B5EF4-FFF2-40B4-BE49-F238E27FC236}">
                  <a16:creationId xmlns:a16="http://schemas.microsoft.com/office/drawing/2014/main" id="{9814D44E-FC1C-4025-B997-F1045844091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8765716" y="5175250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31" name="Rectangle 33">
            <a:extLst>
              <a:ext uri="{FF2B5EF4-FFF2-40B4-BE49-F238E27FC236}">
                <a16:creationId xmlns:a16="http://schemas.microsoft.com/office/drawing/2014/main" id="{D5D4D880-1A54-466D-A019-89F949FF7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1772" y="5203777"/>
            <a:ext cx="50494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1000000</a:t>
            </a:r>
          </a:p>
        </p:txBody>
      </p:sp>
      <p:sp>
        <p:nvSpPr>
          <p:cNvPr id="32" name="Rectangle 33">
            <a:extLst>
              <a:ext uri="{FF2B5EF4-FFF2-40B4-BE49-F238E27FC236}">
                <a16:creationId xmlns:a16="http://schemas.microsoft.com/office/drawing/2014/main" id="{24367476-7A68-430B-B57E-88EA11E6A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791" y="5536632"/>
            <a:ext cx="70634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ID80 titer</a:t>
            </a:r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4A89E41B-4E2C-4D71-977B-9B125028881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369945" y="4156302"/>
            <a:ext cx="10475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Response</a:t>
            </a: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rate</a:t>
            </a:r>
          </a:p>
        </p:txBody>
      </p:sp>
      <p:sp>
        <p:nvSpPr>
          <p:cNvPr id="36" name="Rectangle 33">
            <a:extLst>
              <a:ext uri="{FF2B5EF4-FFF2-40B4-BE49-F238E27FC236}">
                <a16:creationId xmlns:a16="http://schemas.microsoft.com/office/drawing/2014/main" id="{CDB4DC89-7E21-48A8-8466-D9F7F0C6A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2477" y="3355426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</a:t>
            </a:r>
          </a:p>
        </p:txBody>
      </p:sp>
      <p:sp>
        <p:nvSpPr>
          <p:cNvPr id="38" name="Rectangle 33">
            <a:extLst>
              <a:ext uri="{FF2B5EF4-FFF2-40B4-BE49-F238E27FC236}">
                <a16:creationId xmlns:a16="http://schemas.microsoft.com/office/drawing/2014/main" id="{362A8964-E059-41C5-B43D-0C903EF95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5077" y="3684525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0,8</a:t>
            </a:r>
          </a:p>
        </p:txBody>
      </p:sp>
      <p:sp>
        <p:nvSpPr>
          <p:cNvPr id="40" name="Rectangle 33">
            <a:extLst>
              <a:ext uri="{FF2B5EF4-FFF2-40B4-BE49-F238E27FC236}">
                <a16:creationId xmlns:a16="http://schemas.microsoft.com/office/drawing/2014/main" id="{E05693D9-E67B-44FA-B814-4E020C572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5077" y="4002449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0,6</a:t>
            </a:r>
          </a:p>
        </p:txBody>
      </p:sp>
      <p:sp>
        <p:nvSpPr>
          <p:cNvPr id="42" name="Rectangle 33">
            <a:extLst>
              <a:ext uri="{FF2B5EF4-FFF2-40B4-BE49-F238E27FC236}">
                <a16:creationId xmlns:a16="http://schemas.microsoft.com/office/drawing/2014/main" id="{EF8F28AD-3500-443D-A575-0B6D7D883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5077" y="4324985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0,4</a:t>
            </a:r>
          </a:p>
        </p:txBody>
      </p:sp>
      <p:sp>
        <p:nvSpPr>
          <p:cNvPr id="44" name="Rectangle 33">
            <a:extLst>
              <a:ext uri="{FF2B5EF4-FFF2-40B4-BE49-F238E27FC236}">
                <a16:creationId xmlns:a16="http://schemas.microsoft.com/office/drawing/2014/main" id="{CC1868B4-5935-4591-AD7F-B8C197183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5077" y="4651337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0,2</a:t>
            </a:r>
          </a:p>
        </p:txBody>
      </p:sp>
      <p:sp>
        <p:nvSpPr>
          <p:cNvPr id="46" name="Rectangle 33">
            <a:extLst>
              <a:ext uri="{FF2B5EF4-FFF2-40B4-BE49-F238E27FC236}">
                <a16:creationId xmlns:a16="http://schemas.microsoft.com/office/drawing/2014/main" id="{8751356E-0432-4E81-8E1D-8700FD664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2477" y="4997217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</a:t>
            </a:r>
          </a:p>
        </p:txBody>
      </p:sp>
      <p:sp>
        <p:nvSpPr>
          <p:cNvPr id="48" name="Rectangle 33">
            <a:extLst>
              <a:ext uri="{FF2B5EF4-FFF2-40B4-BE49-F238E27FC236}">
                <a16:creationId xmlns:a16="http://schemas.microsoft.com/office/drawing/2014/main" id="{0D267024-E29A-400C-8835-1E7F7DE14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0749" y="5216477"/>
            <a:ext cx="21640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100</a:t>
            </a:r>
          </a:p>
        </p:txBody>
      </p:sp>
      <p:sp>
        <p:nvSpPr>
          <p:cNvPr id="50" name="Rectangle 33">
            <a:extLst>
              <a:ext uri="{FF2B5EF4-FFF2-40B4-BE49-F238E27FC236}">
                <a16:creationId xmlns:a16="http://schemas.microsoft.com/office/drawing/2014/main" id="{389CB00D-39B2-4710-ADC6-7860A80F7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6227" y="5216477"/>
            <a:ext cx="28854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1000</a:t>
            </a:r>
          </a:p>
        </p:txBody>
      </p:sp>
      <p:sp>
        <p:nvSpPr>
          <p:cNvPr id="52" name="Rectangle 33">
            <a:extLst>
              <a:ext uri="{FF2B5EF4-FFF2-40B4-BE49-F238E27FC236}">
                <a16:creationId xmlns:a16="http://schemas.microsoft.com/office/drawing/2014/main" id="{8509B8EF-894C-4B1A-B03C-6FD781C0A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9586" y="5216477"/>
            <a:ext cx="36067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10000</a:t>
            </a: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E864D919-33D4-4CE8-AC5E-3010C52386D8}"/>
              </a:ext>
            </a:extLst>
          </p:cNvPr>
          <p:cNvGrpSpPr/>
          <p:nvPr/>
        </p:nvGrpSpPr>
        <p:grpSpPr>
          <a:xfrm>
            <a:off x="9296400" y="3336973"/>
            <a:ext cx="2758915" cy="1879504"/>
            <a:chOff x="9296400" y="3336973"/>
            <a:chExt cx="2758915" cy="1879504"/>
          </a:xfrm>
        </p:grpSpPr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3540AE7E-3357-460D-B8DE-97E88B52C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075" t="16085" b="33975"/>
            <a:stretch/>
          </p:blipFill>
          <p:spPr>
            <a:xfrm>
              <a:off x="9354979" y="3336973"/>
              <a:ext cx="2700336" cy="1797002"/>
            </a:xfrm>
            <a:prstGeom prst="rect">
              <a:avLst/>
            </a:prstGeom>
          </p:spPr>
        </p:pic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389C4BB1-34D4-4C5B-A66C-E535E3107B0D}"/>
                </a:ext>
              </a:extLst>
            </p:cNvPr>
            <p:cNvSpPr/>
            <p:nvPr/>
          </p:nvSpPr>
          <p:spPr>
            <a:xfrm>
              <a:off x="9351872" y="3390900"/>
              <a:ext cx="2603500" cy="1771650"/>
            </a:xfrm>
            <a:custGeom>
              <a:avLst/>
              <a:gdLst>
                <a:gd name="connsiteX0" fmla="*/ 0 w 2603500"/>
                <a:gd name="connsiteY0" fmla="*/ 0 h 1771650"/>
                <a:gd name="connsiteX1" fmla="*/ 0 w 2603500"/>
                <a:gd name="connsiteY1" fmla="*/ 1771650 h 1771650"/>
                <a:gd name="connsiteX2" fmla="*/ 2603500 w 2603500"/>
                <a:gd name="connsiteY2" fmla="*/ 1771650 h 177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3500" h="1771650">
                  <a:moveTo>
                    <a:pt x="0" y="0"/>
                  </a:moveTo>
                  <a:lnTo>
                    <a:pt x="0" y="1771650"/>
                  </a:lnTo>
                  <a:lnTo>
                    <a:pt x="2603500" y="1771650"/>
                  </a:lnTo>
                </a:path>
              </a:pathLst>
            </a:custGeom>
            <a:noFill/>
            <a:ln w="952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solidFill>
                  <a:srgbClr val="000000"/>
                </a:solidFill>
              </a:endParaRPr>
            </a:p>
          </p:txBody>
        </p:sp>
        <p:sp>
          <p:nvSpPr>
            <p:cNvPr id="35" name="Line 32">
              <a:extLst>
                <a:ext uri="{FF2B5EF4-FFF2-40B4-BE49-F238E27FC236}">
                  <a16:creationId xmlns:a16="http://schemas.microsoft.com/office/drawing/2014/main" id="{0A6CE339-4976-45D2-91D7-F4550350AD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96400" y="3447759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7" name="Line 32">
              <a:extLst>
                <a:ext uri="{FF2B5EF4-FFF2-40B4-BE49-F238E27FC236}">
                  <a16:creationId xmlns:a16="http://schemas.microsoft.com/office/drawing/2014/main" id="{A36B947B-8A1A-4001-9A3E-119B86A296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96400" y="3776858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9" name="Line 32">
              <a:extLst>
                <a:ext uri="{FF2B5EF4-FFF2-40B4-BE49-F238E27FC236}">
                  <a16:creationId xmlns:a16="http://schemas.microsoft.com/office/drawing/2014/main" id="{9056C09D-D298-4093-81C5-0E5108EEAD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96400" y="4094782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1" name="Line 32">
              <a:extLst>
                <a:ext uri="{FF2B5EF4-FFF2-40B4-BE49-F238E27FC236}">
                  <a16:creationId xmlns:a16="http://schemas.microsoft.com/office/drawing/2014/main" id="{B96C65EE-0AAC-4CA7-B394-C6A2225952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96400" y="4417318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3" name="Line 32">
              <a:extLst>
                <a:ext uri="{FF2B5EF4-FFF2-40B4-BE49-F238E27FC236}">
                  <a16:creationId xmlns:a16="http://schemas.microsoft.com/office/drawing/2014/main" id="{CDBBCEF1-E6D1-42DC-BC7A-08F5C73638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96400" y="4743670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5" name="Line 32">
              <a:extLst>
                <a:ext uri="{FF2B5EF4-FFF2-40B4-BE49-F238E27FC236}">
                  <a16:creationId xmlns:a16="http://schemas.microsoft.com/office/drawing/2014/main" id="{5B3AC925-760D-4CBC-A0AC-93100A7CEA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96400" y="5089550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7" name="Line 32">
              <a:extLst>
                <a:ext uri="{FF2B5EF4-FFF2-40B4-BE49-F238E27FC236}">
                  <a16:creationId xmlns:a16="http://schemas.microsoft.com/office/drawing/2014/main" id="{1855C12C-73FF-4A44-BA1C-3318ED666ED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9750425" y="5187950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9" name="Line 32">
              <a:extLst>
                <a:ext uri="{FF2B5EF4-FFF2-40B4-BE49-F238E27FC236}">
                  <a16:creationId xmlns:a16="http://schemas.microsoft.com/office/drawing/2014/main" id="{6C43DA64-B9A5-4B89-B8C2-1B6F5E4E18E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0441970" y="5187950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1" name="Line 32">
              <a:extLst>
                <a:ext uri="{FF2B5EF4-FFF2-40B4-BE49-F238E27FC236}">
                  <a16:creationId xmlns:a16="http://schemas.microsoft.com/office/drawing/2014/main" id="{D00FED29-9454-46D6-AAAC-9858A4B323D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1141396" y="5187950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3" name="Line 32">
              <a:extLst>
                <a:ext uri="{FF2B5EF4-FFF2-40B4-BE49-F238E27FC236}">
                  <a16:creationId xmlns:a16="http://schemas.microsoft.com/office/drawing/2014/main" id="{63B78952-315F-4D03-B8A5-AE282C80231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1837597" y="5187950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54" name="Rectangle 33">
            <a:extLst>
              <a:ext uri="{FF2B5EF4-FFF2-40B4-BE49-F238E27FC236}">
                <a16:creationId xmlns:a16="http://schemas.microsoft.com/office/drawing/2014/main" id="{1DDCF1C4-32FF-4A09-89D1-85207ACBC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49720" y="5216477"/>
            <a:ext cx="43281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100000</a:t>
            </a:r>
          </a:p>
        </p:txBody>
      </p:sp>
      <p:sp>
        <p:nvSpPr>
          <p:cNvPr id="55" name="Rectangle 33">
            <a:extLst>
              <a:ext uri="{FF2B5EF4-FFF2-40B4-BE49-F238E27FC236}">
                <a16:creationId xmlns:a16="http://schemas.microsoft.com/office/drawing/2014/main" id="{889E29CC-89F0-49EE-90D6-387A6A4B7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0472" y="5549332"/>
            <a:ext cx="70634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ID80 titer</a:t>
            </a:r>
          </a:p>
        </p:txBody>
      </p:sp>
      <p:sp>
        <p:nvSpPr>
          <p:cNvPr id="61" name="Rectangle 33">
            <a:extLst>
              <a:ext uri="{FF2B5EF4-FFF2-40B4-BE49-F238E27FC236}">
                <a16:creationId xmlns:a16="http://schemas.microsoft.com/office/drawing/2014/main" id="{0C9AE73B-6DA4-4C2A-BB27-B24356E34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4894" y="5867082"/>
            <a:ext cx="1706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T1: PGT121 + VRC07-523LS</a:t>
            </a:r>
          </a:p>
        </p:txBody>
      </p:sp>
      <p:sp>
        <p:nvSpPr>
          <p:cNvPr id="62" name="Rectangle 33">
            <a:extLst>
              <a:ext uri="{FF2B5EF4-FFF2-40B4-BE49-F238E27FC236}">
                <a16:creationId xmlns:a16="http://schemas.microsoft.com/office/drawing/2014/main" id="{8E9C036A-9683-4CAE-986C-07BDC6676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4894" y="6091263"/>
            <a:ext cx="194168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T2: PGDM1400 + VRC07-523LS</a:t>
            </a:r>
          </a:p>
        </p:txBody>
      </p:sp>
      <p:sp>
        <p:nvSpPr>
          <p:cNvPr id="63" name="Rectangle 33">
            <a:extLst>
              <a:ext uri="{FF2B5EF4-FFF2-40B4-BE49-F238E27FC236}">
                <a16:creationId xmlns:a16="http://schemas.microsoft.com/office/drawing/2014/main" id="{A7AA76F0-8354-43AC-BFFB-C1C76167C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298" y="5867082"/>
            <a:ext cx="169802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40B6AE"/>
                </a:solidFill>
                <a:effectLst/>
                <a:latin typeface="+mj-lt"/>
              </a:rPr>
              <a:t>T3:10-1074 + VRC07-523LS</a:t>
            </a:r>
          </a:p>
        </p:txBody>
      </p:sp>
      <p:sp>
        <p:nvSpPr>
          <p:cNvPr id="64" name="Rectangle 33">
            <a:extLst>
              <a:ext uri="{FF2B5EF4-FFF2-40B4-BE49-F238E27FC236}">
                <a16:creationId xmlns:a16="http://schemas.microsoft.com/office/drawing/2014/main" id="{73C60A0C-0403-4603-83B3-093A3BD88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298" y="6091263"/>
            <a:ext cx="258051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j-lt"/>
              </a:rPr>
              <a:t>T4: PGT121 + PGDM1400 + VRC07-523LS</a:t>
            </a:r>
          </a:p>
        </p:txBody>
      </p:sp>
    </p:spTree>
    <p:extLst>
      <p:ext uri="{BB962C8B-B14F-4D97-AF65-F5344CB8AC3E}">
        <p14:creationId xmlns:p14="http://schemas.microsoft.com/office/powerpoint/2010/main" val="16652377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9">
            <a:extLst>
              <a:ext uri="{FF2B5EF4-FFF2-40B4-BE49-F238E27FC236}">
                <a16:creationId xmlns:a16="http://schemas.microsoft.com/office/drawing/2014/main" id="{400EFF9C-FBB5-4730-88EF-4A3851C31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575921"/>
              </p:ext>
            </p:extLst>
          </p:nvPr>
        </p:nvGraphicFramePr>
        <p:xfrm>
          <a:off x="609600" y="3971351"/>
          <a:ext cx="112776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4136">
                  <a:extLst>
                    <a:ext uri="{9D8B030D-6E8A-4147-A177-3AD203B41FA5}">
                      <a16:colId xmlns:a16="http://schemas.microsoft.com/office/drawing/2014/main" val="3769250937"/>
                    </a:ext>
                  </a:extLst>
                </a:gridCol>
                <a:gridCol w="2470394">
                  <a:extLst>
                    <a:ext uri="{9D8B030D-6E8A-4147-A177-3AD203B41FA5}">
                      <a16:colId xmlns:a16="http://schemas.microsoft.com/office/drawing/2014/main" val="1460733285"/>
                    </a:ext>
                  </a:extLst>
                </a:gridCol>
                <a:gridCol w="1857900">
                  <a:extLst>
                    <a:ext uri="{9D8B030D-6E8A-4147-A177-3AD203B41FA5}">
                      <a16:colId xmlns:a16="http://schemas.microsoft.com/office/drawing/2014/main" val="3587790725"/>
                    </a:ext>
                  </a:extLst>
                </a:gridCol>
                <a:gridCol w="2021230">
                  <a:extLst>
                    <a:ext uri="{9D8B030D-6E8A-4147-A177-3AD203B41FA5}">
                      <a16:colId xmlns:a16="http://schemas.microsoft.com/office/drawing/2014/main" val="1152537431"/>
                    </a:ext>
                  </a:extLst>
                </a:gridCol>
                <a:gridCol w="1783940">
                  <a:extLst>
                    <a:ext uri="{9D8B030D-6E8A-4147-A177-3AD203B41FA5}">
                      <a16:colId xmlns:a16="http://schemas.microsoft.com/office/drawing/2014/main" val="1602013942"/>
                    </a:ext>
                  </a:extLst>
                </a:gridCol>
              </a:tblGrid>
              <a:tr h="321452">
                <a:tc rowSpan="2">
                  <a:txBody>
                    <a:bodyPr/>
                    <a:lstStyle/>
                    <a:p>
                      <a:endParaRPr lang="en-US" sz="1600" b="1" noProof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noProof="0">
                          <a:solidFill>
                            <a:schemeClr val="bg1"/>
                          </a:solidFill>
                        </a:rPr>
                        <a:t>TDF eligible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noProof="0">
                          <a:solidFill>
                            <a:schemeClr val="bg1"/>
                          </a:solidFill>
                        </a:rPr>
                        <a:t>TDF not eligible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1548192"/>
                  </a:ext>
                </a:extLst>
              </a:tr>
              <a:tr h="321452">
                <a:tc vMerge="1">
                  <a:txBody>
                    <a:bodyPr/>
                    <a:lstStyle/>
                    <a:p>
                      <a:endParaRPr lang="fr-FR" sz="1200" b="1" noProof="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tx1"/>
                          </a:solidFill>
                        </a:rPr>
                        <a:t>Events/Total Infants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tx1"/>
                          </a:solidFill>
                        </a:rPr>
                        <a:t>% (95% CI)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tx1"/>
                          </a:solidFill>
                        </a:rPr>
                        <a:t>Events/Total Infants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tx1"/>
                          </a:solidFill>
                        </a:rPr>
                        <a:t>% (95% CI)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0700016"/>
                  </a:ext>
                </a:extLst>
              </a:tr>
              <a:tr h="1188934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noProof="0">
                          <a:solidFill>
                            <a:schemeClr val="tx1"/>
                          </a:solidFill>
                        </a:rPr>
                        <a:t>Overall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noProof="0">
                          <a:solidFill>
                            <a:schemeClr val="tx1"/>
                          </a:solidFill>
                        </a:rPr>
                        <a:t>According to TDF exposure</a:t>
                      </a:r>
                    </a:p>
                    <a:p>
                      <a:pPr marL="444500" indent="-17780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noProof="0">
                          <a:solidFill>
                            <a:schemeClr val="tx1"/>
                          </a:solidFill>
                        </a:rPr>
                        <a:t>&gt; 4 weeks</a:t>
                      </a:r>
                    </a:p>
                    <a:p>
                      <a:pPr marL="444500" indent="-17780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noProof="0">
                          <a:solidFill>
                            <a:schemeClr val="tx1"/>
                          </a:solidFill>
                        </a:rPr>
                        <a:t>≤ 4 weeks </a:t>
                      </a:r>
                    </a:p>
                    <a:p>
                      <a:pPr marL="444500" indent="-17780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noProof="0">
                          <a:solidFill>
                            <a:schemeClr val="tx1"/>
                          </a:solidFill>
                        </a:rPr>
                        <a:t>No TDF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>
                          <a:solidFill>
                            <a:schemeClr val="tx1"/>
                          </a:solidFill>
                        </a:rPr>
                        <a:t>4/271</a:t>
                      </a:r>
                    </a:p>
                    <a:p>
                      <a:pPr algn="ctr"/>
                      <a:endParaRPr lang="en-US" sz="1600" b="0" noProof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b="0" noProof="0">
                          <a:solidFill>
                            <a:schemeClr val="tx1"/>
                          </a:solidFill>
                        </a:rPr>
                        <a:t>0/227</a:t>
                      </a:r>
                    </a:p>
                    <a:p>
                      <a:pPr algn="ctr"/>
                      <a:r>
                        <a:rPr lang="en-US" sz="1600" b="0" noProof="0">
                          <a:solidFill>
                            <a:schemeClr val="tx1"/>
                          </a:solidFill>
                        </a:rPr>
                        <a:t>3/36</a:t>
                      </a:r>
                    </a:p>
                    <a:p>
                      <a:pPr algn="ctr"/>
                      <a:r>
                        <a:rPr lang="en-US" sz="1600" b="0" noProof="0">
                          <a:solidFill>
                            <a:schemeClr val="tx1"/>
                          </a:solidFill>
                        </a:rPr>
                        <a:t>1/8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>
                          <a:solidFill>
                            <a:schemeClr val="tx1"/>
                          </a:solidFill>
                        </a:rPr>
                        <a:t>1,48 (0,40-3,74)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u="none" strike="noStrike" kern="1200" baseline="0" noProof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kern="1200" baseline="0" noProof="0">
                          <a:solidFill>
                            <a:schemeClr val="tx1"/>
                          </a:solidFill>
                        </a:rPr>
                        <a:t>0,00 (0,00-1,61)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kern="1200" baseline="0" noProof="0">
                          <a:solidFill>
                            <a:schemeClr val="tx1"/>
                          </a:solidFill>
                        </a:rPr>
                        <a:t>8,33 (1,75-22,5)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>
                          <a:solidFill>
                            <a:schemeClr val="tx1"/>
                          </a:solidFill>
                        </a:rPr>
                        <a:t>12,50 (0,32-52,65)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>
                          <a:solidFill>
                            <a:schemeClr val="tx1"/>
                          </a:solidFill>
                        </a:rPr>
                        <a:t>6/567</a:t>
                      </a:r>
                    </a:p>
                    <a:p>
                      <a:pPr algn="ctr"/>
                      <a:endParaRPr lang="en-US" sz="1600" b="0" noProof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b="0" noProof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b="0" noProof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b="0" noProof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>
                          <a:solidFill>
                            <a:schemeClr val="tx1"/>
                          </a:solidFill>
                        </a:rPr>
                        <a:t>1,06 (0,39-2,30) *</a:t>
                      </a:r>
                    </a:p>
                    <a:p>
                      <a:pPr algn="ctr"/>
                      <a:endParaRPr lang="en-US" sz="1600" b="0" noProof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b="0" noProof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b="0" noProof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3096632"/>
                  </a:ext>
                </a:extLst>
              </a:tr>
            </a:tbl>
          </a:graphicData>
        </a:graphic>
      </p:graphicFrame>
      <p:sp>
        <p:nvSpPr>
          <p:cNvPr id="9" name="Titre 1">
            <a:extLst>
              <a:ext uri="{FF2B5EF4-FFF2-40B4-BE49-F238E27FC236}">
                <a16:creationId xmlns:a16="http://schemas.microsoft.com/office/drawing/2014/main" id="{65BE72CB-198B-E742-A2FD-E8CC9CB71070}"/>
              </a:ext>
            </a:extLst>
          </p:cNvPr>
          <p:cNvSpPr txBox="1">
            <a:spLocks/>
          </p:cNvSpPr>
          <p:nvPr/>
        </p:nvSpPr>
        <p:spPr>
          <a:xfrm>
            <a:off x="2063751" y="115889"/>
            <a:ext cx="9966324" cy="9366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66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66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66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66"/>
                </a:solidFill>
                <a:latin typeface="Arial" charset="0"/>
                <a:cs typeface="Arial" charset="0"/>
              </a:defRPr>
            </a:lvl9pPr>
          </a:lstStyle>
          <a:p>
            <a:endParaRPr lang="fr-FR" sz="2600" kern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50DE893-8689-4300-ACDF-F952C2A83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11277600" cy="1481068"/>
          </a:xfrm>
        </p:spPr>
        <p:txBody>
          <a:bodyPr>
            <a:normAutofit/>
          </a:bodyPr>
          <a:lstStyle/>
          <a:p>
            <a:r>
              <a:rPr lang="en-US" dirty="0"/>
              <a:t>ANRS 12345 TA-PROHM study: prevention of HBV MTCT without Immunoglobulins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5D200B-CA5F-4E7E-B39F-A0F02D9084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619250"/>
            <a:ext cx="10972800" cy="1909480"/>
          </a:xfrm>
        </p:spPr>
        <p:txBody>
          <a:bodyPr>
            <a:noAutofit/>
          </a:bodyPr>
          <a:lstStyle/>
          <a:p>
            <a:r>
              <a:rPr lang="en-US" sz="1800" b="0" dirty="0"/>
              <a:t>Prospective study, Cambodia, to evaluate HB </a:t>
            </a:r>
            <a:r>
              <a:rPr lang="en-US" sz="1800" dirty="0"/>
              <a:t>I</a:t>
            </a:r>
            <a:r>
              <a:rPr lang="en-US" sz="1800" b="0" dirty="0"/>
              <a:t>g-free strategy to prevent HBV MTCT</a:t>
            </a:r>
          </a:p>
          <a:p>
            <a:r>
              <a:rPr lang="en-US" sz="1800" b="0" dirty="0"/>
              <a:t>HBs Ag positive mothers</a:t>
            </a:r>
          </a:p>
          <a:p>
            <a:r>
              <a:rPr lang="en-US" sz="1800" b="0" dirty="0"/>
              <a:t>TDF treatment if eligible, as soon as possible from 24 weeks of gestation</a:t>
            </a:r>
          </a:p>
          <a:p>
            <a:r>
              <a:rPr lang="en-US" sz="1800" dirty="0"/>
              <a:t>Early vaccination of infants at birth in delivery room (&lt; 2 hours)</a:t>
            </a:r>
          </a:p>
          <a:p>
            <a:r>
              <a:rPr lang="en-US" sz="1800" dirty="0"/>
              <a:t>TDF eligibility: </a:t>
            </a:r>
            <a:r>
              <a:rPr lang="en-US" sz="1800" dirty="0" err="1"/>
              <a:t>Hbe</a:t>
            </a:r>
            <a:r>
              <a:rPr lang="en-US" sz="1800" dirty="0"/>
              <a:t> Ag positive (Oct 2017-Dec 2018) ; </a:t>
            </a:r>
            <a:r>
              <a:rPr lang="en-US" sz="1800" dirty="0" err="1"/>
              <a:t>Hbe</a:t>
            </a:r>
            <a:r>
              <a:rPr lang="en-US" sz="1800" dirty="0"/>
              <a:t> Ag positive or </a:t>
            </a:r>
            <a:r>
              <a:rPr lang="en-US" sz="1800" dirty="0" err="1"/>
              <a:t>Hbe</a:t>
            </a:r>
            <a:r>
              <a:rPr lang="en-US" sz="1800" dirty="0"/>
              <a:t> Ag negative and ALT ≥ 40 IU/L </a:t>
            </a:r>
            <a:br>
              <a:rPr lang="en-US" sz="1800" dirty="0"/>
            </a:br>
            <a:r>
              <a:rPr lang="en-US" sz="1800" dirty="0"/>
              <a:t>(from January 2019) </a:t>
            </a:r>
            <a:endParaRPr lang="en-US" sz="1800" b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8F9FA3-8158-EE46-A5A4-7A7433B4774A}"/>
              </a:ext>
            </a:extLst>
          </p:cNvPr>
          <p:cNvSpPr/>
          <p:nvPr/>
        </p:nvSpPr>
        <p:spPr>
          <a:xfrm>
            <a:off x="3184517" y="3633669"/>
            <a:ext cx="5895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Positive HBs Ag in infants at 6 months of age, without HB Ig </a:t>
            </a:r>
            <a:endParaRPr lang="en-US" b="1" u="sng">
              <a:solidFill>
                <a:srgbClr val="0070C0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2CFF959A-63AB-EE41-BB0F-320F1506A501}"/>
              </a:ext>
            </a:extLst>
          </p:cNvPr>
          <p:cNvSpPr txBox="1">
            <a:spLocks/>
          </p:cNvSpPr>
          <p:nvPr/>
        </p:nvSpPr>
        <p:spPr>
          <a:xfrm>
            <a:off x="609600" y="6047108"/>
            <a:ext cx="7823200" cy="3306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* All women with MTCT in non TDF eligible group had HBV DNA &gt; 5,3 log</a:t>
            </a:r>
            <a:r>
              <a:rPr lang="en-US" sz="1600" baseline="-25000" dirty="0"/>
              <a:t>10</a:t>
            </a:r>
            <a:r>
              <a:rPr lang="en-US" sz="1600" dirty="0"/>
              <a:t> IU/mL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B194BACD-814E-4187-AF09-01EACD63D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1424" y="6444771"/>
            <a:ext cx="23405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1400" i="1" dirty="0">
                <a:solidFill>
                  <a:srgbClr val="0070C0"/>
                </a:solidFill>
              </a:rPr>
              <a:t>Segeral O, CROI 2022, Abs. 28</a:t>
            </a:r>
          </a:p>
        </p:txBody>
      </p:sp>
    </p:spTree>
    <p:extLst>
      <p:ext uri="{BB962C8B-B14F-4D97-AF65-F5344CB8AC3E}">
        <p14:creationId xmlns:p14="http://schemas.microsoft.com/office/powerpoint/2010/main" val="313872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F00839-3E55-5D4C-ABBC-9BE5FDC0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11309498" cy="1481068"/>
          </a:xfrm>
        </p:spPr>
        <p:txBody>
          <a:bodyPr>
            <a:normAutofit fontScale="90000"/>
          </a:bodyPr>
          <a:lstStyle/>
          <a:p>
            <a:r>
              <a:rPr lang="en-US" sz="3600" dirty="0" err="1"/>
              <a:t>Imbokodo</a:t>
            </a:r>
            <a:r>
              <a:rPr lang="en-US" sz="3600" dirty="0"/>
              <a:t>: Phase IIb Trial of Heterologous HIV-1 Vaccine Regimen Among Women in Sub-Saharan Africa at High Risk for HIV Infection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94D686E-7403-FB45-AEA1-196345AF384A}"/>
              </a:ext>
            </a:extLst>
          </p:cNvPr>
          <p:cNvSpPr txBox="1">
            <a:spLocks/>
          </p:cNvSpPr>
          <p:nvPr/>
        </p:nvSpPr>
        <p:spPr>
          <a:xfrm>
            <a:off x="609600" y="1772127"/>
            <a:ext cx="5798389" cy="425927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Multicenter, randomized, double-blind, </a:t>
            </a:r>
            <a:br>
              <a:rPr lang="en-US" sz="2000" dirty="0"/>
            </a:br>
            <a:r>
              <a:rPr lang="en-US" sz="2000" dirty="0"/>
              <a:t>placebo-controlled phase IIb trial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Font typeface="Arial"/>
              <a:buNone/>
            </a:pPr>
            <a:endParaRPr lang="en-US" sz="3000" dirty="0"/>
          </a:p>
        </p:txBody>
      </p:sp>
      <p:sp>
        <p:nvSpPr>
          <p:cNvPr id="12" name="Text Box 45">
            <a:extLst>
              <a:ext uri="{FF2B5EF4-FFF2-40B4-BE49-F238E27FC236}">
                <a16:creationId xmlns:a16="http://schemas.microsoft.com/office/drawing/2014/main" id="{1E2860E6-6504-654E-882A-AE2C2D822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16" y="3117859"/>
            <a:ext cx="2570400" cy="156966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Healthy, HIV-1/2–negative women at high risk for HIV infection; sexual intercourse </a:t>
            </a:r>
            <a:br>
              <a:rPr lang="en-GB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GB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≥ 2 times in 30 days </a:t>
            </a:r>
            <a:br>
              <a:rPr lang="en-GB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GB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prior to screening</a:t>
            </a:r>
          </a:p>
          <a:p>
            <a:pPr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(N = 2637)</a:t>
            </a:r>
            <a:endParaRPr lang="en-US" altLang="en-US" sz="16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46">
            <a:extLst>
              <a:ext uri="{FF2B5EF4-FFF2-40B4-BE49-F238E27FC236}">
                <a16:creationId xmlns:a16="http://schemas.microsoft.com/office/drawing/2014/main" id="{514ABF3E-C013-8B4A-A344-7CE3183A0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2217" y="2557606"/>
            <a:ext cx="17975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b="1" i="1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M24</a:t>
            </a:r>
            <a:br>
              <a:rPr lang="en-US" altLang="en-US" sz="1600" b="1" i="1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en-US" sz="1600" b="1" i="1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Primary analysis</a:t>
            </a:r>
          </a:p>
        </p:txBody>
      </p:sp>
      <p:sp>
        <p:nvSpPr>
          <p:cNvPr id="14" name="Rectangle 49">
            <a:extLst>
              <a:ext uri="{FF2B5EF4-FFF2-40B4-BE49-F238E27FC236}">
                <a16:creationId xmlns:a16="http://schemas.microsoft.com/office/drawing/2014/main" id="{1F7AFBED-3C0D-3446-ABD9-417F5D956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3123" y="3158322"/>
            <a:ext cx="2270736" cy="746854"/>
          </a:xfrm>
          <a:prstGeom prst="rect">
            <a:avLst/>
          </a:prstGeom>
          <a:solidFill>
            <a:srgbClr val="E1471D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Vaccine*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(N = 1314)</a:t>
            </a:r>
          </a:p>
        </p:txBody>
      </p:sp>
      <p:sp>
        <p:nvSpPr>
          <p:cNvPr id="15" name="Rectangle 50">
            <a:extLst>
              <a:ext uri="{FF2B5EF4-FFF2-40B4-BE49-F238E27FC236}">
                <a16:creationId xmlns:a16="http://schemas.microsoft.com/office/drawing/2014/main" id="{AEA5740C-BF30-744D-90DD-9A6D79834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3123" y="3943229"/>
            <a:ext cx="2270735" cy="71371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Placebo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(N = 1323)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865C7CB2-3606-EF47-8827-252D092F0333}"/>
              </a:ext>
            </a:extLst>
          </p:cNvPr>
          <p:cNvSpPr txBox="1"/>
          <p:nvPr/>
        </p:nvSpPr>
        <p:spPr bwMode="auto">
          <a:xfrm>
            <a:off x="353911" y="4744676"/>
            <a:ext cx="52985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*Vaccine regimen consisted of 2 doses of Ad26.Mos4.HIV </a:t>
            </a:r>
            <a:b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(1 dose at Mo 0 and 3) followed by 2 doses of Ad26.Mos4.HIV </a:t>
            </a:r>
            <a:b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+ adjuvanted clade C gp140 (1 dose at Mo 6 and 12)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5220EA0-1AB3-F249-AF6C-76A4043BFDFD}"/>
              </a:ext>
            </a:extLst>
          </p:cNvPr>
          <p:cNvSpPr txBox="1"/>
          <p:nvPr/>
        </p:nvSpPr>
        <p:spPr>
          <a:xfrm>
            <a:off x="6920962" y="1875513"/>
            <a:ext cx="4790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Cumulative incidence of HIV infections (%)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6AAB6970-907A-654A-8080-E74C0ECAF4F4}"/>
              </a:ext>
            </a:extLst>
          </p:cNvPr>
          <p:cNvGrpSpPr/>
          <p:nvPr/>
        </p:nvGrpSpPr>
        <p:grpSpPr>
          <a:xfrm>
            <a:off x="6407989" y="2254383"/>
            <a:ext cx="5362785" cy="3933978"/>
            <a:chOff x="6407989" y="1964823"/>
            <a:chExt cx="5362785" cy="3933978"/>
          </a:xfrm>
        </p:grpSpPr>
        <p:grpSp>
          <p:nvGrpSpPr>
            <p:cNvPr id="21" name="Groupe 34">
              <a:extLst>
                <a:ext uri="{FF2B5EF4-FFF2-40B4-BE49-F238E27FC236}">
                  <a16:creationId xmlns:a16="http://schemas.microsoft.com/office/drawing/2014/main" id="{53B55F32-E33B-3C49-9741-68BDA891896E}"/>
                </a:ext>
              </a:extLst>
            </p:cNvPr>
            <p:cNvGrpSpPr/>
            <p:nvPr/>
          </p:nvGrpSpPr>
          <p:grpSpPr>
            <a:xfrm>
              <a:off x="7188962" y="2083094"/>
              <a:ext cx="4387500" cy="2406687"/>
              <a:chOff x="14643100" y="1208088"/>
              <a:chExt cx="4922838" cy="2700338"/>
            </a:xfrm>
          </p:grpSpPr>
          <p:sp>
            <p:nvSpPr>
              <p:cNvPr id="65" name="Line 6">
                <a:extLst>
                  <a:ext uri="{FF2B5EF4-FFF2-40B4-BE49-F238E27FC236}">
                    <a16:creationId xmlns:a16="http://schemas.microsoft.com/office/drawing/2014/main" id="{B7AE5CE5-4C5F-784E-8E82-A64A31D290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779625" y="3827463"/>
                <a:ext cx="478631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Line 7">
                <a:extLst>
                  <a:ext uri="{FF2B5EF4-FFF2-40B4-BE49-F238E27FC236}">
                    <a16:creationId xmlns:a16="http://schemas.microsoft.com/office/drawing/2014/main" id="{1DAD2F84-10C3-BF45-89C8-156E6CDF9B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720888" y="1208088"/>
                <a:ext cx="0" cy="25749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Line 8">
                <a:extLst>
                  <a:ext uri="{FF2B5EF4-FFF2-40B4-BE49-F238E27FC236}">
                    <a16:creationId xmlns:a16="http://schemas.microsoft.com/office/drawing/2014/main" id="{2B9BF3B8-056E-4C4A-BECD-53DEF300AF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43638" y="3830638"/>
                <a:ext cx="0" cy="777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Line 9">
                <a:extLst>
                  <a:ext uri="{FF2B5EF4-FFF2-40B4-BE49-F238E27FC236}">
                    <a16:creationId xmlns:a16="http://schemas.microsoft.com/office/drawing/2014/main" id="{FFE16621-C107-1141-B718-58E28D9079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64350" y="3830638"/>
                <a:ext cx="0" cy="777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Line 10">
                <a:extLst>
                  <a:ext uri="{FF2B5EF4-FFF2-40B4-BE49-F238E27FC236}">
                    <a16:creationId xmlns:a16="http://schemas.microsoft.com/office/drawing/2014/main" id="{CAF0E251-EF29-974C-86D3-F868C9ED83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51425" y="3830638"/>
                <a:ext cx="0" cy="777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Line 11">
                <a:extLst>
                  <a:ext uri="{FF2B5EF4-FFF2-40B4-BE49-F238E27FC236}">
                    <a16:creationId xmlns:a16="http://schemas.microsoft.com/office/drawing/2014/main" id="{4545D6D4-CF1B-B242-80F9-FBCEED4054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46738" y="3830638"/>
                <a:ext cx="0" cy="777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1" name="Line 12">
                <a:extLst>
                  <a:ext uri="{FF2B5EF4-FFF2-40B4-BE49-F238E27FC236}">
                    <a16:creationId xmlns:a16="http://schemas.microsoft.com/office/drawing/2014/main" id="{36699CD0-A4FF-3346-B9B3-881202B23B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43100" y="1208088"/>
                <a:ext cx="7778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" name="Line 13">
                <a:extLst>
                  <a:ext uri="{FF2B5EF4-FFF2-40B4-BE49-F238E27FC236}">
                    <a16:creationId xmlns:a16="http://schemas.microsoft.com/office/drawing/2014/main" id="{ED222F62-6E85-BA44-A0DD-890381229E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43100" y="1720850"/>
                <a:ext cx="7778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Line 14">
                <a:extLst>
                  <a:ext uri="{FF2B5EF4-FFF2-40B4-BE49-F238E27FC236}">
                    <a16:creationId xmlns:a16="http://schemas.microsoft.com/office/drawing/2014/main" id="{E46F957B-E87B-C347-A2AE-1E77412E7D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43100" y="2239963"/>
                <a:ext cx="7778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Line 15">
                <a:extLst>
                  <a:ext uri="{FF2B5EF4-FFF2-40B4-BE49-F238E27FC236}">
                    <a16:creationId xmlns:a16="http://schemas.microsoft.com/office/drawing/2014/main" id="{9A235DC5-32ED-BA45-BC5B-3E96B6B339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43100" y="2746375"/>
                <a:ext cx="7778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Line 16">
                <a:extLst>
                  <a:ext uri="{FF2B5EF4-FFF2-40B4-BE49-F238E27FC236}">
                    <a16:creationId xmlns:a16="http://schemas.microsoft.com/office/drawing/2014/main" id="{1A020107-82A4-C945-9410-B7CC00CE52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43100" y="3265488"/>
                <a:ext cx="7778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Line 17">
                <a:extLst>
                  <a:ext uri="{FF2B5EF4-FFF2-40B4-BE49-F238E27FC236}">
                    <a16:creationId xmlns:a16="http://schemas.microsoft.com/office/drawing/2014/main" id="{B24444DC-BE13-A540-A016-3391877A29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1213" y="3830638"/>
                <a:ext cx="0" cy="777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Line 18">
                <a:extLst>
                  <a:ext uri="{FF2B5EF4-FFF2-40B4-BE49-F238E27FC236}">
                    <a16:creationId xmlns:a16="http://schemas.microsoft.com/office/drawing/2014/main" id="{8C894930-8D0E-1D4D-841A-27D24A33BD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43100" y="3784600"/>
                <a:ext cx="7778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Line 19">
                <a:extLst>
                  <a:ext uri="{FF2B5EF4-FFF2-40B4-BE49-F238E27FC236}">
                    <a16:creationId xmlns:a16="http://schemas.microsoft.com/office/drawing/2014/main" id="{A4D1779B-41F3-2F4E-9CDB-5746155C2C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82875" y="3830638"/>
                <a:ext cx="0" cy="777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Line 20">
                <a:extLst>
                  <a:ext uri="{FF2B5EF4-FFF2-40B4-BE49-F238E27FC236}">
                    <a16:creationId xmlns:a16="http://schemas.microsoft.com/office/drawing/2014/main" id="{A8ACB646-C7D7-054D-889C-0E3DF69E64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68813" y="3830638"/>
                <a:ext cx="0" cy="777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Line 21">
                <a:extLst>
                  <a:ext uri="{FF2B5EF4-FFF2-40B4-BE49-F238E27FC236}">
                    <a16:creationId xmlns:a16="http://schemas.microsoft.com/office/drawing/2014/main" id="{B86B6FA8-C14B-1A41-8021-40A0D88E37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67150" y="3830638"/>
                <a:ext cx="0" cy="777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Line 22">
                <a:extLst>
                  <a:ext uri="{FF2B5EF4-FFF2-40B4-BE49-F238E27FC236}">
                    <a16:creationId xmlns:a16="http://schemas.microsoft.com/office/drawing/2014/main" id="{ED4F5A6E-3B78-4144-BDEE-C1C8C90CDC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175038" y="3830638"/>
                <a:ext cx="0" cy="777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Line 23">
                <a:extLst>
                  <a:ext uri="{FF2B5EF4-FFF2-40B4-BE49-F238E27FC236}">
                    <a16:creationId xmlns:a16="http://schemas.microsoft.com/office/drawing/2014/main" id="{28E3FD99-F506-4440-9C80-4EE6D225FA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905038" y="1704844"/>
                <a:ext cx="250825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Line 24">
                <a:extLst>
                  <a:ext uri="{FF2B5EF4-FFF2-40B4-BE49-F238E27FC236}">
                    <a16:creationId xmlns:a16="http://schemas.microsoft.com/office/drawing/2014/main" id="{0B31EB47-3F2F-DB40-A9C0-B95EE28DE3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905038" y="1446389"/>
                <a:ext cx="250825" cy="0"/>
              </a:xfrm>
              <a:prstGeom prst="line">
                <a:avLst/>
              </a:prstGeom>
              <a:noFill/>
              <a:ln w="28575">
                <a:solidFill>
                  <a:srgbClr val="6666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Freeform 25">
                <a:extLst>
                  <a:ext uri="{FF2B5EF4-FFF2-40B4-BE49-F238E27FC236}">
                    <a16:creationId xmlns:a16="http://schemas.microsoft.com/office/drawing/2014/main" id="{BF4E63B5-1791-184F-91E4-91EA7295F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95500" y="1993900"/>
                <a:ext cx="4762500" cy="1789113"/>
              </a:xfrm>
              <a:custGeom>
                <a:avLst/>
                <a:gdLst>
                  <a:gd name="T0" fmla="*/ 8984 w 9000"/>
                  <a:gd name="T1" fmla="*/ 0 h 3380"/>
                  <a:gd name="T2" fmla="*/ 8968 w 9000"/>
                  <a:gd name="T3" fmla="*/ 246 h 3380"/>
                  <a:gd name="T4" fmla="*/ 8952 w 9000"/>
                  <a:gd name="T5" fmla="*/ 618 h 3380"/>
                  <a:gd name="T6" fmla="*/ 8873 w 9000"/>
                  <a:gd name="T7" fmla="*/ 778 h 3380"/>
                  <a:gd name="T8" fmla="*/ 8774 w 9000"/>
                  <a:gd name="T9" fmla="*/ 842 h 3380"/>
                  <a:gd name="T10" fmla="*/ 8614 w 9000"/>
                  <a:gd name="T11" fmla="*/ 882 h 3380"/>
                  <a:gd name="T12" fmla="*/ 8098 w 9000"/>
                  <a:gd name="T13" fmla="*/ 937 h 3380"/>
                  <a:gd name="T14" fmla="*/ 7948 w 9000"/>
                  <a:gd name="T15" fmla="*/ 979 h 3380"/>
                  <a:gd name="T16" fmla="*/ 7839 w 9000"/>
                  <a:gd name="T17" fmla="*/ 1079 h 3380"/>
                  <a:gd name="T18" fmla="*/ 7737 w 9000"/>
                  <a:gd name="T19" fmla="*/ 1123 h 3380"/>
                  <a:gd name="T20" fmla="*/ 7633 w 9000"/>
                  <a:gd name="T21" fmla="*/ 1174 h 3380"/>
                  <a:gd name="T22" fmla="*/ 7574 w 9000"/>
                  <a:gd name="T23" fmla="*/ 1216 h 3380"/>
                  <a:gd name="T24" fmla="*/ 7238 w 9000"/>
                  <a:gd name="T25" fmla="*/ 1260 h 3380"/>
                  <a:gd name="T26" fmla="*/ 6821 w 9000"/>
                  <a:gd name="T27" fmla="*/ 1349 h 3380"/>
                  <a:gd name="T28" fmla="*/ 6747 w 9000"/>
                  <a:gd name="T29" fmla="*/ 1441 h 3380"/>
                  <a:gd name="T30" fmla="*/ 6711 w 9000"/>
                  <a:gd name="T31" fmla="*/ 1478 h 3380"/>
                  <a:gd name="T32" fmla="*/ 6626 w 9000"/>
                  <a:gd name="T33" fmla="*/ 1623 h 3380"/>
                  <a:gd name="T34" fmla="*/ 6554 w 9000"/>
                  <a:gd name="T35" fmla="*/ 1719 h 3380"/>
                  <a:gd name="T36" fmla="*/ 6484 w 9000"/>
                  <a:gd name="T37" fmla="*/ 1785 h 3380"/>
                  <a:gd name="T38" fmla="*/ 6364 w 9000"/>
                  <a:gd name="T39" fmla="*/ 1940 h 3380"/>
                  <a:gd name="T40" fmla="*/ 5954 w 9000"/>
                  <a:gd name="T41" fmla="*/ 2000 h 3380"/>
                  <a:gd name="T42" fmla="*/ 5671 w 9000"/>
                  <a:gd name="T43" fmla="*/ 2036 h 3380"/>
                  <a:gd name="T44" fmla="*/ 5587 w 9000"/>
                  <a:gd name="T45" fmla="*/ 2137 h 3380"/>
                  <a:gd name="T46" fmla="*/ 4840 w 9000"/>
                  <a:gd name="T47" fmla="*/ 2302 h 3380"/>
                  <a:gd name="T48" fmla="*/ 4616 w 9000"/>
                  <a:gd name="T49" fmla="*/ 2385 h 3380"/>
                  <a:gd name="T50" fmla="*/ 4533 w 9000"/>
                  <a:gd name="T51" fmla="*/ 2480 h 3380"/>
                  <a:gd name="T52" fmla="*/ 4477 w 9000"/>
                  <a:gd name="T53" fmla="*/ 2572 h 3380"/>
                  <a:gd name="T54" fmla="*/ 4398 w 9000"/>
                  <a:gd name="T55" fmla="*/ 2753 h 3380"/>
                  <a:gd name="T56" fmla="*/ 4357 w 9000"/>
                  <a:gd name="T57" fmla="*/ 2852 h 3380"/>
                  <a:gd name="T58" fmla="*/ 4318 w 9000"/>
                  <a:gd name="T59" fmla="*/ 2934 h 3380"/>
                  <a:gd name="T60" fmla="*/ 4227 w 9000"/>
                  <a:gd name="T61" fmla="*/ 2993 h 3380"/>
                  <a:gd name="T62" fmla="*/ 3457 w 9000"/>
                  <a:gd name="T63" fmla="*/ 3026 h 3380"/>
                  <a:gd name="T64" fmla="*/ 3382 w 9000"/>
                  <a:gd name="T65" fmla="*/ 3066 h 3380"/>
                  <a:gd name="T66" fmla="*/ 3348 w 9000"/>
                  <a:gd name="T67" fmla="*/ 3251 h 3380"/>
                  <a:gd name="T68" fmla="*/ 3187 w 9000"/>
                  <a:gd name="T69" fmla="*/ 3290 h 3380"/>
                  <a:gd name="T70" fmla="*/ 2687 w 9000"/>
                  <a:gd name="T71" fmla="*/ 3380 h 3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000" h="3380">
                    <a:moveTo>
                      <a:pt x="9000" y="0"/>
                    </a:moveTo>
                    <a:lnTo>
                      <a:pt x="8984" y="0"/>
                    </a:lnTo>
                    <a:lnTo>
                      <a:pt x="8984" y="246"/>
                    </a:lnTo>
                    <a:lnTo>
                      <a:pt x="8968" y="246"/>
                    </a:lnTo>
                    <a:lnTo>
                      <a:pt x="8952" y="388"/>
                    </a:lnTo>
                    <a:lnTo>
                      <a:pt x="8952" y="618"/>
                    </a:lnTo>
                    <a:lnTo>
                      <a:pt x="8887" y="618"/>
                    </a:lnTo>
                    <a:lnTo>
                      <a:pt x="8873" y="778"/>
                    </a:lnTo>
                    <a:lnTo>
                      <a:pt x="8774" y="778"/>
                    </a:lnTo>
                    <a:lnTo>
                      <a:pt x="8774" y="842"/>
                    </a:lnTo>
                    <a:lnTo>
                      <a:pt x="8614" y="842"/>
                    </a:lnTo>
                    <a:lnTo>
                      <a:pt x="8614" y="882"/>
                    </a:lnTo>
                    <a:lnTo>
                      <a:pt x="8596" y="937"/>
                    </a:lnTo>
                    <a:lnTo>
                      <a:pt x="8098" y="937"/>
                    </a:lnTo>
                    <a:lnTo>
                      <a:pt x="7994" y="979"/>
                    </a:lnTo>
                    <a:lnTo>
                      <a:pt x="7948" y="979"/>
                    </a:lnTo>
                    <a:lnTo>
                      <a:pt x="7839" y="1039"/>
                    </a:lnTo>
                    <a:lnTo>
                      <a:pt x="7839" y="1079"/>
                    </a:lnTo>
                    <a:lnTo>
                      <a:pt x="7769" y="1123"/>
                    </a:lnTo>
                    <a:lnTo>
                      <a:pt x="7737" y="1123"/>
                    </a:lnTo>
                    <a:lnTo>
                      <a:pt x="7707" y="1174"/>
                    </a:lnTo>
                    <a:lnTo>
                      <a:pt x="7633" y="1174"/>
                    </a:lnTo>
                    <a:lnTo>
                      <a:pt x="7633" y="1216"/>
                    </a:lnTo>
                    <a:lnTo>
                      <a:pt x="7574" y="1216"/>
                    </a:lnTo>
                    <a:lnTo>
                      <a:pt x="7574" y="1260"/>
                    </a:lnTo>
                    <a:lnTo>
                      <a:pt x="7238" y="1260"/>
                    </a:lnTo>
                    <a:lnTo>
                      <a:pt x="7119" y="1349"/>
                    </a:lnTo>
                    <a:lnTo>
                      <a:pt x="6821" y="1349"/>
                    </a:lnTo>
                    <a:lnTo>
                      <a:pt x="6747" y="1406"/>
                    </a:lnTo>
                    <a:lnTo>
                      <a:pt x="6747" y="1441"/>
                    </a:lnTo>
                    <a:lnTo>
                      <a:pt x="6727" y="1441"/>
                    </a:lnTo>
                    <a:lnTo>
                      <a:pt x="6711" y="1478"/>
                    </a:lnTo>
                    <a:lnTo>
                      <a:pt x="6711" y="1573"/>
                    </a:lnTo>
                    <a:lnTo>
                      <a:pt x="6626" y="1623"/>
                    </a:lnTo>
                    <a:lnTo>
                      <a:pt x="6626" y="1719"/>
                    </a:lnTo>
                    <a:lnTo>
                      <a:pt x="6554" y="1719"/>
                    </a:lnTo>
                    <a:lnTo>
                      <a:pt x="6541" y="1762"/>
                    </a:lnTo>
                    <a:lnTo>
                      <a:pt x="6484" y="1785"/>
                    </a:lnTo>
                    <a:lnTo>
                      <a:pt x="6364" y="1855"/>
                    </a:lnTo>
                    <a:lnTo>
                      <a:pt x="6364" y="1940"/>
                    </a:lnTo>
                    <a:lnTo>
                      <a:pt x="6054" y="1940"/>
                    </a:lnTo>
                    <a:lnTo>
                      <a:pt x="5954" y="2000"/>
                    </a:lnTo>
                    <a:lnTo>
                      <a:pt x="5884" y="2000"/>
                    </a:lnTo>
                    <a:lnTo>
                      <a:pt x="5671" y="2036"/>
                    </a:lnTo>
                    <a:lnTo>
                      <a:pt x="5611" y="2137"/>
                    </a:lnTo>
                    <a:lnTo>
                      <a:pt x="5587" y="2137"/>
                    </a:lnTo>
                    <a:lnTo>
                      <a:pt x="5587" y="2302"/>
                    </a:lnTo>
                    <a:lnTo>
                      <a:pt x="4840" y="2302"/>
                    </a:lnTo>
                    <a:lnTo>
                      <a:pt x="4641" y="2353"/>
                    </a:lnTo>
                    <a:lnTo>
                      <a:pt x="4616" y="2385"/>
                    </a:lnTo>
                    <a:lnTo>
                      <a:pt x="4549" y="2439"/>
                    </a:lnTo>
                    <a:lnTo>
                      <a:pt x="4533" y="2480"/>
                    </a:lnTo>
                    <a:lnTo>
                      <a:pt x="4533" y="2572"/>
                    </a:lnTo>
                    <a:lnTo>
                      <a:pt x="4477" y="2572"/>
                    </a:lnTo>
                    <a:lnTo>
                      <a:pt x="4477" y="2753"/>
                    </a:lnTo>
                    <a:lnTo>
                      <a:pt x="4398" y="2753"/>
                    </a:lnTo>
                    <a:lnTo>
                      <a:pt x="4398" y="2852"/>
                    </a:lnTo>
                    <a:lnTo>
                      <a:pt x="4357" y="2852"/>
                    </a:lnTo>
                    <a:lnTo>
                      <a:pt x="4318" y="2898"/>
                    </a:lnTo>
                    <a:lnTo>
                      <a:pt x="4318" y="2934"/>
                    </a:lnTo>
                    <a:lnTo>
                      <a:pt x="4294" y="2934"/>
                    </a:lnTo>
                    <a:lnTo>
                      <a:pt x="4227" y="2993"/>
                    </a:lnTo>
                    <a:lnTo>
                      <a:pt x="4227" y="3026"/>
                    </a:lnTo>
                    <a:lnTo>
                      <a:pt x="3457" y="3026"/>
                    </a:lnTo>
                    <a:lnTo>
                      <a:pt x="3406" y="3066"/>
                    </a:lnTo>
                    <a:lnTo>
                      <a:pt x="3382" y="3066"/>
                    </a:lnTo>
                    <a:lnTo>
                      <a:pt x="3348" y="3108"/>
                    </a:lnTo>
                    <a:lnTo>
                      <a:pt x="3348" y="3251"/>
                    </a:lnTo>
                    <a:lnTo>
                      <a:pt x="3187" y="3251"/>
                    </a:lnTo>
                    <a:lnTo>
                      <a:pt x="3187" y="3290"/>
                    </a:lnTo>
                    <a:lnTo>
                      <a:pt x="3066" y="3339"/>
                    </a:lnTo>
                    <a:lnTo>
                      <a:pt x="2687" y="3380"/>
                    </a:lnTo>
                    <a:lnTo>
                      <a:pt x="0" y="3380"/>
                    </a:lnTo>
                  </a:path>
                </a:pathLst>
              </a:custGeom>
              <a:noFill/>
              <a:ln w="19050">
                <a:solidFill>
                  <a:srgbClr val="6666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Freeform 26">
                <a:extLst>
                  <a:ext uri="{FF2B5EF4-FFF2-40B4-BE49-F238E27FC236}">
                    <a16:creationId xmlns:a16="http://schemas.microsoft.com/office/drawing/2014/main" id="{ABDA752C-FC1B-0845-B6AE-ADE835C651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95500" y="2478088"/>
                <a:ext cx="4730750" cy="1304925"/>
              </a:xfrm>
              <a:custGeom>
                <a:avLst/>
                <a:gdLst>
                  <a:gd name="T0" fmla="*/ 8940 w 8940"/>
                  <a:gd name="T1" fmla="*/ 0 h 2467"/>
                  <a:gd name="T2" fmla="*/ 8940 w 8940"/>
                  <a:gd name="T3" fmla="*/ 48 h 2467"/>
                  <a:gd name="T4" fmla="*/ 8907 w 8940"/>
                  <a:gd name="T5" fmla="*/ 48 h 2467"/>
                  <a:gd name="T6" fmla="*/ 8907 w 8940"/>
                  <a:gd name="T7" fmla="*/ 71 h 2467"/>
                  <a:gd name="T8" fmla="*/ 8835 w 8940"/>
                  <a:gd name="T9" fmla="*/ 118 h 2467"/>
                  <a:gd name="T10" fmla="*/ 8817 w 8940"/>
                  <a:gd name="T11" fmla="*/ 217 h 2467"/>
                  <a:gd name="T12" fmla="*/ 8632 w 8940"/>
                  <a:gd name="T13" fmla="*/ 217 h 2467"/>
                  <a:gd name="T14" fmla="*/ 8618 w 8940"/>
                  <a:gd name="T15" fmla="*/ 297 h 2467"/>
                  <a:gd name="T16" fmla="*/ 8510 w 8940"/>
                  <a:gd name="T17" fmla="*/ 318 h 2467"/>
                  <a:gd name="T18" fmla="*/ 8498 w 8940"/>
                  <a:gd name="T19" fmla="*/ 377 h 2467"/>
                  <a:gd name="T20" fmla="*/ 8415 w 8940"/>
                  <a:gd name="T21" fmla="*/ 424 h 2467"/>
                  <a:gd name="T22" fmla="*/ 8124 w 8940"/>
                  <a:gd name="T23" fmla="*/ 424 h 2467"/>
                  <a:gd name="T24" fmla="*/ 7984 w 8940"/>
                  <a:gd name="T25" fmla="*/ 458 h 2467"/>
                  <a:gd name="T26" fmla="*/ 7914 w 8940"/>
                  <a:gd name="T27" fmla="*/ 544 h 2467"/>
                  <a:gd name="T28" fmla="*/ 7877 w 8940"/>
                  <a:gd name="T29" fmla="*/ 565 h 2467"/>
                  <a:gd name="T30" fmla="*/ 7877 w 8940"/>
                  <a:gd name="T31" fmla="*/ 608 h 2467"/>
                  <a:gd name="T32" fmla="*/ 7845 w 8940"/>
                  <a:gd name="T33" fmla="*/ 608 h 2467"/>
                  <a:gd name="T34" fmla="*/ 7739 w 8940"/>
                  <a:gd name="T35" fmla="*/ 654 h 2467"/>
                  <a:gd name="T36" fmla="*/ 7687 w 8940"/>
                  <a:gd name="T37" fmla="*/ 654 h 2467"/>
                  <a:gd name="T38" fmla="*/ 7675 w 8940"/>
                  <a:gd name="T39" fmla="*/ 708 h 2467"/>
                  <a:gd name="T40" fmla="*/ 7543 w 8940"/>
                  <a:gd name="T41" fmla="*/ 708 h 2467"/>
                  <a:gd name="T42" fmla="*/ 7518 w 8940"/>
                  <a:gd name="T43" fmla="*/ 756 h 2467"/>
                  <a:gd name="T44" fmla="*/ 7446 w 8940"/>
                  <a:gd name="T45" fmla="*/ 756 h 2467"/>
                  <a:gd name="T46" fmla="*/ 7082 w 8940"/>
                  <a:gd name="T47" fmla="*/ 802 h 2467"/>
                  <a:gd name="T48" fmla="*/ 6881 w 8940"/>
                  <a:gd name="T49" fmla="*/ 802 h 2467"/>
                  <a:gd name="T50" fmla="*/ 6840 w 8940"/>
                  <a:gd name="T51" fmla="*/ 845 h 2467"/>
                  <a:gd name="T52" fmla="*/ 6794 w 8940"/>
                  <a:gd name="T53" fmla="*/ 845 h 2467"/>
                  <a:gd name="T54" fmla="*/ 6666 w 8940"/>
                  <a:gd name="T55" fmla="*/ 897 h 2467"/>
                  <a:gd name="T56" fmla="*/ 6632 w 8940"/>
                  <a:gd name="T57" fmla="*/ 897 h 2467"/>
                  <a:gd name="T58" fmla="*/ 6567 w 8940"/>
                  <a:gd name="T59" fmla="*/ 935 h 2467"/>
                  <a:gd name="T60" fmla="*/ 6455 w 8940"/>
                  <a:gd name="T61" fmla="*/ 982 h 2467"/>
                  <a:gd name="T62" fmla="*/ 6326 w 8940"/>
                  <a:gd name="T63" fmla="*/ 1058 h 2467"/>
                  <a:gd name="T64" fmla="*/ 6218 w 8940"/>
                  <a:gd name="T65" fmla="*/ 1058 h 2467"/>
                  <a:gd name="T66" fmla="*/ 6104 w 8940"/>
                  <a:gd name="T67" fmla="*/ 1087 h 2467"/>
                  <a:gd name="T68" fmla="*/ 5725 w 8940"/>
                  <a:gd name="T69" fmla="*/ 1087 h 2467"/>
                  <a:gd name="T70" fmla="*/ 5689 w 8940"/>
                  <a:gd name="T71" fmla="*/ 1121 h 2467"/>
                  <a:gd name="T72" fmla="*/ 5611 w 8940"/>
                  <a:gd name="T73" fmla="*/ 1224 h 2467"/>
                  <a:gd name="T74" fmla="*/ 5580 w 8940"/>
                  <a:gd name="T75" fmla="*/ 1224 h 2467"/>
                  <a:gd name="T76" fmla="*/ 5257 w 8940"/>
                  <a:gd name="T77" fmla="*/ 1499 h 2467"/>
                  <a:gd name="T78" fmla="*/ 5145 w 8940"/>
                  <a:gd name="T79" fmla="*/ 1499 h 2467"/>
                  <a:gd name="T80" fmla="*/ 4999 w 8940"/>
                  <a:gd name="T81" fmla="*/ 1547 h 2467"/>
                  <a:gd name="T82" fmla="*/ 4730 w 8940"/>
                  <a:gd name="T83" fmla="*/ 1547 h 2467"/>
                  <a:gd name="T84" fmla="*/ 4568 w 8940"/>
                  <a:gd name="T85" fmla="*/ 1593 h 2467"/>
                  <a:gd name="T86" fmla="*/ 4432 w 8940"/>
                  <a:gd name="T87" fmla="*/ 1742 h 2467"/>
                  <a:gd name="T88" fmla="*/ 4318 w 8940"/>
                  <a:gd name="T89" fmla="*/ 1963 h 2467"/>
                  <a:gd name="T90" fmla="*/ 4210 w 8940"/>
                  <a:gd name="T91" fmla="*/ 1963 h 2467"/>
                  <a:gd name="T92" fmla="*/ 4107 w 8940"/>
                  <a:gd name="T93" fmla="*/ 2006 h 2467"/>
                  <a:gd name="T94" fmla="*/ 3511 w 8940"/>
                  <a:gd name="T95" fmla="*/ 2053 h 2467"/>
                  <a:gd name="T96" fmla="*/ 3385 w 8940"/>
                  <a:gd name="T97" fmla="*/ 2091 h 2467"/>
                  <a:gd name="T98" fmla="*/ 3339 w 8940"/>
                  <a:gd name="T99" fmla="*/ 2163 h 2467"/>
                  <a:gd name="T100" fmla="*/ 3254 w 8940"/>
                  <a:gd name="T101" fmla="*/ 2197 h 2467"/>
                  <a:gd name="T102" fmla="*/ 3213 w 8940"/>
                  <a:gd name="T103" fmla="*/ 2243 h 2467"/>
                  <a:gd name="T104" fmla="*/ 3126 w 8940"/>
                  <a:gd name="T105" fmla="*/ 2243 h 2467"/>
                  <a:gd name="T106" fmla="*/ 3063 w 8940"/>
                  <a:gd name="T107" fmla="*/ 2335 h 2467"/>
                  <a:gd name="T108" fmla="*/ 3063 w 8940"/>
                  <a:gd name="T109" fmla="*/ 2377 h 2467"/>
                  <a:gd name="T110" fmla="*/ 3014 w 8940"/>
                  <a:gd name="T111" fmla="*/ 2377 h 2467"/>
                  <a:gd name="T112" fmla="*/ 3014 w 8940"/>
                  <a:gd name="T113" fmla="*/ 2418 h 2467"/>
                  <a:gd name="T114" fmla="*/ 2974 w 8940"/>
                  <a:gd name="T115" fmla="*/ 2467 h 2467"/>
                  <a:gd name="T116" fmla="*/ 0 w 8940"/>
                  <a:gd name="T117" fmla="*/ 2467 h 2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940" h="2467">
                    <a:moveTo>
                      <a:pt x="8940" y="0"/>
                    </a:moveTo>
                    <a:lnTo>
                      <a:pt x="8940" y="48"/>
                    </a:lnTo>
                    <a:lnTo>
                      <a:pt x="8907" y="48"/>
                    </a:lnTo>
                    <a:lnTo>
                      <a:pt x="8907" y="71"/>
                    </a:lnTo>
                    <a:lnTo>
                      <a:pt x="8835" y="118"/>
                    </a:lnTo>
                    <a:lnTo>
                      <a:pt x="8817" y="217"/>
                    </a:lnTo>
                    <a:lnTo>
                      <a:pt x="8632" y="217"/>
                    </a:lnTo>
                    <a:lnTo>
                      <a:pt x="8618" y="297"/>
                    </a:lnTo>
                    <a:lnTo>
                      <a:pt x="8510" y="318"/>
                    </a:lnTo>
                    <a:lnTo>
                      <a:pt x="8498" y="377"/>
                    </a:lnTo>
                    <a:lnTo>
                      <a:pt x="8415" y="424"/>
                    </a:lnTo>
                    <a:lnTo>
                      <a:pt x="8124" y="424"/>
                    </a:lnTo>
                    <a:lnTo>
                      <a:pt x="7984" y="458"/>
                    </a:lnTo>
                    <a:lnTo>
                      <a:pt x="7914" y="544"/>
                    </a:lnTo>
                    <a:lnTo>
                      <a:pt x="7877" y="565"/>
                    </a:lnTo>
                    <a:lnTo>
                      <a:pt x="7877" y="608"/>
                    </a:lnTo>
                    <a:lnTo>
                      <a:pt x="7845" y="608"/>
                    </a:lnTo>
                    <a:lnTo>
                      <a:pt x="7739" y="654"/>
                    </a:lnTo>
                    <a:lnTo>
                      <a:pt x="7687" y="654"/>
                    </a:lnTo>
                    <a:lnTo>
                      <a:pt x="7675" y="708"/>
                    </a:lnTo>
                    <a:lnTo>
                      <a:pt x="7543" y="708"/>
                    </a:lnTo>
                    <a:lnTo>
                      <a:pt x="7518" y="756"/>
                    </a:lnTo>
                    <a:lnTo>
                      <a:pt x="7446" y="756"/>
                    </a:lnTo>
                    <a:lnTo>
                      <a:pt x="7082" y="802"/>
                    </a:lnTo>
                    <a:lnTo>
                      <a:pt x="6881" y="802"/>
                    </a:lnTo>
                    <a:lnTo>
                      <a:pt x="6840" y="845"/>
                    </a:lnTo>
                    <a:lnTo>
                      <a:pt x="6794" y="845"/>
                    </a:lnTo>
                    <a:lnTo>
                      <a:pt x="6666" y="897"/>
                    </a:lnTo>
                    <a:lnTo>
                      <a:pt x="6632" y="897"/>
                    </a:lnTo>
                    <a:lnTo>
                      <a:pt x="6567" y="935"/>
                    </a:lnTo>
                    <a:lnTo>
                      <a:pt x="6455" y="982"/>
                    </a:lnTo>
                    <a:lnTo>
                      <a:pt x="6326" y="1058"/>
                    </a:lnTo>
                    <a:lnTo>
                      <a:pt x="6218" y="1058"/>
                    </a:lnTo>
                    <a:lnTo>
                      <a:pt x="6104" y="1087"/>
                    </a:lnTo>
                    <a:lnTo>
                      <a:pt x="5725" y="1087"/>
                    </a:lnTo>
                    <a:lnTo>
                      <a:pt x="5689" y="1121"/>
                    </a:lnTo>
                    <a:lnTo>
                      <a:pt x="5611" y="1224"/>
                    </a:lnTo>
                    <a:lnTo>
                      <a:pt x="5580" y="1224"/>
                    </a:lnTo>
                    <a:lnTo>
                      <a:pt x="5257" y="1499"/>
                    </a:lnTo>
                    <a:lnTo>
                      <a:pt x="5145" y="1499"/>
                    </a:lnTo>
                    <a:lnTo>
                      <a:pt x="4999" y="1547"/>
                    </a:lnTo>
                    <a:lnTo>
                      <a:pt x="4730" y="1547"/>
                    </a:lnTo>
                    <a:lnTo>
                      <a:pt x="4568" y="1593"/>
                    </a:lnTo>
                    <a:lnTo>
                      <a:pt x="4432" y="1742"/>
                    </a:lnTo>
                    <a:lnTo>
                      <a:pt x="4318" y="1963"/>
                    </a:lnTo>
                    <a:lnTo>
                      <a:pt x="4210" y="1963"/>
                    </a:lnTo>
                    <a:lnTo>
                      <a:pt x="4107" y="2006"/>
                    </a:lnTo>
                    <a:lnTo>
                      <a:pt x="3511" y="2053"/>
                    </a:lnTo>
                    <a:lnTo>
                      <a:pt x="3385" y="2091"/>
                    </a:lnTo>
                    <a:lnTo>
                      <a:pt x="3339" y="2163"/>
                    </a:lnTo>
                    <a:lnTo>
                      <a:pt x="3254" y="2197"/>
                    </a:lnTo>
                    <a:lnTo>
                      <a:pt x="3213" y="2243"/>
                    </a:lnTo>
                    <a:lnTo>
                      <a:pt x="3126" y="2243"/>
                    </a:lnTo>
                    <a:lnTo>
                      <a:pt x="3063" y="2335"/>
                    </a:lnTo>
                    <a:lnTo>
                      <a:pt x="3063" y="2377"/>
                    </a:lnTo>
                    <a:lnTo>
                      <a:pt x="3014" y="2377"/>
                    </a:lnTo>
                    <a:lnTo>
                      <a:pt x="3014" y="2418"/>
                    </a:lnTo>
                    <a:lnTo>
                      <a:pt x="2974" y="2467"/>
                    </a:lnTo>
                    <a:lnTo>
                      <a:pt x="0" y="2467"/>
                    </a:lnTo>
                  </a:path>
                </a:pathLst>
              </a:custGeom>
              <a:noFill/>
              <a:ln w="19050">
                <a:solidFill>
                  <a:srgbClr val="CC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7301420-F649-1947-996A-8B1F9485A54B}"/>
                </a:ext>
              </a:extLst>
            </p:cNvPr>
            <p:cNvSpPr txBox="1"/>
            <p:nvPr/>
          </p:nvSpPr>
          <p:spPr>
            <a:xfrm>
              <a:off x="6798635" y="1964823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0.10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77DBEE98-5877-4447-ABDC-21115DCC6F4F}"/>
                </a:ext>
              </a:extLst>
            </p:cNvPr>
            <p:cNvSpPr txBox="1"/>
            <p:nvPr/>
          </p:nvSpPr>
          <p:spPr>
            <a:xfrm>
              <a:off x="6776193" y="2411493"/>
              <a:ext cx="45878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0	.08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332E65B7-7A02-F54C-A5B5-CC89C7EE7D6C}"/>
                </a:ext>
              </a:extLst>
            </p:cNvPr>
            <p:cNvSpPr txBox="1"/>
            <p:nvPr/>
          </p:nvSpPr>
          <p:spPr>
            <a:xfrm>
              <a:off x="6798635" y="2889139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0.06</a:t>
              </a:r>
              <a:endParaRPr kumimoji="0" lang="en-US" sz="11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0B8D9747-35EE-D148-B9B3-A64C0A00AC0C}"/>
                </a:ext>
              </a:extLst>
            </p:cNvPr>
            <p:cNvSpPr txBox="1"/>
            <p:nvPr/>
          </p:nvSpPr>
          <p:spPr>
            <a:xfrm>
              <a:off x="6798635" y="332128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0.04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333C2945-EC2B-C943-9B88-F059E3422F68}"/>
                </a:ext>
              </a:extLst>
            </p:cNvPr>
            <p:cNvSpPr txBox="1"/>
            <p:nvPr/>
          </p:nvSpPr>
          <p:spPr>
            <a:xfrm>
              <a:off x="6798635" y="378333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0.02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FD52CE5-C1CB-D242-81BF-F48307D11105}"/>
                </a:ext>
              </a:extLst>
            </p:cNvPr>
            <p:cNvSpPr txBox="1"/>
            <p:nvPr/>
          </p:nvSpPr>
          <p:spPr>
            <a:xfrm>
              <a:off x="6971760" y="4248345"/>
              <a:ext cx="2632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AC5CE7DE-0911-6F4B-ACA3-A432702E5AE6}"/>
                </a:ext>
              </a:extLst>
            </p:cNvPr>
            <p:cNvSpPr txBox="1"/>
            <p:nvPr/>
          </p:nvSpPr>
          <p:spPr>
            <a:xfrm>
              <a:off x="7180757" y="4463319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C9D3E552-5253-B84D-915F-A88894736902}"/>
                </a:ext>
              </a:extLst>
            </p:cNvPr>
            <p:cNvSpPr txBox="1"/>
            <p:nvPr/>
          </p:nvSpPr>
          <p:spPr>
            <a:xfrm>
              <a:off x="7719372" y="4463319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3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E00AC2BD-7977-1B4F-B113-8F889467C1D1}"/>
                </a:ext>
              </a:extLst>
            </p:cNvPr>
            <p:cNvSpPr txBox="1"/>
            <p:nvPr/>
          </p:nvSpPr>
          <p:spPr>
            <a:xfrm>
              <a:off x="8436460" y="4463319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7</a:t>
              </a:r>
              <a:endParaRPr kumimoji="0" lang="en-US" sz="11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87228D3F-8AAD-734B-9E79-023333D6E9F6}"/>
                </a:ext>
              </a:extLst>
            </p:cNvPr>
            <p:cNvSpPr txBox="1"/>
            <p:nvPr/>
          </p:nvSpPr>
          <p:spPr>
            <a:xfrm>
              <a:off x="8779626" y="4463319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9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0143E20C-CC8D-2C4F-826A-29441F6F221D}"/>
                </a:ext>
              </a:extLst>
            </p:cNvPr>
            <p:cNvSpPr txBox="1"/>
            <p:nvPr/>
          </p:nvSpPr>
          <p:spPr>
            <a:xfrm>
              <a:off x="9274138" y="4463319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12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3269F902-39FB-E34D-949A-C6B223A3D2FF}"/>
                </a:ext>
              </a:extLst>
            </p:cNvPr>
            <p:cNvSpPr txBox="1"/>
            <p:nvPr/>
          </p:nvSpPr>
          <p:spPr>
            <a:xfrm>
              <a:off x="9786976" y="4463319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15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ABC53A9-9431-484C-8616-44256037DF19}"/>
                </a:ext>
              </a:extLst>
            </p:cNvPr>
            <p:cNvSpPr txBox="1"/>
            <p:nvPr/>
          </p:nvSpPr>
          <p:spPr>
            <a:xfrm>
              <a:off x="10318965" y="4463319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18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9A13894E-24BF-694E-8894-AC971BD7CCDD}"/>
                </a:ext>
              </a:extLst>
            </p:cNvPr>
            <p:cNvSpPr txBox="1"/>
            <p:nvPr/>
          </p:nvSpPr>
          <p:spPr>
            <a:xfrm>
              <a:off x="10849298" y="4463319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21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982CCBC5-D9AF-5748-8453-1DE17CBC103A}"/>
                </a:ext>
              </a:extLst>
            </p:cNvPr>
            <p:cNvSpPr txBox="1"/>
            <p:nvPr/>
          </p:nvSpPr>
          <p:spPr>
            <a:xfrm>
              <a:off x="11404167" y="4463319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24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99615552-7513-004E-8B33-1045A58B6AFF}"/>
                </a:ext>
              </a:extLst>
            </p:cNvPr>
            <p:cNvSpPr txBox="1"/>
            <p:nvPr/>
          </p:nvSpPr>
          <p:spPr>
            <a:xfrm>
              <a:off x="9143935" y="4656263"/>
              <a:ext cx="63991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dirty="0">
                  <a:solidFill>
                    <a:srgbClr val="000000"/>
                  </a:solidFill>
                </a:rPr>
                <a:t>Months</a:t>
              </a:r>
              <a:endParaRPr kumimoji="0" lang="en-US" sz="11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0BF8019D-61BD-6045-9A08-9C720E034D51}"/>
                </a:ext>
              </a:extLst>
            </p:cNvPr>
            <p:cNvSpPr txBox="1"/>
            <p:nvPr/>
          </p:nvSpPr>
          <p:spPr>
            <a:xfrm>
              <a:off x="7334388" y="1964823"/>
              <a:ext cx="22256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Incidence (rate/</a:t>
              </a:r>
              <a:r>
                <a:rPr kumimoji="0" lang="en-US" sz="1200" b="1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100 PY (</a:t>
              </a:r>
              <a:r>
                <a:rPr lang="en-US" sz="1200" b="1" dirty="0">
                  <a:solidFill>
                    <a:srgbClr val="000000"/>
                  </a:solidFill>
                </a:rPr>
                <a:t>95 % CI</a:t>
              </a:r>
              <a:r>
                <a:rPr kumimoji="0" lang="en-US" sz="1200" b="1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)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32B76AE4-A8DC-BB4B-A133-2CEC7DF270E5}"/>
                </a:ext>
              </a:extLst>
            </p:cNvPr>
            <p:cNvSpPr txBox="1"/>
            <p:nvPr/>
          </p:nvSpPr>
          <p:spPr>
            <a:xfrm>
              <a:off x="7645964" y="2164694"/>
              <a:ext cx="16401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Placebo: 4.3 (3.3 ; 5.5)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5106E9CA-8AC4-904D-8B98-ED8B0647E915}"/>
                </a:ext>
              </a:extLst>
            </p:cNvPr>
            <p:cNvSpPr txBox="1"/>
            <p:nvPr/>
          </p:nvSpPr>
          <p:spPr>
            <a:xfrm>
              <a:off x="7645964" y="2378740"/>
              <a:ext cx="16221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Vaccine: 3.6 (2.7 ; 4.8)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D4992062-204F-E84F-B0C7-F3F7B94D5179}"/>
                </a:ext>
              </a:extLst>
            </p:cNvPr>
            <p:cNvSpPr txBox="1"/>
            <p:nvPr/>
          </p:nvSpPr>
          <p:spPr>
            <a:xfrm>
              <a:off x="6407989" y="4798120"/>
              <a:ext cx="64633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b="1" dirty="0">
                  <a:solidFill>
                    <a:srgbClr val="000000"/>
                  </a:solidFill>
                </a:rPr>
                <a:t>N at risk</a:t>
              </a:r>
              <a:endParaRPr kumimoji="0" lang="en-US" sz="105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5A8613E6-3EA0-D645-A2DB-E59D1CC681BB}"/>
                </a:ext>
              </a:extLst>
            </p:cNvPr>
            <p:cNvSpPr txBox="1"/>
            <p:nvPr/>
          </p:nvSpPr>
          <p:spPr>
            <a:xfrm>
              <a:off x="6407989" y="5326058"/>
              <a:ext cx="224933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b="1" dirty="0">
                  <a:solidFill>
                    <a:srgbClr val="000000"/>
                  </a:solidFill>
                </a:rPr>
                <a:t>Cumulative number of HIV infections</a:t>
              </a:r>
              <a:endParaRPr kumimoji="0" lang="en-US" sz="105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CB6213B9-C2EA-1541-A429-8BC9BBAFCF0F}"/>
                </a:ext>
              </a:extLst>
            </p:cNvPr>
            <p:cNvSpPr txBox="1"/>
            <p:nvPr/>
          </p:nvSpPr>
          <p:spPr>
            <a:xfrm>
              <a:off x="7066945" y="4943012"/>
              <a:ext cx="49083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1 109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1 079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8246A706-27FE-344E-BC29-AD3CDDBA924A}"/>
                </a:ext>
              </a:extLst>
            </p:cNvPr>
            <p:cNvSpPr txBox="1"/>
            <p:nvPr/>
          </p:nvSpPr>
          <p:spPr>
            <a:xfrm>
              <a:off x="7605560" y="4943012"/>
              <a:ext cx="49083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1 109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1 079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A9D6B04C-7A46-5D49-9878-53391E9B98B4}"/>
                </a:ext>
              </a:extLst>
            </p:cNvPr>
            <p:cNvSpPr txBox="1"/>
            <p:nvPr/>
          </p:nvSpPr>
          <p:spPr>
            <a:xfrm>
              <a:off x="8322648" y="4943012"/>
              <a:ext cx="49083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1 100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1 065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315C7322-6365-2349-90EB-2A550D8DE4FA}"/>
                </a:ext>
              </a:extLst>
            </p:cNvPr>
            <p:cNvSpPr txBox="1"/>
            <p:nvPr/>
          </p:nvSpPr>
          <p:spPr>
            <a:xfrm>
              <a:off x="8665814" y="4943012"/>
              <a:ext cx="49083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1 092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1 054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8AFCAD42-297F-B943-996C-F683D7C40496}"/>
                </a:ext>
              </a:extLst>
            </p:cNvPr>
            <p:cNvSpPr txBox="1"/>
            <p:nvPr/>
          </p:nvSpPr>
          <p:spPr>
            <a:xfrm>
              <a:off x="9199599" y="4943012"/>
              <a:ext cx="49083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1 068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1 036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8DC091DF-7D3C-504C-A609-0B940D2C82CB}"/>
                </a:ext>
              </a:extLst>
            </p:cNvPr>
            <p:cNvSpPr txBox="1"/>
            <p:nvPr/>
          </p:nvSpPr>
          <p:spPr>
            <a:xfrm>
              <a:off x="9712437" y="4943012"/>
              <a:ext cx="49083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1 049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1 014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CB7D126A-8636-1C41-9ED0-602DAD3F0269}"/>
                </a:ext>
              </a:extLst>
            </p:cNvPr>
            <p:cNvSpPr txBox="1"/>
            <p:nvPr/>
          </p:nvSpPr>
          <p:spPr>
            <a:xfrm>
              <a:off x="10244426" y="4943012"/>
              <a:ext cx="49083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1 031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993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7164D182-7E76-FE4C-BC54-C62EDC82F0E1}"/>
                </a:ext>
              </a:extLst>
            </p:cNvPr>
            <p:cNvSpPr txBox="1"/>
            <p:nvPr/>
          </p:nvSpPr>
          <p:spPr>
            <a:xfrm>
              <a:off x="10774759" y="4943012"/>
              <a:ext cx="49083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1 007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977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717E4BA4-70E2-DF4E-AB25-5324B7D46A7A}"/>
                </a:ext>
              </a:extLst>
            </p:cNvPr>
            <p:cNvSpPr txBox="1"/>
            <p:nvPr/>
          </p:nvSpPr>
          <p:spPr>
            <a:xfrm>
              <a:off x="11379321" y="4943012"/>
              <a:ext cx="39145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161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156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F45123A1-E701-4144-9D9B-D40FE67B02DA}"/>
                </a:ext>
              </a:extLst>
            </p:cNvPr>
            <p:cNvSpPr txBox="1"/>
            <p:nvPr/>
          </p:nvSpPr>
          <p:spPr>
            <a:xfrm>
              <a:off x="7182361" y="5483303"/>
              <a:ext cx="26000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0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B7FAD6A9-B0FD-DC47-8F63-3F9243140765}"/>
                </a:ext>
              </a:extLst>
            </p:cNvPr>
            <p:cNvSpPr txBox="1"/>
            <p:nvPr/>
          </p:nvSpPr>
          <p:spPr>
            <a:xfrm>
              <a:off x="7720976" y="5483303"/>
              <a:ext cx="26000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0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B2C8DF62-F526-B649-B389-F0D7A166857D}"/>
                </a:ext>
              </a:extLst>
            </p:cNvPr>
            <p:cNvSpPr txBox="1"/>
            <p:nvPr/>
          </p:nvSpPr>
          <p:spPr>
            <a:xfrm>
              <a:off x="8438064" y="5483303"/>
              <a:ext cx="26000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0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0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87CA1CF8-A6FF-8E4E-8181-78EEB85EE8B4}"/>
                </a:ext>
              </a:extLst>
            </p:cNvPr>
            <p:cNvSpPr txBox="1"/>
            <p:nvPr/>
          </p:nvSpPr>
          <p:spPr>
            <a:xfrm>
              <a:off x="8781230" y="5483303"/>
              <a:ext cx="26000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3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6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C97C4820-4085-014B-8AA1-71C83CCF88AD}"/>
                </a:ext>
              </a:extLst>
            </p:cNvPr>
            <p:cNvSpPr txBox="1"/>
            <p:nvPr/>
          </p:nvSpPr>
          <p:spPr>
            <a:xfrm>
              <a:off x="9277345" y="5483303"/>
              <a:ext cx="33534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18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17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DBFBFF79-9C32-AF47-AAE3-8727CBDF68F4}"/>
                </a:ext>
              </a:extLst>
            </p:cNvPr>
            <p:cNvSpPr txBox="1"/>
            <p:nvPr/>
          </p:nvSpPr>
          <p:spPr>
            <a:xfrm>
              <a:off x="9790183" y="5483303"/>
              <a:ext cx="33534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28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27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D659E206-DEAA-8C49-947D-5C97B1491818}"/>
                </a:ext>
              </a:extLst>
            </p:cNvPr>
            <p:cNvSpPr txBox="1"/>
            <p:nvPr/>
          </p:nvSpPr>
          <p:spPr>
            <a:xfrm>
              <a:off x="10322172" y="5483303"/>
              <a:ext cx="33534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42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34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D7085244-8B57-044B-995F-B89AE0CBD85C}"/>
                </a:ext>
              </a:extLst>
            </p:cNvPr>
            <p:cNvSpPr txBox="1"/>
            <p:nvPr/>
          </p:nvSpPr>
          <p:spPr>
            <a:xfrm>
              <a:off x="10852505" y="5483303"/>
              <a:ext cx="33534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51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40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DE04ADA3-0C56-E94E-B120-591AA352ECBD}"/>
                </a:ext>
              </a:extLst>
            </p:cNvPr>
            <p:cNvSpPr txBox="1"/>
            <p:nvPr/>
          </p:nvSpPr>
          <p:spPr>
            <a:xfrm>
              <a:off x="11407374" y="5483303"/>
              <a:ext cx="33534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63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51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Line 23">
              <a:extLst>
                <a:ext uri="{FF2B5EF4-FFF2-40B4-BE49-F238E27FC236}">
                  <a16:creationId xmlns:a16="http://schemas.microsoft.com/office/drawing/2014/main" id="{A0B196DF-DB7E-0146-87E9-463BE4697D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37074" y="5204104"/>
              <a:ext cx="24878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62" name="Line 24">
              <a:extLst>
                <a:ext uri="{FF2B5EF4-FFF2-40B4-BE49-F238E27FC236}">
                  <a16:creationId xmlns:a16="http://schemas.microsoft.com/office/drawing/2014/main" id="{5D1A95E5-C9AB-EA42-8441-4FD3FA4164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37074" y="5078537"/>
              <a:ext cx="248786" cy="0"/>
            </a:xfrm>
            <a:prstGeom prst="line">
              <a:avLst/>
            </a:prstGeom>
            <a:noFill/>
            <a:ln w="28575">
              <a:solidFill>
                <a:srgbClr val="6666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63" name="Line 23">
              <a:extLst>
                <a:ext uri="{FF2B5EF4-FFF2-40B4-BE49-F238E27FC236}">
                  <a16:creationId xmlns:a16="http://schemas.microsoft.com/office/drawing/2014/main" id="{A75BC952-3674-FE40-B9B6-74C44D37CB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37074" y="5742266"/>
              <a:ext cx="24878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64" name="Line 24">
              <a:extLst>
                <a:ext uri="{FF2B5EF4-FFF2-40B4-BE49-F238E27FC236}">
                  <a16:creationId xmlns:a16="http://schemas.microsoft.com/office/drawing/2014/main" id="{5B3A9D1E-FBCB-894A-814D-AFD6DE7C78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37074" y="5616699"/>
              <a:ext cx="248786" cy="0"/>
            </a:xfrm>
            <a:prstGeom prst="line">
              <a:avLst/>
            </a:prstGeom>
            <a:noFill/>
            <a:ln w="28575">
              <a:solidFill>
                <a:srgbClr val="6666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87" name="ZoneTexte 86">
            <a:extLst>
              <a:ext uri="{FF2B5EF4-FFF2-40B4-BE49-F238E27FC236}">
                <a16:creationId xmlns:a16="http://schemas.microsoft.com/office/drawing/2014/main" id="{1F61EEA9-37EB-7E42-A16A-5E2799DDDFF6}"/>
              </a:ext>
            </a:extLst>
          </p:cNvPr>
          <p:cNvSpPr txBox="1"/>
          <p:nvPr/>
        </p:nvSpPr>
        <p:spPr>
          <a:xfrm>
            <a:off x="859188" y="6241616"/>
            <a:ext cx="9636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Vaccine efficacy, primary endpoint (from M7 to M24 in PP population): 25.2 % (95 % CI : -10.5 to 49.4) ; p = 0.14</a:t>
            </a:r>
            <a:endParaRPr lang="en-US" sz="1600" b="1" baseline="30000" dirty="0"/>
          </a:p>
        </p:txBody>
      </p:sp>
      <p:sp>
        <p:nvSpPr>
          <p:cNvPr id="88" name="Text Box 3">
            <a:extLst>
              <a:ext uri="{FF2B5EF4-FFF2-40B4-BE49-F238E27FC236}">
                <a16:creationId xmlns:a16="http://schemas.microsoft.com/office/drawing/2014/main" id="{9480435D-D7B0-4CD2-8F1C-6DD366A76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1424" y="6444771"/>
            <a:ext cx="23405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1400" i="1" dirty="0">
                <a:solidFill>
                  <a:srgbClr val="0070C0"/>
                </a:solidFill>
              </a:rPr>
              <a:t>Gray GE, CROI 2022, Abs. 121</a:t>
            </a:r>
          </a:p>
        </p:txBody>
      </p:sp>
      <p:cxnSp>
        <p:nvCxnSpPr>
          <p:cNvPr id="5" name="Connecteur : en angle 4">
            <a:extLst>
              <a:ext uri="{FF2B5EF4-FFF2-40B4-BE49-F238E27FC236}">
                <a16:creationId xmlns:a16="http://schemas.microsoft.com/office/drawing/2014/main" id="{8C7A730D-9595-4984-841C-19391004402B}"/>
              </a:ext>
            </a:extLst>
          </p:cNvPr>
          <p:cNvCxnSpPr>
            <a:endCxn id="14" idx="1"/>
          </p:cNvCxnSpPr>
          <p:nvPr/>
        </p:nvCxnSpPr>
        <p:spPr>
          <a:xfrm flipV="1">
            <a:off x="2915451" y="3531749"/>
            <a:ext cx="387672" cy="373427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ECA6D210-ACF7-491B-AF79-7D1CDA42BD08}"/>
              </a:ext>
            </a:extLst>
          </p:cNvPr>
          <p:cNvCxnSpPr>
            <a:cxnSpLocks/>
          </p:cNvCxnSpPr>
          <p:nvPr/>
        </p:nvCxnSpPr>
        <p:spPr>
          <a:xfrm>
            <a:off x="2903277" y="3900631"/>
            <a:ext cx="424398" cy="372557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9743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BF69FF-9041-6741-ABFB-15987581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11086214" cy="1481068"/>
          </a:xfrm>
        </p:spPr>
        <p:txBody>
          <a:bodyPr>
            <a:normAutofit/>
          </a:bodyPr>
          <a:lstStyle/>
          <a:p>
            <a:r>
              <a:rPr lang="en-US" sz="3600" dirty="0">
                <a:ea typeface="Times New Roman" panose="02020603050405020304" pitchFamily="18" charset="0"/>
                <a:cs typeface="Calibri" panose="020F0502020204030204" pitchFamily="34" charset="0"/>
              </a:rPr>
              <a:t>Feasibility of Long-Acting Combination HIV and Pregnancy Prevention Implant in Mouse Model</a:t>
            </a:r>
            <a:endParaRPr lang="fr-FR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7ECC636-8C96-F943-B360-E997C1597479}"/>
              </a:ext>
            </a:extLst>
          </p:cNvPr>
          <p:cNvSpPr txBox="1">
            <a:spLocks/>
          </p:cNvSpPr>
          <p:nvPr/>
        </p:nvSpPr>
        <p:spPr>
          <a:xfrm>
            <a:off x="609599" y="1797103"/>
            <a:ext cx="11368135" cy="1631897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90-day in vivo study in BALB/c female mice</a:t>
            </a:r>
          </a:p>
          <a:p>
            <a:r>
              <a:rPr lang="en-US" sz="2000" dirty="0"/>
              <a:t>4 injectable ISFIs: DTG (278 mg/kg) + medroxyprogesterone acetate (70 mg/kg), DTG (278 mg/kg) </a:t>
            </a:r>
            <a:br>
              <a:rPr lang="en-US" sz="2000" dirty="0"/>
            </a:br>
            <a:r>
              <a:rPr lang="en-US" sz="2000" dirty="0"/>
              <a:t>+ </a:t>
            </a:r>
            <a:r>
              <a:rPr lang="en-US" sz="2000" dirty="0" err="1"/>
              <a:t>etonogestrel</a:t>
            </a:r>
            <a:r>
              <a:rPr lang="en-US" sz="2000" dirty="0"/>
              <a:t> (70 mg/kg), CAB (1215 mg/kg) + medroxyprogesterone acetate (76 mg/kg), </a:t>
            </a:r>
            <a:br>
              <a:rPr lang="en-US" sz="2000" dirty="0"/>
            </a:br>
            <a:r>
              <a:rPr lang="en-US" sz="2000" dirty="0"/>
              <a:t>CAB (1215 mg/kg) + </a:t>
            </a:r>
            <a:r>
              <a:rPr lang="en-US" sz="2000" dirty="0" err="1"/>
              <a:t>etonogestrel</a:t>
            </a:r>
            <a:r>
              <a:rPr lang="en-US" sz="2000" dirty="0"/>
              <a:t> (151 mg/kg), and control (no implant)</a:t>
            </a:r>
          </a:p>
          <a:p>
            <a:r>
              <a:rPr lang="en-US" sz="2000" dirty="0"/>
              <a:t>12 mice/group for PK studies + 12 mice/group for safety analyses</a:t>
            </a:r>
          </a:p>
          <a:p>
            <a:endParaRPr lang="en-US" sz="2000" dirty="0"/>
          </a:p>
          <a:p>
            <a:r>
              <a:rPr lang="en-US" b="1" dirty="0"/>
              <a:t>Results</a:t>
            </a:r>
          </a:p>
          <a:p>
            <a:pPr lvl="1"/>
            <a:r>
              <a:rPr lang="en-US" sz="1800" dirty="0"/>
              <a:t>SC, biodegradable, and removable long-acting ARV + contraceptive implant is feasible in humanized mouse model</a:t>
            </a:r>
          </a:p>
          <a:p>
            <a:pPr lvl="1"/>
            <a:r>
              <a:rPr lang="en-US" sz="1800" dirty="0"/>
              <a:t>Implant sustained release of ARV above concentration needed to inhibit viral replication for 90-day trial period</a:t>
            </a:r>
          </a:p>
          <a:p>
            <a:pPr lvl="1"/>
            <a:r>
              <a:rPr lang="en-US" sz="1800" dirty="0"/>
              <a:t>No difference in ARV release when </a:t>
            </a:r>
            <a:r>
              <a:rPr lang="en-US" sz="1800" dirty="0" err="1"/>
              <a:t>coformulated</a:t>
            </a:r>
            <a:r>
              <a:rPr lang="en-US" sz="1800" dirty="0"/>
              <a:t> with either contraceptive drug</a:t>
            </a:r>
          </a:p>
          <a:p>
            <a:pPr lvl="1"/>
            <a:r>
              <a:rPr lang="en-US" sz="1800" dirty="0"/>
              <a:t>Implant generally well tolerated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8A071EAC-1681-47DC-87D6-684A5BE09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3840" y="6444771"/>
            <a:ext cx="21781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400" i="1" dirty="0">
                <a:solidFill>
                  <a:srgbClr val="0070C0"/>
                </a:solidFill>
              </a:rPr>
              <a:t>Young I, CROI 2022, Abs. 80</a:t>
            </a:r>
          </a:p>
        </p:txBody>
      </p:sp>
    </p:spTree>
    <p:extLst>
      <p:ext uri="{BB962C8B-B14F-4D97-AF65-F5344CB8AC3E}">
        <p14:creationId xmlns:p14="http://schemas.microsoft.com/office/powerpoint/2010/main" val="702800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C0A66737-4B99-0247-A598-E5B3B1B3F639}"/>
              </a:ext>
            </a:extLst>
          </p:cNvPr>
          <p:cNvSpPr>
            <a:spLocks/>
          </p:cNvSpPr>
          <p:nvPr/>
        </p:nvSpPr>
        <p:spPr bwMode="auto">
          <a:xfrm rot="21119158">
            <a:off x="4625021" y="1793870"/>
            <a:ext cx="3612814" cy="2127499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D42A875C-7A8B-EF42-953B-715209509A02}"/>
              </a:ext>
            </a:extLst>
          </p:cNvPr>
          <p:cNvSpPr>
            <a:spLocks/>
          </p:cNvSpPr>
          <p:nvPr/>
        </p:nvSpPr>
        <p:spPr bwMode="auto">
          <a:xfrm rot="1729056">
            <a:off x="4561641" y="3208573"/>
            <a:ext cx="3384178" cy="2487264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4903400A-892C-F14A-B489-246B0C03D4F2}"/>
              </a:ext>
            </a:extLst>
          </p:cNvPr>
          <p:cNvSpPr>
            <a:spLocks/>
          </p:cNvSpPr>
          <p:nvPr/>
        </p:nvSpPr>
        <p:spPr bwMode="auto">
          <a:xfrm rot="7481490">
            <a:off x="3115434" y="3443473"/>
            <a:ext cx="2786392" cy="2638185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rot="10994848">
            <a:off x="1821535" y="1560197"/>
            <a:ext cx="3294252" cy="2646360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8D41300-8DC3-4D73-9897-2A9AD820CFBB}"/>
              </a:ext>
            </a:extLst>
          </p:cNvPr>
          <p:cNvSpPr>
            <a:spLocks/>
          </p:cNvSpPr>
          <p:nvPr/>
        </p:nvSpPr>
        <p:spPr bwMode="auto">
          <a:xfrm rot="16546790">
            <a:off x="3655819" y="532390"/>
            <a:ext cx="3056298" cy="2798699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A9C96C-C8A5-41F5-A475-3397B9580B98}"/>
              </a:ext>
            </a:extLst>
          </p:cNvPr>
          <p:cNvSpPr/>
          <p:nvPr/>
        </p:nvSpPr>
        <p:spPr>
          <a:xfrm>
            <a:off x="4451609" y="841274"/>
            <a:ext cx="163608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CD4/CD8 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2DR vs 3DR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FF6600"/>
                </a:solidFill>
              </a:rPr>
              <a:t>CORIS</a:t>
            </a:r>
          </a:p>
        </p:txBody>
      </p:sp>
      <p:sp>
        <p:nvSpPr>
          <p:cNvPr id="11" name="Ellipse 10"/>
          <p:cNvSpPr/>
          <p:nvPr/>
        </p:nvSpPr>
        <p:spPr>
          <a:xfrm>
            <a:off x="3968331" y="2026570"/>
            <a:ext cx="2478431" cy="233999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A9C96C-C8A5-41F5-A475-3397B9580B98}"/>
              </a:ext>
            </a:extLst>
          </p:cNvPr>
          <p:cNvSpPr/>
          <p:nvPr/>
        </p:nvSpPr>
        <p:spPr>
          <a:xfrm>
            <a:off x="3942465" y="2953571"/>
            <a:ext cx="2578150" cy="4736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200" b="1" dirty="0">
                <a:solidFill>
                  <a:schemeClr val="bg1"/>
                </a:solidFill>
              </a:rPr>
              <a:t>Comorbidities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9B0283-EC29-2E4C-A3DF-45F31FA2335F}"/>
              </a:ext>
            </a:extLst>
          </p:cNvPr>
          <p:cNvSpPr/>
          <p:nvPr/>
        </p:nvSpPr>
        <p:spPr>
          <a:xfrm>
            <a:off x="2079627" y="2220177"/>
            <a:ext cx="191135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Teduglutide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Arterial </a:t>
            </a:r>
            <a:br>
              <a:rPr lang="en-US" sz="2400" b="1" dirty="0">
                <a:solidFill>
                  <a:srgbClr val="002060"/>
                </a:solidFill>
              </a:rPr>
            </a:br>
            <a:r>
              <a:rPr lang="en-US" sz="2400" b="1" dirty="0">
                <a:solidFill>
                  <a:srgbClr val="002060"/>
                </a:solidFill>
              </a:rPr>
              <a:t>inflammation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67F03D-F721-0341-B4E6-3F5504BFB68E}"/>
              </a:ext>
            </a:extLst>
          </p:cNvPr>
          <p:cNvSpPr/>
          <p:nvPr/>
        </p:nvSpPr>
        <p:spPr>
          <a:xfrm>
            <a:off x="6469624" y="2350751"/>
            <a:ext cx="1376852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HAND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New ARV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F3B1935-7BAF-B646-935B-E0829024D340}"/>
              </a:ext>
            </a:extLst>
          </p:cNvPr>
          <p:cNvSpPr/>
          <p:nvPr/>
        </p:nvSpPr>
        <p:spPr>
          <a:xfrm>
            <a:off x="5792068" y="3833816"/>
            <a:ext cx="2082493" cy="1887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HAND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Intensification </a:t>
            </a:r>
            <a:br>
              <a:rPr lang="en-US" sz="2400" b="1" dirty="0">
                <a:solidFill>
                  <a:srgbClr val="002060"/>
                </a:solidFill>
              </a:rPr>
            </a:br>
            <a:r>
              <a:rPr lang="en-US" sz="2400" b="1" dirty="0">
                <a:solidFill>
                  <a:srgbClr val="002060"/>
                </a:solidFill>
              </a:rPr>
              <a:t>study</a:t>
            </a:r>
          </a:p>
          <a:p>
            <a:pPr algn="ctr">
              <a:lnSpc>
                <a:spcPts val="2800"/>
              </a:lnSpc>
            </a:pPr>
            <a:r>
              <a:rPr lang="en-US" sz="2400" b="1" dirty="0" err="1">
                <a:solidFill>
                  <a:srgbClr val="FF6600"/>
                </a:solidFill>
              </a:rPr>
              <a:t>InMIND</a:t>
            </a:r>
            <a:r>
              <a:rPr lang="en-US" sz="2400" b="1" dirty="0">
                <a:solidFill>
                  <a:srgbClr val="FF6600"/>
                </a:solidFill>
              </a:rPr>
              <a:t> </a:t>
            </a:r>
            <a:br>
              <a:rPr lang="en-US" sz="2400" b="1" dirty="0">
                <a:solidFill>
                  <a:srgbClr val="FF6600"/>
                </a:solidFill>
              </a:rPr>
            </a:br>
            <a:r>
              <a:rPr lang="en-US" sz="2400" b="1" dirty="0">
                <a:solidFill>
                  <a:srgbClr val="FF6600"/>
                </a:solidFill>
              </a:rPr>
              <a:t>(ACTG5324)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074C7F-6A24-8F48-8DA6-1E5B863A0CE5}"/>
              </a:ext>
            </a:extLst>
          </p:cNvPr>
          <p:cNvSpPr/>
          <p:nvPr/>
        </p:nvSpPr>
        <p:spPr>
          <a:xfrm>
            <a:off x="3237953" y="4434673"/>
            <a:ext cx="222362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Falls and Frailty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Anticholinergics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FF6600"/>
                </a:solidFill>
              </a:rPr>
              <a:t>POPPY</a:t>
            </a:r>
          </a:p>
        </p:txBody>
      </p:sp>
    </p:spTree>
    <p:extLst>
      <p:ext uri="{BB962C8B-B14F-4D97-AF65-F5344CB8AC3E}">
        <p14:creationId xmlns:p14="http://schemas.microsoft.com/office/powerpoint/2010/main" val="7230084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719425-F9B0-9E42-ABDF-7E5C19293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1207855" cy="1481068"/>
          </a:xfrm>
        </p:spPr>
        <p:txBody>
          <a:bodyPr/>
          <a:lstStyle/>
          <a:p>
            <a:r>
              <a:rPr lang="fr-FR" dirty="0"/>
              <a:t>CD4/CD8 ratio </a:t>
            </a:r>
            <a:r>
              <a:rPr lang="fr-FR" dirty="0" err="1"/>
              <a:t>recovery</a:t>
            </a:r>
            <a:r>
              <a:rPr lang="fr-FR" dirty="0"/>
              <a:t> after 2DR or 3DR INSTI </a:t>
            </a:r>
            <a:r>
              <a:rPr lang="fr-FR" dirty="0" err="1"/>
              <a:t>based</a:t>
            </a:r>
            <a:r>
              <a:rPr lang="fr-FR" dirty="0"/>
              <a:t> 1</a:t>
            </a:r>
            <a:r>
              <a:rPr lang="fr-FR" baseline="30000" dirty="0"/>
              <a:t>st</a:t>
            </a:r>
            <a:r>
              <a:rPr lang="fr-FR" dirty="0"/>
              <a:t> line </a:t>
            </a:r>
            <a:r>
              <a:rPr lang="fr-FR" dirty="0" err="1"/>
              <a:t>regimens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13C7E70-9525-1441-8B49-DB2E806887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279" y="1593410"/>
            <a:ext cx="2758289" cy="4975170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Emulated trial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ART naïve patients who initiated DTC/3TC or 3 DR with BIC or DTG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Matching of each 2DR with up to 4 3DR-based on age, sex, transmission category, education level, country of origin, baseline HIV RNA, AIDS at diagnosis and pre-ART nadir CD4/CD8 ratio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GEE model to assess probability of achieving CD4/CD8 ratio above 3 different cutoffs at W48</a:t>
            </a:r>
          </a:p>
        </p:txBody>
      </p:sp>
      <p:sp>
        <p:nvSpPr>
          <p:cNvPr id="139" name="ZoneTexte 138">
            <a:extLst>
              <a:ext uri="{FF2B5EF4-FFF2-40B4-BE49-F238E27FC236}">
                <a16:creationId xmlns:a16="http://schemas.microsoft.com/office/drawing/2014/main" id="{12ACB11D-1385-4F70-B197-F0CB7E32B564}"/>
              </a:ext>
            </a:extLst>
          </p:cNvPr>
          <p:cNvSpPr txBox="1"/>
          <p:nvPr/>
        </p:nvSpPr>
        <p:spPr>
          <a:xfrm>
            <a:off x="3393537" y="2599781"/>
            <a:ext cx="283924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latin typeface="+mj-lt"/>
                <a:cs typeface="Calibri" panose="020F0502020204030204" pitchFamily="34" charset="0"/>
              </a:rPr>
              <a:t>Kaplan-Meier failure estimates</a:t>
            </a:r>
            <a:br>
              <a:rPr lang="en-US" sz="1050" b="1" dirty="0">
                <a:latin typeface="+mj-lt"/>
                <a:cs typeface="Calibri" panose="020F0502020204030204" pitchFamily="34" charset="0"/>
              </a:rPr>
            </a:br>
            <a:r>
              <a:rPr lang="en-US" sz="1050" b="1" dirty="0">
                <a:latin typeface="+mj-lt"/>
                <a:cs typeface="Calibri" panose="020F0502020204030204" pitchFamily="34" charset="0"/>
              </a:rPr>
              <a:t>for CD4/CD8 ratio normalization at cut-off </a:t>
            </a:r>
            <a:r>
              <a:rPr lang="en-US" sz="1050" b="1" u="sng" dirty="0">
                <a:latin typeface="+mj-lt"/>
                <a:cs typeface="Calibri" panose="020F0502020204030204" pitchFamily="34" charset="0"/>
              </a:rPr>
              <a:t>&gt;</a:t>
            </a:r>
            <a:r>
              <a:rPr lang="en-US" sz="1050" b="1" dirty="0">
                <a:latin typeface="+mj-lt"/>
                <a:cs typeface="Calibri" panose="020F0502020204030204" pitchFamily="34" charset="0"/>
              </a:rPr>
              <a:t> 0.5</a:t>
            </a:r>
          </a:p>
        </p:txBody>
      </p:sp>
      <p:sp>
        <p:nvSpPr>
          <p:cNvPr id="184" name="ZoneTexte 183">
            <a:extLst>
              <a:ext uri="{FF2B5EF4-FFF2-40B4-BE49-F238E27FC236}">
                <a16:creationId xmlns:a16="http://schemas.microsoft.com/office/drawing/2014/main" id="{E24B7456-2C05-436C-A852-04CE10DE6A43}"/>
              </a:ext>
            </a:extLst>
          </p:cNvPr>
          <p:cNvSpPr txBox="1"/>
          <p:nvPr/>
        </p:nvSpPr>
        <p:spPr>
          <a:xfrm>
            <a:off x="6362066" y="2599781"/>
            <a:ext cx="283924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>
                <a:latin typeface="+mj-lt"/>
                <a:cs typeface="Calibri" panose="020F0502020204030204" pitchFamily="34" charset="0"/>
              </a:rPr>
              <a:t>Kaplan-Meier failure estimates</a:t>
            </a:r>
            <a:br>
              <a:rPr lang="en-US" sz="1050" b="1">
                <a:latin typeface="+mj-lt"/>
                <a:cs typeface="Calibri" panose="020F0502020204030204" pitchFamily="34" charset="0"/>
              </a:rPr>
            </a:br>
            <a:r>
              <a:rPr lang="en-US" sz="1050" b="1">
                <a:latin typeface="+mj-lt"/>
                <a:cs typeface="Calibri" panose="020F0502020204030204" pitchFamily="34" charset="0"/>
              </a:rPr>
              <a:t>for CD4/CD8 ratio normalization at cut-off </a:t>
            </a:r>
            <a:r>
              <a:rPr lang="en-US" sz="1050" b="1" u="sng">
                <a:latin typeface="+mj-lt"/>
                <a:cs typeface="Calibri" panose="020F0502020204030204" pitchFamily="34" charset="0"/>
              </a:rPr>
              <a:t>&gt;</a:t>
            </a:r>
            <a:r>
              <a:rPr lang="en-US" sz="1050" b="1">
                <a:latin typeface="+mj-lt"/>
                <a:cs typeface="Calibri" panose="020F0502020204030204" pitchFamily="34" charset="0"/>
              </a:rPr>
              <a:t> 1.0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B2B5EF-8491-4E32-90A2-88B3222F11A5}"/>
              </a:ext>
            </a:extLst>
          </p:cNvPr>
          <p:cNvSpPr txBox="1"/>
          <p:nvPr/>
        </p:nvSpPr>
        <p:spPr>
          <a:xfrm>
            <a:off x="3506603" y="4732400"/>
            <a:ext cx="235962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0</a:t>
            </a:r>
          </a:p>
        </p:txBody>
      </p:sp>
      <p:sp>
        <p:nvSpPr>
          <p:cNvPr id="8" name="Freeform 80">
            <a:extLst>
              <a:ext uri="{FF2B5EF4-FFF2-40B4-BE49-F238E27FC236}">
                <a16:creationId xmlns:a16="http://schemas.microsoft.com/office/drawing/2014/main" id="{3C326439-0435-4AB7-A45C-A7194B88B71D}"/>
              </a:ext>
            </a:extLst>
          </p:cNvPr>
          <p:cNvSpPr>
            <a:spLocks/>
          </p:cNvSpPr>
          <p:nvPr/>
        </p:nvSpPr>
        <p:spPr bwMode="auto">
          <a:xfrm>
            <a:off x="5558237" y="5984463"/>
            <a:ext cx="319113" cy="152486"/>
          </a:xfrm>
          <a:custGeom>
            <a:avLst/>
            <a:gdLst>
              <a:gd name="T0" fmla="*/ 182 w 182"/>
              <a:gd name="T1" fmla="*/ 54 h 54"/>
              <a:gd name="T2" fmla="*/ 182 w 182"/>
              <a:gd name="T3" fmla="*/ 0 h 54"/>
              <a:gd name="T4" fmla="*/ 0 w 182"/>
              <a:gd name="T5" fmla="*/ 0 h 54"/>
              <a:gd name="T6" fmla="*/ 0 w 182"/>
              <a:gd name="T7" fmla="*/ 54 h 54"/>
              <a:gd name="T8" fmla="*/ 182 w 182"/>
              <a:gd name="T9" fmla="*/ 54 h 54"/>
              <a:gd name="T10" fmla="*/ 182 w 182"/>
              <a:gd name="T11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2" h="54">
                <a:moveTo>
                  <a:pt x="182" y="54"/>
                </a:moveTo>
                <a:lnTo>
                  <a:pt x="182" y="0"/>
                </a:lnTo>
                <a:lnTo>
                  <a:pt x="0" y="0"/>
                </a:lnTo>
                <a:lnTo>
                  <a:pt x="0" y="54"/>
                </a:lnTo>
                <a:lnTo>
                  <a:pt x="182" y="54"/>
                </a:lnTo>
                <a:lnTo>
                  <a:pt x="182" y="54"/>
                </a:lnTo>
                <a:close/>
              </a:path>
            </a:pathLst>
          </a:custGeom>
          <a:solidFill>
            <a:srgbClr val="FFCE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latin typeface="+mj-lt"/>
            </a:endParaRPr>
          </a:p>
        </p:txBody>
      </p:sp>
      <p:sp>
        <p:nvSpPr>
          <p:cNvPr id="9" name="Freeform 81">
            <a:extLst>
              <a:ext uri="{FF2B5EF4-FFF2-40B4-BE49-F238E27FC236}">
                <a16:creationId xmlns:a16="http://schemas.microsoft.com/office/drawing/2014/main" id="{A4AE33BF-A373-42BD-81DC-A8CB79170853}"/>
              </a:ext>
            </a:extLst>
          </p:cNvPr>
          <p:cNvSpPr>
            <a:spLocks/>
          </p:cNvSpPr>
          <p:nvPr/>
        </p:nvSpPr>
        <p:spPr bwMode="auto">
          <a:xfrm>
            <a:off x="7272915" y="5984463"/>
            <a:ext cx="319113" cy="152486"/>
          </a:xfrm>
          <a:custGeom>
            <a:avLst/>
            <a:gdLst>
              <a:gd name="T0" fmla="*/ 0 w 182"/>
              <a:gd name="T1" fmla="*/ 0 h 54"/>
              <a:gd name="T2" fmla="*/ 0 w 182"/>
              <a:gd name="T3" fmla="*/ 54 h 54"/>
              <a:gd name="T4" fmla="*/ 182 w 182"/>
              <a:gd name="T5" fmla="*/ 54 h 54"/>
              <a:gd name="T6" fmla="*/ 182 w 182"/>
              <a:gd name="T7" fmla="*/ 0 h 54"/>
              <a:gd name="T8" fmla="*/ 0 w 182"/>
              <a:gd name="T9" fmla="*/ 0 h 54"/>
              <a:gd name="T10" fmla="*/ 0 w 182"/>
              <a:gd name="T11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2" h="54">
                <a:moveTo>
                  <a:pt x="0" y="0"/>
                </a:moveTo>
                <a:lnTo>
                  <a:pt x="0" y="54"/>
                </a:lnTo>
                <a:lnTo>
                  <a:pt x="182" y="54"/>
                </a:lnTo>
                <a:lnTo>
                  <a:pt x="18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B9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latin typeface="+mj-lt"/>
            </a:endParaRPr>
          </a:p>
        </p:txBody>
      </p:sp>
      <p:sp>
        <p:nvSpPr>
          <p:cNvPr id="10" name="Line 82">
            <a:extLst>
              <a:ext uri="{FF2B5EF4-FFF2-40B4-BE49-F238E27FC236}">
                <a16:creationId xmlns:a16="http://schemas.microsoft.com/office/drawing/2014/main" id="{7EEF62A1-E03A-4F54-A945-6BC894D6FF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90449" y="6342140"/>
            <a:ext cx="271772" cy="0"/>
          </a:xfrm>
          <a:prstGeom prst="line">
            <a:avLst/>
          </a:prstGeom>
          <a:noFill/>
          <a:ln w="15875" cap="rnd">
            <a:solidFill>
              <a:srgbClr val="006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latin typeface="+mj-lt"/>
            </a:endParaRPr>
          </a:p>
        </p:txBody>
      </p:sp>
      <p:sp>
        <p:nvSpPr>
          <p:cNvPr id="11" name="Line 83">
            <a:extLst>
              <a:ext uri="{FF2B5EF4-FFF2-40B4-BE49-F238E27FC236}">
                <a16:creationId xmlns:a16="http://schemas.microsoft.com/office/drawing/2014/main" id="{AB51EFFC-5FFB-48DC-8E04-0C1D06460E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75771" y="6342140"/>
            <a:ext cx="271772" cy="0"/>
          </a:xfrm>
          <a:prstGeom prst="line">
            <a:avLst/>
          </a:prstGeom>
          <a:noFill/>
          <a:ln w="15875" cap="rnd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latin typeface="+mj-lt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C5723718-1C26-43DB-A236-BDFF4B56F141}"/>
              </a:ext>
            </a:extLst>
          </p:cNvPr>
          <p:cNvSpPr>
            <a:spLocks/>
          </p:cNvSpPr>
          <p:nvPr/>
        </p:nvSpPr>
        <p:spPr bwMode="auto">
          <a:xfrm>
            <a:off x="3570259" y="3047573"/>
            <a:ext cx="2288143" cy="1649106"/>
          </a:xfrm>
          <a:custGeom>
            <a:avLst/>
            <a:gdLst>
              <a:gd name="T0" fmla="*/ 1305 w 1305"/>
              <a:gd name="T1" fmla="*/ 584 h 584"/>
              <a:gd name="T2" fmla="*/ 0 w 1305"/>
              <a:gd name="T3" fmla="*/ 584 h 584"/>
              <a:gd name="T4" fmla="*/ 0 w 1305"/>
              <a:gd name="T5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05" h="584">
                <a:moveTo>
                  <a:pt x="1305" y="584"/>
                </a:moveTo>
                <a:lnTo>
                  <a:pt x="0" y="584"/>
                </a:lnTo>
                <a:lnTo>
                  <a:pt x="0" y="0"/>
                </a:lnTo>
              </a:path>
            </a:pathLst>
          </a:cu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30" name="Line 62">
            <a:extLst>
              <a:ext uri="{FF2B5EF4-FFF2-40B4-BE49-F238E27FC236}">
                <a16:creationId xmlns:a16="http://schemas.microsoft.com/office/drawing/2014/main" id="{E5B675C4-ADCB-4828-BD7E-6E0408F73F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7658" y="3239592"/>
            <a:ext cx="52601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31" name="Line 63">
            <a:extLst>
              <a:ext uri="{FF2B5EF4-FFF2-40B4-BE49-F238E27FC236}">
                <a16:creationId xmlns:a16="http://schemas.microsoft.com/office/drawing/2014/main" id="{27916EEE-B429-4076-8C2C-71C284CE35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7658" y="3513501"/>
            <a:ext cx="52601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32" name="Line 64">
            <a:extLst>
              <a:ext uri="{FF2B5EF4-FFF2-40B4-BE49-F238E27FC236}">
                <a16:creationId xmlns:a16="http://schemas.microsoft.com/office/drawing/2014/main" id="{A5E5408A-52FF-4339-AEF4-D9480ED5C1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7658" y="3790235"/>
            <a:ext cx="52601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33" name="Line 65">
            <a:extLst>
              <a:ext uri="{FF2B5EF4-FFF2-40B4-BE49-F238E27FC236}">
                <a16:creationId xmlns:a16="http://schemas.microsoft.com/office/drawing/2014/main" id="{868A1520-85CF-4280-94C3-EA14A08823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7658" y="4066968"/>
            <a:ext cx="52601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34" name="Line 66">
            <a:extLst>
              <a:ext uri="{FF2B5EF4-FFF2-40B4-BE49-F238E27FC236}">
                <a16:creationId xmlns:a16="http://schemas.microsoft.com/office/drawing/2014/main" id="{14F80FC7-B77F-4AC3-854C-FC5F05C12DB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7658" y="4343702"/>
            <a:ext cx="52601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35" name="Line 67">
            <a:extLst>
              <a:ext uri="{FF2B5EF4-FFF2-40B4-BE49-F238E27FC236}">
                <a16:creationId xmlns:a16="http://schemas.microsoft.com/office/drawing/2014/main" id="{1A172865-4227-46CF-8327-E1C7C7766D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7658" y="4620436"/>
            <a:ext cx="52601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36" name="Freeform 76">
            <a:extLst>
              <a:ext uri="{FF2B5EF4-FFF2-40B4-BE49-F238E27FC236}">
                <a16:creationId xmlns:a16="http://schemas.microsoft.com/office/drawing/2014/main" id="{D7CCDC39-74F1-4B88-A57E-4ABC8EFE2B94}"/>
              </a:ext>
            </a:extLst>
          </p:cNvPr>
          <p:cNvSpPr>
            <a:spLocks/>
          </p:cNvSpPr>
          <p:nvPr/>
        </p:nvSpPr>
        <p:spPr bwMode="auto">
          <a:xfrm>
            <a:off x="3617600" y="3106872"/>
            <a:ext cx="2179434" cy="1488150"/>
          </a:xfrm>
          <a:custGeom>
            <a:avLst/>
            <a:gdLst>
              <a:gd name="T0" fmla="*/ 1040 w 1243"/>
              <a:gd name="T1" fmla="*/ 0 h 527"/>
              <a:gd name="T2" fmla="*/ 919 w 1243"/>
              <a:gd name="T3" fmla="*/ 19 h 527"/>
              <a:gd name="T4" fmla="*/ 880 w 1243"/>
              <a:gd name="T5" fmla="*/ 25 h 527"/>
              <a:gd name="T6" fmla="*/ 833 w 1243"/>
              <a:gd name="T7" fmla="*/ 53 h 527"/>
              <a:gd name="T8" fmla="*/ 667 w 1243"/>
              <a:gd name="T9" fmla="*/ 63 h 527"/>
              <a:gd name="T10" fmla="*/ 658 w 1243"/>
              <a:gd name="T11" fmla="*/ 81 h 527"/>
              <a:gd name="T12" fmla="*/ 624 w 1243"/>
              <a:gd name="T13" fmla="*/ 90 h 527"/>
              <a:gd name="T14" fmla="*/ 604 w 1243"/>
              <a:gd name="T15" fmla="*/ 121 h 527"/>
              <a:gd name="T16" fmla="*/ 542 w 1243"/>
              <a:gd name="T17" fmla="*/ 129 h 527"/>
              <a:gd name="T18" fmla="*/ 473 w 1243"/>
              <a:gd name="T19" fmla="*/ 148 h 527"/>
              <a:gd name="T20" fmla="*/ 410 w 1243"/>
              <a:gd name="T21" fmla="*/ 160 h 527"/>
              <a:gd name="T22" fmla="*/ 358 w 1243"/>
              <a:gd name="T23" fmla="*/ 177 h 527"/>
              <a:gd name="T24" fmla="*/ 308 w 1243"/>
              <a:gd name="T25" fmla="*/ 189 h 527"/>
              <a:gd name="T26" fmla="*/ 293 w 1243"/>
              <a:gd name="T27" fmla="*/ 228 h 527"/>
              <a:gd name="T28" fmla="*/ 267 w 1243"/>
              <a:gd name="T29" fmla="*/ 243 h 527"/>
              <a:gd name="T30" fmla="*/ 251 w 1243"/>
              <a:gd name="T31" fmla="*/ 311 h 527"/>
              <a:gd name="T32" fmla="*/ 208 w 1243"/>
              <a:gd name="T33" fmla="*/ 332 h 527"/>
              <a:gd name="T34" fmla="*/ 194 w 1243"/>
              <a:gd name="T35" fmla="*/ 354 h 527"/>
              <a:gd name="T36" fmla="*/ 111 w 1243"/>
              <a:gd name="T37" fmla="*/ 366 h 527"/>
              <a:gd name="T38" fmla="*/ 79 w 1243"/>
              <a:gd name="T39" fmla="*/ 408 h 527"/>
              <a:gd name="T40" fmla="*/ 43 w 1243"/>
              <a:gd name="T41" fmla="*/ 421 h 527"/>
              <a:gd name="T42" fmla="*/ 36 w 1243"/>
              <a:gd name="T43" fmla="*/ 444 h 527"/>
              <a:gd name="T44" fmla="*/ 10 w 1243"/>
              <a:gd name="T45" fmla="*/ 457 h 527"/>
              <a:gd name="T46" fmla="*/ 0 w 1243"/>
              <a:gd name="T47" fmla="*/ 527 h 527"/>
              <a:gd name="T48" fmla="*/ 34 w 1243"/>
              <a:gd name="T49" fmla="*/ 522 h 527"/>
              <a:gd name="T50" fmla="*/ 50 w 1243"/>
              <a:gd name="T51" fmla="*/ 503 h 527"/>
              <a:gd name="T52" fmla="*/ 105 w 1243"/>
              <a:gd name="T53" fmla="*/ 493 h 527"/>
              <a:gd name="T54" fmla="*/ 117 w 1243"/>
              <a:gd name="T55" fmla="*/ 471 h 527"/>
              <a:gd name="T56" fmla="*/ 208 w 1243"/>
              <a:gd name="T57" fmla="*/ 465 h 527"/>
              <a:gd name="T58" fmla="*/ 228 w 1243"/>
              <a:gd name="T59" fmla="*/ 445 h 527"/>
              <a:gd name="T60" fmla="*/ 267 w 1243"/>
              <a:gd name="T61" fmla="*/ 427 h 527"/>
              <a:gd name="T62" fmla="*/ 285 w 1243"/>
              <a:gd name="T63" fmla="*/ 380 h 527"/>
              <a:gd name="T64" fmla="*/ 316 w 1243"/>
              <a:gd name="T65" fmla="*/ 372 h 527"/>
              <a:gd name="T66" fmla="*/ 336 w 1243"/>
              <a:gd name="T67" fmla="*/ 347 h 527"/>
              <a:gd name="T68" fmla="*/ 368 w 1243"/>
              <a:gd name="T69" fmla="*/ 340 h 527"/>
              <a:gd name="T70" fmla="*/ 411 w 1243"/>
              <a:gd name="T71" fmla="*/ 327 h 527"/>
              <a:gd name="T72" fmla="*/ 476 w 1243"/>
              <a:gd name="T73" fmla="*/ 317 h 527"/>
              <a:gd name="T74" fmla="*/ 539 w 1243"/>
              <a:gd name="T75" fmla="*/ 302 h 527"/>
              <a:gd name="T76" fmla="*/ 605 w 1243"/>
              <a:gd name="T77" fmla="*/ 294 h 527"/>
              <a:gd name="T78" fmla="*/ 625 w 1243"/>
              <a:gd name="T79" fmla="*/ 262 h 527"/>
              <a:gd name="T80" fmla="*/ 680 w 1243"/>
              <a:gd name="T81" fmla="*/ 246 h 527"/>
              <a:gd name="T82" fmla="*/ 751 w 1243"/>
              <a:gd name="T83" fmla="*/ 232 h 527"/>
              <a:gd name="T84" fmla="*/ 877 w 1243"/>
              <a:gd name="T85" fmla="*/ 215 h 527"/>
              <a:gd name="T86" fmla="*/ 909 w 1243"/>
              <a:gd name="T87" fmla="*/ 189 h 527"/>
              <a:gd name="T88" fmla="*/ 1243 w 1243"/>
              <a:gd name="T89" fmla="*/ 185 h 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43" h="527">
                <a:moveTo>
                  <a:pt x="1243" y="185"/>
                </a:moveTo>
                <a:lnTo>
                  <a:pt x="1243" y="0"/>
                </a:lnTo>
                <a:lnTo>
                  <a:pt x="1040" y="0"/>
                </a:lnTo>
                <a:lnTo>
                  <a:pt x="1040" y="8"/>
                </a:lnTo>
                <a:lnTo>
                  <a:pt x="919" y="8"/>
                </a:lnTo>
                <a:lnTo>
                  <a:pt x="919" y="19"/>
                </a:lnTo>
                <a:lnTo>
                  <a:pt x="909" y="19"/>
                </a:lnTo>
                <a:lnTo>
                  <a:pt x="909" y="25"/>
                </a:lnTo>
                <a:lnTo>
                  <a:pt x="880" y="25"/>
                </a:lnTo>
                <a:lnTo>
                  <a:pt x="880" y="37"/>
                </a:lnTo>
                <a:lnTo>
                  <a:pt x="833" y="37"/>
                </a:lnTo>
                <a:lnTo>
                  <a:pt x="833" y="53"/>
                </a:lnTo>
                <a:lnTo>
                  <a:pt x="756" y="53"/>
                </a:lnTo>
                <a:lnTo>
                  <a:pt x="756" y="63"/>
                </a:lnTo>
                <a:lnTo>
                  <a:pt x="667" y="63"/>
                </a:lnTo>
                <a:lnTo>
                  <a:pt x="667" y="74"/>
                </a:lnTo>
                <a:lnTo>
                  <a:pt x="658" y="74"/>
                </a:lnTo>
                <a:lnTo>
                  <a:pt x="658" y="81"/>
                </a:lnTo>
                <a:lnTo>
                  <a:pt x="637" y="81"/>
                </a:lnTo>
                <a:lnTo>
                  <a:pt x="637" y="90"/>
                </a:lnTo>
                <a:lnTo>
                  <a:pt x="624" y="90"/>
                </a:lnTo>
                <a:lnTo>
                  <a:pt x="624" y="101"/>
                </a:lnTo>
                <a:lnTo>
                  <a:pt x="604" y="101"/>
                </a:lnTo>
                <a:lnTo>
                  <a:pt x="604" y="121"/>
                </a:lnTo>
                <a:lnTo>
                  <a:pt x="567" y="121"/>
                </a:lnTo>
                <a:lnTo>
                  <a:pt x="567" y="129"/>
                </a:lnTo>
                <a:lnTo>
                  <a:pt x="542" y="129"/>
                </a:lnTo>
                <a:lnTo>
                  <a:pt x="542" y="140"/>
                </a:lnTo>
                <a:lnTo>
                  <a:pt x="473" y="140"/>
                </a:lnTo>
                <a:lnTo>
                  <a:pt x="473" y="148"/>
                </a:lnTo>
                <a:lnTo>
                  <a:pt x="464" y="148"/>
                </a:lnTo>
                <a:lnTo>
                  <a:pt x="464" y="160"/>
                </a:lnTo>
                <a:lnTo>
                  <a:pt x="410" y="160"/>
                </a:lnTo>
                <a:lnTo>
                  <a:pt x="410" y="167"/>
                </a:lnTo>
                <a:lnTo>
                  <a:pt x="358" y="167"/>
                </a:lnTo>
                <a:lnTo>
                  <a:pt x="358" y="177"/>
                </a:lnTo>
                <a:lnTo>
                  <a:pt x="327" y="177"/>
                </a:lnTo>
                <a:lnTo>
                  <a:pt x="327" y="189"/>
                </a:lnTo>
                <a:lnTo>
                  <a:pt x="308" y="189"/>
                </a:lnTo>
                <a:lnTo>
                  <a:pt x="308" y="199"/>
                </a:lnTo>
                <a:lnTo>
                  <a:pt x="293" y="199"/>
                </a:lnTo>
                <a:lnTo>
                  <a:pt x="293" y="228"/>
                </a:lnTo>
                <a:lnTo>
                  <a:pt x="277" y="228"/>
                </a:lnTo>
                <a:lnTo>
                  <a:pt x="277" y="243"/>
                </a:lnTo>
                <a:lnTo>
                  <a:pt x="267" y="243"/>
                </a:lnTo>
                <a:lnTo>
                  <a:pt x="267" y="287"/>
                </a:lnTo>
                <a:lnTo>
                  <a:pt x="251" y="287"/>
                </a:lnTo>
                <a:lnTo>
                  <a:pt x="251" y="311"/>
                </a:lnTo>
                <a:lnTo>
                  <a:pt x="222" y="311"/>
                </a:lnTo>
                <a:lnTo>
                  <a:pt x="222" y="332"/>
                </a:lnTo>
                <a:lnTo>
                  <a:pt x="208" y="332"/>
                </a:lnTo>
                <a:lnTo>
                  <a:pt x="208" y="340"/>
                </a:lnTo>
                <a:lnTo>
                  <a:pt x="194" y="340"/>
                </a:lnTo>
                <a:lnTo>
                  <a:pt x="194" y="354"/>
                </a:lnTo>
                <a:lnTo>
                  <a:pt x="121" y="354"/>
                </a:lnTo>
                <a:lnTo>
                  <a:pt x="121" y="366"/>
                </a:lnTo>
                <a:lnTo>
                  <a:pt x="111" y="366"/>
                </a:lnTo>
                <a:lnTo>
                  <a:pt x="111" y="386"/>
                </a:lnTo>
                <a:lnTo>
                  <a:pt x="79" y="386"/>
                </a:lnTo>
                <a:lnTo>
                  <a:pt x="79" y="408"/>
                </a:lnTo>
                <a:lnTo>
                  <a:pt x="60" y="408"/>
                </a:lnTo>
                <a:lnTo>
                  <a:pt x="60" y="421"/>
                </a:lnTo>
                <a:lnTo>
                  <a:pt x="43" y="421"/>
                </a:lnTo>
                <a:lnTo>
                  <a:pt x="43" y="434"/>
                </a:lnTo>
                <a:lnTo>
                  <a:pt x="36" y="434"/>
                </a:lnTo>
                <a:lnTo>
                  <a:pt x="36" y="444"/>
                </a:lnTo>
                <a:lnTo>
                  <a:pt x="23" y="444"/>
                </a:lnTo>
                <a:lnTo>
                  <a:pt x="23" y="457"/>
                </a:lnTo>
                <a:lnTo>
                  <a:pt x="10" y="457"/>
                </a:lnTo>
                <a:lnTo>
                  <a:pt x="10" y="469"/>
                </a:lnTo>
                <a:lnTo>
                  <a:pt x="0" y="469"/>
                </a:lnTo>
                <a:lnTo>
                  <a:pt x="0" y="527"/>
                </a:lnTo>
                <a:lnTo>
                  <a:pt x="27" y="527"/>
                </a:lnTo>
                <a:lnTo>
                  <a:pt x="26" y="522"/>
                </a:lnTo>
                <a:lnTo>
                  <a:pt x="34" y="522"/>
                </a:lnTo>
                <a:lnTo>
                  <a:pt x="34" y="511"/>
                </a:lnTo>
                <a:lnTo>
                  <a:pt x="50" y="511"/>
                </a:lnTo>
                <a:lnTo>
                  <a:pt x="50" y="503"/>
                </a:lnTo>
                <a:lnTo>
                  <a:pt x="74" y="503"/>
                </a:lnTo>
                <a:lnTo>
                  <a:pt x="74" y="493"/>
                </a:lnTo>
                <a:lnTo>
                  <a:pt x="105" y="493"/>
                </a:lnTo>
                <a:lnTo>
                  <a:pt x="105" y="484"/>
                </a:lnTo>
                <a:lnTo>
                  <a:pt x="117" y="484"/>
                </a:lnTo>
                <a:lnTo>
                  <a:pt x="117" y="471"/>
                </a:lnTo>
                <a:lnTo>
                  <a:pt x="192" y="471"/>
                </a:lnTo>
                <a:lnTo>
                  <a:pt x="192" y="465"/>
                </a:lnTo>
                <a:lnTo>
                  <a:pt x="208" y="465"/>
                </a:lnTo>
                <a:lnTo>
                  <a:pt x="208" y="456"/>
                </a:lnTo>
                <a:lnTo>
                  <a:pt x="228" y="456"/>
                </a:lnTo>
                <a:lnTo>
                  <a:pt x="228" y="445"/>
                </a:lnTo>
                <a:lnTo>
                  <a:pt x="253" y="445"/>
                </a:lnTo>
                <a:lnTo>
                  <a:pt x="253" y="427"/>
                </a:lnTo>
                <a:lnTo>
                  <a:pt x="267" y="427"/>
                </a:lnTo>
                <a:lnTo>
                  <a:pt x="267" y="395"/>
                </a:lnTo>
                <a:lnTo>
                  <a:pt x="285" y="395"/>
                </a:lnTo>
                <a:lnTo>
                  <a:pt x="285" y="380"/>
                </a:lnTo>
                <a:lnTo>
                  <a:pt x="300" y="380"/>
                </a:lnTo>
                <a:lnTo>
                  <a:pt x="300" y="372"/>
                </a:lnTo>
                <a:lnTo>
                  <a:pt x="316" y="372"/>
                </a:lnTo>
                <a:lnTo>
                  <a:pt x="316" y="360"/>
                </a:lnTo>
                <a:lnTo>
                  <a:pt x="336" y="360"/>
                </a:lnTo>
                <a:lnTo>
                  <a:pt x="336" y="347"/>
                </a:lnTo>
                <a:lnTo>
                  <a:pt x="350" y="347"/>
                </a:lnTo>
                <a:lnTo>
                  <a:pt x="350" y="340"/>
                </a:lnTo>
                <a:lnTo>
                  <a:pt x="368" y="340"/>
                </a:lnTo>
                <a:lnTo>
                  <a:pt x="373" y="335"/>
                </a:lnTo>
                <a:lnTo>
                  <a:pt x="403" y="335"/>
                </a:lnTo>
                <a:lnTo>
                  <a:pt x="411" y="327"/>
                </a:lnTo>
                <a:lnTo>
                  <a:pt x="461" y="327"/>
                </a:lnTo>
                <a:lnTo>
                  <a:pt x="461" y="317"/>
                </a:lnTo>
                <a:lnTo>
                  <a:pt x="476" y="317"/>
                </a:lnTo>
                <a:lnTo>
                  <a:pt x="476" y="309"/>
                </a:lnTo>
                <a:lnTo>
                  <a:pt x="539" y="309"/>
                </a:lnTo>
                <a:lnTo>
                  <a:pt x="539" y="302"/>
                </a:lnTo>
                <a:lnTo>
                  <a:pt x="563" y="302"/>
                </a:lnTo>
                <a:lnTo>
                  <a:pt x="563" y="294"/>
                </a:lnTo>
                <a:lnTo>
                  <a:pt x="605" y="294"/>
                </a:lnTo>
                <a:lnTo>
                  <a:pt x="605" y="274"/>
                </a:lnTo>
                <a:lnTo>
                  <a:pt x="625" y="274"/>
                </a:lnTo>
                <a:lnTo>
                  <a:pt x="625" y="262"/>
                </a:lnTo>
                <a:lnTo>
                  <a:pt x="640" y="262"/>
                </a:lnTo>
                <a:lnTo>
                  <a:pt x="640" y="246"/>
                </a:lnTo>
                <a:lnTo>
                  <a:pt x="680" y="246"/>
                </a:lnTo>
                <a:lnTo>
                  <a:pt x="680" y="242"/>
                </a:lnTo>
                <a:lnTo>
                  <a:pt x="751" y="242"/>
                </a:lnTo>
                <a:lnTo>
                  <a:pt x="751" y="232"/>
                </a:lnTo>
                <a:lnTo>
                  <a:pt x="837" y="232"/>
                </a:lnTo>
                <a:lnTo>
                  <a:pt x="837" y="215"/>
                </a:lnTo>
                <a:lnTo>
                  <a:pt x="877" y="215"/>
                </a:lnTo>
                <a:lnTo>
                  <a:pt x="877" y="205"/>
                </a:lnTo>
                <a:lnTo>
                  <a:pt x="909" y="205"/>
                </a:lnTo>
                <a:lnTo>
                  <a:pt x="909" y="189"/>
                </a:lnTo>
                <a:lnTo>
                  <a:pt x="1038" y="189"/>
                </a:lnTo>
                <a:lnTo>
                  <a:pt x="1038" y="185"/>
                </a:lnTo>
                <a:lnTo>
                  <a:pt x="1243" y="185"/>
                </a:lnTo>
                <a:lnTo>
                  <a:pt x="1243" y="185"/>
                </a:lnTo>
                <a:close/>
              </a:path>
            </a:pathLst>
          </a:custGeom>
          <a:solidFill>
            <a:srgbClr val="B9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37" name="Freeform 77">
            <a:extLst>
              <a:ext uri="{FF2B5EF4-FFF2-40B4-BE49-F238E27FC236}">
                <a16:creationId xmlns:a16="http://schemas.microsoft.com/office/drawing/2014/main" id="{2BA7CF4E-50EC-4E1C-9ED6-ABD452FB6FEA}"/>
              </a:ext>
            </a:extLst>
          </p:cNvPr>
          <p:cNvSpPr>
            <a:spLocks/>
          </p:cNvSpPr>
          <p:nvPr/>
        </p:nvSpPr>
        <p:spPr bwMode="auto">
          <a:xfrm>
            <a:off x="3636887" y="3222649"/>
            <a:ext cx="2165407" cy="1341312"/>
          </a:xfrm>
          <a:custGeom>
            <a:avLst/>
            <a:gdLst>
              <a:gd name="T0" fmla="*/ 1039 w 1235"/>
              <a:gd name="T1" fmla="*/ 32 h 475"/>
              <a:gd name="T2" fmla="*/ 1011 w 1235"/>
              <a:gd name="T3" fmla="*/ 44 h 475"/>
              <a:gd name="T4" fmla="*/ 902 w 1235"/>
              <a:gd name="T5" fmla="*/ 55 h 475"/>
              <a:gd name="T6" fmla="*/ 836 w 1235"/>
              <a:gd name="T7" fmla="*/ 70 h 475"/>
              <a:gd name="T8" fmla="*/ 786 w 1235"/>
              <a:gd name="T9" fmla="*/ 83 h 475"/>
              <a:gd name="T10" fmla="*/ 740 w 1235"/>
              <a:gd name="T11" fmla="*/ 108 h 475"/>
              <a:gd name="T12" fmla="*/ 651 w 1235"/>
              <a:gd name="T13" fmla="*/ 113 h 475"/>
              <a:gd name="T14" fmla="*/ 617 w 1235"/>
              <a:gd name="T15" fmla="*/ 131 h 475"/>
              <a:gd name="T16" fmla="*/ 559 w 1235"/>
              <a:gd name="T17" fmla="*/ 136 h 475"/>
              <a:gd name="T18" fmla="*/ 516 w 1235"/>
              <a:gd name="T19" fmla="*/ 163 h 475"/>
              <a:gd name="T20" fmla="*/ 452 w 1235"/>
              <a:gd name="T21" fmla="*/ 177 h 475"/>
              <a:gd name="T22" fmla="*/ 436 w 1235"/>
              <a:gd name="T23" fmla="*/ 193 h 475"/>
              <a:gd name="T24" fmla="*/ 371 w 1235"/>
              <a:gd name="T25" fmla="*/ 203 h 475"/>
              <a:gd name="T26" fmla="*/ 348 w 1235"/>
              <a:gd name="T27" fmla="*/ 233 h 475"/>
              <a:gd name="T28" fmla="*/ 300 w 1235"/>
              <a:gd name="T29" fmla="*/ 241 h 475"/>
              <a:gd name="T30" fmla="*/ 290 w 1235"/>
              <a:gd name="T31" fmla="*/ 271 h 475"/>
              <a:gd name="T32" fmla="*/ 261 w 1235"/>
              <a:gd name="T33" fmla="*/ 278 h 475"/>
              <a:gd name="T34" fmla="*/ 233 w 1235"/>
              <a:gd name="T35" fmla="*/ 294 h 475"/>
              <a:gd name="T36" fmla="*/ 181 w 1235"/>
              <a:gd name="T37" fmla="*/ 299 h 475"/>
              <a:gd name="T38" fmla="*/ 168 w 1235"/>
              <a:gd name="T39" fmla="*/ 326 h 475"/>
              <a:gd name="T40" fmla="*/ 127 w 1235"/>
              <a:gd name="T41" fmla="*/ 334 h 475"/>
              <a:gd name="T42" fmla="*/ 109 w 1235"/>
              <a:gd name="T43" fmla="*/ 356 h 475"/>
              <a:gd name="T44" fmla="*/ 81 w 1235"/>
              <a:gd name="T45" fmla="*/ 372 h 475"/>
              <a:gd name="T46" fmla="*/ 67 w 1235"/>
              <a:gd name="T47" fmla="*/ 398 h 475"/>
              <a:gd name="T48" fmla="*/ 42 w 1235"/>
              <a:gd name="T49" fmla="*/ 408 h 475"/>
              <a:gd name="T50" fmla="*/ 29 w 1235"/>
              <a:gd name="T51" fmla="*/ 430 h 475"/>
              <a:gd name="T52" fmla="*/ 3 w 1235"/>
              <a:gd name="T53" fmla="*/ 439 h 475"/>
              <a:gd name="T54" fmla="*/ 14 w 1235"/>
              <a:gd name="T55" fmla="*/ 475 h 475"/>
              <a:gd name="T56" fmla="*/ 28 w 1235"/>
              <a:gd name="T57" fmla="*/ 461 h 475"/>
              <a:gd name="T58" fmla="*/ 57 w 1235"/>
              <a:gd name="T59" fmla="*/ 456 h 475"/>
              <a:gd name="T60" fmla="*/ 71 w 1235"/>
              <a:gd name="T61" fmla="*/ 437 h 475"/>
              <a:gd name="T62" fmla="*/ 102 w 1235"/>
              <a:gd name="T63" fmla="*/ 426 h 475"/>
              <a:gd name="T64" fmla="*/ 123 w 1235"/>
              <a:gd name="T65" fmla="*/ 407 h 475"/>
              <a:gd name="T66" fmla="*/ 176 w 1235"/>
              <a:gd name="T67" fmla="*/ 391 h 475"/>
              <a:gd name="T68" fmla="*/ 198 w 1235"/>
              <a:gd name="T69" fmla="*/ 366 h 475"/>
              <a:gd name="T70" fmla="*/ 254 w 1235"/>
              <a:gd name="T71" fmla="*/ 361 h 475"/>
              <a:gd name="T72" fmla="*/ 270 w 1235"/>
              <a:gd name="T73" fmla="*/ 345 h 475"/>
              <a:gd name="T74" fmla="*/ 303 w 1235"/>
              <a:gd name="T75" fmla="*/ 337 h 475"/>
              <a:gd name="T76" fmla="*/ 317 w 1235"/>
              <a:gd name="T77" fmla="*/ 321 h 475"/>
              <a:gd name="T78" fmla="*/ 346 w 1235"/>
              <a:gd name="T79" fmla="*/ 310 h 475"/>
              <a:gd name="T80" fmla="*/ 369 w 1235"/>
              <a:gd name="T81" fmla="*/ 291 h 475"/>
              <a:gd name="T82" fmla="*/ 448 w 1235"/>
              <a:gd name="T83" fmla="*/ 280 h 475"/>
              <a:gd name="T84" fmla="*/ 462 w 1235"/>
              <a:gd name="T85" fmla="*/ 259 h 475"/>
              <a:gd name="T86" fmla="*/ 547 w 1235"/>
              <a:gd name="T87" fmla="*/ 246 h 475"/>
              <a:gd name="T88" fmla="*/ 558 w 1235"/>
              <a:gd name="T89" fmla="*/ 231 h 475"/>
              <a:gd name="T90" fmla="*/ 619 w 1235"/>
              <a:gd name="T91" fmla="*/ 223 h 475"/>
              <a:gd name="T92" fmla="*/ 649 w 1235"/>
              <a:gd name="T93" fmla="*/ 209 h 475"/>
              <a:gd name="T94" fmla="*/ 743 w 1235"/>
              <a:gd name="T95" fmla="*/ 201 h 475"/>
              <a:gd name="T96" fmla="*/ 771 w 1235"/>
              <a:gd name="T97" fmla="*/ 186 h 475"/>
              <a:gd name="T98" fmla="*/ 828 w 1235"/>
              <a:gd name="T99" fmla="*/ 174 h 475"/>
              <a:gd name="T100" fmla="*/ 898 w 1235"/>
              <a:gd name="T101" fmla="*/ 151 h 475"/>
              <a:gd name="T102" fmla="*/ 1022 w 1235"/>
              <a:gd name="T103" fmla="*/ 141 h 475"/>
              <a:gd name="T104" fmla="*/ 1141 w 1235"/>
              <a:gd name="T105" fmla="*/ 124 h 475"/>
              <a:gd name="T106" fmla="*/ 1201 w 1235"/>
              <a:gd name="T107" fmla="*/ 115 h 475"/>
              <a:gd name="T108" fmla="*/ 1235 w 1235"/>
              <a:gd name="T109" fmla="*/ 0 h 475"/>
              <a:gd name="T110" fmla="*/ 1167 w 1235"/>
              <a:gd name="T111" fmla="*/ 15 h 475"/>
              <a:gd name="T112" fmla="*/ 1127 w 1235"/>
              <a:gd name="T113" fmla="*/ 22 h 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235" h="475">
                <a:moveTo>
                  <a:pt x="1127" y="22"/>
                </a:moveTo>
                <a:lnTo>
                  <a:pt x="1127" y="32"/>
                </a:lnTo>
                <a:lnTo>
                  <a:pt x="1039" y="32"/>
                </a:lnTo>
                <a:lnTo>
                  <a:pt x="1039" y="39"/>
                </a:lnTo>
                <a:lnTo>
                  <a:pt x="1011" y="39"/>
                </a:lnTo>
                <a:lnTo>
                  <a:pt x="1011" y="44"/>
                </a:lnTo>
                <a:lnTo>
                  <a:pt x="946" y="44"/>
                </a:lnTo>
                <a:lnTo>
                  <a:pt x="946" y="55"/>
                </a:lnTo>
                <a:lnTo>
                  <a:pt x="902" y="55"/>
                </a:lnTo>
                <a:lnTo>
                  <a:pt x="902" y="59"/>
                </a:lnTo>
                <a:lnTo>
                  <a:pt x="836" y="59"/>
                </a:lnTo>
                <a:lnTo>
                  <a:pt x="836" y="70"/>
                </a:lnTo>
                <a:lnTo>
                  <a:pt x="821" y="70"/>
                </a:lnTo>
                <a:lnTo>
                  <a:pt x="821" y="83"/>
                </a:lnTo>
                <a:lnTo>
                  <a:pt x="786" y="83"/>
                </a:lnTo>
                <a:lnTo>
                  <a:pt x="786" y="94"/>
                </a:lnTo>
                <a:lnTo>
                  <a:pt x="740" y="94"/>
                </a:lnTo>
                <a:lnTo>
                  <a:pt x="740" y="108"/>
                </a:lnTo>
                <a:lnTo>
                  <a:pt x="671" y="108"/>
                </a:lnTo>
                <a:lnTo>
                  <a:pt x="671" y="113"/>
                </a:lnTo>
                <a:lnTo>
                  <a:pt x="651" y="113"/>
                </a:lnTo>
                <a:lnTo>
                  <a:pt x="651" y="121"/>
                </a:lnTo>
                <a:lnTo>
                  <a:pt x="617" y="121"/>
                </a:lnTo>
                <a:lnTo>
                  <a:pt x="617" y="131"/>
                </a:lnTo>
                <a:lnTo>
                  <a:pt x="595" y="131"/>
                </a:lnTo>
                <a:lnTo>
                  <a:pt x="595" y="136"/>
                </a:lnTo>
                <a:lnTo>
                  <a:pt x="559" y="136"/>
                </a:lnTo>
                <a:lnTo>
                  <a:pt x="559" y="148"/>
                </a:lnTo>
                <a:lnTo>
                  <a:pt x="516" y="148"/>
                </a:lnTo>
                <a:lnTo>
                  <a:pt x="516" y="163"/>
                </a:lnTo>
                <a:lnTo>
                  <a:pt x="479" y="163"/>
                </a:lnTo>
                <a:lnTo>
                  <a:pt x="479" y="177"/>
                </a:lnTo>
                <a:lnTo>
                  <a:pt x="452" y="177"/>
                </a:lnTo>
                <a:lnTo>
                  <a:pt x="452" y="186"/>
                </a:lnTo>
                <a:lnTo>
                  <a:pt x="436" y="186"/>
                </a:lnTo>
                <a:lnTo>
                  <a:pt x="436" y="193"/>
                </a:lnTo>
                <a:lnTo>
                  <a:pt x="387" y="193"/>
                </a:lnTo>
                <a:lnTo>
                  <a:pt x="387" y="203"/>
                </a:lnTo>
                <a:lnTo>
                  <a:pt x="371" y="203"/>
                </a:lnTo>
                <a:lnTo>
                  <a:pt x="371" y="221"/>
                </a:lnTo>
                <a:lnTo>
                  <a:pt x="348" y="221"/>
                </a:lnTo>
                <a:lnTo>
                  <a:pt x="348" y="233"/>
                </a:lnTo>
                <a:lnTo>
                  <a:pt x="316" y="233"/>
                </a:lnTo>
                <a:lnTo>
                  <a:pt x="316" y="241"/>
                </a:lnTo>
                <a:lnTo>
                  <a:pt x="300" y="241"/>
                </a:lnTo>
                <a:lnTo>
                  <a:pt x="300" y="253"/>
                </a:lnTo>
                <a:lnTo>
                  <a:pt x="290" y="253"/>
                </a:lnTo>
                <a:lnTo>
                  <a:pt x="290" y="271"/>
                </a:lnTo>
                <a:lnTo>
                  <a:pt x="276" y="271"/>
                </a:lnTo>
                <a:lnTo>
                  <a:pt x="276" y="278"/>
                </a:lnTo>
                <a:lnTo>
                  <a:pt x="261" y="278"/>
                </a:lnTo>
                <a:lnTo>
                  <a:pt x="261" y="286"/>
                </a:lnTo>
                <a:lnTo>
                  <a:pt x="233" y="286"/>
                </a:lnTo>
                <a:lnTo>
                  <a:pt x="233" y="294"/>
                </a:lnTo>
                <a:lnTo>
                  <a:pt x="200" y="294"/>
                </a:lnTo>
                <a:lnTo>
                  <a:pt x="200" y="299"/>
                </a:lnTo>
                <a:lnTo>
                  <a:pt x="181" y="299"/>
                </a:lnTo>
                <a:lnTo>
                  <a:pt x="181" y="316"/>
                </a:lnTo>
                <a:lnTo>
                  <a:pt x="168" y="316"/>
                </a:lnTo>
                <a:lnTo>
                  <a:pt x="168" y="326"/>
                </a:lnTo>
                <a:lnTo>
                  <a:pt x="148" y="326"/>
                </a:lnTo>
                <a:lnTo>
                  <a:pt x="148" y="334"/>
                </a:lnTo>
                <a:lnTo>
                  <a:pt x="127" y="334"/>
                </a:lnTo>
                <a:lnTo>
                  <a:pt x="127" y="348"/>
                </a:lnTo>
                <a:lnTo>
                  <a:pt x="109" y="348"/>
                </a:lnTo>
                <a:lnTo>
                  <a:pt x="109" y="356"/>
                </a:lnTo>
                <a:lnTo>
                  <a:pt x="93" y="356"/>
                </a:lnTo>
                <a:lnTo>
                  <a:pt x="93" y="372"/>
                </a:lnTo>
                <a:lnTo>
                  <a:pt x="81" y="372"/>
                </a:lnTo>
                <a:lnTo>
                  <a:pt x="81" y="387"/>
                </a:lnTo>
                <a:lnTo>
                  <a:pt x="67" y="387"/>
                </a:lnTo>
                <a:lnTo>
                  <a:pt x="67" y="398"/>
                </a:lnTo>
                <a:lnTo>
                  <a:pt x="55" y="398"/>
                </a:lnTo>
                <a:lnTo>
                  <a:pt x="55" y="408"/>
                </a:lnTo>
                <a:lnTo>
                  <a:pt x="42" y="408"/>
                </a:lnTo>
                <a:lnTo>
                  <a:pt x="42" y="418"/>
                </a:lnTo>
                <a:lnTo>
                  <a:pt x="29" y="418"/>
                </a:lnTo>
                <a:lnTo>
                  <a:pt x="29" y="430"/>
                </a:lnTo>
                <a:lnTo>
                  <a:pt x="18" y="430"/>
                </a:lnTo>
                <a:lnTo>
                  <a:pt x="18" y="439"/>
                </a:lnTo>
                <a:lnTo>
                  <a:pt x="3" y="439"/>
                </a:lnTo>
                <a:lnTo>
                  <a:pt x="0" y="461"/>
                </a:lnTo>
                <a:lnTo>
                  <a:pt x="0" y="475"/>
                </a:lnTo>
                <a:lnTo>
                  <a:pt x="14" y="475"/>
                </a:lnTo>
                <a:lnTo>
                  <a:pt x="14" y="468"/>
                </a:lnTo>
                <a:lnTo>
                  <a:pt x="28" y="468"/>
                </a:lnTo>
                <a:lnTo>
                  <a:pt x="28" y="461"/>
                </a:lnTo>
                <a:lnTo>
                  <a:pt x="41" y="461"/>
                </a:lnTo>
                <a:lnTo>
                  <a:pt x="41" y="456"/>
                </a:lnTo>
                <a:lnTo>
                  <a:pt x="57" y="456"/>
                </a:lnTo>
                <a:lnTo>
                  <a:pt x="57" y="448"/>
                </a:lnTo>
                <a:lnTo>
                  <a:pt x="71" y="448"/>
                </a:lnTo>
                <a:lnTo>
                  <a:pt x="71" y="437"/>
                </a:lnTo>
                <a:lnTo>
                  <a:pt x="82" y="437"/>
                </a:lnTo>
                <a:lnTo>
                  <a:pt x="82" y="426"/>
                </a:lnTo>
                <a:lnTo>
                  <a:pt x="102" y="426"/>
                </a:lnTo>
                <a:lnTo>
                  <a:pt x="102" y="415"/>
                </a:lnTo>
                <a:lnTo>
                  <a:pt x="123" y="415"/>
                </a:lnTo>
                <a:lnTo>
                  <a:pt x="123" y="407"/>
                </a:lnTo>
                <a:lnTo>
                  <a:pt x="150" y="407"/>
                </a:lnTo>
                <a:lnTo>
                  <a:pt x="150" y="391"/>
                </a:lnTo>
                <a:lnTo>
                  <a:pt x="176" y="391"/>
                </a:lnTo>
                <a:lnTo>
                  <a:pt x="176" y="377"/>
                </a:lnTo>
                <a:lnTo>
                  <a:pt x="198" y="377"/>
                </a:lnTo>
                <a:lnTo>
                  <a:pt x="198" y="366"/>
                </a:lnTo>
                <a:lnTo>
                  <a:pt x="211" y="366"/>
                </a:lnTo>
                <a:lnTo>
                  <a:pt x="211" y="361"/>
                </a:lnTo>
                <a:lnTo>
                  <a:pt x="254" y="361"/>
                </a:lnTo>
                <a:lnTo>
                  <a:pt x="254" y="356"/>
                </a:lnTo>
                <a:lnTo>
                  <a:pt x="270" y="356"/>
                </a:lnTo>
                <a:lnTo>
                  <a:pt x="270" y="345"/>
                </a:lnTo>
                <a:lnTo>
                  <a:pt x="284" y="345"/>
                </a:lnTo>
                <a:lnTo>
                  <a:pt x="284" y="337"/>
                </a:lnTo>
                <a:lnTo>
                  <a:pt x="303" y="337"/>
                </a:lnTo>
                <a:lnTo>
                  <a:pt x="303" y="327"/>
                </a:lnTo>
                <a:lnTo>
                  <a:pt x="317" y="327"/>
                </a:lnTo>
                <a:lnTo>
                  <a:pt x="317" y="321"/>
                </a:lnTo>
                <a:lnTo>
                  <a:pt x="330" y="321"/>
                </a:lnTo>
                <a:lnTo>
                  <a:pt x="330" y="310"/>
                </a:lnTo>
                <a:lnTo>
                  <a:pt x="346" y="310"/>
                </a:lnTo>
                <a:lnTo>
                  <a:pt x="346" y="301"/>
                </a:lnTo>
                <a:lnTo>
                  <a:pt x="369" y="301"/>
                </a:lnTo>
                <a:lnTo>
                  <a:pt x="369" y="291"/>
                </a:lnTo>
                <a:lnTo>
                  <a:pt x="396" y="291"/>
                </a:lnTo>
                <a:lnTo>
                  <a:pt x="396" y="280"/>
                </a:lnTo>
                <a:lnTo>
                  <a:pt x="448" y="280"/>
                </a:lnTo>
                <a:lnTo>
                  <a:pt x="448" y="268"/>
                </a:lnTo>
                <a:lnTo>
                  <a:pt x="462" y="268"/>
                </a:lnTo>
                <a:lnTo>
                  <a:pt x="462" y="259"/>
                </a:lnTo>
                <a:lnTo>
                  <a:pt x="510" y="259"/>
                </a:lnTo>
                <a:lnTo>
                  <a:pt x="510" y="246"/>
                </a:lnTo>
                <a:lnTo>
                  <a:pt x="547" y="246"/>
                </a:lnTo>
                <a:lnTo>
                  <a:pt x="547" y="237"/>
                </a:lnTo>
                <a:lnTo>
                  <a:pt x="558" y="237"/>
                </a:lnTo>
                <a:lnTo>
                  <a:pt x="558" y="231"/>
                </a:lnTo>
                <a:lnTo>
                  <a:pt x="605" y="231"/>
                </a:lnTo>
                <a:lnTo>
                  <a:pt x="605" y="223"/>
                </a:lnTo>
                <a:lnTo>
                  <a:pt x="619" y="223"/>
                </a:lnTo>
                <a:lnTo>
                  <a:pt x="619" y="218"/>
                </a:lnTo>
                <a:lnTo>
                  <a:pt x="649" y="218"/>
                </a:lnTo>
                <a:lnTo>
                  <a:pt x="649" y="209"/>
                </a:lnTo>
                <a:lnTo>
                  <a:pt x="666" y="209"/>
                </a:lnTo>
                <a:lnTo>
                  <a:pt x="666" y="201"/>
                </a:lnTo>
                <a:lnTo>
                  <a:pt x="743" y="201"/>
                </a:lnTo>
                <a:lnTo>
                  <a:pt x="743" y="194"/>
                </a:lnTo>
                <a:lnTo>
                  <a:pt x="771" y="194"/>
                </a:lnTo>
                <a:lnTo>
                  <a:pt x="771" y="186"/>
                </a:lnTo>
                <a:lnTo>
                  <a:pt x="819" y="186"/>
                </a:lnTo>
                <a:lnTo>
                  <a:pt x="819" y="174"/>
                </a:lnTo>
                <a:lnTo>
                  <a:pt x="828" y="174"/>
                </a:lnTo>
                <a:lnTo>
                  <a:pt x="828" y="158"/>
                </a:lnTo>
                <a:lnTo>
                  <a:pt x="898" y="158"/>
                </a:lnTo>
                <a:lnTo>
                  <a:pt x="898" y="151"/>
                </a:lnTo>
                <a:lnTo>
                  <a:pt x="948" y="151"/>
                </a:lnTo>
                <a:lnTo>
                  <a:pt x="948" y="141"/>
                </a:lnTo>
                <a:lnTo>
                  <a:pt x="1022" y="141"/>
                </a:lnTo>
                <a:lnTo>
                  <a:pt x="1022" y="134"/>
                </a:lnTo>
                <a:lnTo>
                  <a:pt x="1141" y="134"/>
                </a:lnTo>
                <a:lnTo>
                  <a:pt x="1141" y="124"/>
                </a:lnTo>
                <a:lnTo>
                  <a:pt x="1161" y="124"/>
                </a:lnTo>
                <a:lnTo>
                  <a:pt x="1161" y="115"/>
                </a:lnTo>
                <a:lnTo>
                  <a:pt x="1201" y="115"/>
                </a:lnTo>
                <a:lnTo>
                  <a:pt x="1201" y="103"/>
                </a:lnTo>
                <a:lnTo>
                  <a:pt x="1235" y="103"/>
                </a:lnTo>
                <a:lnTo>
                  <a:pt x="1235" y="0"/>
                </a:lnTo>
                <a:lnTo>
                  <a:pt x="1195" y="0"/>
                </a:lnTo>
                <a:lnTo>
                  <a:pt x="1195" y="15"/>
                </a:lnTo>
                <a:lnTo>
                  <a:pt x="1167" y="15"/>
                </a:lnTo>
                <a:lnTo>
                  <a:pt x="1167" y="22"/>
                </a:lnTo>
                <a:lnTo>
                  <a:pt x="1127" y="22"/>
                </a:lnTo>
                <a:lnTo>
                  <a:pt x="1127" y="22"/>
                </a:lnTo>
                <a:close/>
              </a:path>
            </a:pathLst>
          </a:custGeom>
          <a:solidFill>
            <a:srgbClr val="FFCEAE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38" name="Freeform 85">
            <a:extLst>
              <a:ext uri="{FF2B5EF4-FFF2-40B4-BE49-F238E27FC236}">
                <a16:creationId xmlns:a16="http://schemas.microsoft.com/office/drawing/2014/main" id="{2B525773-2CC2-4A86-9ECD-F782CB4A2CBE}"/>
              </a:ext>
            </a:extLst>
          </p:cNvPr>
          <p:cNvSpPr>
            <a:spLocks/>
          </p:cNvSpPr>
          <p:nvPr/>
        </p:nvSpPr>
        <p:spPr bwMode="auto">
          <a:xfrm>
            <a:off x="3626367" y="3363840"/>
            <a:ext cx="2165407" cy="1262245"/>
          </a:xfrm>
          <a:custGeom>
            <a:avLst/>
            <a:gdLst>
              <a:gd name="T0" fmla="*/ 1216 w 1235"/>
              <a:gd name="T1" fmla="*/ 0 h 447"/>
              <a:gd name="T2" fmla="*/ 1181 w 1235"/>
              <a:gd name="T3" fmla="*/ 9 h 447"/>
              <a:gd name="T4" fmla="*/ 1143 w 1235"/>
              <a:gd name="T5" fmla="*/ 21 h 447"/>
              <a:gd name="T6" fmla="*/ 1070 w 1235"/>
              <a:gd name="T7" fmla="*/ 30 h 447"/>
              <a:gd name="T8" fmla="*/ 1000 w 1235"/>
              <a:gd name="T9" fmla="*/ 38 h 447"/>
              <a:gd name="T10" fmla="*/ 935 w 1235"/>
              <a:gd name="T11" fmla="*/ 47 h 447"/>
              <a:gd name="T12" fmla="*/ 846 w 1235"/>
              <a:gd name="T13" fmla="*/ 59 h 447"/>
              <a:gd name="T14" fmla="*/ 820 w 1235"/>
              <a:gd name="T15" fmla="*/ 75 h 447"/>
              <a:gd name="T16" fmla="*/ 774 w 1235"/>
              <a:gd name="T17" fmla="*/ 86 h 447"/>
              <a:gd name="T18" fmla="*/ 692 w 1235"/>
              <a:gd name="T19" fmla="*/ 98 h 447"/>
              <a:gd name="T20" fmla="*/ 658 w 1235"/>
              <a:gd name="T21" fmla="*/ 110 h 447"/>
              <a:gd name="T22" fmla="*/ 602 w 1235"/>
              <a:gd name="T23" fmla="*/ 123 h 447"/>
              <a:gd name="T24" fmla="*/ 558 w 1235"/>
              <a:gd name="T25" fmla="*/ 131 h 447"/>
              <a:gd name="T26" fmla="*/ 537 w 1235"/>
              <a:gd name="T27" fmla="*/ 145 h 447"/>
              <a:gd name="T28" fmla="*/ 502 w 1235"/>
              <a:gd name="T29" fmla="*/ 155 h 447"/>
              <a:gd name="T30" fmla="*/ 468 w 1235"/>
              <a:gd name="T31" fmla="*/ 163 h 447"/>
              <a:gd name="T32" fmla="*/ 440 w 1235"/>
              <a:gd name="T33" fmla="*/ 180 h 447"/>
              <a:gd name="T34" fmla="*/ 403 w 1235"/>
              <a:gd name="T35" fmla="*/ 189 h 447"/>
              <a:gd name="T36" fmla="*/ 368 w 1235"/>
              <a:gd name="T37" fmla="*/ 201 h 447"/>
              <a:gd name="T38" fmla="*/ 350 w 1235"/>
              <a:gd name="T39" fmla="*/ 211 h 447"/>
              <a:gd name="T40" fmla="*/ 333 w 1235"/>
              <a:gd name="T41" fmla="*/ 223 h 447"/>
              <a:gd name="T42" fmla="*/ 311 w 1235"/>
              <a:gd name="T43" fmla="*/ 233 h 447"/>
              <a:gd name="T44" fmla="*/ 295 w 1235"/>
              <a:gd name="T45" fmla="*/ 245 h 447"/>
              <a:gd name="T46" fmla="*/ 282 w 1235"/>
              <a:gd name="T47" fmla="*/ 258 h 447"/>
              <a:gd name="T48" fmla="*/ 251 w 1235"/>
              <a:gd name="T49" fmla="*/ 272 h 447"/>
              <a:gd name="T50" fmla="*/ 213 w 1235"/>
              <a:gd name="T51" fmla="*/ 282 h 447"/>
              <a:gd name="T52" fmla="*/ 185 w 1235"/>
              <a:gd name="T53" fmla="*/ 293 h 447"/>
              <a:gd name="T54" fmla="*/ 166 w 1235"/>
              <a:gd name="T55" fmla="*/ 306 h 447"/>
              <a:gd name="T56" fmla="*/ 146 w 1235"/>
              <a:gd name="T57" fmla="*/ 319 h 447"/>
              <a:gd name="T58" fmla="*/ 114 w 1235"/>
              <a:gd name="T59" fmla="*/ 329 h 447"/>
              <a:gd name="T60" fmla="*/ 97 w 1235"/>
              <a:gd name="T61" fmla="*/ 347 h 447"/>
              <a:gd name="T62" fmla="*/ 72 w 1235"/>
              <a:gd name="T63" fmla="*/ 363 h 447"/>
              <a:gd name="T64" fmla="*/ 48 w 1235"/>
              <a:gd name="T65" fmla="*/ 384 h 447"/>
              <a:gd name="T66" fmla="*/ 32 w 1235"/>
              <a:gd name="T67" fmla="*/ 396 h 447"/>
              <a:gd name="T68" fmla="*/ 14 w 1235"/>
              <a:gd name="T69" fmla="*/ 409 h 447"/>
              <a:gd name="T70" fmla="*/ 0 w 1235"/>
              <a:gd name="T71" fmla="*/ 422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35" h="447">
                <a:moveTo>
                  <a:pt x="1235" y="0"/>
                </a:moveTo>
                <a:lnTo>
                  <a:pt x="1216" y="0"/>
                </a:lnTo>
                <a:lnTo>
                  <a:pt x="1216" y="9"/>
                </a:lnTo>
                <a:lnTo>
                  <a:pt x="1181" y="9"/>
                </a:lnTo>
                <a:lnTo>
                  <a:pt x="1181" y="21"/>
                </a:lnTo>
                <a:lnTo>
                  <a:pt x="1143" y="21"/>
                </a:lnTo>
                <a:lnTo>
                  <a:pt x="1143" y="30"/>
                </a:lnTo>
                <a:lnTo>
                  <a:pt x="1070" y="30"/>
                </a:lnTo>
                <a:lnTo>
                  <a:pt x="1070" y="38"/>
                </a:lnTo>
                <a:lnTo>
                  <a:pt x="1000" y="38"/>
                </a:lnTo>
                <a:lnTo>
                  <a:pt x="1000" y="47"/>
                </a:lnTo>
                <a:lnTo>
                  <a:pt x="935" y="47"/>
                </a:lnTo>
                <a:lnTo>
                  <a:pt x="935" y="59"/>
                </a:lnTo>
                <a:lnTo>
                  <a:pt x="846" y="59"/>
                </a:lnTo>
                <a:lnTo>
                  <a:pt x="846" y="75"/>
                </a:lnTo>
                <a:lnTo>
                  <a:pt x="820" y="75"/>
                </a:lnTo>
                <a:lnTo>
                  <a:pt x="820" y="86"/>
                </a:lnTo>
                <a:lnTo>
                  <a:pt x="774" y="86"/>
                </a:lnTo>
                <a:lnTo>
                  <a:pt x="774" y="98"/>
                </a:lnTo>
                <a:lnTo>
                  <a:pt x="692" y="98"/>
                </a:lnTo>
                <a:lnTo>
                  <a:pt x="692" y="110"/>
                </a:lnTo>
                <a:lnTo>
                  <a:pt x="658" y="110"/>
                </a:lnTo>
                <a:lnTo>
                  <a:pt x="658" y="123"/>
                </a:lnTo>
                <a:lnTo>
                  <a:pt x="602" y="123"/>
                </a:lnTo>
                <a:lnTo>
                  <a:pt x="602" y="131"/>
                </a:lnTo>
                <a:lnTo>
                  <a:pt x="558" y="131"/>
                </a:lnTo>
                <a:lnTo>
                  <a:pt x="558" y="145"/>
                </a:lnTo>
                <a:lnTo>
                  <a:pt x="537" y="145"/>
                </a:lnTo>
                <a:lnTo>
                  <a:pt x="537" y="155"/>
                </a:lnTo>
                <a:lnTo>
                  <a:pt x="502" y="155"/>
                </a:lnTo>
                <a:lnTo>
                  <a:pt x="502" y="163"/>
                </a:lnTo>
                <a:lnTo>
                  <a:pt x="468" y="163"/>
                </a:lnTo>
                <a:lnTo>
                  <a:pt x="468" y="180"/>
                </a:lnTo>
                <a:lnTo>
                  <a:pt x="440" y="180"/>
                </a:lnTo>
                <a:lnTo>
                  <a:pt x="440" y="189"/>
                </a:lnTo>
                <a:lnTo>
                  <a:pt x="403" y="189"/>
                </a:lnTo>
                <a:lnTo>
                  <a:pt x="403" y="201"/>
                </a:lnTo>
                <a:lnTo>
                  <a:pt x="368" y="201"/>
                </a:lnTo>
                <a:lnTo>
                  <a:pt x="368" y="211"/>
                </a:lnTo>
                <a:lnTo>
                  <a:pt x="350" y="211"/>
                </a:lnTo>
                <a:lnTo>
                  <a:pt x="350" y="223"/>
                </a:lnTo>
                <a:lnTo>
                  <a:pt x="333" y="223"/>
                </a:lnTo>
                <a:lnTo>
                  <a:pt x="333" y="233"/>
                </a:lnTo>
                <a:lnTo>
                  <a:pt x="311" y="233"/>
                </a:lnTo>
                <a:lnTo>
                  <a:pt x="311" y="245"/>
                </a:lnTo>
                <a:lnTo>
                  <a:pt x="295" y="245"/>
                </a:lnTo>
                <a:lnTo>
                  <a:pt x="295" y="258"/>
                </a:lnTo>
                <a:lnTo>
                  <a:pt x="282" y="258"/>
                </a:lnTo>
                <a:lnTo>
                  <a:pt x="282" y="272"/>
                </a:lnTo>
                <a:lnTo>
                  <a:pt x="251" y="272"/>
                </a:lnTo>
                <a:lnTo>
                  <a:pt x="251" y="282"/>
                </a:lnTo>
                <a:lnTo>
                  <a:pt x="213" y="282"/>
                </a:lnTo>
                <a:lnTo>
                  <a:pt x="213" y="293"/>
                </a:lnTo>
                <a:lnTo>
                  <a:pt x="185" y="293"/>
                </a:lnTo>
                <a:lnTo>
                  <a:pt x="185" y="306"/>
                </a:lnTo>
                <a:lnTo>
                  <a:pt x="166" y="306"/>
                </a:lnTo>
                <a:lnTo>
                  <a:pt x="166" y="319"/>
                </a:lnTo>
                <a:lnTo>
                  <a:pt x="146" y="319"/>
                </a:lnTo>
                <a:lnTo>
                  <a:pt x="146" y="329"/>
                </a:lnTo>
                <a:lnTo>
                  <a:pt x="114" y="329"/>
                </a:lnTo>
                <a:lnTo>
                  <a:pt x="114" y="347"/>
                </a:lnTo>
                <a:lnTo>
                  <a:pt x="97" y="347"/>
                </a:lnTo>
                <a:lnTo>
                  <a:pt x="97" y="363"/>
                </a:lnTo>
                <a:lnTo>
                  <a:pt x="72" y="363"/>
                </a:lnTo>
                <a:lnTo>
                  <a:pt x="72" y="384"/>
                </a:lnTo>
                <a:lnTo>
                  <a:pt x="48" y="384"/>
                </a:lnTo>
                <a:lnTo>
                  <a:pt x="48" y="396"/>
                </a:lnTo>
                <a:lnTo>
                  <a:pt x="32" y="396"/>
                </a:lnTo>
                <a:lnTo>
                  <a:pt x="32" y="409"/>
                </a:lnTo>
                <a:lnTo>
                  <a:pt x="14" y="409"/>
                </a:lnTo>
                <a:lnTo>
                  <a:pt x="14" y="422"/>
                </a:lnTo>
                <a:lnTo>
                  <a:pt x="0" y="422"/>
                </a:lnTo>
                <a:lnTo>
                  <a:pt x="0" y="447"/>
                </a:lnTo>
              </a:path>
            </a:pathLst>
          </a:custGeom>
          <a:noFill/>
          <a:ln w="15875" cap="rnd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39" name="Freeform 88">
            <a:extLst>
              <a:ext uri="{FF2B5EF4-FFF2-40B4-BE49-F238E27FC236}">
                <a16:creationId xmlns:a16="http://schemas.microsoft.com/office/drawing/2014/main" id="{F6A08E96-A4CE-40AB-AFD7-DC5AA1AE99F5}"/>
              </a:ext>
            </a:extLst>
          </p:cNvPr>
          <p:cNvSpPr>
            <a:spLocks/>
          </p:cNvSpPr>
          <p:nvPr/>
        </p:nvSpPr>
        <p:spPr bwMode="auto">
          <a:xfrm>
            <a:off x="3628121" y="3377958"/>
            <a:ext cx="2167160" cy="1242477"/>
          </a:xfrm>
          <a:custGeom>
            <a:avLst/>
            <a:gdLst>
              <a:gd name="T0" fmla="*/ 1034 w 1236"/>
              <a:gd name="T1" fmla="*/ 0 h 440"/>
              <a:gd name="T2" fmla="*/ 913 w 1236"/>
              <a:gd name="T3" fmla="*/ 10 h 440"/>
              <a:gd name="T4" fmla="*/ 898 w 1236"/>
              <a:gd name="T5" fmla="*/ 17 h 440"/>
              <a:gd name="T6" fmla="*/ 874 w 1236"/>
              <a:gd name="T7" fmla="*/ 27 h 440"/>
              <a:gd name="T8" fmla="*/ 827 w 1236"/>
              <a:gd name="T9" fmla="*/ 38 h 440"/>
              <a:gd name="T10" fmla="*/ 749 w 1236"/>
              <a:gd name="T11" fmla="*/ 55 h 440"/>
              <a:gd name="T12" fmla="*/ 661 w 1236"/>
              <a:gd name="T13" fmla="*/ 65 h 440"/>
              <a:gd name="T14" fmla="*/ 647 w 1236"/>
              <a:gd name="T15" fmla="*/ 74 h 440"/>
              <a:gd name="T16" fmla="*/ 633 w 1236"/>
              <a:gd name="T17" fmla="*/ 83 h 440"/>
              <a:gd name="T18" fmla="*/ 617 w 1236"/>
              <a:gd name="T19" fmla="*/ 93 h 440"/>
              <a:gd name="T20" fmla="*/ 598 w 1236"/>
              <a:gd name="T21" fmla="*/ 101 h 440"/>
              <a:gd name="T22" fmla="*/ 559 w 1236"/>
              <a:gd name="T23" fmla="*/ 119 h 440"/>
              <a:gd name="T24" fmla="*/ 537 w 1236"/>
              <a:gd name="T25" fmla="*/ 130 h 440"/>
              <a:gd name="T26" fmla="*/ 466 w 1236"/>
              <a:gd name="T27" fmla="*/ 138 h 440"/>
              <a:gd name="T28" fmla="*/ 458 w 1236"/>
              <a:gd name="T29" fmla="*/ 148 h 440"/>
              <a:gd name="T30" fmla="*/ 404 w 1236"/>
              <a:gd name="T31" fmla="*/ 157 h 440"/>
              <a:gd name="T32" fmla="*/ 351 w 1236"/>
              <a:gd name="T33" fmla="*/ 168 h 440"/>
              <a:gd name="T34" fmla="*/ 321 w 1236"/>
              <a:gd name="T35" fmla="*/ 175 h 440"/>
              <a:gd name="T36" fmla="*/ 302 w 1236"/>
              <a:gd name="T37" fmla="*/ 184 h 440"/>
              <a:gd name="T38" fmla="*/ 287 w 1236"/>
              <a:gd name="T39" fmla="*/ 196 h 440"/>
              <a:gd name="T40" fmla="*/ 274 w 1236"/>
              <a:gd name="T41" fmla="*/ 222 h 440"/>
              <a:gd name="T42" fmla="*/ 266 w 1236"/>
              <a:gd name="T43" fmla="*/ 232 h 440"/>
              <a:gd name="T44" fmla="*/ 245 w 1236"/>
              <a:gd name="T45" fmla="*/ 271 h 440"/>
              <a:gd name="T46" fmla="*/ 216 w 1236"/>
              <a:gd name="T47" fmla="*/ 295 h 440"/>
              <a:gd name="T48" fmla="*/ 201 w 1236"/>
              <a:gd name="T49" fmla="*/ 312 h 440"/>
              <a:gd name="T50" fmla="*/ 188 w 1236"/>
              <a:gd name="T51" fmla="*/ 321 h 440"/>
              <a:gd name="T52" fmla="*/ 112 w 1236"/>
              <a:gd name="T53" fmla="*/ 336 h 440"/>
              <a:gd name="T54" fmla="*/ 102 w 1236"/>
              <a:gd name="T55" fmla="*/ 347 h 440"/>
              <a:gd name="T56" fmla="*/ 71 w 1236"/>
              <a:gd name="T57" fmla="*/ 360 h 440"/>
              <a:gd name="T58" fmla="*/ 53 w 1236"/>
              <a:gd name="T59" fmla="*/ 376 h 440"/>
              <a:gd name="T60" fmla="*/ 38 w 1236"/>
              <a:gd name="T61" fmla="*/ 386 h 440"/>
              <a:gd name="T62" fmla="*/ 28 w 1236"/>
              <a:gd name="T63" fmla="*/ 397 h 440"/>
              <a:gd name="T64" fmla="*/ 18 w 1236"/>
              <a:gd name="T65" fmla="*/ 406 h 440"/>
              <a:gd name="T66" fmla="*/ 0 w 1236"/>
              <a:gd name="T67" fmla="*/ 415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36" h="440">
                <a:moveTo>
                  <a:pt x="1236" y="0"/>
                </a:moveTo>
                <a:lnTo>
                  <a:pt x="1034" y="0"/>
                </a:lnTo>
                <a:lnTo>
                  <a:pt x="1034" y="10"/>
                </a:lnTo>
                <a:lnTo>
                  <a:pt x="913" y="10"/>
                </a:lnTo>
                <a:lnTo>
                  <a:pt x="913" y="17"/>
                </a:lnTo>
                <a:lnTo>
                  <a:pt x="898" y="17"/>
                </a:lnTo>
                <a:lnTo>
                  <a:pt x="898" y="27"/>
                </a:lnTo>
                <a:lnTo>
                  <a:pt x="874" y="27"/>
                </a:lnTo>
                <a:lnTo>
                  <a:pt x="874" y="38"/>
                </a:lnTo>
                <a:lnTo>
                  <a:pt x="827" y="38"/>
                </a:lnTo>
                <a:lnTo>
                  <a:pt x="827" y="55"/>
                </a:lnTo>
                <a:lnTo>
                  <a:pt x="749" y="55"/>
                </a:lnTo>
                <a:lnTo>
                  <a:pt x="749" y="65"/>
                </a:lnTo>
                <a:lnTo>
                  <a:pt x="661" y="65"/>
                </a:lnTo>
                <a:lnTo>
                  <a:pt x="661" y="74"/>
                </a:lnTo>
                <a:lnTo>
                  <a:pt x="647" y="74"/>
                </a:lnTo>
                <a:lnTo>
                  <a:pt x="647" y="83"/>
                </a:lnTo>
                <a:lnTo>
                  <a:pt x="633" y="83"/>
                </a:lnTo>
                <a:lnTo>
                  <a:pt x="633" y="93"/>
                </a:lnTo>
                <a:lnTo>
                  <a:pt x="617" y="93"/>
                </a:lnTo>
                <a:lnTo>
                  <a:pt x="617" y="101"/>
                </a:lnTo>
                <a:lnTo>
                  <a:pt x="598" y="101"/>
                </a:lnTo>
                <a:lnTo>
                  <a:pt x="598" y="119"/>
                </a:lnTo>
                <a:lnTo>
                  <a:pt x="559" y="119"/>
                </a:lnTo>
                <a:lnTo>
                  <a:pt x="559" y="130"/>
                </a:lnTo>
                <a:lnTo>
                  <a:pt x="537" y="130"/>
                </a:lnTo>
                <a:lnTo>
                  <a:pt x="537" y="138"/>
                </a:lnTo>
                <a:lnTo>
                  <a:pt x="466" y="138"/>
                </a:lnTo>
                <a:lnTo>
                  <a:pt x="466" y="148"/>
                </a:lnTo>
                <a:lnTo>
                  <a:pt x="458" y="148"/>
                </a:lnTo>
                <a:lnTo>
                  <a:pt x="458" y="157"/>
                </a:lnTo>
                <a:lnTo>
                  <a:pt x="404" y="157"/>
                </a:lnTo>
                <a:lnTo>
                  <a:pt x="404" y="168"/>
                </a:lnTo>
                <a:lnTo>
                  <a:pt x="351" y="168"/>
                </a:lnTo>
                <a:lnTo>
                  <a:pt x="351" y="175"/>
                </a:lnTo>
                <a:lnTo>
                  <a:pt x="321" y="175"/>
                </a:lnTo>
                <a:lnTo>
                  <a:pt x="321" y="184"/>
                </a:lnTo>
                <a:lnTo>
                  <a:pt x="302" y="184"/>
                </a:lnTo>
                <a:lnTo>
                  <a:pt x="302" y="196"/>
                </a:lnTo>
                <a:lnTo>
                  <a:pt x="287" y="196"/>
                </a:lnTo>
                <a:lnTo>
                  <a:pt x="287" y="222"/>
                </a:lnTo>
                <a:lnTo>
                  <a:pt x="274" y="222"/>
                </a:lnTo>
                <a:lnTo>
                  <a:pt x="274" y="232"/>
                </a:lnTo>
                <a:lnTo>
                  <a:pt x="266" y="232"/>
                </a:lnTo>
                <a:lnTo>
                  <a:pt x="266" y="271"/>
                </a:lnTo>
                <a:lnTo>
                  <a:pt x="245" y="271"/>
                </a:lnTo>
                <a:lnTo>
                  <a:pt x="245" y="295"/>
                </a:lnTo>
                <a:lnTo>
                  <a:pt x="216" y="295"/>
                </a:lnTo>
                <a:lnTo>
                  <a:pt x="216" y="312"/>
                </a:lnTo>
                <a:lnTo>
                  <a:pt x="201" y="312"/>
                </a:lnTo>
                <a:lnTo>
                  <a:pt x="201" y="321"/>
                </a:lnTo>
                <a:lnTo>
                  <a:pt x="188" y="321"/>
                </a:lnTo>
                <a:lnTo>
                  <a:pt x="188" y="336"/>
                </a:lnTo>
                <a:lnTo>
                  <a:pt x="112" y="336"/>
                </a:lnTo>
                <a:lnTo>
                  <a:pt x="112" y="347"/>
                </a:lnTo>
                <a:lnTo>
                  <a:pt x="102" y="347"/>
                </a:lnTo>
                <a:lnTo>
                  <a:pt x="102" y="360"/>
                </a:lnTo>
                <a:lnTo>
                  <a:pt x="71" y="360"/>
                </a:lnTo>
                <a:lnTo>
                  <a:pt x="71" y="376"/>
                </a:lnTo>
                <a:lnTo>
                  <a:pt x="53" y="376"/>
                </a:lnTo>
                <a:lnTo>
                  <a:pt x="53" y="386"/>
                </a:lnTo>
                <a:lnTo>
                  <a:pt x="38" y="386"/>
                </a:lnTo>
                <a:lnTo>
                  <a:pt x="38" y="397"/>
                </a:lnTo>
                <a:lnTo>
                  <a:pt x="28" y="397"/>
                </a:lnTo>
                <a:lnTo>
                  <a:pt x="28" y="406"/>
                </a:lnTo>
                <a:lnTo>
                  <a:pt x="18" y="406"/>
                </a:lnTo>
                <a:lnTo>
                  <a:pt x="18" y="415"/>
                </a:lnTo>
                <a:lnTo>
                  <a:pt x="0" y="415"/>
                </a:lnTo>
                <a:lnTo>
                  <a:pt x="0" y="440"/>
                </a:lnTo>
              </a:path>
            </a:pathLst>
          </a:custGeom>
          <a:noFill/>
          <a:ln w="15875" cap="rnd">
            <a:solidFill>
              <a:srgbClr val="006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41" name="Freeform 5">
            <a:extLst>
              <a:ext uri="{FF2B5EF4-FFF2-40B4-BE49-F238E27FC236}">
                <a16:creationId xmlns:a16="http://schemas.microsoft.com/office/drawing/2014/main" id="{241162B0-C727-443F-ABE9-88D390472D74}"/>
              </a:ext>
            </a:extLst>
          </p:cNvPr>
          <p:cNvSpPr>
            <a:spLocks/>
          </p:cNvSpPr>
          <p:nvPr/>
        </p:nvSpPr>
        <p:spPr bwMode="auto">
          <a:xfrm>
            <a:off x="6553498" y="3122069"/>
            <a:ext cx="2319490" cy="1579745"/>
          </a:xfrm>
          <a:custGeom>
            <a:avLst/>
            <a:gdLst>
              <a:gd name="T0" fmla="*/ 1272 w 1272"/>
              <a:gd name="T1" fmla="*/ 577 h 577"/>
              <a:gd name="T2" fmla="*/ 1 w 1272"/>
              <a:gd name="T3" fmla="*/ 577 h 577"/>
              <a:gd name="T4" fmla="*/ 0 w 1272"/>
              <a:gd name="T5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72" h="577">
                <a:moveTo>
                  <a:pt x="1272" y="577"/>
                </a:moveTo>
                <a:lnTo>
                  <a:pt x="1" y="577"/>
                </a:lnTo>
                <a:lnTo>
                  <a:pt x="0" y="0"/>
                </a:lnTo>
              </a:path>
            </a:pathLst>
          </a:cu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42" name="Line 56">
            <a:extLst>
              <a:ext uri="{FF2B5EF4-FFF2-40B4-BE49-F238E27FC236}">
                <a16:creationId xmlns:a16="http://schemas.microsoft.com/office/drawing/2014/main" id="{A35B218D-6544-4B93-8C08-BCCAEB34E24C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793" y="3206942"/>
            <a:ext cx="54705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43" name="Line 57">
            <a:extLst>
              <a:ext uri="{FF2B5EF4-FFF2-40B4-BE49-F238E27FC236}">
                <a16:creationId xmlns:a16="http://schemas.microsoft.com/office/drawing/2014/main" id="{2110C422-1C2B-4833-BE91-ADB52D5FDEFF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0617" y="3773679"/>
            <a:ext cx="54705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44" name="Line 58">
            <a:extLst>
              <a:ext uri="{FF2B5EF4-FFF2-40B4-BE49-F238E27FC236}">
                <a16:creationId xmlns:a16="http://schemas.microsoft.com/office/drawing/2014/main" id="{96EC256B-271F-423B-8206-65AE13C07C3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793" y="3488942"/>
            <a:ext cx="54705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45" name="Line 59">
            <a:extLst>
              <a:ext uri="{FF2B5EF4-FFF2-40B4-BE49-F238E27FC236}">
                <a16:creationId xmlns:a16="http://schemas.microsoft.com/office/drawing/2014/main" id="{C254CCCA-74C4-4928-8163-8D8ED98C0FEC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0617" y="4055678"/>
            <a:ext cx="54705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2CD59ACC-36C7-40F5-B23F-8E0F5DDAD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2440" y="4625152"/>
            <a:ext cx="52882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47" name="Line 61">
            <a:extLst>
              <a:ext uri="{FF2B5EF4-FFF2-40B4-BE49-F238E27FC236}">
                <a16:creationId xmlns:a16="http://schemas.microsoft.com/office/drawing/2014/main" id="{2F442F16-B324-4E31-B208-2D486B402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0617" y="4340415"/>
            <a:ext cx="54705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48" name="Freeform 75">
            <a:extLst>
              <a:ext uri="{FF2B5EF4-FFF2-40B4-BE49-F238E27FC236}">
                <a16:creationId xmlns:a16="http://schemas.microsoft.com/office/drawing/2014/main" id="{DCA8FD03-183A-4B16-AB73-0056BECA9948}"/>
              </a:ext>
            </a:extLst>
          </p:cNvPr>
          <p:cNvSpPr>
            <a:spLocks/>
          </p:cNvSpPr>
          <p:nvPr/>
        </p:nvSpPr>
        <p:spPr bwMode="auto">
          <a:xfrm>
            <a:off x="6646497" y="4011872"/>
            <a:ext cx="2159022" cy="624232"/>
          </a:xfrm>
          <a:custGeom>
            <a:avLst/>
            <a:gdLst>
              <a:gd name="T0" fmla="*/ 565 w 1184"/>
              <a:gd name="T1" fmla="*/ 34 h 228"/>
              <a:gd name="T2" fmla="*/ 503 w 1184"/>
              <a:gd name="T3" fmla="*/ 34 h 228"/>
              <a:gd name="T4" fmla="*/ 503 w 1184"/>
              <a:gd name="T5" fmla="*/ 41 h 228"/>
              <a:gd name="T6" fmla="*/ 441 w 1184"/>
              <a:gd name="T7" fmla="*/ 41 h 228"/>
              <a:gd name="T8" fmla="*/ 441 w 1184"/>
              <a:gd name="T9" fmla="*/ 53 h 228"/>
              <a:gd name="T10" fmla="*/ 390 w 1184"/>
              <a:gd name="T11" fmla="*/ 53 h 228"/>
              <a:gd name="T12" fmla="*/ 390 w 1184"/>
              <a:gd name="T13" fmla="*/ 60 h 228"/>
              <a:gd name="T14" fmla="*/ 329 w 1184"/>
              <a:gd name="T15" fmla="*/ 60 h 228"/>
              <a:gd name="T16" fmla="*/ 329 w 1184"/>
              <a:gd name="T17" fmla="*/ 66 h 228"/>
              <a:gd name="T18" fmla="*/ 295 w 1184"/>
              <a:gd name="T19" fmla="*/ 66 h 228"/>
              <a:gd name="T20" fmla="*/ 295 w 1184"/>
              <a:gd name="T21" fmla="*/ 74 h 228"/>
              <a:gd name="T22" fmla="*/ 260 w 1184"/>
              <a:gd name="T23" fmla="*/ 74 h 228"/>
              <a:gd name="T24" fmla="*/ 260 w 1184"/>
              <a:gd name="T25" fmla="*/ 87 h 228"/>
              <a:gd name="T26" fmla="*/ 199 w 1184"/>
              <a:gd name="T27" fmla="*/ 87 h 228"/>
              <a:gd name="T28" fmla="*/ 199 w 1184"/>
              <a:gd name="T29" fmla="*/ 111 h 228"/>
              <a:gd name="T30" fmla="*/ 165 w 1184"/>
              <a:gd name="T31" fmla="*/ 111 h 228"/>
              <a:gd name="T32" fmla="*/ 165 w 1184"/>
              <a:gd name="T33" fmla="*/ 122 h 228"/>
              <a:gd name="T34" fmla="*/ 124 w 1184"/>
              <a:gd name="T35" fmla="*/ 122 h 228"/>
              <a:gd name="T36" fmla="*/ 124 w 1184"/>
              <a:gd name="T37" fmla="*/ 131 h 228"/>
              <a:gd name="T38" fmla="*/ 88 w 1184"/>
              <a:gd name="T39" fmla="*/ 131 h 228"/>
              <a:gd name="T40" fmla="*/ 88 w 1184"/>
              <a:gd name="T41" fmla="*/ 148 h 228"/>
              <a:gd name="T42" fmla="*/ 53 w 1184"/>
              <a:gd name="T43" fmla="*/ 148 h 228"/>
              <a:gd name="T44" fmla="*/ 53 w 1184"/>
              <a:gd name="T45" fmla="*/ 173 h 228"/>
              <a:gd name="T46" fmla="*/ 33 w 1184"/>
              <a:gd name="T47" fmla="*/ 173 h 228"/>
              <a:gd name="T48" fmla="*/ 33 w 1184"/>
              <a:gd name="T49" fmla="*/ 186 h 228"/>
              <a:gd name="T50" fmla="*/ 0 w 1184"/>
              <a:gd name="T51" fmla="*/ 186 h 228"/>
              <a:gd name="T52" fmla="*/ 0 w 1184"/>
              <a:gd name="T53" fmla="*/ 228 h 228"/>
              <a:gd name="T54" fmla="*/ 33 w 1184"/>
              <a:gd name="T55" fmla="*/ 228 h 228"/>
              <a:gd name="T56" fmla="*/ 39 w 1184"/>
              <a:gd name="T57" fmla="*/ 227 h 228"/>
              <a:gd name="T58" fmla="*/ 39 w 1184"/>
              <a:gd name="T59" fmla="*/ 213 h 228"/>
              <a:gd name="T60" fmla="*/ 64 w 1184"/>
              <a:gd name="T61" fmla="*/ 213 h 228"/>
              <a:gd name="T62" fmla="*/ 64 w 1184"/>
              <a:gd name="T63" fmla="*/ 205 h 228"/>
              <a:gd name="T64" fmla="*/ 94 w 1184"/>
              <a:gd name="T65" fmla="*/ 205 h 228"/>
              <a:gd name="T66" fmla="*/ 94 w 1184"/>
              <a:gd name="T67" fmla="*/ 198 h 228"/>
              <a:gd name="T68" fmla="*/ 159 w 1184"/>
              <a:gd name="T69" fmla="*/ 196 h 228"/>
              <a:gd name="T70" fmla="*/ 194 w 1184"/>
              <a:gd name="T71" fmla="*/ 191 h 228"/>
              <a:gd name="T72" fmla="*/ 249 w 1184"/>
              <a:gd name="T73" fmla="*/ 179 h 228"/>
              <a:gd name="T74" fmla="*/ 283 w 1184"/>
              <a:gd name="T75" fmla="*/ 177 h 228"/>
              <a:gd name="T76" fmla="*/ 307 w 1184"/>
              <a:gd name="T77" fmla="*/ 162 h 228"/>
              <a:gd name="T78" fmla="*/ 335 w 1184"/>
              <a:gd name="T79" fmla="*/ 157 h 228"/>
              <a:gd name="T80" fmla="*/ 420 w 1184"/>
              <a:gd name="T81" fmla="*/ 153 h 228"/>
              <a:gd name="T82" fmla="*/ 434 w 1184"/>
              <a:gd name="T83" fmla="*/ 144 h 228"/>
              <a:gd name="T84" fmla="*/ 481 w 1184"/>
              <a:gd name="T85" fmla="*/ 144 h 228"/>
              <a:gd name="T86" fmla="*/ 489 w 1184"/>
              <a:gd name="T87" fmla="*/ 136 h 228"/>
              <a:gd name="T88" fmla="*/ 574 w 1184"/>
              <a:gd name="T89" fmla="*/ 136 h 228"/>
              <a:gd name="T90" fmla="*/ 581 w 1184"/>
              <a:gd name="T91" fmla="*/ 129 h 228"/>
              <a:gd name="T92" fmla="*/ 618 w 1184"/>
              <a:gd name="T93" fmla="*/ 129 h 228"/>
              <a:gd name="T94" fmla="*/ 618 w 1184"/>
              <a:gd name="T95" fmla="*/ 123 h 228"/>
              <a:gd name="T96" fmla="*/ 834 w 1184"/>
              <a:gd name="T97" fmla="*/ 123 h 228"/>
              <a:gd name="T98" fmla="*/ 834 w 1184"/>
              <a:gd name="T99" fmla="*/ 116 h 228"/>
              <a:gd name="T100" fmla="*/ 891 w 1184"/>
              <a:gd name="T101" fmla="*/ 116 h 228"/>
              <a:gd name="T102" fmla="*/ 891 w 1184"/>
              <a:gd name="T103" fmla="*/ 111 h 228"/>
              <a:gd name="T104" fmla="*/ 1184 w 1184"/>
              <a:gd name="T105" fmla="*/ 111 h 228"/>
              <a:gd name="T106" fmla="*/ 1184 w 1184"/>
              <a:gd name="T107" fmla="*/ 0 h 228"/>
              <a:gd name="T108" fmla="*/ 889 w 1184"/>
              <a:gd name="T109" fmla="*/ 0 h 228"/>
              <a:gd name="T110" fmla="*/ 889 w 1184"/>
              <a:gd name="T111" fmla="*/ 5 h 228"/>
              <a:gd name="T112" fmla="*/ 835 w 1184"/>
              <a:gd name="T113" fmla="*/ 5 h 228"/>
              <a:gd name="T114" fmla="*/ 835 w 1184"/>
              <a:gd name="T115" fmla="*/ 15 h 228"/>
              <a:gd name="T116" fmla="*/ 596 w 1184"/>
              <a:gd name="T117" fmla="*/ 15 h 228"/>
              <a:gd name="T118" fmla="*/ 596 w 1184"/>
              <a:gd name="T119" fmla="*/ 27 h 228"/>
              <a:gd name="T120" fmla="*/ 565 w 1184"/>
              <a:gd name="T121" fmla="*/ 27 h 228"/>
              <a:gd name="T122" fmla="*/ 565 w 1184"/>
              <a:gd name="T123" fmla="*/ 34 h 228"/>
              <a:gd name="T124" fmla="*/ 565 w 1184"/>
              <a:gd name="T125" fmla="*/ 34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84" h="228">
                <a:moveTo>
                  <a:pt x="565" y="34"/>
                </a:moveTo>
                <a:lnTo>
                  <a:pt x="503" y="34"/>
                </a:lnTo>
                <a:lnTo>
                  <a:pt x="503" y="41"/>
                </a:lnTo>
                <a:lnTo>
                  <a:pt x="441" y="41"/>
                </a:lnTo>
                <a:lnTo>
                  <a:pt x="441" y="53"/>
                </a:lnTo>
                <a:lnTo>
                  <a:pt x="390" y="53"/>
                </a:lnTo>
                <a:lnTo>
                  <a:pt x="390" y="60"/>
                </a:lnTo>
                <a:lnTo>
                  <a:pt x="329" y="60"/>
                </a:lnTo>
                <a:lnTo>
                  <a:pt x="329" y="66"/>
                </a:lnTo>
                <a:lnTo>
                  <a:pt x="295" y="66"/>
                </a:lnTo>
                <a:lnTo>
                  <a:pt x="295" y="74"/>
                </a:lnTo>
                <a:lnTo>
                  <a:pt x="260" y="74"/>
                </a:lnTo>
                <a:lnTo>
                  <a:pt x="260" y="87"/>
                </a:lnTo>
                <a:lnTo>
                  <a:pt x="199" y="87"/>
                </a:lnTo>
                <a:lnTo>
                  <a:pt x="199" y="111"/>
                </a:lnTo>
                <a:lnTo>
                  <a:pt x="165" y="111"/>
                </a:lnTo>
                <a:lnTo>
                  <a:pt x="165" y="122"/>
                </a:lnTo>
                <a:lnTo>
                  <a:pt x="124" y="122"/>
                </a:lnTo>
                <a:lnTo>
                  <a:pt x="124" y="131"/>
                </a:lnTo>
                <a:lnTo>
                  <a:pt x="88" y="131"/>
                </a:lnTo>
                <a:lnTo>
                  <a:pt x="88" y="148"/>
                </a:lnTo>
                <a:lnTo>
                  <a:pt x="53" y="148"/>
                </a:lnTo>
                <a:lnTo>
                  <a:pt x="53" y="173"/>
                </a:lnTo>
                <a:lnTo>
                  <a:pt x="33" y="173"/>
                </a:lnTo>
                <a:lnTo>
                  <a:pt x="33" y="186"/>
                </a:lnTo>
                <a:lnTo>
                  <a:pt x="0" y="186"/>
                </a:lnTo>
                <a:lnTo>
                  <a:pt x="0" y="228"/>
                </a:lnTo>
                <a:lnTo>
                  <a:pt x="33" y="228"/>
                </a:lnTo>
                <a:lnTo>
                  <a:pt x="39" y="227"/>
                </a:lnTo>
                <a:lnTo>
                  <a:pt x="39" y="213"/>
                </a:lnTo>
                <a:lnTo>
                  <a:pt x="64" y="213"/>
                </a:lnTo>
                <a:lnTo>
                  <a:pt x="64" y="205"/>
                </a:lnTo>
                <a:lnTo>
                  <a:pt x="94" y="205"/>
                </a:lnTo>
                <a:lnTo>
                  <a:pt x="94" y="198"/>
                </a:lnTo>
                <a:lnTo>
                  <a:pt x="159" y="196"/>
                </a:lnTo>
                <a:lnTo>
                  <a:pt x="194" y="191"/>
                </a:lnTo>
                <a:lnTo>
                  <a:pt x="249" y="179"/>
                </a:lnTo>
                <a:lnTo>
                  <a:pt x="283" y="177"/>
                </a:lnTo>
                <a:lnTo>
                  <a:pt x="307" y="162"/>
                </a:lnTo>
                <a:lnTo>
                  <a:pt x="335" y="157"/>
                </a:lnTo>
                <a:lnTo>
                  <a:pt x="420" y="153"/>
                </a:lnTo>
                <a:lnTo>
                  <a:pt x="434" y="144"/>
                </a:lnTo>
                <a:lnTo>
                  <a:pt x="481" y="144"/>
                </a:lnTo>
                <a:lnTo>
                  <a:pt x="489" y="136"/>
                </a:lnTo>
                <a:lnTo>
                  <a:pt x="574" y="136"/>
                </a:lnTo>
                <a:lnTo>
                  <a:pt x="581" y="129"/>
                </a:lnTo>
                <a:lnTo>
                  <a:pt x="618" y="129"/>
                </a:lnTo>
                <a:lnTo>
                  <a:pt x="618" y="123"/>
                </a:lnTo>
                <a:lnTo>
                  <a:pt x="834" y="123"/>
                </a:lnTo>
                <a:lnTo>
                  <a:pt x="834" y="116"/>
                </a:lnTo>
                <a:lnTo>
                  <a:pt x="891" y="116"/>
                </a:lnTo>
                <a:lnTo>
                  <a:pt x="891" y="111"/>
                </a:lnTo>
                <a:lnTo>
                  <a:pt x="1184" y="111"/>
                </a:lnTo>
                <a:lnTo>
                  <a:pt x="1184" y="0"/>
                </a:lnTo>
                <a:lnTo>
                  <a:pt x="889" y="0"/>
                </a:lnTo>
                <a:lnTo>
                  <a:pt x="889" y="5"/>
                </a:lnTo>
                <a:lnTo>
                  <a:pt x="835" y="5"/>
                </a:lnTo>
                <a:lnTo>
                  <a:pt x="835" y="15"/>
                </a:lnTo>
                <a:lnTo>
                  <a:pt x="596" y="15"/>
                </a:lnTo>
                <a:lnTo>
                  <a:pt x="596" y="27"/>
                </a:lnTo>
                <a:lnTo>
                  <a:pt x="565" y="27"/>
                </a:lnTo>
                <a:lnTo>
                  <a:pt x="565" y="34"/>
                </a:lnTo>
                <a:lnTo>
                  <a:pt x="565" y="34"/>
                </a:lnTo>
                <a:close/>
              </a:path>
            </a:pathLst>
          </a:custGeom>
          <a:solidFill>
            <a:srgbClr val="B9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49" name="Freeform 78">
            <a:extLst>
              <a:ext uri="{FF2B5EF4-FFF2-40B4-BE49-F238E27FC236}">
                <a16:creationId xmlns:a16="http://schemas.microsoft.com/office/drawing/2014/main" id="{ED7FE780-723C-4DDF-9EE8-7933849B7552}"/>
              </a:ext>
            </a:extLst>
          </p:cNvPr>
          <p:cNvSpPr>
            <a:spLocks/>
          </p:cNvSpPr>
          <p:nvPr/>
        </p:nvSpPr>
        <p:spPr bwMode="auto">
          <a:xfrm>
            <a:off x="6633732" y="4104959"/>
            <a:ext cx="2169963" cy="531144"/>
          </a:xfrm>
          <a:custGeom>
            <a:avLst/>
            <a:gdLst>
              <a:gd name="T0" fmla="*/ 574 w 1190"/>
              <a:gd name="T1" fmla="*/ 54 h 194"/>
              <a:gd name="T2" fmla="*/ 511 w 1190"/>
              <a:gd name="T3" fmla="*/ 58 h 194"/>
              <a:gd name="T4" fmla="*/ 449 w 1190"/>
              <a:gd name="T5" fmla="*/ 67 h 194"/>
              <a:gd name="T6" fmla="*/ 399 w 1190"/>
              <a:gd name="T7" fmla="*/ 78 h 194"/>
              <a:gd name="T8" fmla="*/ 335 w 1190"/>
              <a:gd name="T9" fmla="*/ 89 h 194"/>
              <a:gd name="T10" fmla="*/ 302 w 1190"/>
              <a:gd name="T11" fmla="*/ 96 h 194"/>
              <a:gd name="T12" fmla="*/ 273 w 1190"/>
              <a:gd name="T13" fmla="*/ 104 h 194"/>
              <a:gd name="T14" fmla="*/ 213 w 1190"/>
              <a:gd name="T15" fmla="*/ 112 h 194"/>
              <a:gd name="T16" fmla="*/ 177 w 1190"/>
              <a:gd name="T17" fmla="*/ 122 h 194"/>
              <a:gd name="T18" fmla="*/ 130 w 1190"/>
              <a:gd name="T19" fmla="*/ 134 h 194"/>
              <a:gd name="T20" fmla="*/ 97 w 1190"/>
              <a:gd name="T21" fmla="*/ 143 h 194"/>
              <a:gd name="T22" fmla="*/ 61 w 1190"/>
              <a:gd name="T23" fmla="*/ 149 h 194"/>
              <a:gd name="T24" fmla="*/ 49 w 1190"/>
              <a:gd name="T25" fmla="*/ 158 h 194"/>
              <a:gd name="T26" fmla="*/ 25 w 1190"/>
              <a:gd name="T27" fmla="*/ 166 h 194"/>
              <a:gd name="T28" fmla="*/ 0 w 1190"/>
              <a:gd name="T29" fmla="*/ 176 h 194"/>
              <a:gd name="T30" fmla="*/ 13 w 1190"/>
              <a:gd name="T31" fmla="*/ 194 h 194"/>
              <a:gd name="T32" fmla="*/ 43 w 1190"/>
              <a:gd name="T33" fmla="*/ 188 h 194"/>
              <a:gd name="T34" fmla="*/ 64 w 1190"/>
              <a:gd name="T35" fmla="*/ 184 h 194"/>
              <a:gd name="T36" fmla="*/ 97 w 1190"/>
              <a:gd name="T37" fmla="*/ 179 h 194"/>
              <a:gd name="T38" fmla="*/ 131 w 1190"/>
              <a:gd name="T39" fmla="*/ 173 h 194"/>
              <a:gd name="T40" fmla="*/ 174 w 1190"/>
              <a:gd name="T41" fmla="*/ 167 h 194"/>
              <a:gd name="T42" fmla="*/ 211 w 1190"/>
              <a:gd name="T43" fmla="*/ 162 h 194"/>
              <a:gd name="T44" fmla="*/ 230 w 1190"/>
              <a:gd name="T45" fmla="*/ 157 h 194"/>
              <a:gd name="T46" fmla="*/ 301 w 1190"/>
              <a:gd name="T47" fmla="*/ 151 h 194"/>
              <a:gd name="T48" fmla="*/ 325 w 1190"/>
              <a:gd name="T49" fmla="*/ 144 h 194"/>
              <a:gd name="T50" fmla="*/ 363 w 1190"/>
              <a:gd name="T51" fmla="*/ 135 h 194"/>
              <a:gd name="T52" fmla="*/ 420 w 1190"/>
              <a:gd name="T53" fmla="*/ 129 h 194"/>
              <a:gd name="T54" fmla="*/ 469 w 1190"/>
              <a:gd name="T55" fmla="*/ 121 h 194"/>
              <a:gd name="T56" fmla="*/ 497 w 1190"/>
              <a:gd name="T57" fmla="*/ 114 h 194"/>
              <a:gd name="T58" fmla="*/ 621 w 1190"/>
              <a:gd name="T59" fmla="*/ 107 h 194"/>
              <a:gd name="T60" fmla="*/ 646 w 1190"/>
              <a:gd name="T61" fmla="*/ 94 h 194"/>
              <a:gd name="T62" fmla="*/ 745 w 1190"/>
              <a:gd name="T63" fmla="*/ 84 h 194"/>
              <a:gd name="T64" fmla="*/ 803 w 1190"/>
              <a:gd name="T65" fmla="*/ 79 h 194"/>
              <a:gd name="T66" fmla="*/ 862 w 1190"/>
              <a:gd name="T67" fmla="*/ 72 h 194"/>
              <a:gd name="T68" fmla="*/ 944 w 1190"/>
              <a:gd name="T69" fmla="*/ 67 h 194"/>
              <a:gd name="T70" fmla="*/ 1190 w 1190"/>
              <a:gd name="T71" fmla="*/ 60 h 194"/>
              <a:gd name="T72" fmla="*/ 1051 w 1190"/>
              <a:gd name="T73" fmla="*/ 0 h 194"/>
              <a:gd name="T74" fmla="*/ 921 w 1190"/>
              <a:gd name="T75" fmla="*/ 5 h 194"/>
              <a:gd name="T76" fmla="*/ 830 w 1190"/>
              <a:gd name="T77" fmla="*/ 11 h 194"/>
              <a:gd name="T78" fmla="*/ 785 w 1190"/>
              <a:gd name="T79" fmla="*/ 16 h 194"/>
              <a:gd name="T80" fmla="*/ 720 w 1190"/>
              <a:gd name="T81" fmla="*/ 22 h 194"/>
              <a:gd name="T82" fmla="*/ 635 w 1190"/>
              <a:gd name="T83" fmla="*/ 30 h 194"/>
              <a:gd name="T84" fmla="*/ 618 w 1190"/>
              <a:gd name="T85" fmla="*/ 39 h 194"/>
              <a:gd name="T86" fmla="*/ 618 w 1190"/>
              <a:gd name="T87" fmla="*/ 5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90" h="194">
                <a:moveTo>
                  <a:pt x="618" y="54"/>
                </a:moveTo>
                <a:lnTo>
                  <a:pt x="574" y="54"/>
                </a:lnTo>
                <a:lnTo>
                  <a:pt x="574" y="58"/>
                </a:lnTo>
                <a:lnTo>
                  <a:pt x="511" y="58"/>
                </a:lnTo>
                <a:lnTo>
                  <a:pt x="511" y="67"/>
                </a:lnTo>
                <a:lnTo>
                  <a:pt x="449" y="67"/>
                </a:lnTo>
                <a:lnTo>
                  <a:pt x="449" y="78"/>
                </a:lnTo>
                <a:lnTo>
                  <a:pt x="399" y="78"/>
                </a:lnTo>
                <a:lnTo>
                  <a:pt x="399" y="89"/>
                </a:lnTo>
                <a:lnTo>
                  <a:pt x="335" y="89"/>
                </a:lnTo>
                <a:lnTo>
                  <a:pt x="335" y="96"/>
                </a:lnTo>
                <a:lnTo>
                  <a:pt x="302" y="96"/>
                </a:lnTo>
                <a:lnTo>
                  <a:pt x="302" y="104"/>
                </a:lnTo>
                <a:lnTo>
                  <a:pt x="273" y="104"/>
                </a:lnTo>
                <a:lnTo>
                  <a:pt x="273" y="112"/>
                </a:lnTo>
                <a:lnTo>
                  <a:pt x="213" y="112"/>
                </a:lnTo>
                <a:lnTo>
                  <a:pt x="213" y="122"/>
                </a:lnTo>
                <a:lnTo>
                  <a:pt x="177" y="122"/>
                </a:lnTo>
                <a:lnTo>
                  <a:pt x="177" y="134"/>
                </a:lnTo>
                <a:lnTo>
                  <a:pt x="130" y="134"/>
                </a:lnTo>
                <a:lnTo>
                  <a:pt x="130" y="143"/>
                </a:lnTo>
                <a:lnTo>
                  <a:pt x="97" y="143"/>
                </a:lnTo>
                <a:lnTo>
                  <a:pt x="97" y="149"/>
                </a:lnTo>
                <a:lnTo>
                  <a:pt x="61" y="149"/>
                </a:lnTo>
                <a:lnTo>
                  <a:pt x="61" y="158"/>
                </a:lnTo>
                <a:lnTo>
                  <a:pt x="49" y="158"/>
                </a:lnTo>
                <a:lnTo>
                  <a:pt x="49" y="166"/>
                </a:lnTo>
                <a:lnTo>
                  <a:pt x="25" y="166"/>
                </a:lnTo>
                <a:lnTo>
                  <a:pt x="25" y="172"/>
                </a:lnTo>
                <a:lnTo>
                  <a:pt x="0" y="176"/>
                </a:lnTo>
                <a:lnTo>
                  <a:pt x="0" y="194"/>
                </a:lnTo>
                <a:lnTo>
                  <a:pt x="13" y="194"/>
                </a:lnTo>
                <a:lnTo>
                  <a:pt x="13" y="188"/>
                </a:lnTo>
                <a:lnTo>
                  <a:pt x="43" y="188"/>
                </a:lnTo>
                <a:lnTo>
                  <a:pt x="43" y="184"/>
                </a:lnTo>
                <a:lnTo>
                  <a:pt x="64" y="184"/>
                </a:lnTo>
                <a:lnTo>
                  <a:pt x="64" y="179"/>
                </a:lnTo>
                <a:lnTo>
                  <a:pt x="97" y="179"/>
                </a:lnTo>
                <a:lnTo>
                  <a:pt x="97" y="173"/>
                </a:lnTo>
                <a:lnTo>
                  <a:pt x="131" y="173"/>
                </a:lnTo>
                <a:lnTo>
                  <a:pt x="131" y="167"/>
                </a:lnTo>
                <a:lnTo>
                  <a:pt x="174" y="167"/>
                </a:lnTo>
                <a:lnTo>
                  <a:pt x="179" y="162"/>
                </a:lnTo>
                <a:lnTo>
                  <a:pt x="211" y="162"/>
                </a:lnTo>
                <a:lnTo>
                  <a:pt x="211" y="157"/>
                </a:lnTo>
                <a:lnTo>
                  <a:pt x="230" y="157"/>
                </a:lnTo>
                <a:lnTo>
                  <a:pt x="230" y="151"/>
                </a:lnTo>
                <a:lnTo>
                  <a:pt x="301" y="151"/>
                </a:lnTo>
                <a:lnTo>
                  <a:pt x="301" y="144"/>
                </a:lnTo>
                <a:lnTo>
                  <a:pt x="325" y="144"/>
                </a:lnTo>
                <a:lnTo>
                  <a:pt x="325" y="135"/>
                </a:lnTo>
                <a:lnTo>
                  <a:pt x="363" y="135"/>
                </a:lnTo>
                <a:lnTo>
                  <a:pt x="363" y="129"/>
                </a:lnTo>
                <a:lnTo>
                  <a:pt x="420" y="129"/>
                </a:lnTo>
                <a:lnTo>
                  <a:pt x="420" y="121"/>
                </a:lnTo>
                <a:lnTo>
                  <a:pt x="469" y="121"/>
                </a:lnTo>
                <a:lnTo>
                  <a:pt x="469" y="114"/>
                </a:lnTo>
                <a:lnTo>
                  <a:pt x="497" y="114"/>
                </a:lnTo>
                <a:lnTo>
                  <a:pt x="497" y="107"/>
                </a:lnTo>
                <a:lnTo>
                  <a:pt x="621" y="107"/>
                </a:lnTo>
                <a:lnTo>
                  <a:pt x="621" y="94"/>
                </a:lnTo>
                <a:lnTo>
                  <a:pt x="646" y="94"/>
                </a:lnTo>
                <a:lnTo>
                  <a:pt x="646" y="84"/>
                </a:lnTo>
                <a:lnTo>
                  <a:pt x="745" y="84"/>
                </a:lnTo>
                <a:lnTo>
                  <a:pt x="745" y="79"/>
                </a:lnTo>
                <a:lnTo>
                  <a:pt x="803" y="79"/>
                </a:lnTo>
                <a:lnTo>
                  <a:pt x="803" y="72"/>
                </a:lnTo>
                <a:lnTo>
                  <a:pt x="862" y="72"/>
                </a:lnTo>
                <a:lnTo>
                  <a:pt x="862" y="67"/>
                </a:lnTo>
                <a:lnTo>
                  <a:pt x="944" y="67"/>
                </a:lnTo>
                <a:lnTo>
                  <a:pt x="944" y="60"/>
                </a:lnTo>
                <a:lnTo>
                  <a:pt x="1190" y="60"/>
                </a:lnTo>
                <a:lnTo>
                  <a:pt x="1190" y="0"/>
                </a:lnTo>
                <a:lnTo>
                  <a:pt x="1051" y="0"/>
                </a:lnTo>
                <a:lnTo>
                  <a:pt x="1051" y="5"/>
                </a:lnTo>
                <a:lnTo>
                  <a:pt x="921" y="5"/>
                </a:lnTo>
                <a:lnTo>
                  <a:pt x="914" y="11"/>
                </a:lnTo>
                <a:lnTo>
                  <a:pt x="830" y="11"/>
                </a:lnTo>
                <a:lnTo>
                  <a:pt x="830" y="16"/>
                </a:lnTo>
                <a:lnTo>
                  <a:pt x="785" y="16"/>
                </a:lnTo>
                <a:lnTo>
                  <a:pt x="779" y="22"/>
                </a:lnTo>
                <a:lnTo>
                  <a:pt x="720" y="22"/>
                </a:lnTo>
                <a:lnTo>
                  <a:pt x="720" y="30"/>
                </a:lnTo>
                <a:lnTo>
                  <a:pt x="635" y="30"/>
                </a:lnTo>
                <a:lnTo>
                  <a:pt x="635" y="39"/>
                </a:lnTo>
                <a:lnTo>
                  <a:pt x="618" y="39"/>
                </a:lnTo>
                <a:lnTo>
                  <a:pt x="618" y="54"/>
                </a:lnTo>
                <a:lnTo>
                  <a:pt x="618" y="54"/>
                </a:lnTo>
                <a:close/>
              </a:path>
            </a:pathLst>
          </a:custGeom>
          <a:solidFill>
            <a:srgbClr val="FFCEAE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50" name="Freeform 84">
            <a:extLst>
              <a:ext uri="{FF2B5EF4-FFF2-40B4-BE49-F238E27FC236}">
                <a16:creationId xmlns:a16="http://schemas.microsoft.com/office/drawing/2014/main" id="{CC9AF284-CFBE-470F-982C-2FE2135C3C56}"/>
              </a:ext>
            </a:extLst>
          </p:cNvPr>
          <p:cNvSpPr>
            <a:spLocks/>
          </p:cNvSpPr>
          <p:nvPr/>
        </p:nvSpPr>
        <p:spPr bwMode="auto">
          <a:xfrm>
            <a:off x="6619144" y="4184358"/>
            <a:ext cx="2184551" cy="446272"/>
          </a:xfrm>
          <a:custGeom>
            <a:avLst/>
            <a:gdLst>
              <a:gd name="T0" fmla="*/ 1198 w 1198"/>
              <a:gd name="T1" fmla="*/ 0 h 163"/>
              <a:gd name="T2" fmla="*/ 1031 w 1198"/>
              <a:gd name="T3" fmla="*/ 0 h 163"/>
              <a:gd name="T4" fmla="*/ 1031 w 1198"/>
              <a:gd name="T5" fmla="*/ 9 h 163"/>
              <a:gd name="T6" fmla="*/ 848 w 1198"/>
              <a:gd name="T7" fmla="*/ 9 h 163"/>
              <a:gd name="T8" fmla="*/ 848 w 1198"/>
              <a:gd name="T9" fmla="*/ 18 h 163"/>
              <a:gd name="T10" fmla="*/ 786 w 1198"/>
              <a:gd name="T11" fmla="*/ 18 h 163"/>
              <a:gd name="T12" fmla="*/ 786 w 1198"/>
              <a:gd name="T13" fmla="*/ 28 h 163"/>
              <a:gd name="T14" fmla="*/ 651 w 1198"/>
              <a:gd name="T15" fmla="*/ 28 h 163"/>
              <a:gd name="T16" fmla="*/ 651 w 1198"/>
              <a:gd name="T17" fmla="*/ 40 h 163"/>
              <a:gd name="T18" fmla="*/ 625 w 1198"/>
              <a:gd name="T19" fmla="*/ 40 h 163"/>
              <a:gd name="T20" fmla="*/ 625 w 1198"/>
              <a:gd name="T21" fmla="*/ 49 h 163"/>
              <a:gd name="T22" fmla="*/ 535 w 1198"/>
              <a:gd name="T23" fmla="*/ 49 h 163"/>
              <a:gd name="T24" fmla="*/ 535 w 1198"/>
              <a:gd name="T25" fmla="*/ 58 h 163"/>
              <a:gd name="T26" fmla="*/ 472 w 1198"/>
              <a:gd name="T27" fmla="*/ 58 h 163"/>
              <a:gd name="T28" fmla="*/ 472 w 1198"/>
              <a:gd name="T29" fmla="*/ 68 h 163"/>
              <a:gd name="T30" fmla="*/ 427 w 1198"/>
              <a:gd name="T31" fmla="*/ 68 h 163"/>
              <a:gd name="T32" fmla="*/ 427 w 1198"/>
              <a:gd name="T33" fmla="*/ 78 h 163"/>
              <a:gd name="T34" fmla="*/ 347 w 1198"/>
              <a:gd name="T35" fmla="*/ 78 h 163"/>
              <a:gd name="T36" fmla="*/ 347 w 1198"/>
              <a:gd name="T37" fmla="*/ 87 h 163"/>
              <a:gd name="T38" fmla="*/ 314 w 1198"/>
              <a:gd name="T39" fmla="*/ 87 h 163"/>
              <a:gd name="T40" fmla="*/ 314 w 1198"/>
              <a:gd name="T41" fmla="*/ 96 h 163"/>
              <a:gd name="T42" fmla="*/ 282 w 1198"/>
              <a:gd name="T43" fmla="*/ 96 h 163"/>
              <a:gd name="T44" fmla="*/ 282 w 1198"/>
              <a:gd name="T45" fmla="*/ 105 h 163"/>
              <a:gd name="T46" fmla="*/ 224 w 1198"/>
              <a:gd name="T47" fmla="*/ 105 h 163"/>
              <a:gd name="T48" fmla="*/ 224 w 1198"/>
              <a:gd name="T49" fmla="*/ 118 h 163"/>
              <a:gd name="T50" fmla="*/ 179 w 1198"/>
              <a:gd name="T51" fmla="*/ 118 h 163"/>
              <a:gd name="T52" fmla="*/ 179 w 1198"/>
              <a:gd name="T53" fmla="*/ 127 h 163"/>
              <a:gd name="T54" fmla="*/ 108 w 1198"/>
              <a:gd name="T55" fmla="*/ 127 h 163"/>
              <a:gd name="T56" fmla="*/ 108 w 1198"/>
              <a:gd name="T57" fmla="*/ 138 h 163"/>
              <a:gd name="T58" fmla="*/ 62 w 1198"/>
              <a:gd name="T59" fmla="*/ 138 h 163"/>
              <a:gd name="T60" fmla="*/ 62 w 1198"/>
              <a:gd name="T61" fmla="*/ 152 h 163"/>
              <a:gd name="T62" fmla="*/ 22 w 1198"/>
              <a:gd name="T63" fmla="*/ 152 h 163"/>
              <a:gd name="T64" fmla="*/ 22 w 1198"/>
              <a:gd name="T65" fmla="*/ 163 h 163"/>
              <a:gd name="T66" fmla="*/ 0 w 1198"/>
              <a:gd name="T67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98" h="163">
                <a:moveTo>
                  <a:pt x="1198" y="0"/>
                </a:moveTo>
                <a:lnTo>
                  <a:pt x="1031" y="0"/>
                </a:lnTo>
                <a:lnTo>
                  <a:pt x="1031" y="9"/>
                </a:lnTo>
                <a:lnTo>
                  <a:pt x="848" y="9"/>
                </a:lnTo>
                <a:lnTo>
                  <a:pt x="848" y="18"/>
                </a:lnTo>
                <a:lnTo>
                  <a:pt x="786" y="18"/>
                </a:lnTo>
                <a:lnTo>
                  <a:pt x="786" y="28"/>
                </a:lnTo>
                <a:lnTo>
                  <a:pt x="651" y="28"/>
                </a:lnTo>
                <a:lnTo>
                  <a:pt x="651" y="40"/>
                </a:lnTo>
                <a:lnTo>
                  <a:pt x="625" y="40"/>
                </a:lnTo>
                <a:lnTo>
                  <a:pt x="625" y="49"/>
                </a:lnTo>
                <a:lnTo>
                  <a:pt x="535" y="49"/>
                </a:lnTo>
                <a:lnTo>
                  <a:pt x="535" y="58"/>
                </a:lnTo>
                <a:lnTo>
                  <a:pt x="472" y="58"/>
                </a:lnTo>
                <a:lnTo>
                  <a:pt x="472" y="68"/>
                </a:lnTo>
                <a:lnTo>
                  <a:pt x="427" y="68"/>
                </a:lnTo>
                <a:lnTo>
                  <a:pt x="427" y="78"/>
                </a:lnTo>
                <a:lnTo>
                  <a:pt x="347" y="78"/>
                </a:lnTo>
                <a:lnTo>
                  <a:pt x="347" y="87"/>
                </a:lnTo>
                <a:lnTo>
                  <a:pt x="314" y="87"/>
                </a:lnTo>
                <a:lnTo>
                  <a:pt x="314" y="96"/>
                </a:lnTo>
                <a:lnTo>
                  <a:pt x="282" y="96"/>
                </a:lnTo>
                <a:lnTo>
                  <a:pt x="282" y="105"/>
                </a:lnTo>
                <a:lnTo>
                  <a:pt x="224" y="105"/>
                </a:lnTo>
                <a:lnTo>
                  <a:pt x="224" y="118"/>
                </a:lnTo>
                <a:lnTo>
                  <a:pt x="179" y="118"/>
                </a:lnTo>
                <a:lnTo>
                  <a:pt x="179" y="127"/>
                </a:lnTo>
                <a:lnTo>
                  <a:pt x="108" y="127"/>
                </a:lnTo>
                <a:lnTo>
                  <a:pt x="108" y="138"/>
                </a:lnTo>
                <a:lnTo>
                  <a:pt x="62" y="138"/>
                </a:lnTo>
                <a:lnTo>
                  <a:pt x="62" y="152"/>
                </a:lnTo>
                <a:lnTo>
                  <a:pt x="22" y="152"/>
                </a:lnTo>
                <a:lnTo>
                  <a:pt x="22" y="163"/>
                </a:lnTo>
                <a:lnTo>
                  <a:pt x="0" y="163"/>
                </a:lnTo>
              </a:path>
            </a:pathLst>
          </a:custGeom>
          <a:noFill/>
          <a:ln w="15875" cap="rnd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51" name="Freeform 87">
            <a:extLst>
              <a:ext uri="{FF2B5EF4-FFF2-40B4-BE49-F238E27FC236}">
                <a16:creationId xmlns:a16="http://schemas.microsoft.com/office/drawing/2014/main" id="{F64A18F1-F5A8-4C8C-A8AB-28630F7A153F}"/>
              </a:ext>
            </a:extLst>
          </p:cNvPr>
          <p:cNvSpPr>
            <a:spLocks/>
          </p:cNvSpPr>
          <p:nvPr/>
        </p:nvSpPr>
        <p:spPr bwMode="auto">
          <a:xfrm>
            <a:off x="6611850" y="4181619"/>
            <a:ext cx="2188198" cy="443533"/>
          </a:xfrm>
          <a:custGeom>
            <a:avLst/>
            <a:gdLst>
              <a:gd name="T0" fmla="*/ 1200 w 1200"/>
              <a:gd name="T1" fmla="*/ 0 h 162"/>
              <a:gd name="T2" fmla="*/ 912 w 1200"/>
              <a:gd name="T3" fmla="*/ 0 h 162"/>
              <a:gd name="T4" fmla="*/ 912 w 1200"/>
              <a:gd name="T5" fmla="*/ 5 h 162"/>
              <a:gd name="T6" fmla="*/ 852 w 1200"/>
              <a:gd name="T7" fmla="*/ 5 h 162"/>
              <a:gd name="T8" fmla="*/ 852 w 1200"/>
              <a:gd name="T9" fmla="*/ 12 h 162"/>
              <a:gd name="T10" fmla="*/ 686 w 1200"/>
              <a:gd name="T11" fmla="*/ 12 h 162"/>
              <a:gd name="T12" fmla="*/ 686 w 1200"/>
              <a:gd name="T13" fmla="*/ 19 h 162"/>
              <a:gd name="T14" fmla="*/ 615 w 1200"/>
              <a:gd name="T15" fmla="*/ 19 h 162"/>
              <a:gd name="T16" fmla="*/ 615 w 1200"/>
              <a:gd name="T17" fmla="*/ 26 h 162"/>
              <a:gd name="T18" fmla="*/ 583 w 1200"/>
              <a:gd name="T19" fmla="*/ 26 h 162"/>
              <a:gd name="T20" fmla="*/ 583 w 1200"/>
              <a:gd name="T21" fmla="*/ 32 h 162"/>
              <a:gd name="T22" fmla="*/ 522 w 1200"/>
              <a:gd name="T23" fmla="*/ 32 h 162"/>
              <a:gd name="T24" fmla="*/ 522 w 1200"/>
              <a:gd name="T25" fmla="*/ 40 h 162"/>
              <a:gd name="T26" fmla="*/ 462 w 1200"/>
              <a:gd name="T27" fmla="*/ 40 h 162"/>
              <a:gd name="T28" fmla="*/ 462 w 1200"/>
              <a:gd name="T29" fmla="*/ 47 h 162"/>
              <a:gd name="T30" fmla="*/ 409 w 1200"/>
              <a:gd name="T31" fmla="*/ 47 h 162"/>
              <a:gd name="T32" fmla="*/ 409 w 1200"/>
              <a:gd name="T33" fmla="*/ 53 h 162"/>
              <a:gd name="T34" fmla="*/ 343 w 1200"/>
              <a:gd name="T35" fmla="*/ 53 h 162"/>
              <a:gd name="T36" fmla="*/ 343 w 1200"/>
              <a:gd name="T37" fmla="*/ 62 h 162"/>
              <a:gd name="T38" fmla="*/ 312 w 1200"/>
              <a:gd name="T39" fmla="*/ 62 h 162"/>
              <a:gd name="T40" fmla="*/ 312 w 1200"/>
              <a:gd name="T41" fmla="*/ 71 h 162"/>
              <a:gd name="T42" fmla="*/ 277 w 1200"/>
              <a:gd name="T43" fmla="*/ 71 h 162"/>
              <a:gd name="T44" fmla="*/ 277 w 1200"/>
              <a:gd name="T45" fmla="*/ 82 h 162"/>
              <a:gd name="T46" fmla="*/ 219 w 1200"/>
              <a:gd name="T47" fmla="*/ 82 h 162"/>
              <a:gd name="T48" fmla="*/ 219 w 1200"/>
              <a:gd name="T49" fmla="*/ 97 h 162"/>
              <a:gd name="T50" fmla="*/ 186 w 1200"/>
              <a:gd name="T51" fmla="*/ 97 h 162"/>
              <a:gd name="T52" fmla="*/ 186 w 1200"/>
              <a:gd name="T53" fmla="*/ 108 h 162"/>
              <a:gd name="T54" fmla="*/ 139 w 1200"/>
              <a:gd name="T55" fmla="*/ 108 h 162"/>
              <a:gd name="T56" fmla="*/ 139 w 1200"/>
              <a:gd name="T57" fmla="*/ 114 h 162"/>
              <a:gd name="T58" fmla="*/ 105 w 1200"/>
              <a:gd name="T59" fmla="*/ 114 h 162"/>
              <a:gd name="T60" fmla="*/ 105 w 1200"/>
              <a:gd name="T61" fmla="*/ 127 h 162"/>
              <a:gd name="T62" fmla="*/ 72 w 1200"/>
              <a:gd name="T63" fmla="*/ 127 h 162"/>
              <a:gd name="T64" fmla="*/ 72 w 1200"/>
              <a:gd name="T65" fmla="*/ 146 h 162"/>
              <a:gd name="T66" fmla="*/ 53 w 1200"/>
              <a:gd name="T67" fmla="*/ 146 h 162"/>
              <a:gd name="T68" fmla="*/ 53 w 1200"/>
              <a:gd name="T69" fmla="*/ 156 h 162"/>
              <a:gd name="T70" fmla="*/ 23 w 1200"/>
              <a:gd name="T71" fmla="*/ 156 h 162"/>
              <a:gd name="T72" fmla="*/ 23 w 1200"/>
              <a:gd name="T73" fmla="*/ 162 h 162"/>
              <a:gd name="T74" fmla="*/ 0 w 1200"/>
              <a:gd name="T75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00" h="162">
                <a:moveTo>
                  <a:pt x="1200" y="0"/>
                </a:moveTo>
                <a:lnTo>
                  <a:pt x="912" y="0"/>
                </a:lnTo>
                <a:lnTo>
                  <a:pt x="912" y="5"/>
                </a:lnTo>
                <a:lnTo>
                  <a:pt x="852" y="5"/>
                </a:lnTo>
                <a:lnTo>
                  <a:pt x="852" y="12"/>
                </a:lnTo>
                <a:lnTo>
                  <a:pt x="686" y="12"/>
                </a:lnTo>
                <a:lnTo>
                  <a:pt x="686" y="19"/>
                </a:lnTo>
                <a:lnTo>
                  <a:pt x="615" y="19"/>
                </a:lnTo>
                <a:lnTo>
                  <a:pt x="615" y="26"/>
                </a:lnTo>
                <a:lnTo>
                  <a:pt x="583" y="26"/>
                </a:lnTo>
                <a:lnTo>
                  <a:pt x="583" y="32"/>
                </a:lnTo>
                <a:lnTo>
                  <a:pt x="522" y="32"/>
                </a:lnTo>
                <a:lnTo>
                  <a:pt x="522" y="40"/>
                </a:lnTo>
                <a:lnTo>
                  <a:pt x="462" y="40"/>
                </a:lnTo>
                <a:lnTo>
                  <a:pt x="462" y="47"/>
                </a:lnTo>
                <a:lnTo>
                  <a:pt x="409" y="47"/>
                </a:lnTo>
                <a:lnTo>
                  <a:pt x="409" y="53"/>
                </a:lnTo>
                <a:lnTo>
                  <a:pt x="343" y="53"/>
                </a:lnTo>
                <a:lnTo>
                  <a:pt x="343" y="62"/>
                </a:lnTo>
                <a:lnTo>
                  <a:pt x="312" y="62"/>
                </a:lnTo>
                <a:lnTo>
                  <a:pt x="312" y="71"/>
                </a:lnTo>
                <a:lnTo>
                  <a:pt x="277" y="71"/>
                </a:lnTo>
                <a:lnTo>
                  <a:pt x="277" y="82"/>
                </a:lnTo>
                <a:lnTo>
                  <a:pt x="219" y="82"/>
                </a:lnTo>
                <a:lnTo>
                  <a:pt x="219" y="97"/>
                </a:lnTo>
                <a:lnTo>
                  <a:pt x="186" y="97"/>
                </a:lnTo>
                <a:lnTo>
                  <a:pt x="186" y="108"/>
                </a:lnTo>
                <a:lnTo>
                  <a:pt x="139" y="108"/>
                </a:lnTo>
                <a:lnTo>
                  <a:pt x="139" y="114"/>
                </a:lnTo>
                <a:lnTo>
                  <a:pt x="105" y="114"/>
                </a:lnTo>
                <a:lnTo>
                  <a:pt x="105" y="127"/>
                </a:lnTo>
                <a:lnTo>
                  <a:pt x="72" y="127"/>
                </a:lnTo>
                <a:lnTo>
                  <a:pt x="72" y="146"/>
                </a:lnTo>
                <a:lnTo>
                  <a:pt x="53" y="146"/>
                </a:lnTo>
                <a:lnTo>
                  <a:pt x="53" y="156"/>
                </a:lnTo>
                <a:lnTo>
                  <a:pt x="23" y="156"/>
                </a:lnTo>
                <a:lnTo>
                  <a:pt x="23" y="162"/>
                </a:lnTo>
                <a:lnTo>
                  <a:pt x="0" y="162"/>
                </a:lnTo>
              </a:path>
            </a:pathLst>
          </a:custGeom>
          <a:noFill/>
          <a:ln w="15875" cap="rnd">
            <a:solidFill>
              <a:srgbClr val="006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69" name="Freeform 7">
            <a:extLst>
              <a:ext uri="{FF2B5EF4-FFF2-40B4-BE49-F238E27FC236}">
                <a16:creationId xmlns:a16="http://schemas.microsoft.com/office/drawing/2014/main" id="{D834AA76-2410-4B50-A571-61950E92DB5D}"/>
              </a:ext>
            </a:extLst>
          </p:cNvPr>
          <p:cNvSpPr>
            <a:spLocks/>
          </p:cNvSpPr>
          <p:nvPr/>
        </p:nvSpPr>
        <p:spPr bwMode="auto">
          <a:xfrm>
            <a:off x="9437154" y="3178995"/>
            <a:ext cx="2286810" cy="1517967"/>
          </a:xfrm>
          <a:custGeom>
            <a:avLst/>
            <a:gdLst>
              <a:gd name="T0" fmla="*/ 1272 w 1272"/>
              <a:gd name="T1" fmla="*/ 577 h 577"/>
              <a:gd name="T2" fmla="*/ 2 w 1272"/>
              <a:gd name="T3" fmla="*/ 577 h 577"/>
              <a:gd name="T4" fmla="*/ 0 w 1272"/>
              <a:gd name="T5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72" h="577">
                <a:moveTo>
                  <a:pt x="1272" y="577"/>
                </a:moveTo>
                <a:lnTo>
                  <a:pt x="2" y="577"/>
                </a:lnTo>
                <a:lnTo>
                  <a:pt x="0" y="0"/>
                </a:lnTo>
              </a:path>
            </a:pathLst>
          </a:cu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70" name="Line 68">
            <a:extLst>
              <a:ext uri="{FF2B5EF4-FFF2-40B4-BE49-F238E27FC236}">
                <a16:creationId xmlns:a16="http://schemas.microsoft.com/office/drawing/2014/main" id="{6D7DA459-85D5-4C6A-B1CE-3BBD172E199A}"/>
              </a:ext>
            </a:extLst>
          </p:cNvPr>
          <p:cNvSpPr>
            <a:spLocks noChangeShapeType="1"/>
          </p:cNvSpPr>
          <p:nvPr/>
        </p:nvSpPr>
        <p:spPr bwMode="auto">
          <a:xfrm>
            <a:off x="9385018" y="3226349"/>
            <a:ext cx="52137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71" name="Line 69">
            <a:extLst>
              <a:ext uri="{FF2B5EF4-FFF2-40B4-BE49-F238E27FC236}">
                <a16:creationId xmlns:a16="http://schemas.microsoft.com/office/drawing/2014/main" id="{8F1D8C47-7C12-43BD-A45B-632C39EA66C6}"/>
              </a:ext>
            </a:extLst>
          </p:cNvPr>
          <p:cNvSpPr>
            <a:spLocks noChangeShapeType="1"/>
          </p:cNvSpPr>
          <p:nvPr/>
        </p:nvSpPr>
        <p:spPr bwMode="auto">
          <a:xfrm>
            <a:off x="9386815" y="4344436"/>
            <a:ext cx="52137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72" name="Line 70">
            <a:extLst>
              <a:ext uri="{FF2B5EF4-FFF2-40B4-BE49-F238E27FC236}">
                <a16:creationId xmlns:a16="http://schemas.microsoft.com/office/drawing/2014/main" id="{DE6C6137-B4CE-4751-A1F0-D77D779B08FB}"/>
              </a:ext>
            </a:extLst>
          </p:cNvPr>
          <p:cNvSpPr>
            <a:spLocks noChangeShapeType="1"/>
          </p:cNvSpPr>
          <p:nvPr/>
        </p:nvSpPr>
        <p:spPr bwMode="auto">
          <a:xfrm>
            <a:off x="9386815" y="4620668"/>
            <a:ext cx="53934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73" name="Line 71">
            <a:extLst>
              <a:ext uri="{FF2B5EF4-FFF2-40B4-BE49-F238E27FC236}">
                <a16:creationId xmlns:a16="http://schemas.microsoft.com/office/drawing/2014/main" id="{A9DE6839-CD8E-4A3D-81CC-00A772B45A18}"/>
              </a:ext>
            </a:extLst>
          </p:cNvPr>
          <p:cNvSpPr>
            <a:spLocks noChangeShapeType="1"/>
          </p:cNvSpPr>
          <p:nvPr/>
        </p:nvSpPr>
        <p:spPr bwMode="auto">
          <a:xfrm>
            <a:off x="9386815" y="4062940"/>
            <a:ext cx="52137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74" name="Line 72">
            <a:extLst>
              <a:ext uri="{FF2B5EF4-FFF2-40B4-BE49-F238E27FC236}">
                <a16:creationId xmlns:a16="http://schemas.microsoft.com/office/drawing/2014/main" id="{4E89CB73-9A7D-4669-937F-358136E319D3}"/>
              </a:ext>
            </a:extLst>
          </p:cNvPr>
          <p:cNvSpPr>
            <a:spLocks noChangeShapeType="1"/>
          </p:cNvSpPr>
          <p:nvPr/>
        </p:nvSpPr>
        <p:spPr bwMode="auto">
          <a:xfrm>
            <a:off x="9385018" y="3502583"/>
            <a:ext cx="52137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75" name="Line 73">
            <a:extLst>
              <a:ext uri="{FF2B5EF4-FFF2-40B4-BE49-F238E27FC236}">
                <a16:creationId xmlns:a16="http://schemas.microsoft.com/office/drawing/2014/main" id="{44362D33-A706-4103-ADF6-29335B6FCC49}"/>
              </a:ext>
            </a:extLst>
          </p:cNvPr>
          <p:cNvSpPr>
            <a:spLocks noChangeShapeType="1"/>
          </p:cNvSpPr>
          <p:nvPr/>
        </p:nvSpPr>
        <p:spPr bwMode="auto">
          <a:xfrm>
            <a:off x="9386815" y="3784077"/>
            <a:ext cx="52137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76" name="Freeform 74">
            <a:extLst>
              <a:ext uri="{FF2B5EF4-FFF2-40B4-BE49-F238E27FC236}">
                <a16:creationId xmlns:a16="http://schemas.microsoft.com/office/drawing/2014/main" id="{D1F98A7C-E4AB-4675-95F8-E9EE0F585B87}"/>
              </a:ext>
            </a:extLst>
          </p:cNvPr>
          <p:cNvSpPr>
            <a:spLocks/>
          </p:cNvSpPr>
          <p:nvPr/>
        </p:nvSpPr>
        <p:spPr bwMode="auto">
          <a:xfrm>
            <a:off x="9494684" y="4304973"/>
            <a:ext cx="2196920" cy="326218"/>
          </a:xfrm>
          <a:custGeom>
            <a:avLst/>
            <a:gdLst>
              <a:gd name="T0" fmla="*/ 1222 w 1222"/>
              <a:gd name="T1" fmla="*/ 75 h 124"/>
              <a:gd name="T2" fmla="*/ 1222 w 1222"/>
              <a:gd name="T3" fmla="*/ 0 h 124"/>
              <a:gd name="T4" fmla="*/ 1125 w 1222"/>
              <a:gd name="T5" fmla="*/ 0 h 124"/>
              <a:gd name="T6" fmla="*/ 1125 w 1222"/>
              <a:gd name="T7" fmla="*/ 5 h 124"/>
              <a:gd name="T8" fmla="*/ 623 w 1222"/>
              <a:gd name="T9" fmla="*/ 5 h 124"/>
              <a:gd name="T10" fmla="*/ 623 w 1222"/>
              <a:gd name="T11" fmla="*/ 11 h 124"/>
              <a:gd name="T12" fmla="*/ 579 w 1222"/>
              <a:gd name="T13" fmla="*/ 11 h 124"/>
              <a:gd name="T14" fmla="*/ 579 w 1222"/>
              <a:gd name="T15" fmla="*/ 18 h 124"/>
              <a:gd name="T16" fmla="*/ 410 w 1222"/>
              <a:gd name="T17" fmla="*/ 18 h 124"/>
              <a:gd name="T18" fmla="*/ 410 w 1222"/>
              <a:gd name="T19" fmla="*/ 27 h 124"/>
              <a:gd name="T20" fmla="*/ 350 w 1222"/>
              <a:gd name="T21" fmla="*/ 27 h 124"/>
              <a:gd name="T22" fmla="*/ 350 w 1222"/>
              <a:gd name="T23" fmla="*/ 33 h 124"/>
              <a:gd name="T24" fmla="*/ 316 w 1222"/>
              <a:gd name="T25" fmla="*/ 33 h 124"/>
              <a:gd name="T26" fmla="*/ 316 w 1222"/>
              <a:gd name="T27" fmla="*/ 43 h 124"/>
              <a:gd name="T28" fmla="*/ 308 w 1222"/>
              <a:gd name="T29" fmla="*/ 43 h 124"/>
              <a:gd name="T30" fmla="*/ 308 w 1222"/>
              <a:gd name="T31" fmla="*/ 52 h 124"/>
              <a:gd name="T32" fmla="*/ 281 w 1222"/>
              <a:gd name="T33" fmla="*/ 52 h 124"/>
              <a:gd name="T34" fmla="*/ 281 w 1222"/>
              <a:gd name="T35" fmla="*/ 67 h 124"/>
              <a:gd name="T36" fmla="*/ 230 w 1222"/>
              <a:gd name="T37" fmla="*/ 67 h 124"/>
              <a:gd name="T38" fmla="*/ 230 w 1222"/>
              <a:gd name="T39" fmla="*/ 75 h 124"/>
              <a:gd name="T40" fmla="*/ 107 w 1222"/>
              <a:gd name="T41" fmla="*/ 75 h 124"/>
              <a:gd name="T42" fmla="*/ 107 w 1222"/>
              <a:gd name="T43" fmla="*/ 81 h 124"/>
              <a:gd name="T44" fmla="*/ 72 w 1222"/>
              <a:gd name="T45" fmla="*/ 81 h 124"/>
              <a:gd name="T46" fmla="*/ 72 w 1222"/>
              <a:gd name="T47" fmla="*/ 87 h 124"/>
              <a:gd name="T48" fmla="*/ 0 w 1222"/>
              <a:gd name="T49" fmla="*/ 87 h 124"/>
              <a:gd name="T50" fmla="*/ 0 w 1222"/>
              <a:gd name="T51" fmla="*/ 124 h 124"/>
              <a:gd name="T52" fmla="*/ 93 w 1222"/>
              <a:gd name="T53" fmla="*/ 124 h 124"/>
              <a:gd name="T54" fmla="*/ 93 w 1222"/>
              <a:gd name="T55" fmla="*/ 117 h 124"/>
              <a:gd name="T56" fmla="*/ 198 w 1222"/>
              <a:gd name="T57" fmla="*/ 117 h 124"/>
              <a:gd name="T58" fmla="*/ 999 w 1222"/>
              <a:gd name="T59" fmla="*/ 81 h 124"/>
              <a:gd name="T60" fmla="*/ 1222 w 1222"/>
              <a:gd name="T61" fmla="*/ 75 h 124"/>
              <a:gd name="T62" fmla="*/ 1222 w 1222"/>
              <a:gd name="T63" fmla="*/ 75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22" h="124">
                <a:moveTo>
                  <a:pt x="1222" y="75"/>
                </a:moveTo>
                <a:lnTo>
                  <a:pt x="1222" y="0"/>
                </a:lnTo>
                <a:lnTo>
                  <a:pt x="1125" y="0"/>
                </a:lnTo>
                <a:lnTo>
                  <a:pt x="1125" y="5"/>
                </a:lnTo>
                <a:lnTo>
                  <a:pt x="623" y="5"/>
                </a:lnTo>
                <a:lnTo>
                  <a:pt x="623" y="11"/>
                </a:lnTo>
                <a:lnTo>
                  <a:pt x="579" y="11"/>
                </a:lnTo>
                <a:lnTo>
                  <a:pt x="579" y="18"/>
                </a:lnTo>
                <a:lnTo>
                  <a:pt x="410" y="18"/>
                </a:lnTo>
                <a:lnTo>
                  <a:pt x="410" y="27"/>
                </a:lnTo>
                <a:lnTo>
                  <a:pt x="350" y="27"/>
                </a:lnTo>
                <a:lnTo>
                  <a:pt x="350" y="33"/>
                </a:lnTo>
                <a:lnTo>
                  <a:pt x="316" y="33"/>
                </a:lnTo>
                <a:lnTo>
                  <a:pt x="316" y="43"/>
                </a:lnTo>
                <a:lnTo>
                  <a:pt x="308" y="43"/>
                </a:lnTo>
                <a:lnTo>
                  <a:pt x="308" y="52"/>
                </a:lnTo>
                <a:lnTo>
                  <a:pt x="281" y="52"/>
                </a:lnTo>
                <a:lnTo>
                  <a:pt x="281" y="67"/>
                </a:lnTo>
                <a:lnTo>
                  <a:pt x="230" y="67"/>
                </a:lnTo>
                <a:lnTo>
                  <a:pt x="230" y="75"/>
                </a:lnTo>
                <a:lnTo>
                  <a:pt x="107" y="75"/>
                </a:lnTo>
                <a:lnTo>
                  <a:pt x="107" y="81"/>
                </a:lnTo>
                <a:lnTo>
                  <a:pt x="72" y="81"/>
                </a:lnTo>
                <a:lnTo>
                  <a:pt x="72" y="87"/>
                </a:lnTo>
                <a:lnTo>
                  <a:pt x="0" y="87"/>
                </a:lnTo>
                <a:lnTo>
                  <a:pt x="0" y="124"/>
                </a:lnTo>
                <a:lnTo>
                  <a:pt x="93" y="124"/>
                </a:lnTo>
                <a:lnTo>
                  <a:pt x="93" y="117"/>
                </a:lnTo>
                <a:lnTo>
                  <a:pt x="198" y="117"/>
                </a:lnTo>
                <a:lnTo>
                  <a:pt x="999" y="81"/>
                </a:lnTo>
                <a:lnTo>
                  <a:pt x="1222" y="75"/>
                </a:lnTo>
                <a:lnTo>
                  <a:pt x="1222" y="75"/>
                </a:lnTo>
                <a:close/>
              </a:path>
            </a:pathLst>
          </a:custGeom>
          <a:solidFill>
            <a:srgbClr val="B9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77" name="Freeform 79">
            <a:extLst>
              <a:ext uri="{FF2B5EF4-FFF2-40B4-BE49-F238E27FC236}">
                <a16:creationId xmlns:a16="http://schemas.microsoft.com/office/drawing/2014/main" id="{7A8741D7-5DAB-46A8-BF2B-539847AA008F}"/>
              </a:ext>
            </a:extLst>
          </p:cNvPr>
          <p:cNvSpPr>
            <a:spLocks/>
          </p:cNvSpPr>
          <p:nvPr/>
        </p:nvSpPr>
        <p:spPr bwMode="auto">
          <a:xfrm>
            <a:off x="9494684" y="4420728"/>
            <a:ext cx="2198718" cy="199940"/>
          </a:xfrm>
          <a:custGeom>
            <a:avLst/>
            <a:gdLst>
              <a:gd name="T0" fmla="*/ 1223 w 1223"/>
              <a:gd name="T1" fmla="*/ 32 h 76"/>
              <a:gd name="T2" fmla="*/ 1223 w 1223"/>
              <a:gd name="T3" fmla="*/ 0 h 76"/>
              <a:gd name="T4" fmla="*/ 1122 w 1223"/>
              <a:gd name="T5" fmla="*/ 0 h 76"/>
              <a:gd name="T6" fmla="*/ 1122 w 1223"/>
              <a:gd name="T7" fmla="*/ 7 h 76"/>
              <a:gd name="T8" fmla="*/ 950 w 1223"/>
              <a:gd name="T9" fmla="*/ 7 h 76"/>
              <a:gd name="T10" fmla="*/ 950 w 1223"/>
              <a:gd name="T11" fmla="*/ 17 h 76"/>
              <a:gd name="T12" fmla="*/ 628 w 1223"/>
              <a:gd name="T13" fmla="*/ 17 h 76"/>
              <a:gd name="T14" fmla="*/ 628 w 1223"/>
              <a:gd name="T15" fmla="*/ 22 h 76"/>
              <a:gd name="T16" fmla="*/ 583 w 1223"/>
              <a:gd name="T17" fmla="*/ 22 h 76"/>
              <a:gd name="T18" fmla="*/ 583 w 1223"/>
              <a:gd name="T19" fmla="*/ 28 h 76"/>
              <a:gd name="T20" fmla="*/ 507 w 1223"/>
              <a:gd name="T21" fmla="*/ 28 h 76"/>
              <a:gd name="T22" fmla="*/ 502 w 1223"/>
              <a:gd name="T23" fmla="*/ 33 h 76"/>
              <a:gd name="T24" fmla="*/ 340 w 1223"/>
              <a:gd name="T25" fmla="*/ 43 h 76"/>
              <a:gd name="T26" fmla="*/ 317 w 1223"/>
              <a:gd name="T27" fmla="*/ 46 h 76"/>
              <a:gd name="T28" fmla="*/ 296 w 1223"/>
              <a:gd name="T29" fmla="*/ 46 h 76"/>
              <a:gd name="T30" fmla="*/ 274 w 1223"/>
              <a:gd name="T31" fmla="*/ 53 h 76"/>
              <a:gd name="T32" fmla="*/ 224 w 1223"/>
              <a:gd name="T33" fmla="*/ 53 h 76"/>
              <a:gd name="T34" fmla="*/ 220 w 1223"/>
              <a:gd name="T35" fmla="*/ 56 h 76"/>
              <a:gd name="T36" fmla="*/ 107 w 1223"/>
              <a:gd name="T37" fmla="*/ 56 h 76"/>
              <a:gd name="T38" fmla="*/ 107 w 1223"/>
              <a:gd name="T39" fmla="*/ 67 h 76"/>
              <a:gd name="T40" fmla="*/ 0 w 1223"/>
              <a:gd name="T41" fmla="*/ 68 h 76"/>
              <a:gd name="T42" fmla="*/ 0 w 1223"/>
              <a:gd name="T43" fmla="*/ 76 h 76"/>
              <a:gd name="T44" fmla="*/ 191 w 1223"/>
              <a:gd name="T45" fmla="*/ 76 h 76"/>
              <a:gd name="T46" fmla="*/ 191 w 1223"/>
              <a:gd name="T47" fmla="*/ 72 h 76"/>
              <a:gd name="T48" fmla="*/ 301 w 1223"/>
              <a:gd name="T49" fmla="*/ 72 h 76"/>
              <a:gd name="T50" fmla="*/ 301 w 1223"/>
              <a:gd name="T51" fmla="*/ 66 h 76"/>
              <a:gd name="T52" fmla="*/ 457 w 1223"/>
              <a:gd name="T53" fmla="*/ 66 h 76"/>
              <a:gd name="T54" fmla="*/ 457 w 1223"/>
              <a:gd name="T55" fmla="*/ 60 h 76"/>
              <a:gd name="T56" fmla="*/ 695 w 1223"/>
              <a:gd name="T57" fmla="*/ 53 h 76"/>
              <a:gd name="T58" fmla="*/ 861 w 1223"/>
              <a:gd name="T59" fmla="*/ 43 h 76"/>
              <a:gd name="T60" fmla="*/ 1080 w 1223"/>
              <a:gd name="T61" fmla="*/ 34 h 76"/>
              <a:gd name="T62" fmla="*/ 1223 w 1223"/>
              <a:gd name="T63" fmla="*/ 32 h 76"/>
              <a:gd name="T64" fmla="*/ 1223 w 1223"/>
              <a:gd name="T65" fmla="*/ 3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3" h="76">
                <a:moveTo>
                  <a:pt x="1223" y="32"/>
                </a:moveTo>
                <a:lnTo>
                  <a:pt x="1223" y="0"/>
                </a:lnTo>
                <a:lnTo>
                  <a:pt x="1122" y="0"/>
                </a:lnTo>
                <a:lnTo>
                  <a:pt x="1122" y="7"/>
                </a:lnTo>
                <a:lnTo>
                  <a:pt x="950" y="7"/>
                </a:lnTo>
                <a:lnTo>
                  <a:pt x="950" y="17"/>
                </a:lnTo>
                <a:lnTo>
                  <a:pt x="628" y="17"/>
                </a:lnTo>
                <a:lnTo>
                  <a:pt x="628" y="22"/>
                </a:lnTo>
                <a:lnTo>
                  <a:pt x="583" y="22"/>
                </a:lnTo>
                <a:lnTo>
                  <a:pt x="583" y="28"/>
                </a:lnTo>
                <a:lnTo>
                  <a:pt x="507" y="28"/>
                </a:lnTo>
                <a:lnTo>
                  <a:pt x="502" y="33"/>
                </a:lnTo>
                <a:lnTo>
                  <a:pt x="340" y="43"/>
                </a:lnTo>
                <a:lnTo>
                  <a:pt x="317" y="46"/>
                </a:lnTo>
                <a:lnTo>
                  <a:pt x="296" y="46"/>
                </a:lnTo>
                <a:lnTo>
                  <a:pt x="274" y="53"/>
                </a:lnTo>
                <a:lnTo>
                  <a:pt x="224" y="53"/>
                </a:lnTo>
                <a:lnTo>
                  <a:pt x="220" y="56"/>
                </a:lnTo>
                <a:lnTo>
                  <a:pt x="107" y="56"/>
                </a:lnTo>
                <a:lnTo>
                  <a:pt x="107" y="67"/>
                </a:lnTo>
                <a:lnTo>
                  <a:pt x="0" y="68"/>
                </a:lnTo>
                <a:lnTo>
                  <a:pt x="0" y="76"/>
                </a:lnTo>
                <a:lnTo>
                  <a:pt x="191" y="76"/>
                </a:lnTo>
                <a:lnTo>
                  <a:pt x="191" y="72"/>
                </a:lnTo>
                <a:lnTo>
                  <a:pt x="301" y="72"/>
                </a:lnTo>
                <a:lnTo>
                  <a:pt x="301" y="66"/>
                </a:lnTo>
                <a:lnTo>
                  <a:pt x="457" y="66"/>
                </a:lnTo>
                <a:lnTo>
                  <a:pt x="457" y="60"/>
                </a:lnTo>
                <a:lnTo>
                  <a:pt x="695" y="53"/>
                </a:lnTo>
                <a:lnTo>
                  <a:pt x="861" y="43"/>
                </a:lnTo>
                <a:lnTo>
                  <a:pt x="1080" y="34"/>
                </a:lnTo>
                <a:lnTo>
                  <a:pt x="1223" y="32"/>
                </a:lnTo>
                <a:lnTo>
                  <a:pt x="1223" y="32"/>
                </a:lnTo>
                <a:close/>
              </a:path>
            </a:pathLst>
          </a:custGeom>
          <a:solidFill>
            <a:srgbClr val="FFCEAE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78" name="Freeform 86">
            <a:extLst>
              <a:ext uri="{FF2B5EF4-FFF2-40B4-BE49-F238E27FC236}">
                <a16:creationId xmlns:a16="http://schemas.microsoft.com/office/drawing/2014/main" id="{3EA71805-5013-45DA-8AFA-296AC63184CE}"/>
              </a:ext>
            </a:extLst>
          </p:cNvPr>
          <p:cNvSpPr>
            <a:spLocks/>
          </p:cNvSpPr>
          <p:nvPr/>
        </p:nvSpPr>
        <p:spPr bwMode="auto">
          <a:xfrm>
            <a:off x="9494684" y="4470714"/>
            <a:ext cx="2187931" cy="147324"/>
          </a:xfrm>
          <a:custGeom>
            <a:avLst/>
            <a:gdLst>
              <a:gd name="T0" fmla="*/ 1217 w 1217"/>
              <a:gd name="T1" fmla="*/ 0 h 56"/>
              <a:gd name="T2" fmla="*/ 948 w 1217"/>
              <a:gd name="T3" fmla="*/ 0 h 56"/>
              <a:gd name="T4" fmla="*/ 948 w 1217"/>
              <a:gd name="T5" fmla="*/ 10 h 56"/>
              <a:gd name="T6" fmla="*/ 809 w 1217"/>
              <a:gd name="T7" fmla="*/ 10 h 56"/>
              <a:gd name="T8" fmla="*/ 809 w 1217"/>
              <a:gd name="T9" fmla="*/ 18 h 56"/>
              <a:gd name="T10" fmla="*/ 570 w 1217"/>
              <a:gd name="T11" fmla="*/ 18 h 56"/>
              <a:gd name="T12" fmla="*/ 570 w 1217"/>
              <a:gd name="T13" fmla="*/ 28 h 56"/>
              <a:gd name="T14" fmla="*/ 436 w 1217"/>
              <a:gd name="T15" fmla="*/ 28 h 56"/>
              <a:gd name="T16" fmla="*/ 436 w 1217"/>
              <a:gd name="T17" fmla="*/ 38 h 56"/>
              <a:gd name="T18" fmla="*/ 263 w 1217"/>
              <a:gd name="T19" fmla="*/ 38 h 56"/>
              <a:gd name="T20" fmla="*/ 263 w 1217"/>
              <a:gd name="T21" fmla="*/ 46 h 56"/>
              <a:gd name="T22" fmla="*/ 78 w 1217"/>
              <a:gd name="T23" fmla="*/ 46 h 56"/>
              <a:gd name="T24" fmla="*/ 78 w 1217"/>
              <a:gd name="T25" fmla="*/ 56 h 56"/>
              <a:gd name="T26" fmla="*/ 0 w 1217"/>
              <a:gd name="T27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7" h="56">
                <a:moveTo>
                  <a:pt x="1217" y="0"/>
                </a:moveTo>
                <a:lnTo>
                  <a:pt x="948" y="0"/>
                </a:lnTo>
                <a:lnTo>
                  <a:pt x="948" y="10"/>
                </a:lnTo>
                <a:lnTo>
                  <a:pt x="809" y="10"/>
                </a:lnTo>
                <a:lnTo>
                  <a:pt x="809" y="18"/>
                </a:lnTo>
                <a:lnTo>
                  <a:pt x="570" y="18"/>
                </a:lnTo>
                <a:lnTo>
                  <a:pt x="570" y="28"/>
                </a:lnTo>
                <a:lnTo>
                  <a:pt x="436" y="28"/>
                </a:lnTo>
                <a:lnTo>
                  <a:pt x="436" y="38"/>
                </a:lnTo>
                <a:lnTo>
                  <a:pt x="263" y="38"/>
                </a:lnTo>
                <a:lnTo>
                  <a:pt x="263" y="46"/>
                </a:lnTo>
                <a:lnTo>
                  <a:pt x="78" y="46"/>
                </a:lnTo>
                <a:lnTo>
                  <a:pt x="78" y="56"/>
                </a:lnTo>
                <a:lnTo>
                  <a:pt x="0" y="56"/>
                </a:lnTo>
              </a:path>
            </a:pathLst>
          </a:custGeom>
          <a:noFill/>
          <a:ln w="15875" cap="rnd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79" name="Freeform 89">
            <a:extLst>
              <a:ext uri="{FF2B5EF4-FFF2-40B4-BE49-F238E27FC236}">
                <a16:creationId xmlns:a16="http://schemas.microsoft.com/office/drawing/2014/main" id="{D75DC498-D986-439D-845D-AE6D7F087519}"/>
              </a:ext>
            </a:extLst>
          </p:cNvPr>
          <p:cNvSpPr>
            <a:spLocks/>
          </p:cNvSpPr>
          <p:nvPr/>
        </p:nvSpPr>
        <p:spPr bwMode="auto">
          <a:xfrm>
            <a:off x="9496482" y="4420728"/>
            <a:ext cx="2186133" cy="184155"/>
          </a:xfrm>
          <a:custGeom>
            <a:avLst/>
            <a:gdLst>
              <a:gd name="T0" fmla="*/ 1216 w 1216"/>
              <a:gd name="T1" fmla="*/ 0 h 70"/>
              <a:gd name="T2" fmla="*/ 1124 w 1216"/>
              <a:gd name="T3" fmla="*/ 0 h 70"/>
              <a:gd name="T4" fmla="*/ 1124 w 1216"/>
              <a:gd name="T5" fmla="*/ 7 h 70"/>
              <a:gd name="T6" fmla="*/ 625 w 1216"/>
              <a:gd name="T7" fmla="*/ 7 h 70"/>
              <a:gd name="T8" fmla="*/ 625 w 1216"/>
              <a:gd name="T9" fmla="*/ 14 h 70"/>
              <a:gd name="T10" fmla="*/ 577 w 1216"/>
              <a:gd name="T11" fmla="*/ 14 h 70"/>
              <a:gd name="T12" fmla="*/ 577 w 1216"/>
              <a:gd name="T13" fmla="*/ 19 h 70"/>
              <a:gd name="T14" fmla="*/ 410 w 1216"/>
              <a:gd name="T15" fmla="*/ 19 h 70"/>
              <a:gd name="T16" fmla="*/ 410 w 1216"/>
              <a:gd name="T17" fmla="*/ 23 h 70"/>
              <a:gd name="T18" fmla="*/ 345 w 1216"/>
              <a:gd name="T19" fmla="*/ 23 h 70"/>
              <a:gd name="T20" fmla="*/ 345 w 1216"/>
              <a:gd name="T21" fmla="*/ 29 h 70"/>
              <a:gd name="T22" fmla="*/ 316 w 1216"/>
              <a:gd name="T23" fmla="*/ 29 h 70"/>
              <a:gd name="T24" fmla="*/ 316 w 1216"/>
              <a:gd name="T25" fmla="*/ 37 h 70"/>
              <a:gd name="T26" fmla="*/ 305 w 1216"/>
              <a:gd name="T27" fmla="*/ 37 h 70"/>
              <a:gd name="T28" fmla="*/ 305 w 1216"/>
              <a:gd name="T29" fmla="*/ 45 h 70"/>
              <a:gd name="T30" fmla="*/ 280 w 1216"/>
              <a:gd name="T31" fmla="*/ 45 h 70"/>
              <a:gd name="T32" fmla="*/ 280 w 1216"/>
              <a:gd name="T33" fmla="*/ 53 h 70"/>
              <a:gd name="T34" fmla="*/ 230 w 1216"/>
              <a:gd name="T35" fmla="*/ 53 h 70"/>
              <a:gd name="T36" fmla="*/ 230 w 1216"/>
              <a:gd name="T37" fmla="*/ 59 h 70"/>
              <a:gd name="T38" fmla="*/ 99 w 1216"/>
              <a:gd name="T39" fmla="*/ 59 h 70"/>
              <a:gd name="T40" fmla="*/ 99 w 1216"/>
              <a:gd name="T41" fmla="*/ 70 h 70"/>
              <a:gd name="T42" fmla="*/ 0 w 1216"/>
              <a:gd name="T4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16" h="70">
                <a:moveTo>
                  <a:pt x="1216" y="0"/>
                </a:moveTo>
                <a:lnTo>
                  <a:pt x="1124" y="0"/>
                </a:lnTo>
                <a:lnTo>
                  <a:pt x="1124" y="7"/>
                </a:lnTo>
                <a:lnTo>
                  <a:pt x="625" y="7"/>
                </a:lnTo>
                <a:lnTo>
                  <a:pt x="625" y="14"/>
                </a:lnTo>
                <a:lnTo>
                  <a:pt x="577" y="14"/>
                </a:lnTo>
                <a:lnTo>
                  <a:pt x="577" y="19"/>
                </a:lnTo>
                <a:lnTo>
                  <a:pt x="410" y="19"/>
                </a:lnTo>
                <a:lnTo>
                  <a:pt x="410" y="23"/>
                </a:lnTo>
                <a:lnTo>
                  <a:pt x="345" y="23"/>
                </a:lnTo>
                <a:lnTo>
                  <a:pt x="345" y="29"/>
                </a:lnTo>
                <a:lnTo>
                  <a:pt x="316" y="29"/>
                </a:lnTo>
                <a:lnTo>
                  <a:pt x="316" y="37"/>
                </a:lnTo>
                <a:lnTo>
                  <a:pt x="305" y="37"/>
                </a:lnTo>
                <a:lnTo>
                  <a:pt x="305" y="45"/>
                </a:lnTo>
                <a:lnTo>
                  <a:pt x="280" y="45"/>
                </a:lnTo>
                <a:lnTo>
                  <a:pt x="280" y="53"/>
                </a:lnTo>
                <a:lnTo>
                  <a:pt x="230" y="53"/>
                </a:lnTo>
                <a:lnTo>
                  <a:pt x="230" y="59"/>
                </a:lnTo>
                <a:lnTo>
                  <a:pt x="99" y="59"/>
                </a:lnTo>
                <a:lnTo>
                  <a:pt x="99" y="70"/>
                </a:lnTo>
                <a:lnTo>
                  <a:pt x="0" y="70"/>
                </a:lnTo>
              </a:path>
            </a:pathLst>
          </a:custGeom>
          <a:noFill/>
          <a:ln w="15875" cap="rnd">
            <a:solidFill>
              <a:srgbClr val="006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14" name="Line 33">
            <a:extLst>
              <a:ext uri="{FF2B5EF4-FFF2-40B4-BE49-F238E27FC236}">
                <a16:creationId xmlns:a16="http://schemas.microsoft.com/office/drawing/2014/main" id="{1E50BD90-F570-4CD0-8428-B8BB80A58C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04047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15" name="Line 34">
            <a:extLst>
              <a:ext uri="{FF2B5EF4-FFF2-40B4-BE49-F238E27FC236}">
                <a16:creationId xmlns:a16="http://schemas.microsoft.com/office/drawing/2014/main" id="{552667C9-D257-4800-9B59-FC24C216DF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56764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16" name="Line 42">
            <a:extLst>
              <a:ext uri="{FF2B5EF4-FFF2-40B4-BE49-F238E27FC236}">
                <a16:creationId xmlns:a16="http://schemas.microsoft.com/office/drawing/2014/main" id="{78D1387E-977E-49AD-8723-1743254ACF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2529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17" name="Line 43">
            <a:extLst>
              <a:ext uri="{FF2B5EF4-FFF2-40B4-BE49-F238E27FC236}">
                <a16:creationId xmlns:a16="http://schemas.microsoft.com/office/drawing/2014/main" id="{059E877B-B2AB-43EF-899E-96CC213AF4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38059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18" name="Line 44">
            <a:extLst>
              <a:ext uri="{FF2B5EF4-FFF2-40B4-BE49-F238E27FC236}">
                <a16:creationId xmlns:a16="http://schemas.microsoft.com/office/drawing/2014/main" id="{6D5A91BE-50C7-4FDF-BC61-8B7926FC81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7001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19" name="Line 45">
            <a:extLst>
              <a:ext uri="{FF2B5EF4-FFF2-40B4-BE49-F238E27FC236}">
                <a16:creationId xmlns:a16="http://schemas.microsoft.com/office/drawing/2014/main" id="{7D8FEA70-25CA-48D0-A685-E0DA50E9F0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01471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20" name="Line 46">
            <a:extLst>
              <a:ext uri="{FF2B5EF4-FFF2-40B4-BE49-F238E27FC236}">
                <a16:creationId xmlns:a16="http://schemas.microsoft.com/office/drawing/2014/main" id="{0DFEB64C-B151-4CC6-912F-D2D11AC034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57695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21" name="Line 47">
            <a:extLst>
              <a:ext uri="{FF2B5EF4-FFF2-40B4-BE49-F238E27FC236}">
                <a16:creationId xmlns:a16="http://schemas.microsoft.com/office/drawing/2014/main" id="{E42E4027-0DB5-4D05-A49B-63E42FF110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10412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22" name="Line 48">
            <a:extLst>
              <a:ext uri="{FF2B5EF4-FFF2-40B4-BE49-F238E27FC236}">
                <a16:creationId xmlns:a16="http://schemas.microsoft.com/office/drawing/2014/main" id="{291374B1-CAFF-4CBE-88A0-56EA236A23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64883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23" name="Line 49">
            <a:extLst>
              <a:ext uri="{FF2B5EF4-FFF2-40B4-BE49-F238E27FC236}">
                <a16:creationId xmlns:a16="http://schemas.microsoft.com/office/drawing/2014/main" id="{EB141E22-DF3F-4093-87A2-BCFC45D235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11236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24" name="Line 50">
            <a:extLst>
              <a:ext uri="{FF2B5EF4-FFF2-40B4-BE49-F238E27FC236}">
                <a16:creationId xmlns:a16="http://schemas.microsoft.com/office/drawing/2014/main" id="{4E034095-B027-4EAB-AE7F-D90AE50626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65706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25" name="Line 51">
            <a:extLst>
              <a:ext uri="{FF2B5EF4-FFF2-40B4-BE49-F238E27FC236}">
                <a16:creationId xmlns:a16="http://schemas.microsoft.com/office/drawing/2014/main" id="{EBDB3430-4240-4CD7-AFA8-A040CA9E0F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0177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26" name="Line 52">
            <a:extLst>
              <a:ext uri="{FF2B5EF4-FFF2-40B4-BE49-F238E27FC236}">
                <a16:creationId xmlns:a16="http://schemas.microsoft.com/office/drawing/2014/main" id="{37EDFE7D-0E8C-4876-9513-BB5BCC7645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85342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27" name="Line 53">
            <a:extLst>
              <a:ext uri="{FF2B5EF4-FFF2-40B4-BE49-F238E27FC236}">
                <a16:creationId xmlns:a16="http://schemas.microsoft.com/office/drawing/2014/main" id="{42B7317C-AC2B-4CF6-A0C2-4CA653665F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29118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28" name="Line 54">
            <a:extLst>
              <a:ext uri="{FF2B5EF4-FFF2-40B4-BE49-F238E27FC236}">
                <a16:creationId xmlns:a16="http://schemas.microsoft.com/office/drawing/2014/main" id="{3BEE9D03-9A3D-449D-B7F2-265948C9BA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74647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29" name="Line 55">
            <a:extLst>
              <a:ext uri="{FF2B5EF4-FFF2-40B4-BE49-F238E27FC236}">
                <a16:creationId xmlns:a16="http://schemas.microsoft.com/office/drawing/2014/main" id="{47D7475D-7811-468B-B9E8-30EB1204A4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21107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52" name="Line 33">
            <a:extLst>
              <a:ext uri="{FF2B5EF4-FFF2-40B4-BE49-F238E27FC236}">
                <a16:creationId xmlns:a16="http://schemas.microsoft.com/office/drawing/2014/main" id="{96886CC1-8764-45B4-A51A-93AD1DA3FB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3980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53" name="Line 34">
            <a:extLst>
              <a:ext uri="{FF2B5EF4-FFF2-40B4-BE49-F238E27FC236}">
                <a16:creationId xmlns:a16="http://schemas.microsoft.com/office/drawing/2014/main" id="{C23E3914-A5E7-4DA1-9FC3-5383CDC74D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28623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54" name="Line 42">
            <a:extLst>
              <a:ext uri="{FF2B5EF4-FFF2-40B4-BE49-F238E27FC236}">
                <a16:creationId xmlns:a16="http://schemas.microsoft.com/office/drawing/2014/main" id="{9D288BB0-B6FB-459A-8560-E2F7EB384A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65774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55" name="Line 43">
            <a:extLst>
              <a:ext uri="{FF2B5EF4-FFF2-40B4-BE49-F238E27FC236}">
                <a16:creationId xmlns:a16="http://schemas.microsoft.com/office/drawing/2014/main" id="{144333C4-5AAA-44EF-BA8F-D816D7FB6B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11131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56" name="Line 44">
            <a:extLst>
              <a:ext uri="{FF2B5EF4-FFF2-40B4-BE49-F238E27FC236}">
                <a16:creationId xmlns:a16="http://schemas.microsoft.com/office/drawing/2014/main" id="{7475BEF3-7670-454E-B6FC-829548F21B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20418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57" name="Line 45">
            <a:extLst>
              <a:ext uri="{FF2B5EF4-FFF2-40B4-BE49-F238E27FC236}">
                <a16:creationId xmlns:a16="http://schemas.microsoft.com/office/drawing/2014/main" id="{122668C5-B72D-48AC-BEA1-C4F151E292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75062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58" name="Line 46">
            <a:extLst>
              <a:ext uri="{FF2B5EF4-FFF2-40B4-BE49-F238E27FC236}">
                <a16:creationId xmlns:a16="http://schemas.microsoft.com/office/drawing/2014/main" id="{2BE2E980-2129-4CBE-A29E-C6994C569F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29706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59" name="Line 47">
            <a:extLst>
              <a:ext uri="{FF2B5EF4-FFF2-40B4-BE49-F238E27FC236}">
                <a16:creationId xmlns:a16="http://schemas.microsoft.com/office/drawing/2014/main" id="{DEA83BC3-2C0F-462D-B5DC-2C74CE90B9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4350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60" name="Line 48">
            <a:extLst>
              <a:ext uri="{FF2B5EF4-FFF2-40B4-BE49-F238E27FC236}">
                <a16:creationId xmlns:a16="http://schemas.microsoft.com/office/drawing/2014/main" id="{5E220F5E-BEC6-4F72-A5EB-6227EF4738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38994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61" name="Line 49">
            <a:extLst>
              <a:ext uri="{FF2B5EF4-FFF2-40B4-BE49-F238E27FC236}">
                <a16:creationId xmlns:a16="http://schemas.microsoft.com/office/drawing/2014/main" id="{44551F89-2083-490B-B761-5D0E44D8D1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83267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62" name="Line 50">
            <a:extLst>
              <a:ext uri="{FF2B5EF4-FFF2-40B4-BE49-F238E27FC236}">
                <a16:creationId xmlns:a16="http://schemas.microsoft.com/office/drawing/2014/main" id="{5AE974F4-E6F4-4619-A142-F193CC8AF0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37911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63" name="Line 51">
            <a:extLst>
              <a:ext uri="{FF2B5EF4-FFF2-40B4-BE49-F238E27FC236}">
                <a16:creationId xmlns:a16="http://schemas.microsoft.com/office/drawing/2014/main" id="{E0FFE8CE-13A2-49C3-B78F-06FDECBBD2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92555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64" name="Line 52">
            <a:extLst>
              <a:ext uri="{FF2B5EF4-FFF2-40B4-BE49-F238E27FC236}">
                <a16:creationId xmlns:a16="http://schemas.microsoft.com/office/drawing/2014/main" id="{A6C48AE8-B05A-49BB-8651-50762DDBFA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56487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65" name="Line 53">
            <a:extLst>
              <a:ext uri="{FF2B5EF4-FFF2-40B4-BE49-F238E27FC236}">
                <a16:creationId xmlns:a16="http://schemas.microsoft.com/office/drawing/2014/main" id="{E8641F82-A310-49D9-B6EE-8FB608B752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01843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66" name="Line 54">
            <a:extLst>
              <a:ext uri="{FF2B5EF4-FFF2-40B4-BE49-F238E27FC236}">
                <a16:creationId xmlns:a16="http://schemas.microsoft.com/office/drawing/2014/main" id="{171DF1D5-E13C-45D4-BB4D-8437330887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47199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67" name="Line 55">
            <a:extLst>
              <a:ext uri="{FF2B5EF4-FFF2-40B4-BE49-F238E27FC236}">
                <a16:creationId xmlns:a16="http://schemas.microsoft.com/office/drawing/2014/main" id="{704CCA8D-DDD9-496E-8A77-4380038742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93638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80" name="Line 33">
            <a:extLst>
              <a:ext uri="{FF2B5EF4-FFF2-40B4-BE49-F238E27FC236}">
                <a16:creationId xmlns:a16="http://schemas.microsoft.com/office/drawing/2014/main" id="{97071F0A-AEEE-4333-AA3A-BC36C74053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671086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81" name="Line 34">
            <a:extLst>
              <a:ext uri="{FF2B5EF4-FFF2-40B4-BE49-F238E27FC236}">
                <a16:creationId xmlns:a16="http://schemas.microsoft.com/office/drawing/2014/main" id="{9039DAC0-725E-4AF9-9A1D-0068CB727A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525363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82" name="Line 42">
            <a:extLst>
              <a:ext uri="{FF2B5EF4-FFF2-40B4-BE49-F238E27FC236}">
                <a16:creationId xmlns:a16="http://schemas.microsoft.com/office/drawing/2014/main" id="{A6C3ABD0-1CEE-47F8-BDE2-9FEE6BCECC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359555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83" name="Line 43">
            <a:extLst>
              <a:ext uri="{FF2B5EF4-FFF2-40B4-BE49-F238E27FC236}">
                <a16:creationId xmlns:a16="http://schemas.microsoft.com/office/drawing/2014/main" id="{E363F60A-6409-449F-BD65-80990FA86D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05281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84" name="Line 44">
            <a:extLst>
              <a:ext uri="{FF2B5EF4-FFF2-40B4-BE49-F238E27FC236}">
                <a16:creationId xmlns:a16="http://schemas.microsoft.com/office/drawing/2014/main" id="{94CCAF89-D2E6-4135-8884-5A857B9FA2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13829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85" name="Line 45">
            <a:extLst>
              <a:ext uri="{FF2B5EF4-FFF2-40B4-BE49-F238E27FC236}">
                <a16:creationId xmlns:a16="http://schemas.microsoft.com/office/drawing/2014/main" id="{2645B88A-DE3C-43FF-88E4-2FA2FD881D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068103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86" name="Line 46">
            <a:extLst>
              <a:ext uri="{FF2B5EF4-FFF2-40B4-BE49-F238E27FC236}">
                <a16:creationId xmlns:a16="http://schemas.microsoft.com/office/drawing/2014/main" id="{EFA539FE-BFBD-4654-8CB0-CC48D83DB7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22377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87" name="Line 47">
            <a:extLst>
              <a:ext uri="{FF2B5EF4-FFF2-40B4-BE49-F238E27FC236}">
                <a16:creationId xmlns:a16="http://schemas.microsoft.com/office/drawing/2014/main" id="{5DE51EFA-41F4-420F-A1AB-B825BD945D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76651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88" name="Line 48">
            <a:extLst>
              <a:ext uri="{FF2B5EF4-FFF2-40B4-BE49-F238E27FC236}">
                <a16:creationId xmlns:a16="http://schemas.microsoft.com/office/drawing/2014/main" id="{160038E5-18A8-4569-A295-B8E5F7F9CA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630925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89" name="Line 49">
            <a:extLst>
              <a:ext uri="{FF2B5EF4-FFF2-40B4-BE49-F238E27FC236}">
                <a16:creationId xmlns:a16="http://schemas.microsoft.com/office/drawing/2014/main" id="{9B7BFAE0-A98B-4B80-A214-5D1E22699E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379637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90" name="Line 50">
            <a:extLst>
              <a:ext uri="{FF2B5EF4-FFF2-40B4-BE49-F238E27FC236}">
                <a16:creationId xmlns:a16="http://schemas.microsoft.com/office/drawing/2014/main" id="{64D35F49-FD00-4093-AE2F-2DB06241C0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33911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91" name="Line 51">
            <a:extLst>
              <a:ext uri="{FF2B5EF4-FFF2-40B4-BE49-F238E27FC236}">
                <a16:creationId xmlns:a16="http://schemas.microsoft.com/office/drawing/2014/main" id="{439042B5-D8C4-44CD-AE88-E212D339DE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088185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92" name="Line 52">
            <a:extLst>
              <a:ext uri="{FF2B5EF4-FFF2-40B4-BE49-F238E27FC236}">
                <a16:creationId xmlns:a16="http://schemas.microsoft.com/office/drawing/2014/main" id="{73F040E6-D5C7-46E4-BD27-CFA8D24BF8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51007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93" name="Line 53">
            <a:extLst>
              <a:ext uri="{FF2B5EF4-FFF2-40B4-BE49-F238E27FC236}">
                <a16:creationId xmlns:a16="http://schemas.microsoft.com/office/drawing/2014/main" id="{004ED2F1-2746-422E-8EA7-F0686246F3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96733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94" name="Line 54">
            <a:extLst>
              <a:ext uri="{FF2B5EF4-FFF2-40B4-BE49-F238E27FC236}">
                <a16:creationId xmlns:a16="http://schemas.microsoft.com/office/drawing/2014/main" id="{F7259D99-BC18-4FD1-808F-8C769B5C2F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42459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95" name="Line 55">
            <a:extLst>
              <a:ext uri="{FF2B5EF4-FFF2-40B4-BE49-F238E27FC236}">
                <a16:creationId xmlns:a16="http://schemas.microsoft.com/office/drawing/2014/main" id="{6A13B689-8999-4851-88EF-4780BEF3EC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485199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C6913428-2659-4E17-8B6B-49711757BC1D}"/>
              </a:ext>
            </a:extLst>
          </p:cNvPr>
          <p:cNvSpPr txBox="1"/>
          <p:nvPr/>
        </p:nvSpPr>
        <p:spPr>
          <a:xfrm>
            <a:off x="3652176" y="4732400"/>
            <a:ext cx="235962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4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A6711D2A-E4E1-4EF2-8A58-3B2B4A720BA2}"/>
              </a:ext>
            </a:extLst>
          </p:cNvPr>
          <p:cNvSpPr txBox="1"/>
          <p:nvPr/>
        </p:nvSpPr>
        <p:spPr>
          <a:xfrm>
            <a:off x="3797749" y="4732400"/>
            <a:ext cx="235962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8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FA2FE653-3640-460A-977A-6F597DDE148D}"/>
              </a:ext>
            </a:extLst>
          </p:cNvPr>
          <p:cNvSpPr txBox="1"/>
          <p:nvPr/>
        </p:nvSpPr>
        <p:spPr>
          <a:xfrm>
            <a:off x="3917675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12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F87A3307-DA6F-4A8B-A794-218D1E9CE8AF}"/>
              </a:ext>
            </a:extLst>
          </p:cNvPr>
          <p:cNvSpPr txBox="1"/>
          <p:nvPr/>
        </p:nvSpPr>
        <p:spPr>
          <a:xfrm>
            <a:off x="4063248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16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0C7A2926-6DC1-4F94-9D70-5FBAA511FDDC}"/>
              </a:ext>
            </a:extLst>
          </p:cNvPr>
          <p:cNvSpPr txBox="1"/>
          <p:nvPr/>
        </p:nvSpPr>
        <p:spPr>
          <a:xfrm>
            <a:off x="4208821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20</a:t>
            </a: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4D0B63D9-FCA0-41C1-BF50-808EFA5FA2AB}"/>
              </a:ext>
            </a:extLst>
          </p:cNvPr>
          <p:cNvSpPr txBox="1"/>
          <p:nvPr/>
        </p:nvSpPr>
        <p:spPr>
          <a:xfrm>
            <a:off x="4354394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24</a:t>
            </a: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2DCB9AD3-90F3-4285-8F98-5A877EE129C0}"/>
              </a:ext>
            </a:extLst>
          </p:cNvPr>
          <p:cNvSpPr txBox="1"/>
          <p:nvPr/>
        </p:nvSpPr>
        <p:spPr>
          <a:xfrm>
            <a:off x="4499967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28</a:t>
            </a: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73AA315C-F4ED-4BB5-A442-A705893478BB}"/>
              </a:ext>
            </a:extLst>
          </p:cNvPr>
          <p:cNvSpPr txBox="1"/>
          <p:nvPr/>
        </p:nvSpPr>
        <p:spPr>
          <a:xfrm>
            <a:off x="4645540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32</a:t>
            </a: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81642630-A797-4CB4-98DF-43669C768F96}"/>
              </a:ext>
            </a:extLst>
          </p:cNvPr>
          <p:cNvSpPr txBox="1"/>
          <p:nvPr/>
        </p:nvSpPr>
        <p:spPr>
          <a:xfrm>
            <a:off x="4791113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36</a:t>
            </a: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407D62E1-F851-48E2-81D6-FD0B74142CCF}"/>
              </a:ext>
            </a:extLst>
          </p:cNvPr>
          <p:cNvSpPr txBox="1"/>
          <p:nvPr/>
        </p:nvSpPr>
        <p:spPr>
          <a:xfrm>
            <a:off x="4936686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40</a:t>
            </a: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BD725822-78DD-4C67-9C43-233CCE82A89B}"/>
              </a:ext>
            </a:extLst>
          </p:cNvPr>
          <p:cNvSpPr txBox="1"/>
          <p:nvPr/>
        </p:nvSpPr>
        <p:spPr>
          <a:xfrm>
            <a:off x="5082259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44</a:t>
            </a: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E73EB241-7247-4353-AE3A-9C0C03DFCD9D}"/>
              </a:ext>
            </a:extLst>
          </p:cNvPr>
          <p:cNvSpPr txBox="1"/>
          <p:nvPr/>
        </p:nvSpPr>
        <p:spPr>
          <a:xfrm>
            <a:off x="5227832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48</a:t>
            </a: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D69528B8-544E-45EA-8E5F-EC0CB99A188A}"/>
              </a:ext>
            </a:extLst>
          </p:cNvPr>
          <p:cNvSpPr txBox="1"/>
          <p:nvPr/>
        </p:nvSpPr>
        <p:spPr>
          <a:xfrm>
            <a:off x="5373405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52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D1F18D98-4FE2-4F79-8AB1-54B865F698F1}"/>
              </a:ext>
            </a:extLst>
          </p:cNvPr>
          <p:cNvSpPr txBox="1"/>
          <p:nvPr/>
        </p:nvSpPr>
        <p:spPr>
          <a:xfrm>
            <a:off x="5518978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56</a:t>
            </a: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C0F022BE-9188-48A9-82BD-192B32C90856}"/>
              </a:ext>
            </a:extLst>
          </p:cNvPr>
          <p:cNvSpPr txBox="1"/>
          <p:nvPr/>
        </p:nvSpPr>
        <p:spPr>
          <a:xfrm>
            <a:off x="5664543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60</a:t>
            </a:r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CAFA7772-2B1A-42A8-8676-AA66BEB2AF6B}"/>
              </a:ext>
            </a:extLst>
          </p:cNvPr>
          <p:cNvSpPr txBox="1"/>
          <p:nvPr/>
        </p:nvSpPr>
        <p:spPr>
          <a:xfrm>
            <a:off x="3469734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107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377</a:t>
            </a: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189D56E3-8E71-414E-881A-EAFE4A79FAEE}"/>
              </a:ext>
            </a:extLst>
          </p:cNvPr>
          <p:cNvSpPr txBox="1"/>
          <p:nvPr/>
        </p:nvSpPr>
        <p:spPr>
          <a:xfrm>
            <a:off x="3615305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98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349</a:t>
            </a:r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49908683-8956-4883-96C1-DC866628BD6B}"/>
              </a:ext>
            </a:extLst>
          </p:cNvPr>
          <p:cNvSpPr txBox="1"/>
          <p:nvPr/>
        </p:nvSpPr>
        <p:spPr>
          <a:xfrm>
            <a:off x="3760880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95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326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5A003DC0-CB3C-4D6C-8036-6AE3A8F6ACC3}"/>
              </a:ext>
            </a:extLst>
          </p:cNvPr>
          <p:cNvSpPr txBox="1"/>
          <p:nvPr/>
        </p:nvSpPr>
        <p:spPr>
          <a:xfrm>
            <a:off x="3906454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91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312</a:t>
            </a:r>
          </a:p>
        </p:txBody>
      </p:sp>
      <p:sp>
        <p:nvSpPr>
          <p:cNvPr id="121" name="ZoneTexte 120">
            <a:extLst>
              <a:ext uri="{FF2B5EF4-FFF2-40B4-BE49-F238E27FC236}">
                <a16:creationId xmlns:a16="http://schemas.microsoft.com/office/drawing/2014/main" id="{D31DC1BC-A995-4F58-A97A-91446D4DC51E}"/>
              </a:ext>
            </a:extLst>
          </p:cNvPr>
          <p:cNvSpPr txBox="1"/>
          <p:nvPr/>
        </p:nvSpPr>
        <p:spPr>
          <a:xfrm>
            <a:off x="4052027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78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296</a:t>
            </a: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48EB877E-E753-4F66-B061-460705C80492}"/>
              </a:ext>
            </a:extLst>
          </p:cNvPr>
          <p:cNvSpPr txBox="1"/>
          <p:nvPr/>
        </p:nvSpPr>
        <p:spPr>
          <a:xfrm>
            <a:off x="4197600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76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279</a:t>
            </a:r>
          </a:p>
        </p:txBody>
      </p:sp>
      <p:sp>
        <p:nvSpPr>
          <p:cNvPr id="123" name="ZoneTexte 122">
            <a:extLst>
              <a:ext uri="{FF2B5EF4-FFF2-40B4-BE49-F238E27FC236}">
                <a16:creationId xmlns:a16="http://schemas.microsoft.com/office/drawing/2014/main" id="{620CCA7B-5C0B-4E7C-86BD-95E0411B22CE}"/>
              </a:ext>
            </a:extLst>
          </p:cNvPr>
          <p:cNvSpPr txBox="1"/>
          <p:nvPr/>
        </p:nvSpPr>
        <p:spPr>
          <a:xfrm>
            <a:off x="4343173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74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268</a:t>
            </a:r>
          </a:p>
        </p:txBody>
      </p:sp>
      <p:sp>
        <p:nvSpPr>
          <p:cNvPr id="124" name="ZoneTexte 123">
            <a:extLst>
              <a:ext uri="{FF2B5EF4-FFF2-40B4-BE49-F238E27FC236}">
                <a16:creationId xmlns:a16="http://schemas.microsoft.com/office/drawing/2014/main" id="{442C22DC-C8C6-4316-858A-7FC5BD13CD86}"/>
              </a:ext>
            </a:extLst>
          </p:cNvPr>
          <p:cNvSpPr txBox="1"/>
          <p:nvPr/>
        </p:nvSpPr>
        <p:spPr>
          <a:xfrm>
            <a:off x="4488746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72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258</a:t>
            </a:r>
          </a:p>
        </p:txBody>
      </p:sp>
      <p:sp>
        <p:nvSpPr>
          <p:cNvPr id="125" name="ZoneTexte 124">
            <a:extLst>
              <a:ext uri="{FF2B5EF4-FFF2-40B4-BE49-F238E27FC236}">
                <a16:creationId xmlns:a16="http://schemas.microsoft.com/office/drawing/2014/main" id="{B6851FE6-7E27-4F92-871E-9194AE30AA80}"/>
              </a:ext>
            </a:extLst>
          </p:cNvPr>
          <p:cNvSpPr txBox="1"/>
          <p:nvPr/>
        </p:nvSpPr>
        <p:spPr>
          <a:xfrm>
            <a:off x="4634319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67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251</a:t>
            </a:r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id="{AD725483-7406-4F4F-AA39-B1AF7C884AA1}"/>
              </a:ext>
            </a:extLst>
          </p:cNvPr>
          <p:cNvSpPr txBox="1"/>
          <p:nvPr/>
        </p:nvSpPr>
        <p:spPr>
          <a:xfrm>
            <a:off x="4779892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66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245</a:t>
            </a:r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id="{E98488EE-AB44-4047-95E4-17DABB394D7E}"/>
              </a:ext>
            </a:extLst>
          </p:cNvPr>
          <p:cNvSpPr txBox="1"/>
          <p:nvPr/>
        </p:nvSpPr>
        <p:spPr>
          <a:xfrm>
            <a:off x="4925465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65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236</a:t>
            </a:r>
          </a:p>
        </p:txBody>
      </p:sp>
      <p:sp>
        <p:nvSpPr>
          <p:cNvPr id="128" name="ZoneTexte 127">
            <a:extLst>
              <a:ext uri="{FF2B5EF4-FFF2-40B4-BE49-F238E27FC236}">
                <a16:creationId xmlns:a16="http://schemas.microsoft.com/office/drawing/2014/main" id="{908DA399-7997-4360-A555-A36C2E8EE2A8}"/>
              </a:ext>
            </a:extLst>
          </p:cNvPr>
          <p:cNvSpPr txBox="1"/>
          <p:nvPr/>
        </p:nvSpPr>
        <p:spPr>
          <a:xfrm>
            <a:off x="5071038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61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228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67726C59-0EFC-4CCF-A341-5D06E6362031}"/>
              </a:ext>
            </a:extLst>
          </p:cNvPr>
          <p:cNvSpPr txBox="1"/>
          <p:nvPr/>
        </p:nvSpPr>
        <p:spPr>
          <a:xfrm>
            <a:off x="5216611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60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224</a:t>
            </a:r>
          </a:p>
        </p:txBody>
      </p:sp>
      <p:sp>
        <p:nvSpPr>
          <p:cNvPr id="130" name="ZoneTexte 129">
            <a:extLst>
              <a:ext uri="{FF2B5EF4-FFF2-40B4-BE49-F238E27FC236}">
                <a16:creationId xmlns:a16="http://schemas.microsoft.com/office/drawing/2014/main" id="{C064CD91-3F0D-48AE-90A2-CD77704E22BD}"/>
              </a:ext>
            </a:extLst>
          </p:cNvPr>
          <p:cNvSpPr txBox="1"/>
          <p:nvPr/>
        </p:nvSpPr>
        <p:spPr>
          <a:xfrm>
            <a:off x="5362184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59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219</a:t>
            </a:r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id="{532BAF7A-838A-46F6-8FAE-1B2633236A90}"/>
              </a:ext>
            </a:extLst>
          </p:cNvPr>
          <p:cNvSpPr txBox="1"/>
          <p:nvPr/>
        </p:nvSpPr>
        <p:spPr>
          <a:xfrm>
            <a:off x="5507757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59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215</a:t>
            </a:r>
          </a:p>
        </p:txBody>
      </p:sp>
      <p:sp>
        <p:nvSpPr>
          <p:cNvPr id="132" name="ZoneTexte 131">
            <a:extLst>
              <a:ext uri="{FF2B5EF4-FFF2-40B4-BE49-F238E27FC236}">
                <a16:creationId xmlns:a16="http://schemas.microsoft.com/office/drawing/2014/main" id="{113B1486-B019-44EF-8730-6DFBE6CCA319}"/>
              </a:ext>
            </a:extLst>
          </p:cNvPr>
          <p:cNvSpPr txBox="1"/>
          <p:nvPr/>
        </p:nvSpPr>
        <p:spPr>
          <a:xfrm>
            <a:off x="5695000" y="5339529"/>
            <a:ext cx="22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0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0</a:t>
            </a:r>
          </a:p>
        </p:txBody>
      </p:sp>
      <p:sp>
        <p:nvSpPr>
          <p:cNvPr id="133" name="ZoneTexte 132">
            <a:extLst>
              <a:ext uri="{FF2B5EF4-FFF2-40B4-BE49-F238E27FC236}">
                <a16:creationId xmlns:a16="http://schemas.microsoft.com/office/drawing/2014/main" id="{C075CDBC-906A-42AA-A6D9-9BB8D6FA56E4}"/>
              </a:ext>
            </a:extLst>
          </p:cNvPr>
          <p:cNvSpPr txBox="1"/>
          <p:nvPr/>
        </p:nvSpPr>
        <p:spPr>
          <a:xfrm>
            <a:off x="5866978" y="5878873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+mj-lt"/>
              </a:rPr>
              <a:t>95% CI</a:t>
            </a:r>
          </a:p>
        </p:txBody>
      </p:sp>
      <p:sp>
        <p:nvSpPr>
          <p:cNvPr id="134" name="ZoneTexte 133">
            <a:extLst>
              <a:ext uri="{FF2B5EF4-FFF2-40B4-BE49-F238E27FC236}">
                <a16:creationId xmlns:a16="http://schemas.microsoft.com/office/drawing/2014/main" id="{2E9E728B-2769-4337-941A-5420FDB04BCA}"/>
              </a:ext>
            </a:extLst>
          </p:cNvPr>
          <p:cNvSpPr txBox="1"/>
          <p:nvPr/>
        </p:nvSpPr>
        <p:spPr>
          <a:xfrm>
            <a:off x="4061887" y="4933940"/>
            <a:ext cx="13051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>
                <a:latin typeface="+mj-lt"/>
              </a:rPr>
              <a:t>Weeks from ART initiation</a:t>
            </a:r>
          </a:p>
        </p:txBody>
      </p:sp>
      <p:sp>
        <p:nvSpPr>
          <p:cNvPr id="135" name="ZoneTexte 134">
            <a:extLst>
              <a:ext uri="{FF2B5EF4-FFF2-40B4-BE49-F238E27FC236}">
                <a16:creationId xmlns:a16="http://schemas.microsoft.com/office/drawing/2014/main" id="{A1A27A3F-37F5-492C-B97C-0075EC7B10C1}"/>
              </a:ext>
            </a:extLst>
          </p:cNvPr>
          <p:cNvSpPr txBox="1"/>
          <p:nvPr/>
        </p:nvSpPr>
        <p:spPr>
          <a:xfrm>
            <a:off x="5866978" y="6160307"/>
            <a:ext cx="1391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+mj-lt"/>
              </a:rPr>
              <a:t>2DR (DTG + 3TC)</a:t>
            </a:r>
          </a:p>
        </p:txBody>
      </p:sp>
      <p:sp>
        <p:nvSpPr>
          <p:cNvPr id="136" name="ZoneTexte 135">
            <a:extLst>
              <a:ext uri="{FF2B5EF4-FFF2-40B4-BE49-F238E27FC236}">
                <a16:creationId xmlns:a16="http://schemas.microsoft.com/office/drawing/2014/main" id="{6A08675D-78E3-4580-A79A-CDCF94CE295C}"/>
              </a:ext>
            </a:extLst>
          </p:cNvPr>
          <p:cNvSpPr txBox="1"/>
          <p:nvPr/>
        </p:nvSpPr>
        <p:spPr>
          <a:xfrm>
            <a:off x="7586860" y="5878873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+mj-lt"/>
              </a:rPr>
              <a:t>95% CI</a:t>
            </a:r>
          </a:p>
        </p:txBody>
      </p:sp>
      <p:sp>
        <p:nvSpPr>
          <p:cNvPr id="137" name="ZoneTexte 136">
            <a:extLst>
              <a:ext uri="{FF2B5EF4-FFF2-40B4-BE49-F238E27FC236}">
                <a16:creationId xmlns:a16="http://schemas.microsoft.com/office/drawing/2014/main" id="{41B4627E-72A0-4FCF-A6AD-3C587EE87D73}"/>
              </a:ext>
            </a:extLst>
          </p:cNvPr>
          <p:cNvSpPr txBox="1"/>
          <p:nvPr/>
        </p:nvSpPr>
        <p:spPr>
          <a:xfrm>
            <a:off x="7586860" y="6160307"/>
            <a:ext cx="2091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+mj-lt"/>
              </a:rPr>
              <a:t>3DR (DTG or BIC + 2 NRTI)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FF1100E7-B1DF-471A-86AF-74585DF6C772}"/>
              </a:ext>
            </a:extLst>
          </p:cNvPr>
          <p:cNvSpPr txBox="1"/>
          <p:nvPr/>
        </p:nvSpPr>
        <p:spPr>
          <a:xfrm>
            <a:off x="4825830" y="4160851"/>
            <a:ext cx="942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>
                <a:latin typeface="+mj-lt"/>
              </a:rPr>
              <a:t>Log rank p = 0.946</a:t>
            </a:r>
          </a:p>
        </p:txBody>
      </p:sp>
      <p:sp>
        <p:nvSpPr>
          <p:cNvPr id="140" name="Line 82">
            <a:extLst>
              <a:ext uri="{FF2B5EF4-FFF2-40B4-BE49-F238E27FC236}">
                <a16:creationId xmlns:a16="http://schemas.microsoft.com/office/drawing/2014/main" id="{D07391CC-FF3C-496D-8D9E-6911A77842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36232" y="5605118"/>
            <a:ext cx="271772" cy="0"/>
          </a:xfrm>
          <a:prstGeom prst="line">
            <a:avLst/>
          </a:prstGeom>
          <a:noFill/>
          <a:ln w="15875" cap="rnd">
            <a:solidFill>
              <a:srgbClr val="006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latin typeface="+mj-lt"/>
            </a:endParaRPr>
          </a:p>
        </p:txBody>
      </p:sp>
      <p:sp>
        <p:nvSpPr>
          <p:cNvPr id="141" name="Line 83">
            <a:extLst>
              <a:ext uri="{FF2B5EF4-FFF2-40B4-BE49-F238E27FC236}">
                <a16:creationId xmlns:a16="http://schemas.microsoft.com/office/drawing/2014/main" id="{E12A0756-4013-4676-A94E-A202EBEE8F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36232" y="5436288"/>
            <a:ext cx="271772" cy="0"/>
          </a:xfrm>
          <a:prstGeom prst="line">
            <a:avLst/>
          </a:prstGeom>
          <a:noFill/>
          <a:ln w="15875" cap="rnd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latin typeface="+mj-lt"/>
            </a:endParaRPr>
          </a:p>
        </p:txBody>
      </p:sp>
      <p:sp>
        <p:nvSpPr>
          <p:cNvPr id="142" name="ZoneTexte 141">
            <a:extLst>
              <a:ext uri="{FF2B5EF4-FFF2-40B4-BE49-F238E27FC236}">
                <a16:creationId xmlns:a16="http://schemas.microsoft.com/office/drawing/2014/main" id="{EF93B8A6-2EC1-4347-8D18-3483BF3C3329}"/>
              </a:ext>
            </a:extLst>
          </p:cNvPr>
          <p:cNvSpPr txBox="1"/>
          <p:nvPr/>
        </p:nvSpPr>
        <p:spPr>
          <a:xfrm>
            <a:off x="3079722" y="5156635"/>
            <a:ext cx="74090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>
                <a:latin typeface="+mj-lt"/>
              </a:rPr>
              <a:t>Number at risk</a:t>
            </a:r>
          </a:p>
        </p:txBody>
      </p:sp>
      <p:sp>
        <p:nvSpPr>
          <p:cNvPr id="143" name="ZoneTexte 142">
            <a:extLst>
              <a:ext uri="{FF2B5EF4-FFF2-40B4-BE49-F238E27FC236}">
                <a16:creationId xmlns:a16="http://schemas.microsoft.com/office/drawing/2014/main" id="{B71CD51C-F306-4A45-8EA4-91C778D358E5}"/>
              </a:ext>
            </a:extLst>
          </p:cNvPr>
          <p:cNvSpPr txBox="1"/>
          <p:nvPr/>
        </p:nvSpPr>
        <p:spPr>
          <a:xfrm>
            <a:off x="7599200" y="3295342"/>
            <a:ext cx="942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b="1" dirty="0">
                <a:latin typeface="+mj-lt"/>
              </a:rPr>
              <a:t>Log </a:t>
            </a:r>
            <a:r>
              <a:rPr lang="fr-FR" sz="800" b="1" dirty="0" err="1">
                <a:latin typeface="+mj-lt"/>
              </a:rPr>
              <a:t>rank</a:t>
            </a:r>
            <a:r>
              <a:rPr lang="fr-FR" sz="800" b="1" dirty="0">
                <a:latin typeface="+mj-lt"/>
              </a:rPr>
              <a:t> p = 0.986</a:t>
            </a:r>
          </a:p>
        </p:txBody>
      </p:sp>
      <p:sp>
        <p:nvSpPr>
          <p:cNvPr id="144" name="ZoneTexte 143">
            <a:extLst>
              <a:ext uri="{FF2B5EF4-FFF2-40B4-BE49-F238E27FC236}">
                <a16:creationId xmlns:a16="http://schemas.microsoft.com/office/drawing/2014/main" id="{7FD72163-D89E-42F0-B5BC-9B7820D5C5B6}"/>
              </a:ext>
            </a:extLst>
          </p:cNvPr>
          <p:cNvSpPr txBox="1"/>
          <p:nvPr/>
        </p:nvSpPr>
        <p:spPr>
          <a:xfrm>
            <a:off x="10496659" y="3532145"/>
            <a:ext cx="942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b="1" dirty="0">
                <a:latin typeface="+mj-lt"/>
              </a:rPr>
              <a:t>Log </a:t>
            </a:r>
            <a:r>
              <a:rPr lang="fr-FR" sz="800" b="1" dirty="0" err="1">
                <a:latin typeface="+mj-lt"/>
              </a:rPr>
              <a:t>rank</a:t>
            </a:r>
            <a:r>
              <a:rPr lang="fr-FR" sz="800" b="1" dirty="0">
                <a:latin typeface="+mj-lt"/>
              </a:rPr>
              <a:t> p = 0.484</a:t>
            </a:r>
          </a:p>
        </p:txBody>
      </p:sp>
      <p:sp>
        <p:nvSpPr>
          <p:cNvPr id="145" name="ZoneTexte 144">
            <a:extLst>
              <a:ext uri="{FF2B5EF4-FFF2-40B4-BE49-F238E27FC236}">
                <a16:creationId xmlns:a16="http://schemas.microsoft.com/office/drawing/2014/main" id="{7042BF2D-E7AF-43D0-B174-91CAA2ACC8E8}"/>
              </a:ext>
            </a:extLst>
          </p:cNvPr>
          <p:cNvSpPr txBox="1"/>
          <p:nvPr/>
        </p:nvSpPr>
        <p:spPr>
          <a:xfrm>
            <a:off x="6475131" y="4732400"/>
            <a:ext cx="235962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0</a:t>
            </a: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554450EA-A3FD-43E3-AC4C-B0F3F4322823}"/>
              </a:ext>
            </a:extLst>
          </p:cNvPr>
          <p:cNvSpPr txBox="1"/>
          <p:nvPr/>
        </p:nvSpPr>
        <p:spPr>
          <a:xfrm>
            <a:off x="6620704" y="4732400"/>
            <a:ext cx="235962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4</a:t>
            </a: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60B6E225-0965-4902-8DCF-900A6BE02FD5}"/>
              </a:ext>
            </a:extLst>
          </p:cNvPr>
          <p:cNvSpPr txBox="1"/>
          <p:nvPr/>
        </p:nvSpPr>
        <p:spPr>
          <a:xfrm>
            <a:off x="6766277" y="4732400"/>
            <a:ext cx="235962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8</a:t>
            </a:r>
          </a:p>
        </p:txBody>
      </p:sp>
      <p:sp>
        <p:nvSpPr>
          <p:cNvPr id="148" name="ZoneTexte 147">
            <a:extLst>
              <a:ext uri="{FF2B5EF4-FFF2-40B4-BE49-F238E27FC236}">
                <a16:creationId xmlns:a16="http://schemas.microsoft.com/office/drawing/2014/main" id="{9AC6D2ED-30D6-46B2-BF78-5C5CC92B80D9}"/>
              </a:ext>
            </a:extLst>
          </p:cNvPr>
          <p:cNvSpPr txBox="1"/>
          <p:nvPr/>
        </p:nvSpPr>
        <p:spPr>
          <a:xfrm>
            <a:off x="6886204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12</a:t>
            </a: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6D835630-9373-4FB7-9B3B-35A4C2819601}"/>
              </a:ext>
            </a:extLst>
          </p:cNvPr>
          <p:cNvSpPr txBox="1"/>
          <p:nvPr/>
        </p:nvSpPr>
        <p:spPr>
          <a:xfrm>
            <a:off x="7031777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16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id="{5EDB84D7-1658-4957-8BFB-1E7068F76FC1}"/>
              </a:ext>
            </a:extLst>
          </p:cNvPr>
          <p:cNvSpPr txBox="1"/>
          <p:nvPr/>
        </p:nvSpPr>
        <p:spPr>
          <a:xfrm>
            <a:off x="7177350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20</a:t>
            </a:r>
          </a:p>
        </p:txBody>
      </p:sp>
      <p:sp>
        <p:nvSpPr>
          <p:cNvPr id="151" name="ZoneTexte 150">
            <a:extLst>
              <a:ext uri="{FF2B5EF4-FFF2-40B4-BE49-F238E27FC236}">
                <a16:creationId xmlns:a16="http://schemas.microsoft.com/office/drawing/2014/main" id="{5D53CD43-FB7B-4866-9E1D-D1E66602AB94}"/>
              </a:ext>
            </a:extLst>
          </p:cNvPr>
          <p:cNvSpPr txBox="1"/>
          <p:nvPr/>
        </p:nvSpPr>
        <p:spPr>
          <a:xfrm>
            <a:off x="7322923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24</a:t>
            </a:r>
          </a:p>
        </p:txBody>
      </p:sp>
      <p:sp>
        <p:nvSpPr>
          <p:cNvPr id="152" name="ZoneTexte 151">
            <a:extLst>
              <a:ext uri="{FF2B5EF4-FFF2-40B4-BE49-F238E27FC236}">
                <a16:creationId xmlns:a16="http://schemas.microsoft.com/office/drawing/2014/main" id="{BAADC1E9-B9D7-497E-B3D9-78326F18189F}"/>
              </a:ext>
            </a:extLst>
          </p:cNvPr>
          <p:cNvSpPr txBox="1"/>
          <p:nvPr/>
        </p:nvSpPr>
        <p:spPr>
          <a:xfrm>
            <a:off x="7468496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28</a:t>
            </a:r>
          </a:p>
        </p:txBody>
      </p:sp>
      <p:sp>
        <p:nvSpPr>
          <p:cNvPr id="153" name="ZoneTexte 152">
            <a:extLst>
              <a:ext uri="{FF2B5EF4-FFF2-40B4-BE49-F238E27FC236}">
                <a16:creationId xmlns:a16="http://schemas.microsoft.com/office/drawing/2014/main" id="{3D9CF7FD-BEC5-4AC5-99F1-9D7F27FD6AB4}"/>
              </a:ext>
            </a:extLst>
          </p:cNvPr>
          <p:cNvSpPr txBox="1"/>
          <p:nvPr/>
        </p:nvSpPr>
        <p:spPr>
          <a:xfrm>
            <a:off x="7614069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32</a:t>
            </a:r>
          </a:p>
        </p:txBody>
      </p:sp>
      <p:sp>
        <p:nvSpPr>
          <p:cNvPr id="154" name="ZoneTexte 153">
            <a:extLst>
              <a:ext uri="{FF2B5EF4-FFF2-40B4-BE49-F238E27FC236}">
                <a16:creationId xmlns:a16="http://schemas.microsoft.com/office/drawing/2014/main" id="{B2AE013A-836F-4C61-AFC1-8E7FAD4BADB5}"/>
              </a:ext>
            </a:extLst>
          </p:cNvPr>
          <p:cNvSpPr txBox="1"/>
          <p:nvPr/>
        </p:nvSpPr>
        <p:spPr>
          <a:xfrm>
            <a:off x="7759642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36</a:t>
            </a:r>
          </a:p>
        </p:txBody>
      </p:sp>
      <p:sp>
        <p:nvSpPr>
          <p:cNvPr id="155" name="ZoneTexte 154">
            <a:extLst>
              <a:ext uri="{FF2B5EF4-FFF2-40B4-BE49-F238E27FC236}">
                <a16:creationId xmlns:a16="http://schemas.microsoft.com/office/drawing/2014/main" id="{B6F0CE6A-ACC8-4E4E-B78E-6531536DF828}"/>
              </a:ext>
            </a:extLst>
          </p:cNvPr>
          <p:cNvSpPr txBox="1"/>
          <p:nvPr/>
        </p:nvSpPr>
        <p:spPr>
          <a:xfrm>
            <a:off x="7905215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40</a:t>
            </a:r>
          </a:p>
        </p:txBody>
      </p:sp>
      <p:sp>
        <p:nvSpPr>
          <p:cNvPr id="156" name="ZoneTexte 155">
            <a:extLst>
              <a:ext uri="{FF2B5EF4-FFF2-40B4-BE49-F238E27FC236}">
                <a16:creationId xmlns:a16="http://schemas.microsoft.com/office/drawing/2014/main" id="{9E878F90-F16B-4CE9-BAB3-D8CD53619042}"/>
              </a:ext>
            </a:extLst>
          </p:cNvPr>
          <p:cNvSpPr txBox="1"/>
          <p:nvPr/>
        </p:nvSpPr>
        <p:spPr>
          <a:xfrm>
            <a:off x="8050788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44</a:t>
            </a:r>
          </a:p>
        </p:txBody>
      </p:sp>
      <p:sp>
        <p:nvSpPr>
          <p:cNvPr id="157" name="ZoneTexte 156">
            <a:extLst>
              <a:ext uri="{FF2B5EF4-FFF2-40B4-BE49-F238E27FC236}">
                <a16:creationId xmlns:a16="http://schemas.microsoft.com/office/drawing/2014/main" id="{95298C34-DAF4-48D3-BE1D-B28EF051DCD1}"/>
              </a:ext>
            </a:extLst>
          </p:cNvPr>
          <p:cNvSpPr txBox="1"/>
          <p:nvPr/>
        </p:nvSpPr>
        <p:spPr>
          <a:xfrm>
            <a:off x="8196361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48</a:t>
            </a:r>
          </a:p>
        </p:txBody>
      </p:sp>
      <p:sp>
        <p:nvSpPr>
          <p:cNvPr id="158" name="ZoneTexte 157">
            <a:extLst>
              <a:ext uri="{FF2B5EF4-FFF2-40B4-BE49-F238E27FC236}">
                <a16:creationId xmlns:a16="http://schemas.microsoft.com/office/drawing/2014/main" id="{E67CB0E1-F098-44F0-B295-7A5235E059ED}"/>
              </a:ext>
            </a:extLst>
          </p:cNvPr>
          <p:cNvSpPr txBox="1"/>
          <p:nvPr/>
        </p:nvSpPr>
        <p:spPr>
          <a:xfrm>
            <a:off x="8341934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52</a:t>
            </a:r>
          </a:p>
        </p:txBody>
      </p:sp>
      <p:sp>
        <p:nvSpPr>
          <p:cNvPr id="159" name="ZoneTexte 158">
            <a:extLst>
              <a:ext uri="{FF2B5EF4-FFF2-40B4-BE49-F238E27FC236}">
                <a16:creationId xmlns:a16="http://schemas.microsoft.com/office/drawing/2014/main" id="{2ECEAFA6-7965-4414-94A6-DD0C80169BDD}"/>
              </a:ext>
            </a:extLst>
          </p:cNvPr>
          <p:cNvSpPr txBox="1"/>
          <p:nvPr/>
        </p:nvSpPr>
        <p:spPr>
          <a:xfrm>
            <a:off x="8487507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56</a:t>
            </a:r>
          </a:p>
        </p:txBody>
      </p:sp>
      <p:sp>
        <p:nvSpPr>
          <p:cNvPr id="160" name="ZoneTexte 159">
            <a:extLst>
              <a:ext uri="{FF2B5EF4-FFF2-40B4-BE49-F238E27FC236}">
                <a16:creationId xmlns:a16="http://schemas.microsoft.com/office/drawing/2014/main" id="{D3012E4D-386B-44FE-B5E0-FE47F475BFB7}"/>
              </a:ext>
            </a:extLst>
          </p:cNvPr>
          <p:cNvSpPr txBox="1"/>
          <p:nvPr/>
        </p:nvSpPr>
        <p:spPr>
          <a:xfrm>
            <a:off x="8633072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60</a:t>
            </a:r>
          </a:p>
        </p:txBody>
      </p:sp>
      <p:sp>
        <p:nvSpPr>
          <p:cNvPr id="167" name="ZoneTexte 166">
            <a:extLst>
              <a:ext uri="{FF2B5EF4-FFF2-40B4-BE49-F238E27FC236}">
                <a16:creationId xmlns:a16="http://schemas.microsoft.com/office/drawing/2014/main" id="{41078E94-9D15-408B-8CC2-86D496D862FE}"/>
              </a:ext>
            </a:extLst>
          </p:cNvPr>
          <p:cNvSpPr txBox="1"/>
          <p:nvPr/>
        </p:nvSpPr>
        <p:spPr>
          <a:xfrm>
            <a:off x="6438262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175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628</a:t>
            </a:r>
          </a:p>
        </p:txBody>
      </p:sp>
      <p:sp>
        <p:nvSpPr>
          <p:cNvPr id="168" name="ZoneTexte 167">
            <a:extLst>
              <a:ext uri="{FF2B5EF4-FFF2-40B4-BE49-F238E27FC236}">
                <a16:creationId xmlns:a16="http://schemas.microsoft.com/office/drawing/2014/main" id="{DB6FACC0-365D-4DE0-9F31-C5DF6D5E9C2B}"/>
              </a:ext>
            </a:extLst>
          </p:cNvPr>
          <p:cNvSpPr txBox="1"/>
          <p:nvPr/>
        </p:nvSpPr>
        <p:spPr>
          <a:xfrm>
            <a:off x="6583834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169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614</a:t>
            </a:r>
          </a:p>
        </p:txBody>
      </p:sp>
      <p:sp>
        <p:nvSpPr>
          <p:cNvPr id="169" name="ZoneTexte 168">
            <a:extLst>
              <a:ext uri="{FF2B5EF4-FFF2-40B4-BE49-F238E27FC236}">
                <a16:creationId xmlns:a16="http://schemas.microsoft.com/office/drawing/2014/main" id="{B648B112-ABC1-4B3D-B907-6ACDF2CEB265}"/>
              </a:ext>
            </a:extLst>
          </p:cNvPr>
          <p:cNvSpPr txBox="1"/>
          <p:nvPr/>
        </p:nvSpPr>
        <p:spPr>
          <a:xfrm>
            <a:off x="6729408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166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605</a:t>
            </a:r>
          </a:p>
        </p:txBody>
      </p:sp>
      <p:sp>
        <p:nvSpPr>
          <p:cNvPr id="170" name="ZoneTexte 169">
            <a:extLst>
              <a:ext uri="{FF2B5EF4-FFF2-40B4-BE49-F238E27FC236}">
                <a16:creationId xmlns:a16="http://schemas.microsoft.com/office/drawing/2014/main" id="{B829D3CD-DBF0-4906-97A3-77F0E7EC9D4C}"/>
              </a:ext>
            </a:extLst>
          </p:cNvPr>
          <p:cNvSpPr txBox="1"/>
          <p:nvPr/>
        </p:nvSpPr>
        <p:spPr>
          <a:xfrm>
            <a:off x="6874983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161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595</a:t>
            </a:r>
          </a:p>
        </p:txBody>
      </p:sp>
      <p:sp>
        <p:nvSpPr>
          <p:cNvPr id="171" name="ZoneTexte 170">
            <a:extLst>
              <a:ext uri="{FF2B5EF4-FFF2-40B4-BE49-F238E27FC236}">
                <a16:creationId xmlns:a16="http://schemas.microsoft.com/office/drawing/2014/main" id="{1B040CFE-4650-4F03-9473-E963084318FC}"/>
              </a:ext>
            </a:extLst>
          </p:cNvPr>
          <p:cNvSpPr txBox="1"/>
          <p:nvPr/>
        </p:nvSpPr>
        <p:spPr>
          <a:xfrm>
            <a:off x="7020556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158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586</a:t>
            </a:r>
          </a:p>
        </p:txBody>
      </p:sp>
      <p:sp>
        <p:nvSpPr>
          <p:cNvPr id="172" name="ZoneTexte 171">
            <a:extLst>
              <a:ext uri="{FF2B5EF4-FFF2-40B4-BE49-F238E27FC236}">
                <a16:creationId xmlns:a16="http://schemas.microsoft.com/office/drawing/2014/main" id="{C05FE377-1CB8-4475-8AC5-4F9CAF21BCD0}"/>
              </a:ext>
            </a:extLst>
          </p:cNvPr>
          <p:cNvSpPr txBox="1"/>
          <p:nvPr/>
        </p:nvSpPr>
        <p:spPr>
          <a:xfrm>
            <a:off x="7166129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157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576</a:t>
            </a:r>
          </a:p>
        </p:txBody>
      </p:sp>
      <p:sp>
        <p:nvSpPr>
          <p:cNvPr id="173" name="ZoneTexte 172">
            <a:extLst>
              <a:ext uri="{FF2B5EF4-FFF2-40B4-BE49-F238E27FC236}">
                <a16:creationId xmlns:a16="http://schemas.microsoft.com/office/drawing/2014/main" id="{CA8CE482-77AE-49FA-84A2-046181CCD6E0}"/>
              </a:ext>
            </a:extLst>
          </p:cNvPr>
          <p:cNvSpPr txBox="1"/>
          <p:nvPr/>
        </p:nvSpPr>
        <p:spPr>
          <a:xfrm>
            <a:off x="7311702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154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569</a:t>
            </a:r>
          </a:p>
        </p:txBody>
      </p:sp>
      <p:sp>
        <p:nvSpPr>
          <p:cNvPr id="174" name="ZoneTexte 173">
            <a:extLst>
              <a:ext uri="{FF2B5EF4-FFF2-40B4-BE49-F238E27FC236}">
                <a16:creationId xmlns:a16="http://schemas.microsoft.com/office/drawing/2014/main" id="{03581502-FE70-4CAC-A906-12C556096042}"/>
              </a:ext>
            </a:extLst>
          </p:cNvPr>
          <p:cNvSpPr txBox="1"/>
          <p:nvPr/>
        </p:nvSpPr>
        <p:spPr>
          <a:xfrm>
            <a:off x="7457275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153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562</a:t>
            </a:r>
          </a:p>
        </p:txBody>
      </p:sp>
      <p:sp>
        <p:nvSpPr>
          <p:cNvPr id="175" name="ZoneTexte 174">
            <a:extLst>
              <a:ext uri="{FF2B5EF4-FFF2-40B4-BE49-F238E27FC236}">
                <a16:creationId xmlns:a16="http://schemas.microsoft.com/office/drawing/2014/main" id="{C5897BC9-A563-4BCC-A3EB-9CE4F49F9AB3}"/>
              </a:ext>
            </a:extLst>
          </p:cNvPr>
          <p:cNvSpPr txBox="1"/>
          <p:nvPr/>
        </p:nvSpPr>
        <p:spPr>
          <a:xfrm>
            <a:off x="7602848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151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554</a:t>
            </a:r>
          </a:p>
        </p:txBody>
      </p:sp>
      <p:sp>
        <p:nvSpPr>
          <p:cNvPr id="176" name="ZoneTexte 175">
            <a:extLst>
              <a:ext uri="{FF2B5EF4-FFF2-40B4-BE49-F238E27FC236}">
                <a16:creationId xmlns:a16="http://schemas.microsoft.com/office/drawing/2014/main" id="{73D33061-2AF9-413D-9827-78B7F1269732}"/>
              </a:ext>
            </a:extLst>
          </p:cNvPr>
          <p:cNvSpPr txBox="1"/>
          <p:nvPr/>
        </p:nvSpPr>
        <p:spPr>
          <a:xfrm>
            <a:off x="7748421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150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547</a:t>
            </a:r>
          </a:p>
        </p:txBody>
      </p:sp>
      <p:sp>
        <p:nvSpPr>
          <p:cNvPr id="177" name="ZoneTexte 176">
            <a:extLst>
              <a:ext uri="{FF2B5EF4-FFF2-40B4-BE49-F238E27FC236}">
                <a16:creationId xmlns:a16="http://schemas.microsoft.com/office/drawing/2014/main" id="{255ECCC4-8C42-4376-8526-F647F9250E35}"/>
              </a:ext>
            </a:extLst>
          </p:cNvPr>
          <p:cNvSpPr txBox="1"/>
          <p:nvPr/>
        </p:nvSpPr>
        <p:spPr>
          <a:xfrm>
            <a:off x="7893994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150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543</a:t>
            </a:r>
          </a:p>
        </p:txBody>
      </p:sp>
      <p:sp>
        <p:nvSpPr>
          <p:cNvPr id="178" name="ZoneTexte 177">
            <a:extLst>
              <a:ext uri="{FF2B5EF4-FFF2-40B4-BE49-F238E27FC236}">
                <a16:creationId xmlns:a16="http://schemas.microsoft.com/office/drawing/2014/main" id="{55F41A6B-84A0-4025-9352-782D0CD0FF0B}"/>
              </a:ext>
            </a:extLst>
          </p:cNvPr>
          <p:cNvSpPr txBox="1"/>
          <p:nvPr/>
        </p:nvSpPr>
        <p:spPr>
          <a:xfrm>
            <a:off x="8039567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149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538</a:t>
            </a:r>
          </a:p>
        </p:txBody>
      </p:sp>
      <p:sp>
        <p:nvSpPr>
          <p:cNvPr id="179" name="ZoneTexte 178">
            <a:extLst>
              <a:ext uri="{FF2B5EF4-FFF2-40B4-BE49-F238E27FC236}">
                <a16:creationId xmlns:a16="http://schemas.microsoft.com/office/drawing/2014/main" id="{8566A3FA-1386-44F8-80BA-3FA0757F86D3}"/>
              </a:ext>
            </a:extLst>
          </p:cNvPr>
          <p:cNvSpPr txBox="1"/>
          <p:nvPr/>
        </p:nvSpPr>
        <p:spPr>
          <a:xfrm>
            <a:off x="8185140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148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535</a:t>
            </a:r>
          </a:p>
        </p:txBody>
      </p:sp>
      <p:sp>
        <p:nvSpPr>
          <p:cNvPr id="180" name="ZoneTexte 179">
            <a:extLst>
              <a:ext uri="{FF2B5EF4-FFF2-40B4-BE49-F238E27FC236}">
                <a16:creationId xmlns:a16="http://schemas.microsoft.com/office/drawing/2014/main" id="{156FB187-C2A7-4A18-93EF-6CF14D632DCA}"/>
              </a:ext>
            </a:extLst>
          </p:cNvPr>
          <p:cNvSpPr txBox="1"/>
          <p:nvPr/>
        </p:nvSpPr>
        <p:spPr>
          <a:xfrm>
            <a:off x="8330713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148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534</a:t>
            </a:r>
          </a:p>
        </p:txBody>
      </p:sp>
      <p:sp>
        <p:nvSpPr>
          <p:cNvPr id="181" name="ZoneTexte 180">
            <a:extLst>
              <a:ext uri="{FF2B5EF4-FFF2-40B4-BE49-F238E27FC236}">
                <a16:creationId xmlns:a16="http://schemas.microsoft.com/office/drawing/2014/main" id="{9CBE7DB1-2FA4-495B-878A-367FC7329FDF}"/>
              </a:ext>
            </a:extLst>
          </p:cNvPr>
          <p:cNvSpPr txBox="1"/>
          <p:nvPr/>
        </p:nvSpPr>
        <p:spPr>
          <a:xfrm>
            <a:off x="8476286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148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533</a:t>
            </a:r>
          </a:p>
        </p:txBody>
      </p:sp>
      <p:sp>
        <p:nvSpPr>
          <p:cNvPr id="182" name="ZoneTexte 181">
            <a:extLst>
              <a:ext uri="{FF2B5EF4-FFF2-40B4-BE49-F238E27FC236}">
                <a16:creationId xmlns:a16="http://schemas.microsoft.com/office/drawing/2014/main" id="{7E4D0C67-F0D0-4FBF-BD58-54BD1E7FE0AB}"/>
              </a:ext>
            </a:extLst>
          </p:cNvPr>
          <p:cNvSpPr txBox="1"/>
          <p:nvPr/>
        </p:nvSpPr>
        <p:spPr>
          <a:xfrm>
            <a:off x="8663529" y="5339529"/>
            <a:ext cx="22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0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0</a:t>
            </a:r>
          </a:p>
        </p:txBody>
      </p:sp>
      <p:sp>
        <p:nvSpPr>
          <p:cNvPr id="183" name="ZoneTexte 182">
            <a:extLst>
              <a:ext uri="{FF2B5EF4-FFF2-40B4-BE49-F238E27FC236}">
                <a16:creationId xmlns:a16="http://schemas.microsoft.com/office/drawing/2014/main" id="{32FD83E0-0048-41B2-BDD4-F74D8739E4B8}"/>
              </a:ext>
            </a:extLst>
          </p:cNvPr>
          <p:cNvSpPr txBox="1"/>
          <p:nvPr/>
        </p:nvSpPr>
        <p:spPr>
          <a:xfrm>
            <a:off x="7030416" y="4933940"/>
            <a:ext cx="13051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>
                <a:latin typeface="+mj-lt"/>
              </a:rPr>
              <a:t>Weeks from ART initiation</a:t>
            </a:r>
          </a:p>
        </p:txBody>
      </p:sp>
      <p:sp>
        <p:nvSpPr>
          <p:cNvPr id="187" name="ZoneTexte 186">
            <a:extLst>
              <a:ext uri="{FF2B5EF4-FFF2-40B4-BE49-F238E27FC236}">
                <a16:creationId xmlns:a16="http://schemas.microsoft.com/office/drawing/2014/main" id="{5FE92E41-1FB7-4337-A7F8-B8412CC641DE}"/>
              </a:ext>
            </a:extLst>
          </p:cNvPr>
          <p:cNvSpPr txBox="1"/>
          <p:nvPr/>
        </p:nvSpPr>
        <p:spPr>
          <a:xfrm>
            <a:off x="6023818" y="5156635"/>
            <a:ext cx="74090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>
                <a:latin typeface="+mj-lt"/>
              </a:rPr>
              <a:t>Number at risk</a:t>
            </a:r>
          </a:p>
        </p:txBody>
      </p:sp>
      <p:sp>
        <p:nvSpPr>
          <p:cNvPr id="188" name="ZoneTexte 187">
            <a:extLst>
              <a:ext uri="{FF2B5EF4-FFF2-40B4-BE49-F238E27FC236}">
                <a16:creationId xmlns:a16="http://schemas.microsoft.com/office/drawing/2014/main" id="{D3577F8B-295A-4BA7-8F17-70DC1F2EC08A}"/>
              </a:ext>
            </a:extLst>
          </p:cNvPr>
          <p:cNvSpPr txBox="1"/>
          <p:nvPr/>
        </p:nvSpPr>
        <p:spPr>
          <a:xfrm>
            <a:off x="9372257" y="4732400"/>
            <a:ext cx="235962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0</a:t>
            </a:r>
          </a:p>
        </p:txBody>
      </p:sp>
      <p:sp>
        <p:nvSpPr>
          <p:cNvPr id="189" name="ZoneTexte 188">
            <a:extLst>
              <a:ext uri="{FF2B5EF4-FFF2-40B4-BE49-F238E27FC236}">
                <a16:creationId xmlns:a16="http://schemas.microsoft.com/office/drawing/2014/main" id="{60778D95-7DE0-4529-B53C-8340AD9F7C56}"/>
              </a:ext>
            </a:extLst>
          </p:cNvPr>
          <p:cNvSpPr txBox="1"/>
          <p:nvPr/>
        </p:nvSpPr>
        <p:spPr>
          <a:xfrm>
            <a:off x="9517830" y="4732400"/>
            <a:ext cx="235962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4</a:t>
            </a:r>
          </a:p>
        </p:txBody>
      </p:sp>
      <p:sp>
        <p:nvSpPr>
          <p:cNvPr id="190" name="ZoneTexte 189">
            <a:extLst>
              <a:ext uri="{FF2B5EF4-FFF2-40B4-BE49-F238E27FC236}">
                <a16:creationId xmlns:a16="http://schemas.microsoft.com/office/drawing/2014/main" id="{D4E94DB8-4BE6-428E-82D2-7876C990BC4A}"/>
              </a:ext>
            </a:extLst>
          </p:cNvPr>
          <p:cNvSpPr txBox="1"/>
          <p:nvPr/>
        </p:nvSpPr>
        <p:spPr>
          <a:xfrm>
            <a:off x="9663403" y="4732400"/>
            <a:ext cx="235962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8</a:t>
            </a:r>
          </a:p>
        </p:txBody>
      </p:sp>
      <p:sp>
        <p:nvSpPr>
          <p:cNvPr id="191" name="ZoneTexte 190">
            <a:extLst>
              <a:ext uri="{FF2B5EF4-FFF2-40B4-BE49-F238E27FC236}">
                <a16:creationId xmlns:a16="http://schemas.microsoft.com/office/drawing/2014/main" id="{49116883-AB40-454A-8582-2EB859F7383A}"/>
              </a:ext>
            </a:extLst>
          </p:cNvPr>
          <p:cNvSpPr txBox="1"/>
          <p:nvPr/>
        </p:nvSpPr>
        <p:spPr>
          <a:xfrm>
            <a:off x="9783329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12</a:t>
            </a:r>
          </a:p>
        </p:txBody>
      </p:sp>
      <p:sp>
        <p:nvSpPr>
          <p:cNvPr id="192" name="ZoneTexte 191">
            <a:extLst>
              <a:ext uri="{FF2B5EF4-FFF2-40B4-BE49-F238E27FC236}">
                <a16:creationId xmlns:a16="http://schemas.microsoft.com/office/drawing/2014/main" id="{04D62949-3F96-440C-BC5A-8137EF6A5E2B}"/>
              </a:ext>
            </a:extLst>
          </p:cNvPr>
          <p:cNvSpPr txBox="1"/>
          <p:nvPr/>
        </p:nvSpPr>
        <p:spPr>
          <a:xfrm>
            <a:off x="9928902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16</a:t>
            </a:r>
          </a:p>
        </p:txBody>
      </p:sp>
      <p:sp>
        <p:nvSpPr>
          <p:cNvPr id="193" name="ZoneTexte 192">
            <a:extLst>
              <a:ext uri="{FF2B5EF4-FFF2-40B4-BE49-F238E27FC236}">
                <a16:creationId xmlns:a16="http://schemas.microsoft.com/office/drawing/2014/main" id="{DCFDC3B2-9A00-402D-9CEB-FB680B3DBB41}"/>
              </a:ext>
            </a:extLst>
          </p:cNvPr>
          <p:cNvSpPr txBox="1"/>
          <p:nvPr/>
        </p:nvSpPr>
        <p:spPr>
          <a:xfrm>
            <a:off x="10074475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20</a:t>
            </a:r>
          </a:p>
        </p:txBody>
      </p:sp>
      <p:sp>
        <p:nvSpPr>
          <p:cNvPr id="194" name="ZoneTexte 193">
            <a:extLst>
              <a:ext uri="{FF2B5EF4-FFF2-40B4-BE49-F238E27FC236}">
                <a16:creationId xmlns:a16="http://schemas.microsoft.com/office/drawing/2014/main" id="{BFB451B6-EABE-4D8C-B1BD-FAA21DB77C5E}"/>
              </a:ext>
            </a:extLst>
          </p:cNvPr>
          <p:cNvSpPr txBox="1"/>
          <p:nvPr/>
        </p:nvSpPr>
        <p:spPr>
          <a:xfrm>
            <a:off x="10220048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24</a:t>
            </a:r>
          </a:p>
        </p:txBody>
      </p:sp>
      <p:sp>
        <p:nvSpPr>
          <p:cNvPr id="195" name="ZoneTexte 194">
            <a:extLst>
              <a:ext uri="{FF2B5EF4-FFF2-40B4-BE49-F238E27FC236}">
                <a16:creationId xmlns:a16="http://schemas.microsoft.com/office/drawing/2014/main" id="{24AF9D34-F993-4FCE-8F7E-B3556C3FD8AA}"/>
              </a:ext>
            </a:extLst>
          </p:cNvPr>
          <p:cNvSpPr txBox="1"/>
          <p:nvPr/>
        </p:nvSpPr>
        <p:spPr>
          <a:xfrm>
            <a:off x="10365621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28</a:t>
            </a:r>
          </a:p>
        </p:txBody>
      </p:sp>
      <p:sp>
        <p:nvSpPr>
          <p:cNvPr id="196" name="ZoneTexte 195">
            <a:extLst>
              <a:ext uri="{FF2B5EF4-FFF2-40B4-BE49-F238E27FC236}">
                <a16:creationId xmlns:a16="http://schemas.microsoft.com/office/drawing/2014/main" id="{CE166C14-6558-489B-AB09-7945E0DC370B}"/>
              </a:ext>
            </a:extLst>
          </p:cNvPr>
          <p:cNvSpPr txBox="1"/>
          <p:nvPr/>
        </p:nvSpPr>
        <p:spPr>
          <a:xfrm>
            <a:off x="10511194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32</a:t>
            </a:r>
          </a:p>
        </p:txBody>
      </p:sp>
      <p:sp>
        <p:nvSpPr>
          <p:cNvPr id="197" name="ZoneTexte 196">
            <a:extLst>
              <a:ext uri="{FF2B5EF4-FFF2-40B4-BE49-F238E27FC236}">
                <a16:creationId xmlns:a16="http://schemas.microsoft.com/office/drawing/2014/main" id="{2C86AB8E-5265-4590-AD56-F079D5734B9A}"/>
              </a:ext>
            </a:extLst>
          </p:cNvPr>
          <p:cNvSpPr txBox="1"/>
          <p:nvPr/>
        </p:nvSpPr>
        <p:spPr>
          <a:xfrm>
            <a:off x="10656767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36</a:t>
            </a:r>
          </a:p>
        </p:txBody>
      </p:sp>
      <p:sp>
        <p:nvSpPr>
          <p:cNvPr id="198" name="ZoneTexte 197">
            <a:extLst>
              <a:ext uri="{FF2B5EF4-FFF2-40B4-BE49-F238E27FC236}">
                <a16:creationId xmlns:a16="http://schemas.microsoft.com/office/drawing/2014/main" id="{588F98BA-110B-49ED-AB7B-8FA40B0AE594}"/>
              </a:ext>
            </a:extLst>
          </p:cNvPr>
          <p:cNvSpPr txBox="1"/>
          <p:nvPr/>
        </p:nvSpPr>
        <p:spPr>
          <a:xfrm>
            <a:off x="10802340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40</a:t>
            </a:r>
          </a:p>
        </p:txBody>
      </p:sp>
      <p:sp>
        <p:nvSpPr>
          <p:cNvPr id="199" name="ZoneTexte 198">
            <a:extLst>
              <a:ext uri="{FF2B5EF4-FFF2-40B4-BE49-F238E27FC236}">
                <a16:creationId xmlns:a16="http://schemas.microsoft.com/office/drawing/2014/main" id="{D50AC4B3-2142-46FE-8F94-C40EB99C092D}"/>
              </a:ext>
            </a:extLst>
          </p:cNvPr>
          <p:cNvSpPr txBox="1"/>
          <p:nvPr/>
        </p:nvSpPr>
        <p:spPr>
          <a:xfrm>
            <a:off x="10947913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44</a:t>
            </a:r>
          </a:p>
        </p:txBody>
      </p:sp>
      <p:sp>
        <p:nvSpPr>
          <p:cNvPr id="200" name="ZoneTexte 199">
            <a:extLst>
              <a:ext uri="{FF2B5EF4-FFF2-40B4-BE49-F238E27FC236}">
                <a16:creationId xmlns:a16="http://schemas.microsoft.com/office/drawing/2014/main" id="{BCD14288-8B4D-4E24-B4E7-E0C9BD34C1EB}"/>
              </a:ext>
            </a:extLst>
          </p:cNvPr>
          <p:cNvSpPr txBox="1"/>
          <p:nvPr/>
        </p:nvSpPr>
        <p:spPr>
          <a:xfrm>
            <a:off x="11093486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48</a:t>
            </a:r>
          </a:p>
        </p:txBody>
      </p:sp>
      <p:sp>
        <p:nvSpPr>
          <p:cNvPr id="201" name="ZoneTexte 200">
            <a:extLst>
              <a:ext uri="{FF2B5EF4-FFF2-40B4-BE49-F238E27FC236}">
                <a16:creationId xmlns:a16="http://schemas.microsoft.com/office/drawing/2014/main" id="{38C109DF-A20A-4406-844D-B77A4B893385}"/>
              </a:ext>
            </a:extLst>
          </p:cNvPr>
          <p:cNvSpPr txBox="1"/>
          <p:nvPr/>
        </p:nvSpPr>
        <p:spPr>
          <a:xfrm>
            <a:off x="11239059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52</a:t>
            </a:r>
          </a:p>
        </p:txBody>
      </p:sp>
      <p:sp>
        <p:nvSpPr>
          <p:cNvPr id="202" name="ZoneTexte 201">
            <a:extLst>
              <a:ext uri="{FF2B5EF4-FFF2-40B4-BE49-F238E27FC236}">
                <a16:creationId xmlns:a16="http://schemas.microsoft.com/office/drawing/2014/main" id="{5AB4C178-0761-4BA7-8D4A-F45ACEA34F01}"/>
              </a:ext>
            </a:extLst>
          </p:cNvPr>
          <p:cNvSpPr txBox="1"/>
          <p:nvPr/>
        </p:nvSpPr>
        <p:spPr>
          <a:xfrm>
            <a:off x="11384632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56</a:t>
            </a:r>
          </a:p>
        </p:txBody>
      </p:sp>
      <p:sp>
        <p:nvSpPr>
          <p:cNvPr id="203" name="ZoneTexte 202">
            <a:extLst>
              <a:ext uri="{FF2B5EF4-FFF2-40B4-BE49-F238E27FC236}">
                <a16:creationId xmlns:a16="http://schemas.microsoft.com/office/drawing/2014/main" id="{BDA31007-4EC3-4BFE-8147-4897F2606839}"/>
              </a:ext>
            </a:extLst>
          </p:cNvPr>
          <p:cNvSpPr txBox="1"/>
          <p:nvPr/>
        </p:nvSpPr>
        <p:spPr>
          <a:xfrm>
            <a:off x="11530197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60</a:t>
            </a:r>
          </a:p>
        </p:txBody>
      </p:sp>
      <p:sp>
        <p:nvSpPr>
          <p:cNvPr id="204" name="ZoneTexte 203">
            <a:extLst>
              <a:ext uri="{FF2B5EF4-FFF2-40B4-BE49-F238E27FC236}">
                <a16:creationId xmlns:a16="http://schemas.microsoft.com/office/drawing/2014/main" id="{0141B96B-4F43-406E-B16A-C1ECD1B68FF2}"/>
              </a:ext>
            </a:extLst>
          </p:cNvPr>
          <p:cNvSpPr txBox="1"/>
          <p:nvPr/>
        </p:nvSpPr>
        <p:spPr>
          <a:xfrm>
            <a:off x="9121948" y="3122861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0,5</a:t>
            </a:r>
          </a:p>
        </p:txBody>
      </p:sp>
      <p:sp>
        <p:nvSpPr>
          <p:cNvPr id="205" name="ZoneTexte 204">
            <a:extLst>
              <a:ext uri="{FF2B5EF4-FFF2-40B4-BE49-F238E27FC236}">
                <a16:creationId xmlns:a16="http://schemas.microsoft.com/office/drawing/2014/main" id="{4F5E619C-9939-412C-806F-E7BD14088814}"/>
              </a:ext>
            </a:extLst>
          </p:cNvPr>
          <p:cNvSpPr txBox="1"/>
          <p:nvPr/>
        </p:nvSpPr>
        <p:spPr>
          <a:xfrm>
            <a:off x="9121948" y="3397863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0,4</a:t>
            </a:r>
          </a:p>
        </p:txBody>
      </p:sp>
      <p:sp>
        <p:nvSpPr>
          <p:cNvPr id="206" name="ZoneTexte 205">
            <a:extLst>
              <a:ext uri="{FF2B5EF4-FFF2-40B4-BE49-F238E27FC236}">
                <a16:creationId xmlns:a16="http://schemas.microsoft.com/office/drawing/2014/main" id="{8BFD695B-A88C-490B-98C9-99009AF32918}"/>
              </a:ext>
            </a:extLst>
          </p:cNvPr>
          <p:cNvSpPr txBox="1"/>
          <p:nvPr/>
        </p:nvSpPr>
        <p:spPr>
          <a:xfrm>
            <a:off x="9121948" y="3680486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0,3</a:t>
            </a:r>
          </a:p>
        </p:txBody>
      </p:sp>
      <p:sp>
        <p:nvSpPr>
          <p:cNvPr id="207" name="ZoneTexte 206">
            <a:extLst>
              <a:ext uri="{FF2B5EF4-FFF2-40B4-BE49-F238E27FC236}">
                <a16:creationId xmlns:a16="http://schemas.microsoft.com/office/drawing/2014/main" id="{1F87F596-F321-4D74-A0D5-19E8E69205C1}"/>
              </a:ext>
            </a:extLst>
          </p:cNvPr>
          <p:cNvSpPr txBox="1"/>
          <p:nvPr/>
        </p:nvSpPr>
        <p:spPr>
          <a:xfrm>
            <a:off x="9121948" y="3955489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0,2</a:t>
            </a:r>
          </a:p>
        </p:txBody>
      </p:sp>
      <p:sp>
        <p:nvSpPr>
          <p:cNvPr id="208" name="ZoneTexte 207">
            <a:extLst>
              <a:ext uri="{FF2B5EF4-FFF2-40B4-BE49-F238E27FC236}">
                <a16:creationId xmlns:a16="http://schemas.microsoft.com/office/drawing/2014/main" id="{1C823C4E-9912-42F0-84F0-610658C548A0}"/>
              </a:ext>
            </a:extLst>
          </p:cNvPr>
          <p:cNvSpPr txBox="1"/>
          <p:nvPr/>
        </p:nvSpPr>
        <p:spPr>
          <a:xfrm>
            <a:off x="9121948" y="4230493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0,1</a:t>
            </a:r>
          </a:p>
        </p:txBody>
      </p:sp>
      <p:sp>
        <p:nvSpPr>
          <p:cNvPr id="209" name="ZoneTexte 208">
            <a:extLst>
              <a:ext uri="{FF2B5EF4-FFF2-40B4-BE49-F238E27FC236}">
                <a16:creationId xmlns:a16="http://schemas.microsoft.com/office/drawing/2014/main" id="{C66048C2-12DC-407B-A7AE-B08F7F385186}"/>
              </a:ext>
            </a:extLst>
          </p:cNvPr>
          <p:cNvSpPr txBox="1"/>
          <p:nvPr/>
        </p:nvSpPr>
        <p:spPr>
          <a:xfrm>
            <a:off x="9198893" y="4505494"/>
            <a:ext cx="235962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</a:t>
            </a:r>
          </a:p>
        </p:txBody>
      </p:sp>
      <p:sp>
        <p:nvSpPr>
          <p:cNvPr id="210" name="ZoneTexte 209">
            <a:extLst>
              <a:ext uri="{FF2B5EF4-FFF2-40B4-BE49-F238E27FC236}">
                <a16:creationId xmlns:a16="http://schemas.microsoft.com/office/drawing/2014/main" id="{4E5F4385-A726-43C7-A2E2-FADAEFE6C47C}"/>
              </a:ext>
            </a:extLst>
          </p:cNvPr>
          <p:cNvSpPr txBox="1"/>
          <p:nvPr/>
        </p:nvSpPr>
        <p:spPr>
          <a:xfrm>
            <a:off x="9335388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198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725</a:t>
            </a:r>
          </a:p>
        </p:txBody>
      </p:sp>
      <p:sp>
        <p:nvSpPr>
          <p:cNvPr id="211" name="ZoneTexte 210">
            <a:extLst>
              <a:ext uri="{FF2B5EF4-FFF2-40B4-BE49-F238E27FC236}">
                <a16:creationId xmlns:a16="http://schemas.microsoft.com/office/drawing/2014/main" id="{51C0DDCD-29E3-419D-B479-A5D98EAC0511}"/>
              </a:ext>
            </a:extLst>
          </p:cNvPr>
          <p:cNvSpPr txBox="1"/>
          <p:nvPr/>
        </p:nvSpPr>
        <p:spPr>
          <a:xfrm>
            <a:off x="9480959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196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721</a:t>
            </a:r>
          </a:p>
        </p:txBody>
      </p:sp>
      <p:sp>
        <p:nvSpPr>
          <p:cNvPr id="212" name="ZoneTexte 211">
            <a:extLst>
              <a:ext uri="{FF2B5EF4-FFF2-40B4-BE49-F238E27FC236}">
                <a16:creationId xmlns:a16="http://schemas.microsoft.com/office/drawing/2014/main" id="{5FF67E94-FC78-41A4-AF40-6FEEB34F473E}"/>
              </a:ext>
            </a:extLst>
          </p:cNvPr>
          <p:cNvSpPr txBox="1"/>
          <p:nvPr/>
        </p:nvSpPr>
        <p:spPr>
          <a:xfrm>
            <a:off x="9626534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195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717</a:t>
            </a:r>
          </a:p>
        </p:txBody>
      </p:sp>
      <p:sp>
        <p:nvSpPr>
          <p:cNvPr id="213" name="ZoneTexte 212">
            <a:extLst>
              <a:ext uri="{FF2B5EF4-FFF2-40B4-BE49-F238E27FC236}">
                <a16:creationId xmlns:a16="http://schemas.microsoft.com/office/drawing/2014/main" id="{9ED957BA-5414-4204-9AD2-AEA5FBADE640}"/>
              </a:ext>
            </a:extLst>
          </p:cNvPr>
          <p:cNvSpPr txBox="1"/>
          <p:nvPr/>
        </p:nvSpPr>
        <p:spPr>
          <a:xfrm>
            <a:off x="9772108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194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714</a:t>
            </a:r>
          </a:p>
        </p:txBody>
      </p:sp>
      <p:sp>
        <p:nvSpPr>
          <p:cNvPr id="214" name="ZoneTexte 213">
            <a:extLst>
              <a:ext uri="{FF2B5EF4-FFF2-40B4-BE49-F238E27FC236}">
                <a16:creationId xmlns:a16="http://schemas.microsoft.com/office/drawing/2014/main" id="{8DE5A6BC-3735-4043-AE71-5150AE919E71}"/>
              </a:ext>
            </a:extLst>
          </p:cNvPr>
          <p:cNvSpPr txBox="1"/>
          <p:nvPr/>
        </p:nvSpPr>
        <p:spPr>
          <a:xfrm>
            <a:off x="9917681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189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710</a:t>
            </a:r>
          </a:p>
        </p:txBody>
      </p:sp>
      <p:sp>
        <p:nvSpPr>
          <p:cNvPr id="215" name="ZoneTexte 214">
            <a:extLst>
              <a:ext uri="{FF2B5EF4-FFF2-40B4-BE49-F238E27FC236}">
                <a16:creationId xmlns:a16="http://schemas.microsoft.com/office/drawing/2014/main" id="{EFC91893-7871-42E8-BBAE-9E6548355641}"/>
              </a:ext>
            </a:extLst>
          </p:cNvPr>
          <p:cNvSpPr txBox="1"/>
          <p:nvPr/>
        </p:nvSpPr>
        <p:spPr>
          <a:xfrm>
            <a:off x="10063254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188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708</a:t>
            </a:r>
          </a:p>
        </p:txBody>
      </p:sp>
      <p:sp>
        <p:nvSpPr>
          <p:cNvPr id="216" name="ZoneTexte 215">
            <a:extLst>
              <a:ext uri="{FF2B5EF4-FFF2-40B4-BE49-F238E27FC236}">
                <a16:creationId xmlns:a16="http://schemas.microsoft.com/office/drawing/2014/main" id="{042A5FD2-AE51-4CD7-B093-305CBACFA056}"/>
              </a:ext>
            </a:extLst>
          </p:cNvPr>
          <p:cNvSpPr txBox="1"/>
          <p:nvPr/>
        </p:nvSpPr>
        <p:spPr>
          <a:xfrm>
            <a:off x="10208827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187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705</a:t>
            </a:r>
          </a:p>
        </p:txBody>
      </p:sp>
      <p:sp>
        <p:nvSpPr>
          <p:cNvPr id="217" name="ZoneTexte 216">
            <a:extLst>
              <a:ext uri="{FF2B5EF4-FFF2-40B4-BE49-F238E27FC236}">
                <a16:creationId xmlns:a16="http://schemas.microsoft.com/office/drawing/2014/main" id="{EA0F2E13-869C-4AE4-90D3-A6B584428F30}"/>
              </a:ext>
            </a:extLst>
          </p:cNvPr>
          <p:cNvSpPr txBox="1"/>
          <p:nvPr/>
        </p:nvSpPr>
        <p:spPr>
          <a:xfrm>
            <a:off x="10354400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187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699</a:t>
            </a:r>
          </a:p>
        </p:txBody>
      </p:sp>
      <p:sp>
        <p:nvSpPr>
          <p:cNvPr id="218" name="ZoneTexte 217">
            <a:extLst>
              <a:ext uri="{FF2B5EF4-FFF2-40B4-BE49-F238E27FC236}">
                <a16:creationId xmlns:a16="http://schemas.microsoft.com/office/drawing/2014/main" id="{6A160A17-25C8-453B-959C-975C3C9FB7D7}"/>
              </a:ext>
            </a:extLst>
          </p:cNvPr>
          <p:cNvSpPr txBox="1"/>
          <p:nvPr/>
        </p:nvSpPr>
        <p:spPr>
          <a:xfrm>
            <a:off x="10499973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185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698</a:t>
            </a:r>
          </a:p>
        </p:txBody>
      </p:sp>
      <p:sp>
        <p:nvSpPr>
          <p:cNvPr id="219" name="ZoneTexte 218">
            <a:extLst>
              <a:ext uri="{FF2B5EF4-FFF2-40B4-BE49-F238E27FC236}">
                <a16:creationId xmlns:a16="http://schemas.microsoft.com/office/drawing/2014/main" id="{32954C10-19E0-40E1-9BD7-F181FA550A54}"/>
              </a:ext>
            </a:extLst>
          </p:cNvPr>
          <p:cNvSpPr txBox="1"/>
          <p:nvPr/>
        </p:nvSpPr>
        <p:spPr>
          <a:xfrm>
            <a:off x="10645546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185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697</a:t>
            </a:r>
          </a:p>
        </p:txBody>
      </p:sp>
      <p:sp>
        <p:nvSpPr>
          <p:cNvPr id="220" name="ZoneTexte 219">
            <a:extLst>
              <a:ext uri="{FF2B5EF4-FFF2-40B4-BE49-F238E27FC236}">
                <a16:creationId xmlns:a16="http://schemas.microsoft.com/office/drawing/2014/main" id="{0914B50A-89CD-4861-8666-A3CE62376736}"/>
              </a:ext>
            </a:extLst>
          </p:cNvPr>
          <p:cNvSpPr txBox="1"/>
          <p:nvPr/>
        </p:nvSpPr>
        <p:spPr>
          <a:xfrm>
            <a:off x="10791119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185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694</a:t>
            </a:r>
          </a:p>
        </p:txBody>
      </p:sp>
      <p:sp>
        <p:nvSpPr>
          <p:cNvPr id="221" name="ZoneTexte 220">
            <a:extLst>
              <a:ext uri="{FF2B5EF4-FFF2-40B4-BE49-F238E27FC236}">
                <a16:creationId xmlns:a16="http://schemas.microsoft.com/office/drawing/2014/main" id="{2D518727-F04E-4A73-BDBA-60DAEFD8F299}"/>
              </a:ext>
            </a:extLst>
          </p:cNvPr>
          <p:cNvSpPr txBox="1"/>
          <p:nvPr/>
        </p:nvSpPr>
        <p:spPr>
          <a:xfrm>
            <a:off x="10936692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185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691</a:t>
            </a:r>
          </a:p>
        </p:txBody>
      </p:sp>
      <p:sp>
        <p:nvSpPr>
          <p:cNvPr id="222" name="ZoneTexte 221">
            <a:extLst>
              <a:ext uri="{FF2B5EF4-FFF2-40B4-BE49-F238E27FC236}">
                <a16:creationId xmlns:a16="http://schemas.microsoft.com/office/drawing/2014/main" id="{616AC04A-DC9F-4888-A568-32597C6D7A00}"/>
              </a:ext>
            </a:extLst>
          </p:cNvPr>
          <p:cNvSpPr txBox="1"/>
          <p:nvPr/>
        </p:nvSpPr>
        <p:spPr>
          <a:xfrm>
            <a:off x="11082265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185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687</a:t>
            </a:r>
          </a:p>
        </p:txBody>
      </p:sp>
      <p:sp>
        <p:nvSpPr>
          <p:cNvPr id="223" name="ZoneTexte 222">
            <a:extLst>
              <a:ext uri="{FF2B5EF4-FFF2-40B4-BE49-F238E27FC236}">
                <a16:creationId xmlns:a16="http://schemas.microsoft.com/office/drawing/2014/main" id="{3B4BF07E-07EA-4110-8247-6B41E6405EDC}"/>
              </a:ext>
            </a:extLst>
          </p:cNvPr>
          <p:cNvSpPr txBox="1"/>
          <p:nvPr/>
        </p:nvSpPr>
        <p:spPr>
          <a:xfrm>
            <a:off x="11227838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185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686</a:t>
            </a:r>
          </a:p>
        </p:txBody>
      </p:sp>
      <p:sp>
        <p:nvSpPr>
          <p:cNvPr id="224" name="ZoneTexte 223">
            <a:extLst>
              <a:ext uri="{FF2B5EF4-FFF2-40B4-BE49-F238E27FC236}">
                <a16:creationId xmlns:a16="http://schemas.microsoft.com/office/drawing/2014/main" id="{2A68F9B2-3EF9-4C82-BDD7-EF4F87B9FED2}"/>
              </a:ext>
            </a:extLst>
          </p:cNvPr>
          <p:cNvSpPr txBox="1"/>
          <p:nvPr/>
        </p:nvSpPr>
        <p:spPr>
          <a:xfrm>
            <a:off x="11373411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184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686</a:t>
            </a:r>
          </a:p>
        </p:txBody>
      </p:sp>
      <p:sp>
        <p:nvSpPr>
          <p:cNvPr id="225" name="ZoneTexte 224">
            <a:extLst>
              <a:ext uri="{FF2B5EF4-FFF2-40B4-BE49-F238E27FC236}">
                <a16:creationId xmlns:a16="http://schemas.microsoft.com/office/drawing/2014/main" id="{0BD253DD-D86B-4159-94DE-B5175899E071}"/>
              </a:ext>
            </a:extLst>
          </p:cNvPr>
          <p:cNvSpPr txBox="1"/>
          <p:nvPr/>
        </p:nvSpPr>
        <p:spPr>
          <a:xfrm>
            <a:off x="11560654" y="5339529"/>
            <a:ext cx="22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0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0</a:t>
            </a:r>
          </a:p>
        </p:txBody>
      </p:sp>
      <p:sp>
        <p:nvSpPr>
          <p:cNvPr id="226" name="ZoneTexte 225">
            <a:extLst>
              <a:ext uri="{FF2B5EF4-FFF2-40B4-BE49-F238E27FC236}">
                <a16:creationId xmlns:a16="http://schemas.microsoft.com/office/drawing/2014/main" id="{F2411BDE-05F0-4C3A-8A11-5B826182B508}"/>
              </a:ext>
            </a:extLst>
          </p:cNvPr>
          <p:cNvSpPr txBox="1"/>
          <p:nvPr/>
        </p:nvSpPr>
        <p:spPr>
          <a:xfrm>
            <a:off x="9927541" y="4933940"/>
            <a:ext cx="13051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>
                <a:latin typeface="+mj-lt"/>
              </a:rPr>
              <a:t>Weeks from ART initiation</a:t>
            </a:r>
          </a:p>
        </p:txBody>
      </p:sp>
      <p:sp>
        <p:nvSpPr>
          <p:cNvPr id="229" name="ZoneTexte 228">
            <a:extLst>
              <a:ext uri="{FF2B5EF4-FFF2-40B4-BE49-F238E27FC236}">
                <a16:creationId xmlns:a16="http://schemas.microsoft.com/office/drawing/2014/main" id="{2E51919D-EB6A-420D-A580-3470CCAB9993}"/>
              </a:ext>
            </a:extLst>
          </p:cNvPr>
          <p:cNvSpPr txBox="1"/>
          <p:nvPr/>
        </p:nvSpPr>
        <p:spPr>
          <a:xfrm>
            <a:off x="8920943" y="5156635"/>
            <a:ext cx="74090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>
                <a:latin typeface="+mj-lt"/>
              </a:rPr>
              <a:t>Number at risk</a:t>
            </a:r>
          </a:p>
        </p:txBody>
      </p:sp>
      <p:sp>
        <p:nvSpPr>
          <p:cNvPr id="230" name="ZoneTexte 229">
            <a:extLst>
              <a:ext uri="{FF2B5EF4-FFF2-40B4-BE49-F238E27FC236}">
                <a16:creationId xmlns:a16="http://schemas.microsoft.com/office/drawing/2014/main" id="{2B8CBDB3-FF90-428F-BB50-187FA5E56945}"/>
              </a:ext>
            </a:extLst>
          </p:cNvPr>
          <p:cNvSpPr txBox="1"/>
          <p:nvPr/>
        </p:nvSpPr>
        <p:spPr>
          <a:xfrm>
            <a:off x="9233056" y="2599781"/>
            <a:ext cx="283924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>
                <a:latin typeface="+mj-lt"/>
                <a:cs typeface="Calibri" panose="020F0502020204030204" pitchFamily="34" charset="0"/>
              </a:rPr>
              <a:t>Kaplan-Meier failure estimates</a:t>
            </a:r>
            <a:br>
              <a:rPr lang="en-US" sz="1050" b="1">
                <a:latin typeface="+mj-lt"/>
                <a:cs typeface="Calibri" panose="020F0502020204030204" pitchFamily="34" charset="0"/>
              </a:rPr>
            </a:br>
            <a:r>
              <a:rPr lang="en-US" sz="1050" b="1">
                <a:latin typeface="+mj-lt"/>
                <a:cs typeface="Calibri" panose="020F0502020204030204" pitchFamily="34" charset="0"/>
              </a:rPr>
              <a:t>for CD4/CD8 ratio normalization at cut-off </a:t>
            </a:r>
            <a:r>
              <a:rPr lang="en-US" sz="1050" b="1" u="sng">
                <a:latin typeface="+mj-lt"/>
                <a:cs typeface="Calibri" panose="020F0502020204030204" pitchFamily="34" charset="0"/>
              </a:rPr>
              <a:t>&gt;</a:t>
            </a:r>
            <a:r>
              <a:rPr lang="en-US" sz="1050" b="1">
                <a:latin typeface="+mj-lt"/>
                <a:cs typeface="Calibri" panose="020F0502020204030204" pitchFamily="34" charset="0"/>
              </a:rPr>
              <a:t> 1.5</a:t>
            </a:r>
          </a:p>
        </p:txBody>
      </p:sp>
      <p:sp>
        <p:nvSpPr>
          <p:cNvPr id="231" name="ZoneTexte 230">
            <a:extLst>
              <a:ext uri="{FF2B5EF4-FFF2-40B4-BE49-F238E27FC236}">
                <a16:creationId xmlns:a16="http://schemas.microsoft.com/office/drawing/2014/main" id="{37F9EDCA-28E4-4941-9439-38063CCCBDEE}"/>
              </a:ext>
            </a:extLst>
          </p:cNvPr>
          <p:cNvSpPr txBox="1"/>
          <p:nvPr/>
        </p:nvSpPr>
        <p:spPr>
          <a:xfrm>
            <a:off x="4754913" y="1929703"/>
            <a:ext cx="6000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Kaplan-Meier survival  estimates for CD4/CD8 ratio normalization </a:t>
            </a:r>
            <a:br>
              <a:rPr lang="en-US" sz="1600" b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600" b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at 0.5, 1 and 1.5 cut-offs in participants with 2DR and 3DR</a:t>
            </a:r>
          </a:p>
        </p:txBody>
      </p:sp>
      <p:sp>
        <p:nvSpPr>
          <p:cNvPr id="233" name="Text Box 3">
            <a:extLst>
              <a:ext uri="{FF2B5EF4-FFF2-40B4-BE49-F238E27FC236}">
                <a16:creationId xmlns:a16="http://schemas.microsoft.com/office/drawing/2014/main" id="{DB013C5C-380A-4999-B5BB-6F1EC6448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8325" y="6444771"/>
            <a:ext cx="2883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>
                <a:solidFill>
                  <a:srgbClr val="0070C0"/>
                </a:solidFill>
              </a:rPr>
              <a:t>Martinez-Sanz J, CROI 2022, Abs. 482</a:t>
            </a:r>
          </a:p>
        </p:txBody>
      </p:sp>
      <p:sp>
        <p:nvSpPr>
          <p:cNvPr id="234" name="ZoneTexte 233">
            <a:extLst>
              <a:ext uri="{FF2B5EF4-FFF2-40B4-BE49-F238E27FC236}">
                <a16:creationId xmlns:a16="http://schemas.microsoft.com/office/drawing/2014/main" id="{A27DD8F1-5557-43C7-A9C9-B4F8D0C433F4}"/>
              </a:ext>
            </a:extLst>
          </p:cNvPr>
          <p:cNvSpPr txBox="1"/>
          <p:nvPr/>
        </p:nvSpPr>
        <p:spPr>
          <a:xfrm>
            <a:off x="6233521" y="3122861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0,5</a:t>
            </a:r>
          </a:p>
        </p:txBody>
      </p:sp>
      <p:sp>
        <p:nvSpPr>
          <p:cNvPr id="235" name="ZoneTexte 234">
            <a:extLst>
              <a:ext uri="{FF2B5EF4-FFF2-40B4-BE49-F238E27FC236}">
                <a16:creationId xmlns:a16="http://schemas.microsoft.com/office/drawing/2014/main" id="{32A5FD2B-C2C4-46AD-BFE1-B1198E79600F}"/>
              </a:ext>
            </a:extLst>
          </p:cNvPr>
          <p:cNvSpPr txBox="1"/>
          <p:nvPr/>
        </p:nvSpPr>
        <p:spPr>
          <a:xfrm>
            <a:off x="6233521" y="3397863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0,4</a:t>
            </a:r>
          </a:p>
        </p:txBody>
      </p:sp>
      <p:sp>
        <p:nvSpPr>
          <p:cNvPr id="236" name="ZoneTexte 235">
            <a:extLst>
              <a:ext uri="{FF2B5EF4-FFF2-40B4-BE49-F238E27FC236}">
                <a16:creationId xmlns:a16="http://schemas.microsoft.com/office/drawing/2014/main" id="{5C898D93-4823-464F-BAAC-A84562DA2AFC}"/>
              </a:ext>
            </a:extLst>
          </p:cNvPr>
          <p:cNvSpPr txBox="1"/>
          <p:nvPr/>
        </p:nvSpPr>
        <p:spPr>
          <a:xfrm>
            <a:off x="6233521" y="3680486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0,3</a:t>
            </a:r>
          </a:p>
        </p:txBody>
      </p:sp>
      <p:sp>
        <p:nvSpPr>
          <p:cNvPr id="237" name="ZoneTexte 236">
            <a:extLst>
              <a:ext uri="{FF2B5EF4-FFF2-40B4-BE49-F238E27FC236}">
                <a16:creationId xmlns:a16="http://schemas.microsoft.com/office/drawing/2014/main" id="{30567DB3-4FC4-4295-8BDD-30200851DBDE}"/>
              </a:ext>
            </a:extLst>
          </p:cNvPr>
          <p:cNvSpPr txBox="1"/>
          <p:nvPr/>
        </p:nvSpPr>
        <p:spPr>
          <a:xfrm>
            <a:off x="6233521" y="3955489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0,2</a:t>
            </a:r>
          </a:p>
        </p:txBody>
      </p:sp>
      <p:sp>
        <p:nvSpPr>
          <p:cNvPr id="238" name="ZoneTexte 237">
            <a:extLst>
              <a:ext uri="{FF2B5EF4-FFF2-40B4-BE49-F238E27FC236}">
                <a16:creationId xmlns:a16="http://schemas.microsoft.com/office/drawing/2014/main" id="{6430CD5A-5045-4C53-BF0E-EE10063DBE8B}"/>
              </a:ext>
            </a:extLst>
          </p:cNvPr>
          <p:cNvSpPr txBox="1"/>
          <p:nvPr/>
        </p:nvSpPr>
        <p:spPr>
          <a:xfrm>
            <a:off x="6233521" y="4230493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0,1</a:t>
            </a:r>
          </a:p>
        </p:txBody>
      </p:sp>
      <p:sp>
        <p:nvSpPr>
          <p:cNvPr id="239" name="ZoneTexte 238">
            <a:extLst>
              <a:ext uri="{FF2B5EF4-FFF2-40B4-BE49-F238E27FC236}">
                <a16:creationId xmlns:a16="http://schemas.microsoft.com/office/drawing/2014/main" id="{170F6602-A3BC-464C-B706-E7FA5E0549DA}"/>
              </a:ext>
            </a:extLst>
          </p:cNvPr>
          <p:cNvSpPr txBox="1"/>
          <p:nvPr/>
        </p:nvSpPr>
        <p:spPr>
          <a:xfrm>
            <a:off x="6310466" y="4505494"/>
            <a:ext cx="235962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</a:t>
            </a:r>
          </a:p>
        </p:txBody>
      </p:sp>
      <p:sp>
        <p:nvSpPr>
          <p:cNvPr id="240" name="ZoneTexte 239">
            <a:extLst>
              <a:ext uri="{FF2B5EF4-FFF2-40B4-BE49-F238E27FC236}">
                <a16:creationId xmlns:a16="http://schemas.microsoft.com/office/drawing/2014/main" id="{B6DB33DC-47EB-49C7-BC68-CD0B8B79CE36}"/>
              </a:ext>
            </a:extLst>
          </p:cNvPr>
          <p:cNvSpPr txBox="1"/>
          <p:nvPr/>
        </p:nvSpPr>
        <p:spPr>
          <a:xfrm>
            <a:off x="3269223" y="3122861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0,5</a:t>
            </a:r>
          </a:p>
        </p:txBody>
      </p:sp>
      <p:sp>
        <p:nvSpPr>
          <p:cNvPr id="241" name="ZoneTexte 240">
            <a:extLst>
              <a:ext uri="{FF2B5EF4-FFF2-40B4-BE49-F238E27FC236}">
                <a16:creationId xmlns:a16="http://schemas.microsoft.com/office/drawing/2014/main" id="{D37D82BD-0466-4A97-B43E-834FD6B0000E}"/>
              </a:ext>
            </a:extLst>
          </p:cNvPr>
          <p:cNvSpPr txBox="1"/>
          <p:nvPr/>
        </p:nvSpPr>
        <p:spPr>
          <a:xfrm>
            <a:off x="3269223" y="3397863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0,4</a:t>
            </a:r>
          </a:p>
        </p:txBody>
      </p:sp>
      <p:sp>
        <p:nvSpPr>
          <p:cNvPr id="242" name="ZoneTexte 241">
            <a:extLst>
              <a:ext uri="{FF2B5EF4-FFF2-40B4-BE49-F238E27FC236}">
                <a16:creationId xmlns:a16="http://schemas.microsoft.com/office/drawing/2014/main" id="{D3735897-FB69-47B9-9F9A-12359267BA97}"/>
              </a:ext>
            </a:extLst>
          </p:cNvPr>
          <p:cNvSpPr txBox="1"/>
          <p:nvPr/>
        </p:nvSpPr>
        <p:spPr>
          <a:xfrm>
            <a:off x="3269223" y="3680486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0,3</a:t>
            </a:r>
          </a:p>
        </p:txBody>
      </p:sp>
      <p:sp>
        <p:nvSpPr>
          <p:cNvPr id="243" name="ZoneTexte 242">
            <a:extLst>
              <a:ext uri="{FF2B5EF4-FFF2-40B4-BE49-F238E27FC236}">
                <a16:creationId xmlns:a16="http://schemas.microsoft.com/office/drawing/2014/main" id="{1E2C79AE-807E-41CF-B556-A4C9DE7529E1}"/>
              </a:ext>
            </a:extLst>
          </p:cNvPr>
          <p:cNvSpPr txBox="1"/>
          <p:nvPr/>
        </p:nvSpPr>
        <p:spPr>
          <a:xfrm>
            <a:off x="3269223" y="3955489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0,2</a:t>
            </a:r>
          </a:p>
        </p:txBody>
      </p:sp>
      <p:sp>
        <p:nvSpPr>
          <p:cNvPr id="244" name="ZoneTexte 243">
            <a:extLst>
              <a:ext uri="{FF2B5EF4-FFF2-40B4-BE49-F238E27FC236}">
                <a16:creationId xmlns:a16="http://schemas.microsoft.com/office/drawing/2014/main" id="{8E919850-DED2-4CF5-8E52-D592F0F985EB}"/>
              </a:ext>
            </a:extLst>
          </p:cNvPr>
          <p:cNvSpPr txBox="1"/>
          <p:nvPr/>
        </p:nvSpPr>
        <p:spPr>
          <a:xfrm>
            <a:off x="3269223" y="4230493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0,1</a:t>
            </a:r>
          </a:p>
        </p:txBody>
      </p:sp>
      <p:sp>
        <p:nvSpPr>
          <p:cNvPr id="245" name="ZoneTexte 244">
            <a:extLst>
              <a:ext uri="{FF2B5EF4-FFF2-40B4-BE49-F238E27FC236}">
                <a16:creationId xmlns:a16="http://schemas.microsoft.com/office/drawing/2014/main" id="{B4FB96B9-AAFD-4961-9491-BB508427428C}"/>
              </a:ext>
            </a:extLst>
          </p:cNvPr>
          <p:cNvSpPr txBox="1"/>
          <p:nvPr/>
        </p:nvSpPr>
        <p:spPr>
          <a:xfrm>
            <a:off x="3346168" y="4505494"/>
            <a:ext cx="235962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</a:t>
            </a:r>
          </a:p>
        </p:txBody>
      </p:sp>
      <p:sp>
        <p:nvSpPr>
          <p:cNvPr id="247" name="Line 82">
            <a:extLst>
              <a:ext uri="{FF2B5EF4-FFF2-40B4-BE49-F238E27FC236}">
                <a16:creationId xmlns:a16="http://schemas.microsoft.com/office/drawing/2014/main" id="{F7BF3F84-0806-422C-9D4E-2234EF12B4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4580" y="5612738"/>
            <a:ext cx="271772" cy="0"/>
          </a:xfrm>
          <a:prstGeom prst="line">
            <a:avLst/>
          </a:prstGeom>
          <a:noFill/>
          <a:ln w="15875" cap="rnd">
            <a:solidFill>
              <a:srgbClr val="006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650">
              <a:latin typeface="+mj-lt"/>
            </a:endParaRPr>
          </a:p>
        </p:txBody>
      </p:sp>
      <p:sp>
        <p:nvSpPr>
          <p:cNvPr id="248" name="Line 83">
            <a:extLst>
              <a:ext uri="{FF2B5EF4-FFF2-40B4-BE49-F238E27FC236}">
                <a16:creationId xmlns:a16="http://schemas.microsoft.com/office/drawing/2014/main" id="{FEC74E80-A44B-4EF8-9107-76DC92C94E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4580" y="5443908"/>
            <a:ext cx="271772" cy="0"/>
          </a:xfrm>
          <a:prstGeom prst="line">
            <a:avLst/>
          </a:prstGeom>
          <a:noFill/>
          <a:ln w="15875" cap="rnd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650">
              <a:latin typeface="+mj-lt"/>
            </a:endParaRPr>
          </a:p>
        </p:txBody>
      </p:sp>
      <p:sp>
        <p:nvSpPr>
          <p:cNvPr id="249" name="Line 82">
            <a:extLst>
              <a:ext uri="{FF2B5EF4-FFF2-40B4-BE49-F238E27FC236}">
                <a16:creationId xmlns:a16="http://schemas.microsoft.com/office/drawing/2014/main" id="{908AC6B3-731B-4EA2-A131-1CCBB2E01A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63007" y="5612738"/>
            <a:ext cx="271772" cy="0"/>
          </a:xfrm>
          <a:prstGeom prst="line">
            <a:avLst/>
          </a:prstGeom>
          <a:noFill/>
          <a:ln w="15875" cap="rnd">
            <a:solidFill>
              <a:srgbClr val="006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650">
              <a:latin typeface="+mj-lt"/>
            </a:endParaRPr>
          </a:p>
        </p:txBody>
      </p:sp>
      <p:sp>
        <p:nvSpPr>
          <p:cNvPr id="250" name="Line 83">
            <a:extLst>
              <a:ext uri="{FF2B5EF4-FFF2-40B4-BE49-F238E27FC236}">
                <a16:creationId xmlns:a16="http://schemas.microsoft.com/office/drawing/2014/main" id="{1C70C736-1F20-4FE4-ADE4-D79386EEF1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63007" y="5443908"/>
            <a:ext cx="271772" cy="0"/>
          </a:xfrm>
          <a:prstGeom prst="line">
            <a:avLst/>
          </a:prstGeom>
          <a:noFill/>
          <a:ln w="15875" cap="rnd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65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6457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5">
            <a:extLst>
              <a:ext uri="{FF2B5EF4-FFF2-40B4-BE49-F238E27FC236}">
                <a16:creationId xmlns:a16="http://schemas.microsoft.com/office/drawing/2014/main" id="{B594D0C7-42FC-EE48-9CA8-62341F9C6C19}"/>
              </a:ext>
            </a:extLst>
          </p:cNvPr>
          <p:cNvSpPr>
            <a:spLocks/>
          </p:cNvSpPr>
          <p:nvPr/>
        </p:nvSpPr>
        <p:spPr bwMode="auto">
          <a:xfrm rot="4583703">
            <a:off x="4085341" y="4375226"/>
            <a:ext cx="2741998" cy="1927385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79C6C9C3-5F68-D24D-9195-B527322ED3ED}"/>
              </a:ext>
            </a:extLst>
          </p:cNvPr>
          <p:cNvSpPr>
            <a:spLocks/>
          </p:cNvSpPr>
          <p:nvPr/>
        </p:nvSpPr>
        <p:spPr bwMode="auto">
          <a:xfrm rot="10420084">
            <a:off x="1333496" y="2776872"/>
            <a:ext cx="3161733" cy="1641748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8A392A7-8F1D-4C7A-A314-0684FD2E6C70}"/>
              </a:ext>
            </a:extLst>
          </p:cNvPr>
          <p:cNvGrpSpPr/>
          <p:nvPr/>
        </p:nvGrpSpPr>
        <p:grpSpPr>
          <a:xfrm>
            <a:off x="1732382" y="124748"/>
            <a:ext cx="7447915" cy="5976646"/>
            <a:chOff x="2808898" y="208473"/>
            <a:chExt cx="7447915" cy="5976646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 rot="11431672">
              <a:off x="2808898" y="1711843"/>
              <a:ext cx="3161733" cy="1641748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884EE2D0-CF66-413D-824C-4518ABACFCB4}"/>
                </a:ext>
              </a:extLst>
            </p:cNvPr>
            <p:cNvGrpSpPr/>
            <p:nvPr/>
          </p:nvGrpSpPr>
          <p:grpSpPr>
            <a:xfrm>
              <a:off x="3542922" y="208473"/>
              <a:ext cx="6713891" cy="5976646"/>
              <a:chOff x="3905075" y="66213"/>
              <a:chExt cx="6713891" cy="5976646"/>
            </a:xfrm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3B18667D-AB7E-4695-B3C4-7E6877348ECA}"/>
                  </a:ext>
                </a:extLst>
              </p:cNvPr>
              <p:cNvSpPr>
                <a:spLocks/>
              </p:cNvSpPr>
              <p:nvPr/>
            </p:nvSpPr>
            <p:spPr bwMode="auto">
              <a:xfrm rot="1929400">
                <a:off x="6507794" y="3237261"/>
                <a:ext cx="3472867" cy="2348359"/>
              </a:xfrm>
              <a:custGeom>
                <a:avLst/>
                <a:gdLst>
                  <a:gd name="T0" fmla="*/ 939 w 939"/>
                  <a:gd name="T1" fmla="*/ 370 h 681"/>
                  <a:gd name="T2" fmla="*/ 918 w 939"/>
                  <a:gd name="T3" fmla="*/ 496 h 681"/>
                  <a:gd name="T4" fmla="*/ 715 w 939"/>
                  <a:gd name="T5" fmla="*/ 666 h 681"/>
                  <a:gd name="T6" fmla="*/ 104 w 939"/>
                  <a:gd name="T7" fmla="*/ 487 h 681"/>
                  <a:gd name="T8" fmla="*/ 90 w 939"/>
                  <a:gd name="T9" fmla="*/ 283 h 681"/>
                  <a:gd name="T10" fmla="*/ 552 w 939"/>
                  <a:gd name="T11" fmla="*/ 19 h 681"/>
                  <a:gd name="T12" fmla="*/ 738 w 939"/>
                  <a:gd name="T13" fmla="*/ 16 h 681"/>
                  <a:gd name="T14" fmla="*/ 862 w 939"/>
                  <a:gd name="T15" fmla="*/ 114 h 681"/>
                  <a:gd name="T16" fmla="*/ 939 w 939"/>
                  <a:gd name="T17" fmla="*/ 370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9" h="681">
                    <a:moveTo>
                      <a:pt x="939" y="370"/>
                    </a:moveTo>
                    <a:cubicBezTo>
                      <a:pt x="939" y="433"/>
                      <a:pt x="928" y="455"/>
                      <a:pt x="918" y="496"/>
                    </a:cubicBezTo>
                    <a:cubicBezTo>
                      <a:pt x="888" y="609"/>
                      <a:pt x="831" y="658"/>
                      <a:pt x="715" y="666"/>
                    </a:cubicBezTo>
                    <a:cubicBezTo>
                      <a:pt x="490" y="681"/>
                      <a:pt x="284" y="617"/>
                      <a:pt x="104" y="487"/>
                    </a:cubicBezTo>
                    <a:cubicBezTo>
                      <a:pt x="0" y="411"/>
                      <a:pt x="10" y="364"/>
                      <a:pt x="90" y="283"/>
                    </a:cubicBezTo>
                    <a:cubicBezTo>
                      <a:pt x="219" y="152"/>
                      <a:pt x="375" y="64"/>
                      <a:pt x="552" y="19"/>
                    </a:cubicBezTo>
                    <a:cubicBezTo>
                      <a:pt x="611" y="4"/>
                      <a:pt x="680" y="0"/>
                      <a:pt x="738" y="16"/>
                    </a:cubicBezTo>
                    <a:cubicBezTo>
                      <a:pt x="786" y="29"/>
                      <a:pt x="839" y="71"/>
                      <a:pt x="862" y="114"/>
                    </a:cubicBezTo>
                    <a:cubicBezTo>
                      <a:pt x="902" y="191"/>
                      <a:pt x="939" y="294"/>
                      <a:pt x="939" y="37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tx2">
                      <a:lumMod val="20000"/>
                      <a:lumOff val="80000"/>
                    </a:schemeClr>
                  </a:gs>
                  <a:gs pos="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3B18667D-AB7E-4695-B3C4-7E6877348ECA}"/>
                  </a:ext>
                </a:extLst>
              </p:cNvPr>
              <p:cNvSpPr>
                <a:spLocks/>
              </p:cNvSpPr>
              <p:nvPr/>
            </p:nvSpPr>
            <p:spPr bwMode="auto">
              <a:xfrm rot="8218038">
                <a:off x="3905075" y="3731962"/>
                <a:ext cx="3161733" cy="2310897"/>
              </a:xfrm>
              <a:custGeom>
                <a:avLst/>
                <a:gdLst>
                  <a:gd name="T0" fmla="*/ 939 w 939"/>
                  <a:gd name="T1" fmla="*/ 370 h 681"/>
                  <a:gd name="T2" fmla="*/ 918 w 939"/>
                  <a:gd name="T3" fmla="*/ 496 h 681"/>
                  <a:gd name="T4" fmla="*/ 715 w 939"/>
                  <a:gd name="T5" fmla="*/ 666 h 681"/>
                  <a:gd name="T6" fmla="*/ 104 w 939"/>
                  <a:gd name="T7" fmla="*/ 487 h 681"/>
                  <a:gd name="T8" fmla="*/ 90 w 939"/>
                  <a:gd name="T9" fmla="*/ 283 h 681"/>
                  <a:gd name="T10" fmla="*/ 552 w 939"/>
                  <a:gd name="T11" fmla="*/ 19 h 681"/>
                  <a:gd name="T12" fmla="*/ 738 w 939"/>
                  <a:gd name="T13" fmla="*/ 16 h 681"/>
                  <a:gd name="T14" fmla="*/ 862 w 939"/>
                  <a:gd name="T15" fmla="*/ 114 h 681"/>
                  <a:gd name="T16" fmla="*/ 939 w 939"/>
                  <a:gd name="T17" fmla="*/ 370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9" h="681">
                    <a:moveTo>
                      <a:pt x="939" y="370"/>
                    </a:moveTo>
                    <a:cubicBezTo>
                      <a:pt x="939" y="433"/>
                      <a:pt x="928" y="455"/>
                      <a:pt x="918" y="496"/>
                    </a:cubicBezTo>
                    <a:cubicBezTo>
                      <a:pt x="888" y="609"/>
                      <a:pt x="831" y="658"/>
                      <a:pt x="715" y="666"/>
                    </a:cubicBezTo>
                    <a:cubicBezTo>
                      <a:pt x="490" y="681"/>
                      <a:pt x="284" y="617"/>
                      <a:pt x="104" y="487"/>
                    </a:cubicBezTo>
                    <a:cubicBezTo>
                      <a:pt x="0" y="411"/>
                      <a:pt x="10" y="364"/>
                      <a:pt x="90" y="283"/>
                    </a:cubicBezTo>
                    <a:cubicBezTo>
                      <a:pt x="219" y="152"/>
                      <a:pt x="375" y="64"/>
                      <a:pt x="552" y="19"/>
                    </a:cubicBezTo>
                    <a:cubicBezTo>
                      <a:pt x="611" y="4"/>
                      <a:pt x="680" y="0"/>
                      <a:pt x="738" y="16"/>
                    </a:cubicBezTo>
                    <a:cubicBezTo>
                      <a:pt x="786" y="29"/>
                      <a:pt x="839" y="71"/>
                      <a:pt x="862" y="114"/>
                    </a:cubicBezTo>
                    <a:cubicBezTo>
                      <a:pt x="902" y="191"/>
                      <a:pt x="939" y="294"/>
                      <a:pt x="939" y="37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tx2">
                      <a:lumMod val="20000"/>
                      <a:lumOff val="80000"/>
                    </a:schemeClr>
                  </a:gs>
                  <a:gs pos="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6" name="Freeform 5"/>
              <p:cNvSpPr>
                <a:spLocks/>
              </p:cNvSpPr>
              <p:nvPr/>
            </p:nvSpPr>
            <p:spPr bwMode="auto">
              <a:xfrm rot="15992910">
                <a:off x="4516645" y="488326"/>
                <a:ext cx="2944749" cy="2100523"/>
              </a:xfrm>
              <a:custGeom>
                <a:avLst/>
                <a:gdLst>
                  <a:gd name="T0" fmla="*/ 939 w 939"/>
                  <a:gd name="T1" fmla="*/ 370 h 681"/>
                  <a:gd name="T2" fmla="*/ 918 w 939"/>
                  <a:gd name="T3" fmla="*/ 496 h 681"/>
                  <a:gd name="T4" fmla="*/ 715 w 939"/>
                  <a:gd name="T5" fmla="*/ 666 h 681"/>
                  <a:gd name="T6" fmla="*/ 104 w 939"/>
                  <a:gd name="T7" fmla="*/ 487 h 681"/>
                  <a:gd name="T8" fmla="*/ 90 w 939"/>
                  <a:gd name="T9" fmla="*/ 283 h 681"/>
                  <a:gd name="T10" fmla="*/ 552 w 939"/>
                  <a:gd name="T11" fmla="*/ 19 h 681"/>
                  <a:gd name="T12" fmla="*/ 738 w 939"/>
                  <a:gd name="T13" fmla="*/ 16 h 681"/>
                  <a:gd name="T14" fmla="*/ 862 w 939"/>
                  <a:gd name="T15" fmla="*/ 114 h 681"/>
                  <a:gd name="T16" fmla="*/ 939 w 939"/>
                  <a:gd name="T17" fmla="*/ 370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9" h="681">
                    <a:moveTo>
                      <a:pt x="939" y="370"/>
                    </a:moveTo>
                    <a:cubicBezTo>
                      <a:pt x="939" y="433"/>
                      <a:pt x="928" y="455"/>
                      <a:pt x="918" y="496"/>
                    </a:cubicBezTo>
                    <a:cubicBezTo>
                      <a:pt x="888" y="609"/>
                      <a:pt x="831" y="658"/>
                      <a:pt x="715" y="666"/>
                    </a:cubicBezTo>
                    <a:cubicBezTo>
                      <a:pt x="490" y="681"/>
                      <a:pt x="284" y="617"/>
                      <a:pt x="104" y="487"/>
                    </a:cubicBezTo>
                    <a:cubicBezTo>
                      <a:pt x="0" y="411"/>
                      <a:pt x="10" y="364"/>
                      <a:pt x="90" y="283"/>
                    </a:cubicBezTo>
                    <a:cubicBezTo>
                      <a:pt x="219" y="152"/>
                      <a:pt x="375" y="64"/>
                      <a:pt x="552" y="19"/>
                    </a:cubicBezTo>
                    <a:cubicBezTo>
                      <a:pt x="611" y="4"/>
                      <a:pt x="680" y="0"/>
                      <a:pt x="738" y="16"/>
                    </a:cubicBezTo>
                    <a:cubicBezTo>
                      <a:pt x="786" y="29"/>
                      <a:pt x="839" y="71"/>
                      <a:pt x="862" y="114"/>
                    </a:cubicBezTo>
                    <a:cubicBezTo>
                      <a:pt x="902" y="191"/>
                      <a:pt x="939" y="294"/>
                      <a:pt x="939" y="37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tx2">
                      <a:lumMod val="20000"/>
                      <a:lumOff val="80000"/>
                    </a:schemeClr>
                  </a:gs>
                  <a:gs pos="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auto">
              <a:xfrm rot="19201002">
                <a:off x="5880250" y="1170958"/>
                <a:ext cx="3205308" cy="1950474"/>
              </a:xfrm>
              <a:custGeom>
                <a:avLst/>
                <a:gdLst>
                  <a:gd name="T0" fmla="*/ 939 w 939"/>
                  <a:gd name="T1" fmla="*/ 370 h 681"/>
                  <a:gd name="T2" fmla="*/ 918 w 939"/>
                  <a:gd name="T3" fmla="*/ 496 h 681"/>
                  <a:gd name="T4" fmla="*/ 715 w 939"/>
                  <a:gd name="T5" fmla="*/ 666 h 681"/>
                  <a:gd name="T6" fmla="*/ 104 w 939"/>
                  <a:gd name="T7" fmla="*/ 487 h 681"/>
                  <a:gd name="T8" fmla="*/ 90 w 939"/>
                  <a:gd name="T9" fmla="*/ 283 h 681"/>
                  <a:gd name="T10" fmla="*/ 552 w 939"/>
                  <a:gd name="T11" fmla="*/ 19 h 681"/>
                  <a:gd name="T12" fmla="*/ 738 w 939"/>
                  <a:gd name="T13" fmla="*/ 16 h 681"/>
                  <a:gd name="T14" fmla="*/ 862 w 939"/>
                  <a:gd name="T15" fmla="*/ 114 h 681"/>
                  <a:gd name="T16" fmla="*/ 939 w 939"/>
                  <a:gd name="T17" fmla="*/ 370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9" h="681">
                    <a:moveTo>
                      <a:pt x="939" y="370"/>
                    </a:moveTo>
                    <a:cubicBezTo>
                      <a:pt x="939" y="433"/>
                      <a:pt x="928" y="455"/>
                      <a:pt x="918" y="496"/>
                    </a:cubicBezTo>
                    <a:cubicBezTo>
                      <a:pt x="888" y="609"/>
                      <a:pt x="831" y="658"/>
                      <a:pt x="715" y="666"/>
                    </a:cubicBezTo>
                    <a:cubicBezTo>
                      <a:pt x="490" y="681"/>
                      <a:pt x="284" y="617"/>
                      <a:pt x="104" y="487"/>
                    </a:cubicBezTo>
                    <a:cubicBezTo>
                      <a:pt x="0" y="411"/>
                      <a:pt x="10" y="364"/>
                      <a:pt x="90" y="283"/>
                    </a:cubicBezTo>
                    <a:cubicBezTo>
                      <a:pt x="219" y="152"/>
                      <a:pt x="375" y="64"/>
                      <a:pt x="552" y="19"/>
                    </a:cubicBezTo>
                    <a:cubicBezTo>
                      <a:pt x="611" y="4"/>
                      <a:pt x="680" y="0"/>
                      <a:pt x="738" y="16"/>
                    </a:cubicBezTo>
                    <a:cubicBezTo>
                      <a:pt x="786" y="29"/>
                      <a:pt x="839" y="71"/>
                      <a:pt x="862" y="114"/>
                    </a:cubicBezTo>
                    <a:cubicBezTo>
                      <a:pt x="902" y="191"/>
                      <a:pt x="939" y="294"/>
                      <a:pt x="939" y="37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tx2">
                      <a:lumMod val="20000"/>
                      <a:lumOff val="80000"/>
                    </a:schemeClr>
                  </a:gs>
                  <a:gs pos="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206206" y="584154"/>
                <a:ext cx="1508618" cy="1506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002060"/>
                    </a:solidFill>
                  </a:rPr>
                  <a:t>BIC/FTC/TAF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002060"/>
                    </a:solidFill>
                  </a:rPr>
                  <a:t>5y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FF6600"/>
                    </a:solidFill>
                  </a:rPr>
                  <a:t>1489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FF6600"/>
                    </a:solidFill>
                  </a:rPr>
                  <a:t>1490</a:t>
                </a:r>
              </a:p>
            </p:txBody>
          </p:sp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3B18667D-AB7E-4695-B3C4-7E6877348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2023" y="2247336"/>
                <a:ext cx="3716943" cy="1666262"/>
              </a:xfrm>
              <a:custGeom>
                <a:avLst/>
                <a:gdLst>
                  <a:gd name="T0" fmla="*/ 939 w 939"/>
                  <a:gd name="T1" fmla="*/ 370 h 681"/>
                  <a:gd name="T2" fmla="*/ 918 w 939"/>
                  <a:gd name="T3" fmla="*/ 496 h 681"/>
                  <a:gd name="T4" fmla="*/ 715 w 939"/>
                  <a:gd name="T5" fmla="*/ 666 h 681"/>
                  <a:gd name="T6" fmla="*/ 104 w 939"/>
                  <a:gd name="T7" fmla="*/ 487 h 681"/>
                  <a:gd name="T8" fmla="*/ 90 w 939"/>
                  <a:gd name="T9" fmla="*/ 283 h 681"/>
                  <a:gd name="T10" fmla="*/ 552 w 939"/>
                  <a:gd name="T11" fmla="*/ 19 h 681"/>
                  <a:gd name="T12" fmla="*/ 738 w 939"/>
                  <a:gd name="T13" fmla="*/ 16 h 681"/>
                  <a:gd name="T14" fmla="*/ 862 w 939"/>
                  <a:gd name="T15" fmla="*/ 114 h 681"/>
                  <a:gd name="T16" fmla="*/ 939 w 939"/>
                  <a:gd name="T17" fmla="*/ 370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9" h="681">
                    <a:moveTo>
                      <a:pt x="939" y="370"/>
                    </a:moveTo>
                    <a:cubicBezTo>
                      <a:pt x="939" y="433"/>
                      <a:pt x="928" y="455"/>
                      <a:pt x="918" y="496"/>
                    </a:cubicBezTo>
                    <a:cubicBezTo>
                      <a:pt x="888" y="609"/>
                      <a:pt x="831" y="658"/>
                      <a:pt x="715" y="666"/>
                    </a:cubicBezTo>
                    <a:cubicBezTo>
                      <a:pt x="490" y="681"/>
                      <a:pt x="284" y="617"/>
                      <a:pt x="104" y="487"/>
                    </a:cubicBezTo>
                    <a:cubicBezTo>
                      <a:pt x="0" y="411"/>
                      <a:pt x="10" y="364"/>
                      <a:pt x="90" y="283"/>
                    </a:cubicBezTo>
                    <a:cubicBezTo>
                      <a:pt x="219" y="152"/>
                      <a:pt x="375" y="64"/>
                      <a:pt x="552" y="19"/>
                    </a:cubicBezTo>
                    <a:cubicBezTo>
                      <a:pt x="611" y="4"/>
                      <a:pt x="680" y="0"/>
                      <a:pt x="738" y="16"/>
                    </a:cubicBezTo>
                    <a:cubicBezTo>
                      <a:pt x="786" y="29"/>
                      <a:pt x="839" y="71"/>
                      <a:pt x="862" y="114"/>
                    </a:cubicBezTo>
                    <a:cubicBezTo>
                      <a:pt x="902" y="191"/>
                      <a:pt x="939" y="294"/>
                      <a:pt x="939" y="37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tx2">
                      <a:lumMod val="20000"/>
                      <a:lumOff val="80000"/>
                    </a:schemeClr>
                  </a:gs>
                  <a:gs pos="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AA9C96C-C8A5-41F5-A475-3397B9580B98}"/>
                  </a:ext>
                </a:extLst>
              </p:cNvPr>
              <p:cNvSpPr/>
              <p:nvPr/>
            </p:nvSpPr>
            <p:spPr>
              <a:xfrm>
                <a:off x="7824474" y="2581180"/>
                <a:ext cx="2416687" cy="1147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002060"/>
                    </a:solidFill>
                  </a:rPr>
                  <a:t>DTG/3TC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002060"/>
                    </a:solidFill>
                  </a:rPr>
                  <a:t>Switch baseline RAM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FF6600"/>
                    </a:solidFill>
                  </a:rPr>
                  <a:t>SALSA</a:t>
                </a:r>
              </a:p>
            </p:txBody>
          </p:sp>
          <p:sp>
            <p:nvSpPr>
              <p:cNvPr id="11" name="Ellipse 10"/>
              <p:cNvSpPr/>
              <p:nvPr/>
            </p:nvSpPr>
            <p:spPr>
              <a:xfrm>
                <a:off x="5250650" y="2144273"/>
                <a:ext cx="2340000" cy="2340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A9C96C-C8A5-41F5-A475-3397B9580B98}"/>
                  </a:ext>
                </a:extLst>
              </p:cNvPr>
              <p:cNvSpPr/>
              <p:nvPr/>
            </p:nvSpPr>
            <p:spPr>
              <a:xfrm>
                <a:off x="5714243" y="2951501"/>
                <a:ext cx="1422954" cy="8104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400" b="1" dirty="0">
                    <a:solidFill>
                      <a:schemeClr val="bg1"/>
                    </a:solidFill>
                  </a:rPr>
                  <a:t>ARV 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400" b="1" dirty="0">
                    <a:solidFill>
                      <a:schemeClr val="bg1"/>
                    </a:solidFill>
                  </a:rPr>
                  <a:t>strategies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AA9C96C-C8A5-41F5-A475-3397B9580B98}"/>
                  </a:ext>
                </a:extLst>
              </p:cNvPr>
              <p:cNvSpPr/>
              <p:nvPr/>
            </p:nvSpPr>
            <p:spPr>
              <a:xfrm>
                <a:off x="7190200" y="3983233"/>
                <a:ext cx="2547812" cy="1506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002060"/>
                    </a:solidFill>
                  </a:rPr>
                  <a:t>DTG vs DRV/r 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002060"/>
                    </a:solidFill>
                  </a:rPr>
                  <a:t>(+ TDF/3TC vs ZD/3TC)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002060"/>
                    </a:solidFill>
                  </a:rPr>
                  <a:t>2</a:t>
                </a:r>
                <a:r>
                  <a:rPr lang="en-US" sz="2000" b="1" baseline="30000" dirty="0">
                    <a:solidFill>
                      <a:srgbClr val="002060"/>
                    </a:solidFill>
                  </a:rPr>
                  <a:t>nd</a:t>
                </a:r>
                <a:r>
                  <a:rPr lang="en-US" sz="2000" b="1" dirty="0">
                    <a:solidFill>
                      <a:srgbClr val="002060"/>
                    </a:solidFill>
                  </a:rPr>
                  <a:t> line 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FF6600"/>
                    </a:solidFill>
                  </a:rPr>
                  <a:t>NADIA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195454" y="4490989"/>
                <a:ext cx="1945533" cy="1147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002060"/>
                    </a:solidFill>
                  </a:rPr>
                  <a:t>CAB LA + RPV LA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002060"/>
                    </a:solidFill>
                  </a:rPr>
                  <a:t>Q8W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FF6600"/>
                    </a:solidFill>
                  </a:rPr>
                  <a:t>ATLAS-2M W152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2863839" y="1933160"/>
              <a:ext cx="209470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fr-FR" sz="2000" b="1" dirty="0">
                  <a:solidFill>
                    <a:srgbClr val="002060"/>
                  </a:solidFill>
                </a:rPr>
                <a:t>LENACAPAVIR</a:t>
              </a:r>
            </a:p>
            <a:p>
              <a:pPr algn="ctr">
                <a:lnSpc>
                  <a:spcPts val="2800"/>
                </a:lnSpc>
              </a:pPr>
              <a:r>
                <a:rPr lang="fr-FR" sz="2000" b="1" dirty="0">
                  <a:solidFill>
                    <a:srgbClr val="002060"/>
                  </a:solidFill>
                </a:rPr>
                <a:t>Multi-R</a:t>
              </a:r>
            </a:p>
            <a:p>
              <a:pPr algn="ctr">
                <a:lnSpc>
                  <a:spcPts val="2800"/>
                </a:lnSpc>
              </a:pPr>
              <a:r>
                <a:rPr lang="fr-FR" sz="2000" b="1" dirty="0">
                  <a:solidFill>
                    <a:srgbClr val="FF6600"/>
                  </a:solidFill>
                </a:rPr>
                <a:t>CAPELLA</a:t>
              </a:r>
              <a:endParaRPr lang="en-US" sz="2000" b="1" dirty="0">
                <a:solidFill>
                  <a:srgbClr val="FF6600"/>
                </a:solidFill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5C56744-6399-E943-B328-7B50566D29FA}"/>
              </a:ext>
            </a:extLst>
          </p:cNvPr>
          <p:cNvSpPr/>
          <p:nvPr/>
        </p:nvSpPr>
        <p:spPr>
          <a:xfrm>
            <a:off x="5424813" y="1037809"/>
            <a:ext cx="1942904" cy="15065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DTG/3TC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Switch 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Residual viremia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FF6600"/>
                </a:solidFill>
              </a:rPr>
              <a:t>TANGO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80F906-AC8B-3A4E-9A1A-F8742BBAC875}"/>
              </a:ext>
            </a:extLst>
          </p:cNvPr>
          <p:cNvSpPr/>
          <p:nvPr/>
        </p:nvSpPr>
        <p:spPr>
          <a:xfrm>
            <a:off x="1533088" y="3146141"/>
            <a:ext cx="20947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fr-FR" sz="2000" b="1" dirty="0">
                <a:solidFill>
                  <a:srgbClr val="002060"/>
                </a:solidFill>
              </a:rPr>
              <a:t>LENACAPAVIR</a:t>
            </a:r>
          </a:p>
          <a:p>
            <a:pPr algn="ctr">
              <a:lnSpc>
                <a:spcPts val="2800"/>
              </a:lnSpc>
            </a:pPr>
            <a:r>
              <a:rPr lang="fr-FR" sz="2000" b="1" dirty="0">
                <a:solidFill>
                  <a:srgbClr val="002060"/>
                </a:solidFill>
              </a:rPr>
              <a:t>1st line</a:t>
            </a:r>
          </a:p>
          <a:p>
            <a:pPr algn="ctr">
              <a:lnSpc>
                <a:spcPts val="2800"/>
              </a:lnSpc>
            </a:pPr>
            <a:r>
              <a:rPr lang="fr-FR" sz="2000" b="1" dirty="0">
                <a:solidFill>
                  <a:srgbClr val="FF6600"/>
                </a:solidFill>
              </a:rPr>
              <a:t>CALIBRATE</a:t>
            </a:r>
            <a:endParaRPr lang="en-US" sz="2000" b="1" dirty="0">
              <a:solidFill>
                <a:srgbClr val="FF66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80A9A6-94F5-004E-A139-B6935EFD96DB}"/>
              </a:ext>
            </a:extLst>
          </p:cNvPr>
          <p:cNvSpPr/>
          <p:nvPr/>
        </p:nvSpPr>
        <p:spPr>
          <a:xfrm>
            <a:off x="4817942" y="5350191"/>
            <a:ext cx="1430007" cy="11474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DTG vs PI/r 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2</a:t>
            </a:r>
            <a:r>
              <a:rPr lang="en-US" sz="2000" b="1" baseline="30000" dirty="0">
                <a:solidFill>
                  <a:srgbClr val="002060"/>
                </a:solidFill>
              </a:rPr>
              <a:t>nd</a:t>
            </a:r>
            <a:r>
              <a:rPr lang="en-US" sz="2000" b="1" dirty="0">
                <a:solidFill>
                  <a:srgbClr val="002060"/>
                </a:solidFill>
              </a:rPr>
              <a:t> line 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FF6600"/>
                </a:solidFill>
              </a:rPr>
              <a:t>VISEND</a:t>
            </a:r>
          </a:p>
        </p:txBody>
      </p:sp>
    </p:spTree>
    <p:extLst>
      <p:ext uri="{BB962C8B-B14F-4D97-AF65-F5344CB8AC3E}">
        <p14:creationId xmlns:p14="http://schemas.microsoft.com/office/powerpoint/2010/main" val="30713919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A2E640-9723-A649-8F73-C7613CDC5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Declining prevalence of HAND with new ART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06BF8A-3168-492E-9D3E-47C8919FF1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1619250"/>
            <a:ext cx="3685706" cy="45720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Monocentric, retrospective, </a:t>
            </a:r>
            <a:br>
              <a:rPr lang="en-US" sz="1800" dirty="0"/>
            </a:br>
            <a:r>
              <a:rPr lang="en-US" sz="1800" dirty="0"/>
              <a:t>cross-sectional analysis of neurocognitive profile in ART-treated PLWH, prospectively enrolled between 2009-2020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All patients underwent neuropsychological assessment by a standardized battery of 13 tests on 5 different domains and were classified as having HAND according to Frascati’s criteria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2,383 NP consecutive tests over 1,365 PLWH collected during 4 time periods (2009-2011,2012-2014,2015-2017,2018-2020)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11BD8C-6098-B041-BC97-764D03387E99}"/>
              </a:ext>
            </a:extLst>
          </p:cNvPr>
          <p:cNvSpPr/>
          <p:nvPr/>
        </p:nvSpPr>
        <p:spPr bwMode="auto">
          <a:xfrm>
            <a:off x="5964268" y="2325834"/>
            <a:ext cx="153804" cy="156277"/>
          </a:xfrm>
          <a:prstGeom prst="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F7F938-BB5D-0743-A2A4-438E1AB38B0F}"/>
              </a:ext>
            </a:extLst>
          </p:cNvPr>
          <p:cNvSpPr/>
          <p:nvPr/>
        </p:nvSpPr>
        <p:spPr bwMode="auto">
          <a:xfrm>
            <a:off x="7112852" y="2325834"/>
            <a:ext cx="153804" cy="156277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5C872F-0597-9349-969B-12F5B1094EDB}"/>
              </a:ext>
            </a:extLst>
          </p:cNvPr>
          <p:cNvSpPr/>
          <p:nvPr/>
        </p:nvSpPr>
        <p:spPr bwMode="auto">
          <a:xfrm>
            <a:off x="8273659" y="2325834"/>
            <a:ext cx="153804" cy="156277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EF98AF-53A5-1741-8CEB-5230C191C96D}"/>
              </a:ext>
            </a:extLst>
          </p:cNvPr>
          <p:cNvSpPr/>
          <p:nvPr/>
        </p:nvSpPr>
        <p:spPr bwMode="auto">
          <a:xfrm>
            <a:off x="9417525" y="2325834"/>
            <a:ext cx="153804" cy="156277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048F630-4B70-9A4D-9DD7-194B1ECA1367}"/>
              </a:ext>
            </a:extLst>
          </p:cNvPr>
          <p:cNvSpPr txBox="1"/>
          <p:nvPr/>
        </p:nvSpPr>
        <p:spPr>
          <a:xfrm>
            <a:off x="6134915" y="2250084"/>
            <a:ext cx="970137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</a:rPr>
              <a:t>2009-2011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7DD6314-003B-CA4A-9E55-7D4290973C90}"/>
              </a:ext>
            </a:extLst>
          </p:cNvPr>
          <p:cNvSpPr txBox="1"/>
          <p:nvPr/>
        </p:nvSpPr>
        <p:spPr>
          <a:xfrm>
            <a:off x="7273064" y="2250084"/>
            <a:ext cx="970137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</a:rPr>
              <a:t>2012-2014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17471A8-6084-A541-B6EC-2DEED13002AA}"/>
              </a:ext>
            </a:extLst>
          </p:cNvPr>
          <p:cNvSpPr txBox="1"/>
          <p:nvPr/>
        </p:nvSpPr>
        <p:spPr>
          <a:xfrm>
            <a:off x="8418902" y="2250084"/>
            <a:ext cx="970137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</a:rPr>
              <a:t>2015-2017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0B6D4A1-E2A7-834D-BAFA-3AC0F21992F9}"/>
              </a:ext>
            </a:extLst>
          </p:cNvPr>
          <p:cNvSpPr txBox="1"/>
          <p:nvPr/>
        </p:nvSpPr>
        <p:spPr>
          <a:xfrm>
            <a:off x="9580121" y="2250084"/>
            <a:ext cx="970137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</a:rPr>
              <a:t>2018-2020</a:t>
            </a: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8076DBA3-030D-1241-84CE-DBFF574F5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9892" y="1800596"/>
            <a:ext cx="65435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rPr>
              <a:t>HAND prevalence according to calendar period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5AF4F9-8303-9644-823D-F9AD91CE1A59}"/>
              </a:ext>
            </a:extLst>
          </p:cNvPr>
          <p:cNvSpPr/>
          <p:nvPr/>
        </p:nvSpPr>
        <p:spPr>
          <a:xfrm>
            <a:off x="4841826" y="5776250"/>
            <a:ext cx="6484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Decrease in prevalence over time persisted after adjustement on age, transmission category, CD4 nadir, current CD4 and viral load</a:t>
            </a:r>
          </a:p>
        </p:txBody>
      </p:sp>
      <p:sp>
        <p:nvSpPr>
          <p:cNvPr id="26" name="Text Box 3">
            <a:extLst>
              <a:ext uri="{FF2B5EF4-FFF2-40B4-BE49-F238E27FC236}">
                <a16:creationId xmlns:a16="http://schemas.microsoft.com/office/drawing/2014/main" id="{31D7CF9B-B900-499E-A913-17EAFBA3C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3962" y="6444771"/>
            <a:ext cx="2668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it-IT" sz="1400" i="1" dirty="0" err="1">
                <a:solidFill>
                  <a:srgbClr val="0070C0"/>
                </a:solidFill>
              </a:rPr>
              <a:t>Mastrorosa</a:t>
            </a:r>
            <a:r>
              <a:rPr lang="it-IT" sz="1400" i="1" dirty="0">
                <a:solidFill>
                  <a:srgbClr val="0070C0"/>
                </a:solidFill>
              </a:rPr>
              <a:t> I, CROI 2022, Abs. 132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BBDCE54-B4EA-4C58-A5A6-D7FFBF42448C}"/>
              </a:ext>
            </a:extLst>
          </p:cNvPr>
          <p:cNvGrpSpPr/>
          <p:nvPr/>
        </p:nvGrpSpPr>
        <p:grpSpPr>
          <a:xfrm>
            <a:off x="4638675" y="2380547"/>
            <a:ext cx="7010399" cy="3311899"/>
            <a:chOff x="309001" y="1532022"/>
            <a:chExt cx="6909466" cy="4606311"/>
          </a:xfrm>
        </p:grpSpPr>
        <p:graphicFrame>
          <p:nvGraphicFramePr>
            <p:cNvPr id="23" name="Graphique 22">
              <a:extLst>
                <a:ext uri="{FF2B5EF4-FFF2-40B4-BE49-F238E27FC236}">
                  <a16:creationId xmlns:a16="http://schemas.microsoft.com/office/drawing/2014/main" id="{5F60293D-A6BD-421F-AF3B-FF0281A312A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10300883"/>
                </p:ext>
              </p:extLst>
            </p:nvPr>
          </p:nvGraphicFramePr>
          <p:xfrm>
            <a:off x="309001" y="1532022"/>
            <a:ext cx="6909466" cy="46063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5C566F8-A8F8-4BA2-B679-2067F7568708}"/>
                </a:ext>
              </a:extLst>
            </p:cNvPr>
            <p:cNvSpPr txBox="1"/>
            <p:nvPr/>
          </p:nvSpPr>
          <p:spPr>
            <a:xfrm>
              <a:off x="1177189" y="5689408"/>
              <a:ext cx="630706" cy="428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000000"/>
                  </a:solidFill>
                </a:rPr>
                <a:t>HAND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5FF87070-6843-4942-ACCD-C4A1A69DF919}"/>
                </a:ext>
              </a:extLst>
            </p:cNvPr>
            <p:cNvSpPr txBox="1"/>
            <p:nvPr/>
          </p:nvSpPr>
          <p:spPr>
            <a:xfrm>
              <a:off x="2461472" y="5689408"/>
              <a:ext cx="1243336" cy="428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000000"/>
                  </a:solidFill>
                </a:rPr>
                <a:t>Asymptomatic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D2067B14-C453-4367-B079-582A831B5390}"/>
                </a:ext>
              </a:extLst>
            </p:cNvPr>
            <p:cNvSpPr txBox="1"/>
            <p:nvPr/>
          </p:nvSpPr>
          <p:spPr>
            <a:xfrm>
              <a:off x="4417460" y="5689408"/>
              <a:ext cx="520111" cy="428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000000"/>
                  </a:solidFill>
                </a:rPr>
                <a:t>Mild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2CA198E-A5B9-4D3B-AFF7-5E99F6FFA1C4}"/>
                </a:ext>
              </a:extLst>
            </p:cNvPr>
            <p:cNvSpPr txBox="1"/>
            <p:nvPr/>
          </p:nvSpPr>
          <p:spPr>
            <a:xfrm>
              <a:off x="5817710" y="5689408"/>
              <a:ext cx="900809" cy="428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000000"/>
                  </a:solidFill>
                </a:rPr>
                <a:t>Dementia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AB368B6C-2605-3F47-A54F-A556EF177B98}"/>
              </a:ext>
            </a:extLst>
          </p:cNvPr>
          <p:cNvSpPr txBox="1"/>
          <p:nvPr/>
        </p:nvSpPr>
        <p:spPr>
          <a:xfrm>
            <a:off x="9132109" y="2798032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rgbClr val="000000"/>
                </a:solidFill>
              </a:rPr>
              <a:t>p &lt; 0,001</a:t>
            </a:r>
          </a:p>
        </p:txBody>
      </p:sp>
    </p:spTree>
    <p:extLst>
      <p:ext uri="{BB962C8B-B14F-4D97-AF65-F5344CB8AC3E}">
        <p14:creationId xmlns:p14="http://schemas.microsoft.com/office/powerpoint/2010/main" val="28490394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532D50-01EF-6D4E-AAD4-2B4AD2A34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11160642" cy="1481068"/>
          </a:xfrm>
        </p:spPr>
        <p:txBody>
          <a:bodyPr>
            <a:normAutofit/>
          </a:bodyPr>
          <a:lstStyle/>
          <a:p>
            <a:r>
              <a:rPr lang="en-US" dirty="0" err="1"/>
              <a:t>InMIND</a:t>
            </a:r>
            <a:r>
              <a:rPr lang="en-US" dirty="0"/>
              <a:t> study (</a:t>
            </a:r>
            <a:r>
              <a:rPr lang="en-US" altLang="en-US" sz="3600" dirty="0"/>
              <a:t>ACTG A5324): Intensification of ART in patients with cognitive impairment</a:t>
            </a:r>
            <a:r>
              <a:rPr lang="en-US" dirty="0"/>
              <a:t> </a:t>
            </a:r>
          </a:p>
        </p:txBody>
      </p:sp>
      <p:sp>
        <p:nvSpPr>
          <p:cNvPr id="564" name="Espace réservé du contenu 563">
            <a:extLst>
              <a:ext uri="{FF2B5EF4-FFF2-40B4-BE49-F238E27FC236}">
                <a16:creationId xmlns:a16="http://schemas.microsoft.com/office/drawing/2014/main" id="{5C1B1101-B1FB-4C84-AD90-7410DE5BF3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908561"/>
            <a:ext cx="10972800" cy="477838"/>
          </a:xfrm>
        </p:spPr>
        <p:txBody>
          <a:bodyPr>
            <a:normAutofit/>
          </a:bodyPr>
          <a:lstStyle/>
          <a:p>
            <a:r>
              <a:rPr lang="en-US" sz="2000" dirty="0"/>
              <a:t> Randomized, double-blind, placebo-controlled trial at 25 international sites (14 in U.S.)</a:t>
            </a:r>
            <a:endParaRPr lang="fr-FR" sz="1800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1878C56-33D2-44B8-BA52-9F2958036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3962" y="6444771"/>
            <a:ext cx="2668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it-IT" sz="1400" i="1" dirty="0" err="1">
                <a:solidFill>
                  <a:srgbClr val="0070C0"/>
                </a:solidFill>
              </a:rPr>
              <a:t>Letendre</a:t>
            </a:r>
            <a:r>
              <a:rPr lang="it-IT" sz="1400" i="1" dirty="0">
                <a:solidFill>
                  <a:srgbClr val="0070C0"/>
                </a:solidFill>
              </a:rPr>
              <a:t> SL, CROI 2022, Abs. 133</a:t>
            </a:r>
          </a:p>
        </p:txBody>
      </p:sp>
      <p:sp>
        <p:nvSpPr>
          <p:cNvPr id="177" name="Freeform 225">
            <a:extLst>
              <a:ext uri="{FF2B5EF4-FFF2-40B4-BE49-F238E27FC236}">
                <a16:creationId xmlns:a16="http://schemas.microsoft.com/office/drawing/2014/main" id="{BA24AEAA-6FB3-41F7-B122-E5D057D3EADC}"/>
              </a:ext>
            </a:extLst>
          </p:cNvPr>
          <p:cNvSpPr>
            <a:spLocks/>
          </p:cNvSpPr>
          <p:nvPr/>
        </p:nvSpPr>
        <p:spPr bwMode="auto">
          <a:xfrm>
            <a:off x="5780933" y="3190876"/>
            <a:ext cx="4397375" cy="600075"/>
          </a:xfrm>
          <a:custGeom>
            <a:avLst/>
            <a:gdLst>
              <a:gd name="T0" fmla="*/ 0 w 4613"/>
              <a:gd name="T1" fmla="*/ 0 h 627"/>
              <a:gd name="T2" fmla="*/ 0 w 4613"/>
              <a:gd name="T3" fmla="*/ 0 h 627"/>
              <a:gd name="T4" fmla="*/ 4613 w 4613"/>
              <a:gd name="T5" fmla="*/ 0 h 627"/>
              <a:gd name="T6" fmla="*/ 4613 w 4613"/>
              <a:gd name="T7" fmla="*/ 627 h 627"/>
              <a:gd name="T8" fmla="*/ 0 w 4613"/>
              <a:gd name="T9" fmla="*/ 627 h 627"/>
              <a:gd name="T10" fmla="*/ 0 w 4613"/>
              <a:gd name="T11" fmla="*/ 0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13" h="627">
                <a:moveTo>
                  <a:pt x="0" y="0"/>
                </a:moveTo>
                <a:lnTo>
                  <a:pt x="0" y="0"/>
                </a:lnTo>
                <a:lnTo>
                  <a:pt x="4613" y="0"/>
                </a:lnTo>
                <a:lnTo>
                  <a:pt x="4613" y="627"/>
                </a:lnTo>
                <a:lnTo>
                  <a:pt x="0" y="627"/>
                </a:lnTo>
                <a:lnTo>
                  <a:pt x="0" y="0"/>
                </a:lnTo>
                <a:close/>
              </a:path>
            </a:pathLst>
          </a:custGeom>
          <a:solidFill>
            <a:srgbClr val="01587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i="0" u="none" strike="noStrike" baseline="0" dirty="0">
                <a:solidFill>
                  <a:srgbClr val="FFFFFF"/>
                </a:solidFill>
                <a:latin typeface="+mj-lt"/>
              </a:rPr>
              <a:t>Add DTG + MVC to Existing ART (N = 61)</a:t>
            </a:r>
            <a:endParaRPr lang="fr-FR" b="1" dirty="0">
              <a:latin typeface="+mj-lt"/>
            </a:endParaRPr>
          </a:p>
        </p:txBody>
      </p:sp>
      <p:sp>
        <p:nvSpPr>
          <p:cNvPr id="214" name="Freeform 262">
            <a:extLst>
              <a:ext uri="{FF2B5EF4-FFF2-40B4-BE49-F238E27FC236}">
                <a16:creationId xmlns:a16="http://schemas.microsoft.com/office/drawing/2014/main" id="{30B64F7D-BEC3-492F-A358-C3103421A53A}"/>
              </a:ext>
            </a:extLst>
          </p:cNvPr>
          <p:cNvSpPr>
            <a:spLocks/>
          </p:cNvSpPr>
          <p:nvPr/>
        </p:nvSpPr>
        <p:spPr bwMode="auto">
          <a:xfrm>
            <a:off x="5780933" y="4568826"/>
            <a:ext cx="4397375" cy="484188"/>
          </a:xfrm>
          <a:custGeom>
            <a:avLst/>
            <a:gdLst>
              <a:gd name="T0" fmla="*/ 0 w 4613"/>
              <a:gd name="T1" fmla="*/ 0 h 507"/>
              <a:gd name="T2" fmla="*/ 0 w 4613"/>
              <a:gd name="T3" fmla="*/ 0 h 507"/>
              <a:gd name="T4" fmla="*/ 4613 w 4613"/>
              <a:gd name="T5" fmla="*/ 0 h 507"/>
              <a:gd name="T6" fmla="*/ 4613 w 4613"/>
              <a:gd name="T7" fmla="*/ 507 h 507"/>
              <a:gd name="T8" fmla="*/ 0 w 4613"/>
              <a:gd name="T9" fmla="*/ 507 h 507"/>
              <a:gd name="T10" fmla="*/ 0 w 4613"/>
              <a:gd name="T11" fmla="*/ 0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13" h="507">
                <a:moveTo>
                  <a:pt x="0" y="0"/>
                </a:moveTo>
                <a:lnTo>
                  <a:pt x="0" y="0"/>
                </a:lnTo>
                <a:lnTo>
                  <a:pt x="4613" y="0"/>
                </a:lnTo>
                <a:lnTo>
                  <a:pt x="4613" y="507"/>
                </a:lnTo>
                <a:lnTo>
                  <a:pt x="0" y="507"/>
                </a:lnTo>
                <a:lnTo>
                  <a:pt x="0" y="0"/>
                </a:lnTo>
                <a:close/>
              </a:path>
            </a:pathLst>
          </a:custGeom>
          <a:solidFill>
            <a:srgbClr val="00823B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i="0" u="none" strike="noStrike" baseline="0" dirty="0">
                <a:solidFill>
                  <a:srgbClr val="FFFFFF"/>
                </a:solidFill>
                <a:latin typeface="+mj-lt"/>
              </a:rPr>
              <a:t>Add Dual Placebo to Existing ART (N = 63)</a:t>
            </a:r>
            <a:endParaRPr lang="fr-FR" b="1" dirty="0">
              <a:latin typeface="+mj-lt"/>
            </a:endParaRPr>
          </a:p>
        </p:txBody>
      </p:sp>
      <p:sp>
        <p:nvSpPr>
          <p:cNvPr id="256" name="Freeform 304">
            <a:extLst>
              <a:ext uri="{FF2B5EF4-FFF2-40B4-BE49-F238E27FC236}">
                <a16:creationId xmlns:a16="http://schemas.microsoft.com/office/drawing/2014/main" id="{D2A47A34-FC81-494E-9DBE-E761D93AD92A}"/>
              </a:ext>
            </a:extLst>
          </p:cNvPr>
          <p:cNvSpPr>
            <a:spLocks/>
          </p:cNvSpPr>
          <p:nvPr/>
        </p:nvSpPr>
        <p:spPr bwMode="auto">
          <a:xfrm>
            <a:off x="5780933" y="3905251"/>
            <a:ext cx="4397375" cy="509588"/>
          </a:xfrm>
          <a:custGeom>
            <a:avLst/>
            <a:gdLst>
              <a:gd name="T0" fmla="*/ 0 w 4613"/>
              <a:gd name="T1" fmla="*/ 0 h 533"/>
              <a:gd name="T2" fmla="*/ 0 w 4613"/>
              <a:gd name="T3" fmla="*/ 0 h 533"/>
              <a:gd name="T4" fmla="*/ 4613 w 4613"/>
              <a:gd name="T5" fmla="*/ 0 h 533"/>
              <a:gd name="T6" fmla="*/ 4613 w 4613"/>
              <a:gd name="T7" fmla="*/ 533 h 533"/>
              <a:gd name="T8" fmla="*/ 0 w 4613"/>
              <a:gd name="T9" fmla="*/ 533 h 533"/>
              <a:gd name="T10" fmla="*/ 0 w 4613"/>
              <a:gd name="T11" fmla="*/ 0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13" h="533">
                <a:moveTo>
                  <a:pt x="0" y="0"/>
                </a:moveTo>
                <a:lnTo>
                  <a:pt x="0" y="0"/>
                </a:lnTo>
                <a:lnTo>
                  <a:pt x="4613" y="0"/>
                </a:lnTo>
                <a:lnTo>
                  <a:pt x="4613" y="533"/>
                </a:lnTo>
                <a:lnTo>
                  <a:pt x="0" y="533"/>
                </a:lnTo>
                <a:lnTo>
                  <a:pt x="0" y="0"/>
                </a:lnTo>
                <a:close/>
              </a:path>
            </a:pathLst>
          </a:custGeom>
          <a:solidFill>
            <a:srgbClr val="E1471D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i="0" u="none" strike="noStrike" baseline="0" dirty="0">
                <a:solidFill>
                  <a:srgbClr val="FFFFFF"/>
                </a:solidFill>
                <a:latin typeface="+mj-lt"/>
              </a:rPr>
              <a:t>Add DTG + Placebo to Existing ART (</a:t>
            </a:r>
            <a:r>
              <a:rPr lang="en-US" b="1" dirty="0">
                <a:solidFill>
                  <a:srgbClr val="FFFFFF"/>
                </a:solidFill>
                <a:latin typeface="+mj-lt"/>
              </a:rPr>
              <a:t>N</a:t>
            </a:r>
            <a:r>
              <a:rPr lang="en-US" sz="1800" b="1" i="0" u="none" strike="noStrike" baseline="0" dirty="0">
                <a:solidFill>
                  <a:srgbClr val="FFFFFF"/>
                </a:solidFill>
                <a:latin typeface="+mj-lt"/>
              </a:rPr>
              <a:t> = 67)</a:t>
            </a:r>
            <a:endParaRPr lang="fr-FR" b="1" dirty="0">
              <a:latin typeface="+mj-lt"/>
            </a:endParaRPr>
          </a:p>
        </p:txBody>
      </p:sp>
      <p:sp>
        <p:nvSpPr>
          <p:cNvPr id="111" name="Freeform 506">
            <a:extLst>
              <a:ext uri="{FF2B5EF4-FFF2-40B4-BE49-F238E27FC236}">
                <a16:creationId xmlns:a16="http://schemas.microsoft.com/office/drawing/2014/main" id="{B7B465A4-5908-4DDC-BC70-DED0EB1EA5AB}"/>
              </a:ext>
            </a:extLst>
          </p:cNvPr>
          <p:cNvSpPr>
            <a:spLocks noEditPoints="1"/>
          </p:cNvSpPr>
          <p:nvPr/>
        </p:nvSpPr>
        <p:spPr bwMode="auto">
          <a:xfrm>
            <a:off x="7659688" y="2852738"/>
            <a:ext cx="85725" cy="284163"/>
          </a:xfrm>
          <a:custGeom>
            <a:avLst/>
            <a:gdLst>
              <a:gd name="T0" fmla="*/ 60 w 90"/>
              <a:gd name="T1" fmla="*/ 0 h 297"/>
              <a:gd name="T2" fmla="*/ 60 w 90"/>
              <a:gd name="T3" fmla="*/ 0 h 297"/>
              <a:gd name="T4" fmla="*/ 60 w 90"/>
              <a:gd name="T5" fmla="*/ 222 h 297"/>
              <a:gd name="T6" fmla="*/ 30 w 90"/>
              <a:gd name="T7" fmla="*/ 222 h 297"/>
              <a:gd name="T8" fmla="*/ 30 w 90"/>
              <a:gd name="T9" fmla="*/ 0 h 297"/>
              <a:gd name="T10" fmla="*/ 60 w 90"/>
              <a:gd name="T11" fmla="*/ 0 h 297"/>
              <a:gd name="T12" fmla="*/ 90 w 90"/>
              <a:gd name="T13" fmla="*/ 207 h 297"/>
              <a:gd name="T14" fmla="*/ 90 w 90"/>
              <a:gd name="T15" fmla="*/ 207 h 297"/>
              <a:gd name="T16" fmla="*/ 45 w 90"/>
              <a:gd name="T17" fmla="*/ 297 h 297"/>
              <a:gd name="T18" fmla="*/ 0 w 90"/>
              <a:gd name="T19" fmla="*/ 207 h 297"/>
              <a:gd name="T20" fmla="*/ 90 w 90"/>
              <a:gd name="T21" fmla="*/ 20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0" h="297">
                <a:moveTo>
                  <a:pt x="60" y="0"/>
                </a:moveTo>
                <a:lnTo>
                  <a:pt x="60" y="0"/>
                </a:lnTo>
                <a:lnTo>
                  <a:pt x="60" y="222"/>
                </a:lnTo>
                <a:lnTo>
                  <a:pt x="30" y="222"/>
                </a:lnTo>
                <a:lnTo>
                  <a:pt x="30" y="0"/>
                </a:lnTo>
                <a:lnTo>
                  <a:pt x="60" y="0"/>
                </a:lnTo>
                <a:close/>
                <a:moveTo>
                  <a:pt x="90" y="207"/>
                </a:moveTo>
                <a:lnTo>
                  <a:pt x="90" y="207"/>
                </a:lnTo>
                <a:lnTo>
                  <a:pt x="45" y="297"/>
                </a:lnTo>
                <a:lnTo>
                  <a:pt x="0" y="207"/>
                </a:lnTo>
                <a:lnTo>
                  <a:pt x="90" y="20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2" name="Freeform 507">
            <a:extLst>
              <a:ext uri="{FF2B5EF4-FFF2-40B4-BE49-F238E27FC236}">
                <a16:creationId xmlns:a16="http://schemas.microsoft.com/office/drawing/2014/main" id="{0AC96B11-50FD-4E29-9BCE-2CB6C09028DA}"/>
              </a:ext>
            </a:extLst>
          </p:cNvPr>
          <p:cNvSpPr>
            <a:spLocks noEditPoints="1"/>
          </p:cNvSpPr>
          <p:nvPr/>
        </p:nvSpPr>
        <p:spPr bwMode="auto">
          <a:xfrm>
            <a:off x="8728075" y="2879726"/>
            <a:ext cx="85725" cy="282575"/>
          </a:xfrm>
          <a:custGeom>
            <a:avLst/>
            <a:gdLst>
              <a:gd name="T0" fmla="*/ 60 w 90"/>
              <a:gd name="T1" fmla="*/ 0 h 296"/>
              <a:gd name="T2" fmla="*/ 60 w 90"/>
              <a:gd name="T3" fmla="*/ 0 h 296"/>
              <a:gd name="T4" fmla="*/ 60 w 90"/>
              <a:gd name="T5" fmla="*/ 221 h 296"/>
              <a:gd name="T6" fmla="*/ 30 w 90"/>
              <a:gd name="T7" fmla="*/ 221 h 296"/>
              <a:gd name="T8" fmla="*/ 30 w 90"/>
              <a:gd name="T9" fmla="*/ 0 h 296"/>
              <a:gd name="T10" fmla="*/ 60 w 90"/>
              <a:gd name="T11" fmla="*/ 0 h 296"/>
              <a:gd name="T12" fmla="*/ 90 w 90"/>
              <a:gd name="T13" fmla="*/ 206 h 296"/>
              <a:gd name="T14" fmla="*/ 90 w 90"/>
              <a:gd name="T15" fmla="*/ 206 h 296"/>
              <a:gd name="T16" fmla="*/ 45 w 90"/>
              <a:gd name="T17" fmla="*/ 296 h 296"/>
              <a:gd name="T18" fmla="*/ 0 w 90"/>
              <a:gd name="T19" fmla="*/ 206 h 296"/>
              <a:gd name="T20" fmla="*/ 90 w 90"/>
              <a:gd name="T21" fmla="*/ 206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0" h="296">
                <a:moveTo>
                  <a:pt x="60" y="0"/>
                </a:moveTo>
                <a:lnTo>
                  <a:pt x="60" y="0"/>
                </a:lnTo>
                <a:lnTo>
                  <a:pt x="60" y="221"/>
                </a:lnTo>
                <a:lnTo>
                  <a:pt x="30" y="221"/>
                </a:lnTo>
                <a:lnTo>
                  <a:pt x="30" y="0"/>
                </a:lnTo>
                <a:lnTo>
                  <a:pt x="60" y="0"/>
                </a:lnTo>
                <a:close/>
                <a:moveTo>
                  <a:pt x="90" y="206"/>
                </a:moveTo>
                <a:lnTo>
                  <a:pt x="90" y="206"/>
                </a:lnTo>
                <a:lnTo>
                  <a:pt x="45" y="296"/>
                </a:lnTo>
                <a:lnTo>
                  <a:pt x="0" y="206"/>
                </a:lnTo>
                <a:lnTo>
                  <a:pt x="90" y="20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3" name="Freeform 508">
            <a:extLst>
              <a:ext uri="{FF2B5EF4-FFF2-40B4-BE49-F238E27FC236}">
                <a16:creationId xmlns:a16="http://schemas.microsoft.com/office/drawing/2014/main" id="{0DCC2F2D-A330-4DB8-A20C-C8BF4E1ECAB4}"/>
              </a:ext>
            </a:extLst>
          </p:cNvPr>
          <p:cNvSpPr>
            <a:spLocks noEditPoints="1"/>
          </p:cNvSpPr>
          <p:nvPr/>
        </p:nvSpPr>
        <p:spPr bwMode="auto">
          <a:xfrm>
            <a:off x="6502400" y="2852738"/>
            <a:ext cx="85725" cy="284163"/>
          </a:xfrm>
          <a:custGeom>
            <a:avLst/>
            <a:gdLst>
              <a:gd name="T0" fmla="*/ 60 w 90"/>
              <a:gd name="T1" fmla="*/ 0 h 297"/>
              <a:gd name="T2" fmla="*/ 60 w 90"/>
              <a:gd name="T3" fmla="*/ 0 h 297"/>
              <a:gd name="T4" fmla="*/ 60 w 90"/>
              <a:gd name="T5" fmla="*/ 222 h 297"/>
              <a:gd name="T6" fmla="*/ 30 w 90"/>
              <a:gd name="T7" fmla="*/ 222 h 297"/>
              <a:gd name="T8" fmla="*/ 30 w 90"/>
              <a:gd name="T9" fmla="*/ 0 h 297"/>
              <a:gd name="T10" fmla="*/ 60 w 90"/>
              <a:gd name="T11" fmla="*/ 0 h 297"/>
              <a:gd name="T12" fmla="*/ 90 w 90"/>
              <a:gd name="T13" fmla="*/ 207 h 297"/>
              <a:gd name="T14" fmla="*/ 90 w 90"/>
              <a:gd name="T15" fmla="*/ 207 h 297"/>
              <a:gd name="T16" fmla="*/ 45 w 90"/>
              <a:gd name="T17" fmla="*/ 297 h 297"/>
              <a:gd name="T18" fmla="*/ 0 w 90"/>
              <a:gd name="T19" fmla="*/ 207 h 297"/>
              <a:gd name="T20" fmla="*/ 90 w 90"/>
              <a:gd name="T21" fmla="*/ 20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0" h="297">
                <a:moveTo>
                  <a:pt x="60" y="0"/>
                </a:moveTo>
                <a:lnTo>
                  <a:pt x="60" y="0"/>
                </a:lnTo>
                <a:lnTo>
                  <a:pt x="60" y="222"/>
                </a:lnTo>
                <a:lnTo>
                  <a:pt x="30" y="222"/>
                </a:lnTo>
                <a:lnTo>
                  <a:pt x="30" y="0"/>
                </a:lnTo>
                <a:lnTo>
                  <a:pt x="60" y="0"/>
                </a:lnTo>
                <a:close/>
                <a:moveTo>
                  <a:pt x="90" y="207"/>
                </a:moveTo>
                <a:lnTo>
                  <a:pt x="90" y="207"/>
                </a:lnTo>
                <a:lnTo>
                  <a:pt x="45" y="297"/>
                </a:lnTo>
                <a:lnTo>
                  <a:pt x="0" y="207"/>
                </a:lnTo>
                <a:lnTo>
                  <a:pt x="90" y="20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4" name="Freeform 509">
            <a:extLst>
              <a:ext uri="{FF2B5EF4-FFF2-40B4-BE49-F238E27FC236}">
                <a16:creationId xmlns:a16="http://schemas.microsoft.com/office/drawing/2014/main" id="{34687B4C-D1EC-40C5-979A-6CE48597EFF9}"/>
              </a:ext>
            </a:extLst>
          </p:cNvPr>
          <p:cNvSpPr>
            <a:spLocks noEditPoints="1"/>
          </p:cNvSpPr>
          <p:nvPr/>
        </p:nvSpPr>
        <p:spPr bwMode="auto">
          <a:xfrm>
            <a:off x="9847263" y="2865438"/>
            <a:ext cx="85725" cy="284163"/>
          </a:xfrm>
          <a:custGeom>
            <a:avLst/>
            <a:gdLst>
              <a:gd name="T0" fmla="*/ 59 w 90"/>
              <a:gd name="T1" fmla="*/ 0 h 297"/>
              <a:gd name="T2" fmla="*/ 59 w 90"/>
              <a:gd name="T3" fmla="*/ 0 h 297"/>
              <a:gd name="T4" fmla="*/ 60 w 90"/>
              <a:gd name="T5" fmla="*/ 222 h 297"/>
              <a:gd name="T6" fmla="*/ 30 w 90"/>
              <a:gd name="T7" fmla="*/ 222 h 297"/>
              <a:gd name="T8" fmla="*/ 29 w 90"/>
              <a:gd name="T9" fmla="*/ 0 h 297"/>
              <a:gd name="T10" fmla="*/ 59 w 90"/>
              <a:gd name="T11" fmla="*/ 0 h 297"/>
              <a:gd name="T12" fmla="*/ 90 w 90"/>
              <a:gd name="T13" fmla="*/ 207 h 297"/>
              <a:gd name="T14" fmla="*/ 90 w 90"/>
              <a:gd name="T15" fmla="*/ 207 h 297"/>
              <a:gd name="T16" fmla="*/ 45 w 90"/>
              <a:gd name="T17" fmla="*/ 297 h 297"/>
              <a:gd name="T18" fmla="*/ 0 w 90"/>
              <a:gd name="T19" fmla="*/ 207 h 297"/>
              <a:gd name="T20" fmla="*/ 90 w 90"/>
              <a:gd name="T21" fmla="*/ 20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0" h="297">
                <a:moveTo>
                  <a:pt x="59" y="0"/>
                </a:moveTo>
                <a:lnTo>
                  <a:pt x="59" y="0"/>
                </a:lnTo>
                <a:lnTo>
                  <a:pt x="60" y="222"/>
                </a:lnTo>
                <a:lnTo>
                  <a:pt x="30" y="222"/>
                </a:lnTo>
                <a:lnTo>
                  <a:pt x="29" y="0"/>
                </a:lnTo>
                <a:lnTo>
                  <a:pt x="59" y="0"/>
                </a:lnTo>
                <a:close/>
                <a:moveTo>
                  <a:pt x="90" y="207"/>
                </a:moveTo>
                <a:lnTo>
                  <a:pt x="90" y="207"/>
                </a:lnTo>
                <a:lnTo>
                  <a:pt x="45" y="297"/>
                </a:lnTo>
                <a:lnTo>
                  <a:pt x="0" y="207"/>
                </a:lnTo>
                <a:lnTo>
                  <a:pt x="90" y="20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8" name="Rectangle 526">
            <a:extLst>
              <a:ext uri="{FF2B5EF4-FFF2-40B4-BE49-F238E27FC236}">
                <a16:creationId xmlns:a16="http://schemas.microsoft.com/office/drawing/2014/main" id="{52F7DC73-8D23-4CE1-9C0D-B45042514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6913" y="2598424"/>
            <a:ext cx="26459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i="0" u="none" strike="noStrike" baseline="0" dirty="0">
                <a:latin typeface="+mj-lt"/>
              </a:rPr>
              <a:t>Neuropsychological Testing:</a:t>
            </a:r>
            <a:endParaRPr kumimoji="0" lang="en-US" altLang="fr-F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59" name="Rectangle 526">
            <a:extLst>
              <a:ext uri="{FF2B5EF4-FFF2-40B4-BE49-F238E27FC236}">
                <a16:creationId xmlns:a16="http://schemas.microsoft.com/office/drawing/2014/main" id="{7EE0A408-02C2-4AA9-968C-7C363697F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6811" y="2598424"/>
            <a:ext cx="6075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800" b="1" i="0" u="none" strike="noStrike" baseline="0" dirty="0" err="1">
                <a:latin typeface="+mj-lt"/>
              </a:rPr>
              <a:t>Wk</a:t>
            </a:r>
            <a:r>
              <a:rPr lang="fr-FR" sz="1800" b="1" i="0" u="none" strike="noStrike" baseline="0" dirty="0">
                <a:latin typeface="+mj-lt"/>
              </a:rPr>
              <a:t> 24</a:t>
            </a:r>
            <a:endParaRPr kumimoji="0" lang="fr-FR" altLang="fr-F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60" name="Rectangle 526">
            <a:extLst>
              <a:ext uri="{FF2B5EF4-FFF2-40B4-BE49-F238E27FC236}">
                <a16:creationId xmlns:a16="http://schemas.microsoft.com/office/drawing/2014/main" id="{29FA8C73-06A9-4094-9D1E-CC76D0827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6438" y="2598424"/>
            <a:ext cx="6075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800" b="1" i="0" u="none" strike="noStrike" baseline="0" dirty="0" err="1">
                <a:latin typeface="+mj-lt"/>
              </a:rPr>
              <a:t>Wk</a:t>
            </a:r>
            <a:r>
              <a:rPr lang="fr-FR" sz="1800" b="1" i="0" u="none" strike="noStrike" baseline="0" dirty="0">
                <a:latin typeface="+mj-lt"/>
              </a:rPr>
              <a:t> 96</a:t>
            </a:r>
            <a:endParaRPr kumimoji="0" lang="fr-FR" altLang="fr-F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61" name="Rectangle 526">
            <a:extLst>
              <a:ext uri="{FF2B5EF4-FFF2-40B4-BE49-F238E27FC236}">
                <a16:creationId xmlns:a16="http://schemas.microsoft.com/office/drawing/2014/main" id="{923E778C-F875-4475-8915-2DDFB70F9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068" y="2598424"/>
            <a:ext cx="6075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800" b="1" i="0" u="none" strike="noStrike" baseline="0" dirty="0" err="1">
                <a:latin typeface="+mj-lt"/>
              </a:rPr>
              <a:t>Wk</a:t>
            </a:r>
            <a:r>
              <a:rPr lang="fr-FR" sz="1800" b="1" i="0" u="none" strike="noStrike" baseline="0" dirty="0">
                <a:latin typeface="+mj-lt"/>
              </a:rPr>
              <a:t> 48</a:t>
            </a:r>
            <a:endParaRPr kumimoji="0" lang="fr-FR" altLang="fr-F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62" name="Rectangle 526">
            <a:extLst>
              <a:ext uri="{FF2B5EF4-FFF2-40B4-BE49-F238E27FC236}">
                <a16:creationId xmlns:a16="http://schemas.microsoft.com/office/drawing/2014/main" id="{B9675002-C22A-45C4-B69C-4B0D04264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9548" y="2598424"/>
            <a:ext cx="6075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800" b="1" i="0" u="none" strike="noStrike" baseline="0" dirty="0" err="1">
                <a:latin typeface="+mj-lt"/>
              </a:rPr>
              <a:t>Wk</a:t>
            </a:r>
            <a:r>
              <a:rPr lang="fr-FR" sz="1800" b="1" i="0" u="none" strike="noStrike" baseline="0" dirty="0">
                <a:latin typeface="+mj-lt"/>
              </a:rPr>
              <a:t> 72</a:t>
            </a:r>
            <a:endParaRPr kumimoji="0" lang="fr-FR" altLang="fr-F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63" name="Rectangle 526">
            <a:extLst>
              <a:ext uri="{FF2B5EF4-FFF2-40B4-BE49-F238E27FC236}">
                <a16:creationId xmlns:a16="http://schemas.microsoft.com/office/drawing/2014/main" id="{D6FA53E6-9689-4DAC-979F-18DB32EB8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1799" y="3445778"/>
            <a:ext cx="3505127" cy="147732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i="0" u="none" strike="noStrike" baseline="0" dirty="0">
                <a:solidFill>
                  <a:srgbClr val="000000"/>
                </a:solidFill>
                <a:latin typeface="+mj-lt"/>
              </a:rPr>
              <a:t>PWH on ART regimens not containing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i="0" u="none" strike="noStrike" baseline="0" dirty="0">
                <a:solidFill>
                  <a:srgbClr val="000000"/>
                </a:solidFill>
                <a:latin typeface="+mj-lt"/>
              </a:rPr>
              <a:t>INSTI or MVC with HIV-1 RNA &lt;50 c/mL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i="0" u="none" strike="noStrike" baseline="0" dirty="0">
                <a:solidFill>
                  <a:srgbClr val="000000"/>
                </a:solidFill>
                <a:latin typeface="+mj-lt"/>
              </a:rPr>
              <a:t>Performance &gt;1 SD below normal </a:t>
            </a:r>
            <a:br>
              <a:rPr lang="en-US" sz="1600" b="1" i="0" u="none" strike="noStrike" baseline="0" dirty="0">
                <a:solidFill>
                  <a:srgbClr val="000000"/>
                </a:solidFill>
                <a:latin typeface="+mj-lt"/>
              </a:rPr>
            </a:br>
            <a:r>
              <a:rPr lang="en-US" sz="1600" b="1" i="0" u="none" strike="noStrike" baseline="0" dirty="0">
                <a:solidFill>
                  <a:srgbClr val="000000"/>
                </a:solidFill>
                <a:latin typeface="+mj-lt"/>
              </a:rPr>
              <a:t>on 2 neuropsychological tests in different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i="0" u="none" strike="noStrike" baseline="0" dirty="0">
                <a:solidFill>
                  <a:srgbClr val="000000"/>
                </a:solidFill>
                <a:latin typeface="+mj-lt"/>
              </a:rPr>
              <a:t>domains; no known cause of cognitive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i="0" u="none" strike="noStrike" baseline="0" dirty="0">
                <a:solidFill>
                  <a:srgbClr val="000000"/>
                </a:solidFill>
                <a:latin typeface="+mj-lt"/>
              </a:rPr>
              <a:t>impairment other than HIV infection</a:t>
            </a:r>
            <a:endParaRPr kumimoji="0" lang="en-US" altLang="fr-FR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565" name="Espace réservé du contenu 563">
            <a:extLst>
              <a:ext uri="{FF2B5EF4-FFF2-40B4-BE49-F238E27FC236}">
                <a16:creationId xmlns:a16="http://schemas.microsoft.com/office/drawing/2014/main" id="{7C8965F3-F807-47ED-A43F-47CF990BA714}"/>
              </a:ext>
            </a:extLst>
          </p:cNvPr>
          <p:cNvSpPr txBox="1">
            <a:spLocks/>
          </p:cNvSpPr>
          <p:nvPr/>
        </p:nvSpPr>
        <p:spPr>
          <a:xfrm>
            <a:off x="609600" y="5587139"/>
            <a:ext cx="10972800" cy="701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Results: </a:t>
            </a:r>
            <a:r>
              <a:rPr lang="en-US" sz="1800" dirty="0"/>
              <a:t>Intensification of existing ART by addition of DTG or DTG + MVC vs placebo did not change performance on neuropsychological testing or improve depressive symptoms up to 96 weeks</a:t>
            </a:r>
          </a:p>
          <a:p>
            <a:endParaRPr lang="en-US" sz="1800" dirty="0"/>
          </a:p>
        </p:txBody>
      </p:sp>
      <p:sp>
        <p:nvSpPr>
          <p:cNvPr id="566" name="Espace réservé du contenu 563">
            <a:extLst>
              <a:ext uri="{FF2B5EF4-FFF2-40B4-BE49-F238E27FC236}">
                <a16:creationId xmlns:a16="http://schemas.microsoft.com/office/drawing/2014/main" id="{69CE8673-CAE3-4A57-8DF8-54FCF48A23CC}"/>
              </a:ext>
            </a:extLst>
          </p:cNvPr>
          <p:cNvSpPr txBox="1">
            <a:spLocks/>
          </p:cNvSpPr>
          <p:nvPr/>
        </p:nvSpPr>
        <p:spPr>
          <a:xfrm>
            <a:off x="609600" y="5187469"/>
            <a:ext cx="10972800" cy="471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Primary endpoint: </a:t>
            </a:r>
            <a:r>
              <a:rPr lang="en-US" sz="1800" dirty="0"/>
              <a:t>Change in normalized Z-score from baseline to </a:t>
            </a:r>
            <a:r>
              <a:rPr lang="en-US" sz="1800" dirty="0" err="1"/>
              <a:t>Wk</a:t>
            </a:r>
            <a:r>
              <a:rPr lang="en-US" sz="1800" dirty="0"/>
              <a:t> 48</a:t>
            </a:r>
            <a:endParaRPr lang="en-US" sz="1600" dirty="0"/>
          </a:p>
        </p:txBody>
      </p:sp>
      <p:cxnSp>
        <p:nvCxnSpPr>
          <p:cNvPr id="4" name="Connecteur : en angle 3">
            <a:extLst>
              <a:ext uri="{FF2B5EF4-FFF2-40B4-BE49-F238E27FC236}">
                <a16:creationId xmlns:a16="http://schemas.microsoft.com/office/drawing/2014/main" id="{BF829D9C-10BB-4FF0-8FE0-9C293A693364}"/>
              </a:ext>
            </a:extLst>
          </p:cNvPr>
          <p:cNvCxnSpPr>
            <a:cxnSpLocks/>
            <a:stCxn id="563" idx="3"/>
          </p:cNvCxnSpPr>
          <p:nvPr/>
        </p:nvCxnSpPr>
        <p:spPr>
          <a:xfrm flipV="1">
            <a:off x="4816926" y="3599620"/>
            <a:ext cx="980785" cy="584822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7DA6F551-3946-483A-B3F3-4983C6D1B8D7}"/>
              </a:ext>
            </a:extLst>
          </p:cNvPr>
          <p:cNvCxnSpPr>
            <a:cxnSpLocks/>
            <a:stCxn id="563" idx="3"/>
          </p:cNvCxnSpPr>
          <p:nvPr/>
        </p:nvCxnSpPr>
        <p:spPr>
          <a:xfrm>
            <a:off x="4816926" y="4184442"/>
            <a:ext cx="980785" cy="797163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38AC251-E972-4566-B6FB-EC6A7B99F96C}"/>
              </a:ext>
            </a:extLst>
          </p:cNvPr>
          <p:cNvCxnSpPr/>
          <p:nvPr/>
        </p:nvCxnSpPr>
        <p:spPr>
          <a:xfrm>
            <a:off x="5310231" y="4189656"/>
            <a:ext cx="470702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2703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3073BA-23CC-F247-A665-E8CDD1017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0458893" cy="1481068"/>
          </a:xfrm>
        </p:spPr>
        <p:txBody>
          <a:bodyPr/>
          <a:lstStyle/>
          <a:p>
            <a:r>
              <a:rPr lang="en-US" dirty="0"/>
              <a:t>Anticholinergic drugs associated with falls and frailty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F01476-3DE5-4493-8A4C-CE80FE82D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619250"/>
            <a:ext cx="10972800" cy="1357957"/>
          </a:xfrm>
        </p:spPr>
        <p:txBody>
          <a:bodyPr>
            <a:normAutofit/>
          </a:bodyPr>
          <a:lstStyle/>
          <a:p>
            <a:r>
              <a:rPr lang="en-US" sz="1800"/>
              <a:t>POPPY study (UK),  prospective study, 699 PLWHIV ≥ 50 years</a:t>
            </a:r>
          </a:p>
          <a:p>
            <a:r>
              <a:rPr lang="en-US" sz="1800"/>
              <a:t>27% on ≥ 1 anticholinergic drug</a:t>
            </a:r>
          </a:p>
          <a:p>
            <a:r>
              <a:rPr lang="en-US" sz="1800"/>
              <a:t>Falls incidence : 9%, Frailty incidence : 32 %</a:t>
            </a:r>
          </a:p>
          <a:p>
            <a:r>
              <a:rPr lang="en-US" sz="1800"/>
              <a:t>Significative association between anticholinergic use and falls (OR 3.3), anticholinergic use and frailty (OR 2.3)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42214053-9667-0F4B-990E-04F067B54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4380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dirty="0">
                <a:solidFill>
                  <a:srgbClr val="0070C0"/>
                </a:solidFill>
              </a:rPr>
              <a:t>Doctor J,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CROI 2022, Abs. </a:t>
            </a:r>
            <a:r>
              <a:rPr lang="en-GB" sz="1200" i="1" dirty="0">
                <a:solidFill>
                  <a:srgbClr val="0070C0"/>
                </a:solidFill>
              </a:rPr>
              <a:t>35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1449AFB-6969-429E-864F-884C61F233DC}"/>
              </a:ext>
            </a:extLst>
          </p:cNvPr>
          <p:cNvGrpSpPr/>
          <p:nvPr/>
        </p:nvGrpSpPr>
        <p:grpSpPr>
          <a:xfrm>
            <a:off x="6003711" y="3746285"/>
            <a:ext cx="1918932" cy="2167582"/>
            <a:chOff x="5019676" y="3690938"/>
            <a:chExt cx="2254250" cy="2546350"/>
          </a:xfrm>
        </p:grpSpPr>
        <p:sp>
          <p:nvSpPr>
            <p:cNvPr id="14" name="Line 5">
              <a:extLst>
                <a:ext uri="{FF2B5EF4-FFF2-40B4-BE49-F238E27FC236}">
                  <a16:creationId xmlns:a16="http://schemas.microsoft.com/office/drawing/2014/main" id="{2733AA75-3F0E-4B1C-82BE-93423FCB2A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94338" y="3690938"/>
              <a:ext cx="0" cy="2455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15" name="Line 6">
              <a:extLst>
                <a:ext uri="{FF2B5EF4-FFF2-40B4-BE49-F238E27FC236}">
                  <a16:creationId xmlns:a16="http://schemas.microsoft.com/office/drawing/2014/main" id="{F9550400-DBED-4831-B1BB-DFAA6D02C6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94338" y="6146800"/>
              <a:ext cx="1779588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16" name="Line 7">
              <a:extLst>
                <a:ext uri="{FF2B5EF4-FFF2-40B4-BE49-F238E27FC236}">
                  <a16:creationId xmlns:a16="http://schemas.microsoft.com/office/drawing/2014/main" id="{AECDF18A-1A13-43BB-83C9-5F0BEA7E42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19676" y="6146800"/>
              <a:ext cx="474663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17" name="Line 8">
              <a:extLst>
                <a:ext uri="{FF2B5EF4-FFF2-40B4-BE49-F238E27FC236}">
                  <a16:creationId xmlns:a16="http://schemas.microsoft.com/office/drawing/2014/main" id="{10072AA0-883C-4F30-BC05-1B56764761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34076" y="6146800"/>
              <a:ext cx="0" cy="9048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18" name="Line 9">
              <a:extLst>
                <a:ext uri="{FF2B5EF4-FFF2-40B4-BE49-F238E27FC236}">
                  <a16:creationId xmlns:a16="http://schemas.microsoft.com/office/drawing/2014/main" id="{95FAFD4C-DDD3-49C7-8FB3-6F5AAEA6C5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94338" y="6146800"/>
              <a:ext cx="0" cy="9048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19" name="Line 10">
              <a:extLst>
                <a:ext uri="{FF2B5EF4-FFF2-40B4-BE49-F238E27FC236}">
                  <a16:creationId xmlns:a16="http://schemas.microsoft.com/office/drawing/2014/main" id="{E93D6108-3D2C-4DF2-9552-37DD611B05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75401" y="6146800"/>
              <a:ext cx="0" cy="9048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0" name="Line 11">
              <a:extLst>
                <a:ext uri="{FF2B5EF4-FFF2-40B4-BE49-F238E27FC236}">
                  <a16:creationId xmlns:a16="http://schemas.microsoft.com/office/drawing/2014/main" id="{A4C22CF5-8DFC-47CB-89C4-2A84C97839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56463" y="6146800"/>
              <a:ext cx="0" cy="9048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1" name="Line 12">
              <a:extLst>
                <a:ext uri="{FF2B5EF4-FFF2-40B4-BE49-F238E27FC236}">
                  <a16:creationId xmlns:a16="http://schemas.microsoft.com/office/drawing/2014/main" id="{37129367-1F61-4081-82B3-2A5E41BECF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15138" y="6146800"/>
              <a:ext cx="0" cy="9048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2" name="Line 13">
              <a:extLst>
                <a:ext uri="{FF2B5EF4-FFF2-40B4-BE49-F238E27FC236}">
                  <a16:creationId xmlns:a16="http://schemas.microsoft.com/office/drawing/2014/main" id="{96690313-0F66-409E-B0D5-8898003EE5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53013" y="6146800"/>
              <a:ext cx="0" cy="9048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3" name="Line 14">
              <a:extLst>
                <a:ext uri="{FF2B5EF4-FFF2-40B4-BE49-F238E27FC236}">
                  <a16:creationId xmlns:a16="http://schemas.microsoft.com/office/drawing/2014/main" id="{4E47239C-DE17-4E70-A3C7-CCBF4D5E16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89601" y="5976938"/>
              <a:ext cx="1217613" cy="0"/>
            </a:xfrm>
            <a:prstGeom prst="line">
              <a:avLst/>
            </a:prstGeom>
            <a:noFill/>
            <a:ln w="17463" cap="rnd">
              <a:solidFill>
                <a:srgbClr val="00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4" name="Line 15">
              <a:extLst>
                <a:ext uri="{FF2B5EF4-FFF2-40B4-BE49-F238E27FC236}">
                  <a16:creationId xmlns:a16="http://schemas.microsoft.com/office/drawing/2014/main" id="{16960543-8634-4053-8106-B16243E11C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46776" y="5627688"/>
              <a:ext cx="995363" cy="0"/>
            </a:xfrm>
            <a:prstGeom prst="line">
              <a:avLst/>
            </a:prstGeom>
            <a:noFill/>
            <a:ln w="17463" cap="rnd">
              <a:solidFill>
                <a:srgbClr val="00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5" name="Line 16">
              <a:extLst>
                <a:ext uri="{FF2B5EF4-FFF2-40B4-BE49-F238E27FC236}">
                  <a16:creationId xmlns:a16="http://schemas.microsoft.com/office/drawing/2014/main" id="{D952923C-2125-4F8B-A130-BB8CD4D4F9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92713" y="4938713"/>
              <a:ext cx="1046163" cy="0"/>
            </a:xfrm>
            <a:prstGeom prst="line">
              <a:avLst/>
            </a:prstGeom>
            <a:noFill/>
            <a:ln w="17463" cap="rnd">
              <a:solidFill>
                <a:srgbClr val="00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6" name="Line 17">
              <a:extLst>
                <a:ext uri="{FF2B5EF4-FFF2-40B4-BE49-F238E27FC236}">
                  <a16:creationId xmlns:a16="http://schemas.microsoft.com/office/drawing/2014/main" id="{35D24399-B4A7-481F-8F9A-B13CFFEE7A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40351" y="4594225"/>
              <a:ext cx="931863" cy="0"/>
            </a:xfrm>
            <a:prstGeom prst="line">
              <a:avLst/>
            </a:prstGeom>
            <a:noFill/>
            <a:ln w="17463" cap="rnd">
              <a:solidFill>
                <a:srgbClr val="00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7" name="Line 18">
              <a:extLst>
                <a:ext uri="{FF2B5EF4-FFF2-40B4-BE49-F238E27FC236}">
                  <a16:creationId xmlns:a16="http://schemas.microsoft.com/office/drawing/2014/main" id="{C5EF93F3-3968-43A0-AC77-6E6C4F9D09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0213" y="4243388"/>
              <a:ext cx="889000" cy="0"/>
            </a:xfrm>
            <a:prstGeom prst="line">
              <a:avLst/>
            </a:prstGeom>
            <a:noFill/>
            <a:ln w="17463" cap="rnd">
              <a:solidFill>
                <a:srgbClr val="00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8" name="Line 19">
              <a:extLst>
                <a:ext uri="{FF2B5EF4-FFF2-40B4-BE49-F238E27FC236}">
                  <a16:creationId xmlns:a16="http://schemas.microsoft.com/office/drawing/2014/main" id="{B8E4DDAD-FACA-4847-B68B-870E13AC15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5226" y="5286375"/>
              <a:ext cx="919163" cy="0"/>
            </a:xfrm>
            <a:prstGeom prst="line">
              <a:avLst/>
            </a:prstGeom>
            <a:noFill/>
            <a:ln w="17463" cap="rnd">
              <a:solidFill>
                <a:srgbClr val="00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A2C81A81-BAED-4CB6-A55D-BE6FD51B0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651" y="3860800"/>
              <a:ext cx="76200" cy="73025"/>
            </a:xfrm>
            <a:custGeom>
              <a:avLst/>
              <a:gdLst>
                <a:gd name="T0" fmla="*/ 48 w 48"/>
                <a:gd name="T1" fmla="*/ 0 h 46"/>
                <a:gd name="T2" fmla="*/ 0 w 48"/>
                <a:gd name="T3" fmla="*/ 0 h 46"/>
                <a:gd name="T4" fmla="*/ 0 w 48"/>
                <a:gd name="T5" fmla="*/ 46 h 46"/>
                <a:gd name="T6" fmla="*/ 48 w 48"/>
                <a:gd name="T7" fmla="*/ 46 h 46"/>
                <a:gd name="T8" fmla="*/ 48 w 48"/>
                <a:gd name="T9" fmla="*/ 0 h 46"/>
                <a:gd name="T10" fmla="*/ 48 w 48"/>
                <a:gd name="T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6">
                  <a:moveTo>
                    <a:pt x="48" y="0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48" y="46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F2F6C927-E8B9-4AFB-B3A6-5D5897B48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201" y="4205288"/>
              <a:ext cx="76200" cy="76200"/>
            </a:xfrm>
            <a:custGeom>
              <a:avLst/>
              <a:gdLst>
                <a:gd name="T0" fmla="*/ 48 w 48"/>
                <a:gd name="T1" fmla="*/ 0 h 48"/>
                <a:gd name="T2" fmla="*/ 0 w 48"/>
                <a:gd name="T3" fmla="*/ 0 h 48"/>
                <a:gd name="T4" fmla="*/ 0 w 48"/>
                <a:gd name="T5" fmla="*/ 48 h 48"/>
                <a:gd name="T6" fmla="*/ 48 w 48"/>
                <a:gd name="T7" fmla="*/ 48 h 48"/>
                <a:gd name="T8" fmla="*/ 48 w 48"/>
                <a:gd name="T9" fmla="*/ 0 h 48"/>
                <a:gd name="T10" fmla="*/ 48 w 48"/>
                <a:gd name="T1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8">
                  <a:moveTo>
                    <a:pt x="48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8" y="48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B56D350E-5047-4C48-BA09-A4AB889D9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2151" y="4556125"/>
              <a:ext cx="76200" cy="76200"/>
            </a:xfrm>
            <a:custGeom>
              <a:avLst/>
              <a:gdLst>
                <a:gd name="T0" fmla="*/ 48 w 48"/>
                <a:gd name="T1" fmla="*/ 0 h 48"/>
                <a:gd name="T2" fmla="*/ 0 w 48"/>
                <a:gd name="T3" fmla="*/ 0 h 48"/>
                <a:gd name="T4" fmla="*/ 0 w 48"/>
                <a:gd name="T5" fmla="*/ 48 h 48"/>
                <a:gd name="T6" fmla="*/ 48 w 48"/>
                <a:gd name="T7" fmla="*/ 48 h 48"/>
                <a:gd name="T8" fmla="*/ 48 w 48"/>
                <a:gd name="T9" fmla="*/ 0 h 48"/>
                <a:gd name="T10" fmla="*/ 48 w 48"/>
                <a:gd name="T1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8">
                  <a:moveTo>
                    <a:pt x="48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8" y="48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42D37BF5-1086-4262-97B2-B8D7E1D51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6901" y="4899025"/>
              <a:ext cx="76200" cy="76200"/>
            </a:xfrm>
            <a:custGeom>
              <a:avLst/>
              <a:gdLst>
                <a:gd name="T0" fmla="*/ 48 w 48"/>
                <a:gd name="T1" fmla="*/ 0 h 48"/>
                <a:gd name="T2" fmla="*/ 0 w 48"/>
                <a:gd name="T3" fmla="*/ 0 h 48"/>
                <a:gd name="T4" fmla="*/ 0 w 48"/>
                <a:gd name="T5" fmla="*/ 48 h 48"/>
                <a:gd name="T6" fmla="*/ 48 w 48"/>
                <a:gd name="T7" fmla="*/ 48 h 48"/>
                <a:gd name="T8" fmla="*/ 48 w 48"/>
                <a:gd name="T9" fmla="*/ 0 h 48"/>
                <a:gd name="T10" fmla="*/ 48 w 48"/>
                <a:gd name="T1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8">
                  <a:moveTo>
                    <a:pt x="48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8" y="48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BCA0D4AF-C102-4FAE-A128-F37683D65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5913" y="5246688"/>
              <a:ext cx="76200" cy="76200"/>
            </a:xfrm>
            <a:custGeom>
              <a:avLst/>
              <a:gdLst>
                <a:gd name="T0" fmla="*/ 48 w 48"/>
                <a:gd name="T1" fmla="*/ 0 h 48"/>
                <a:gd name="T2" fmla="*/ 0 w 48"/>
                <a:gd name="T3" fmla="*/ 0 h 48"/>
                <a:gd name="T4" fmla="*/ 0 w 48"/>
                <a:gd name="T5" fmla="*/ 48 h 48"/>
                <a:gd name="T6" fmla="*/ 48 w 48"/>
                <a:gd name="T7" fmla="*/ 48 h 48"/>
                <a:gd name="T8" fmla="*/ 48 w 48"/>
                <a:gd name="T9" fmla="*/ 0 h 48"/>
                <a:gd name="T10" fmla="*/ 48 w 48"/>
                <a:gd name="T1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8">
                  <a:moveTo>
                    <a:pt x="48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8" y="48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8B8FA3CC-2C00-4B12-8BE2-9B41AA884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3976" y="5589588"/>
              <a:ext cx="76200" cy="76200"/>
            </a:xfrm>
            <a:custGeom>
              <a:avLst/>
              <a:gdLst>
                <a:gd name="T0" fmla="*/ 48 w 48"/>
                <a:gd name="T1" fmla="*/ 0 h 48"/>
                <a:gd name="T2" fmla="*/ 0 w 48"/>
                <a:gd name="T3" fmla="*/ 0 h 48"/>
                <a:gd name="T4" fmla="*/ 0 w 48"/>
                <a:gd name="T5" fmla="*/ 48 h 48"/>
                <a:gd name="T6" fmla="*/ 48 w 48"/>
                <a:gd name="T7" fmla="*/ 48 h 48"/>
                <a:gd name="T8" fmla="*/ 48 w 48"/>
                <a:gd name="T9" fmla="*/ 0 h 48"/>
                <a:gd name="T10" fmla="*/ 48 w 48"/>
                <a:gd name="T1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8">
                  <a:moveTo>
                    <a:pt x="48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8" y="48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4152BE23-3141-47DF-8E81-4A60AC808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6" y="5937250"/>
              <a:ext cx="76200" cy="76200"/>
            </a:xfrm>
            <a:custGeom>
              <a:avLst/>
              <a:gdLst>
                <a:gd name="T0" fmla="*/ 48 w 48"/>
                <a:gd name="T1" fmla="*/ 0 h 48"/>
                <a:gd name="T2" fmla="*/ 0 w 48"/>
                <a:gd name="T3" fmla="*/ 0 h 48"/>
                <a:gd name="T4" fmla="*/ 0 w 48"/>
                <a:gd name="T5" fmla="*/ 48 h 48"/>
                <a:gd name="T6" fmla="*/ 48 w 48"/>
                <a:gd name="T7" fmla="*/ 48 h 48"/>
                <a:gd name="T8" fmla="*/ 48 w 48"/>
                <a:gd name="T9" fmla="*/ 0 h 48"/>
                <a:gd name="T10" fmla="*/ 48 w 48"/>
                <a:gd name="T1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8">
                  <a:moveTo>
                    <a:pt x="48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8" y="48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7F644A37-D95A-49C4-BC60-AC83D4C9DCCA}"/>
              </a:ext>
            </a:extLst>
          </p:cNvPr>
          <p:cNvSpPr txBox="1"/>
          <p:nvPr/>
        </p:nvSpPr>
        <p:spPr>
          <a:xfrm>
            <a:off x="8432744" y="3781210"/>
            <a:ext cx="662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 (1-1)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7329674-D9CE-4235-B123-C28D4D5B92FB}"/>
              </a:ext>
            </a:extLst>
          </p:cNvPr>
          <p:cNvSpPr txBox="1"/>
          <p:nvPr/>
        </p:nvSpPr>
        <p:spPr>
          <a:xfrm>
            <a:off x="8296491" y="4070784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2,1 (1-4,2)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6FDEC512-22AB-4528-93A0-FBD72C456DDE}"/>
              </a:ext>
            </a:extLst>
          </p:cNvPr>
          <p:cNvSpPr txBox="1"/>
          <p:nvPr/>
        </p:nvSpPr>
        <p:spPr>
          <a:xfrm>
            <a:off x="8228362" y="4380215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1,7 (0,8-3,5)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83950E6-5BF5-4FF7-AD0D-D21CA07212DE}"/>
              </a:ext>
            </a:extLst>
          </p:cNvPr>
          <p:cNvSpPr txBox="1"/>
          <p:nvPr/>
        </p:nvSpPr>
        <p:spPr>
          <a:xfrm>
            <a:off x="8228361" y="4672361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1,4 (0,6-3,2)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F4EA7EC-98E8-4C41-A24E-4FD88BC7FF0B}"/>
              </a:ext>
            </a:extLst>
          </p:cNvPr>
          <p:cNvSpPr txBox="1"/>
          <p:nvPr/>
        </p:nvSpPr>
        <p:spPr>
          <a:xfrm>
            <a:off x="8182678" y="4949210"/>
            <a:ext cx="1162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6,8 (3,3-14,1)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DA1B2672-DF7B-4981-8AC3-52704A5B9006}"/>
              </a:ext>
            </a:extLst>
          </p:cNvPr>
          <p:cNvSpPr txBox="1"/>
          <p:nvPr/>
        </p:nvSpPr>
        <p:spPr>
          <a:xfrm>
            <a:off x="8250804" y="5258641"/>
            <a:ext cx="1026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4,5 (2,1-10)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7D3BF88-81E4-4613-964C-A0F18A9B7B18}"/>
              </a:ext>
            </a:extLst>
          </p:cNvPr>
          <p:cNvSpPr txBox="1"/>
          <p:nvPr/>
        </p:nvSpPr>
        <p:spPr>
          <a:xfrm>
            <a:off x="8228362" y="5550787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3,6 (1,4-9,4)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2A797F1-3551-4AA1-B828-F0A550B9ECE9}"/>
              </a:ext>
            </a:extLst>
          </p:cNvPr>
          <p:cNvSpPr txBox="1"/>
          <p:nvPr/>
        </p:nvSpPr>
        <p:spPr>
          <a:xfrm>
            <a:off x="5834996" y="5895761"/>
            <a:ext cx="412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0,5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1AE4E1C5-F3C3-4072-8FA3-62B33FC2E9FB}"/>
              </a:ext>
            </a:extLst>
          </p:cNvPr>
          <p:cNvSpPr txBox="1"/>
          <p:nvPr/>
        </p:nvSpPr>
        <p:spPr>
          <a:xfrm>
            <a:off x="6277990" y="589576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659A6351-D69A-48BD-994F-F8872F55202B}"/>
              </a:ext>
            </a:extLst>
          </p:cNvPr>
          <p:cNvSpPr txBox="1"/>
          <p:nvPr/>
        </p:nvSpPr>
        <p:spPr>
          <a:xfrm>
            <a:off x="6652857" y="589576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2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A6B9F5B3-149B-47D9-A546-745CF52699F4}"/>
              </a:ext>
            </a:extLst>
          </p:cNvPr>
          <p:cNvSpPr txBox="1"/>
          <p:nvPr/>
        </p:nvSpPr>
        <p:spPr>
          <a:xfrm>
            <a:off x="7027724" y="589576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4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F6C2CC8E-4534-407F-8D29-A63927F354A8}"/>
              </a:ext>
            </a:extLst>
          </p:cNvPr>
          <p:cNvSpPr txBox="1"/>
          <p:nvPr/>
        </p:nvSpPr>
        <p:spPr>
          <a:xfrm>
            <a:off x="7402591" y="589576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8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8DA22C52-94B4-4AD9-981C-41C3F9754112}"/>
              </a:ext>
            </a:extLst>
          </p:cNvPr>
          <p:cNvSpPr txBox="1"/>
          <p:nvPr/>
        </p:nvSpPr>
        <p:spPr>
          <a:xfrm>
            <a:off x="7731774" y="5895761"/>
            <a:ext cx="367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16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AA3D92D0-E0D4-490E-823A-9A66E79A2841}"/>
              </a:ext>
            </a:extLst>
          </p:cNvPr>
          <p:cNvSpPr txBox="1"/>
          <p:nvPr/>
        </p:nvSpPr>
        <p:spPr>
          <a:xfrm>
            <a:off x="6445571" y="6122580"/>
            <a:ext cx="96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Odds ratio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AD0424BE-A24B-4A22-94D1-A7EB7FB6F3FC}"/>
              </a:ext>
            </a:extLst>
          </p:cNvPr>
          <p:cNvSpPr txBox="1"/>
          <p:nvPr/>
        </p:nvSpPr>
        <p:spPr>
          <a:xfrm>
            <a:off x="9959810" y="4070784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0,04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4F579D4A-C1DA-4456-9941-B4A45198A122}"/>
              </a:ext>
            </a:extLst>
          </p:cNvPr>
          <p:cNvSpPr txBox="1"/>
          <p:nvPr/>
        </p:nvSpPr>
        <p:spPr>
          <a:xfrm>
            <a:off x="9959809" y="438021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0,18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1BC588FC-8390-4743-B00D-D48E2A9DA863}"/>
              </a:ext>
            </a:extLst>
          </p:cNvPr>
          <p:cNvSpPr txBox="1"/>
          <p:nvPr/>
        </p:nvSpPr>
        <p:spPr>
          <a:xfrm>
            <a:off x="9959808" y="4672361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0,40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4F339918-612B-4303-98B5-D453AB2601C9}"/>
              </a:ext>
            </a:extLst>
          </p:cNvPr>
          <p:cNvSpPr txBox="1"/>
          <p:nvPr/>
        </p:nvSpPr>
        <p:spPr>
          <a:xfrm>
            <a:off x="9849202" y="4949210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&lt; 0,001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00FC5DED-8E52-4E4E-8908-050F884415BB}"/>
              </a:ext>
            </a:extLst>
          </p:cNvPr>
          <p:cNvSpPr txBox="1"/>
          <p:nvPr/>
        </p:nvSpPr>
        <p:spPr>
          <a:xfrm>
            <a:off x="9849201" y="5258641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&lt; 0,001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4B7689BF-5426-4566-935D-EBAAE5F94BCA}"/>
              </a:ext>
            </a:extLst>
          </p:cNvPr>
          <p:cNvSpPr txBox="1"/>
          <p:nvPr/>
        </p:nvSpPr>
        <p:spPr>
          <a:xfrm>
            <a:off x="9914124" y="5550787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0,009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91272C81-6268-46E5-972B-4BA38D954AD9}"/>
              </a:ext>
            </a:extLst>
          </p:cNvPr>
          <p:cNvSpPr txBox="1"/>
          <p:nvPr/>
        </p:nvSpPr>
        <p:spPr>
          <a:xfrm>
            <a:off x="690571" y="3781210"/>
            <a:ext cx="1122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 (reference)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95F88593-EB89-41A3-BE9E-AB9ED260B69D}"/>
              </a:ext>
            </a:extLst>
          </p:cNvPr>
          <p:cNvSpPr txBox="1"/>
          <p:nvPr/>
        </p:nvSpPr>
        <p:spPr>
          <a:xfrm>
            <a:off x="2220600" y="4070784"/>
            <a:ext cx="1025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Unadjusted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02E77CD9-127C-4AFC-99DF-1CD3091AC41C}"/>
              </a:ext>
            </a:extLst>
          </p:cNvPr>
          <p:cNvSpPr txBox="1"/>
          <p:nvPr/>
        </p:nvSpPr>
        <p:spPr>
          <a:xfrm>
            <a:off x="2220600" y="4380215"/>
            <a:ext cx="2923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Demographic/lifestyle factors only (1)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5279B3CF-72D2-494E-A9A2-D9FF121A5E38}"/>
              </a:ext>
            </a:extLst>
          </p:cNvPr>
          <p:cNvSpPr txBox="1"/>
          <p:nvPr/>
        </p:nvSpPr>
        <p:spPr>
          <a:xfrm>
            <a:off x="2220600" y="4672361"/>
            <a:ext cx="3985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Demographic/lifestyle factors plus clinical factors (2)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AAA6807B-05D7-49CA-8781-971322DA6E70}"/>
              </a:ext>
            </a:extLst>
          </p:cNvPr>
          <p:cNvSpPr txBox="1"/>
          <p:nvPr/>
        </p:nvSpPr>
        <p:spPr>
          <a:xfrm>
            <a:off x="2220600" y="4949210"/>
            <a:ext cx="1025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Unadjusted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4020B0C7-9EF1-45DA-88D4-9FBF1AFC4C91}"/>
              </a:ext>
            </a:extLst>
          </p:cNvPr>
          <p:cNvSpPr txBox="1"/>
          <p:nvPr/>
        </p:nvSpPr>
        <p:spPr>
          <a:xfrm>
            <a:off x="2220600" y="5258641"/>
            <a:ext cx="2923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Demographic/lifestyle factors only (1)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177DFA8E-C67E-49DB-9616-C0A88F4A39DB}"/>
              </a:ext>
            </a:extLst>
          </p:cNvPr>
          <p:cNvSpPr txBox="1"/>
          <p:nvPr/>
        </p:nvSpPr>
        <p:spPr>
          <a:xfrm>
            <a:off x="2220600" y="5550787"/>
            <a:ext cx="3985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Demographic/lifestyle factors plus clinical factors (2)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9C67F7AE-7C32-4663-A509-585036011AEE}"/>
              </a:ext>
            </a:extLst>
          </p:cNvPr>
          <p:cNvSpPr txBox="1"/>
          <p:nvPr/>
        </p:nvSpPr>
        <p:spPr>
          <a:xfrm>
            <a:off x="690571" y="407078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142A020C-5718-4248-92E1-B84D8D258870}"/>
              </a:ext>
            </a:extLst>
          </p:cNvPr>
          <p:cNvSpPr txBox="1"/>
          <p:nvPr/>
        </p:nvSpPr>
        <p:spPr>
          <a:xfrm>
            <a:off x="690571" y="4949210"/>
            <a:ext cx="900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 or more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AF40A34D-2B16-42BA-B01F-A622D460719C}"/>
              </a:ext>
            </a:extLst>
          </p:cNvPr>
          <p:cNvSpPr txBox="1"/>
          <p:nvPr/>
        </p:nvSpPr>
        <p:spPr>
          <a:xfrm>
            <a:off x="690571" y="3525113"/>
            <a:ext cx="14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Number of ACMs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8F6745AC-D51B-450D-9893-3C82AECEC9B1}"/>
              </a:ext>
            </a:extLst>
          </p:cNvPr>
          <p:cNvSpPr txBox="1"/>
          <p:nvPr/>
        </p:nvSpPr>
        <p:spPr>
          <a:xfrm>
            <a:off x="2255954" y="3525113"/>
            <a:ext cx="1057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Adjustment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206C3CAD-A362-4C7D-B21C-0FFF4B85C6A8}"/>
              </a:ext>
            </a:extLst>
          </p:cNvPr>
          <p:cNvSpPr txBox="1"/>
          <p:nvPr/>
        </p:nvSpPr>
        <p:spPr>
          <a:xfrm>
            <a:off x="8252342" y="3525113"/>
            <a:ext cx="1056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OR (95% CI)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B9932686-A7E2-4796-8712-02E8C2C1A5A9}"/>
              </a:ext>
            </a:extLst>
          </p:cNvPr>
          <p:cNvSpPr txBox="1"/>
          <p:nvPr/>
        </p:nvSpPr>
        <p:spPr>
          <a:xfrm>
            <a:off x="9816691" y="3525113"/>
            <a:ext cx="736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P-value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5080D436-E193-44DC-9D1B-73E8334E07AC}"/>
              </a:ext>
            </a:extLst>
          </p:cNvPr>
          <p:cNvSpPr txBox="1"/>
          <p:nvPr/>
        </p:nvSpPr>
        <p:spPr>
          <a:xfrm>
            <a:off x="3650307" y="3036738"/>
            <a:ext cx="554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Association between </a:t>
            </a:r>
            <a:r>
              <a:rPr lang="en-US" b="1" u="sng" dirty="0">
                <a:solidFill>
                  <a:srgbClr val="0070C0"/>
                </a:solidFill>
              </a:rPr>
              <a:t>number</a:t>
            </a:r>
            <a:r>
              <a:rPr lang="en-US" b="1" dirty="0">
                <a:solidFill>
                  <a:srgbClr val="0070C0"/>
                </a:solidFill>
              </a:rPr>
              <a:t> of ACM and recurrent falls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6AE692A7-2E6F-4AE1-93B6-987AF3FE1DE8}"/>
              </a:ext>
            </a:extLst>
          </p:cNvPr>
          <p:cNvSpPr txBox="1"/>
          <p:nvPr/>
        </p:nvSpPr>
        <p:spPr>
          <a:xfrm>
            <a:off x="663879" y="6302277"/>
            <a:ext cx="5750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(1) age, work, marital status and recent recreational drug use</a:t>
            </a:r>
            <a:br>
              <a:rPr lang="en-US" sz="1000" dirty="0"/>
            </a:br>
            <a:r>
              <a:rPr lang="en-US" sz="1000" dirty="0"/>
              <a:t>(2) Additionally adjusted for number of non ACM co-medication, number of comorbidities and PHQ-9 score</a:t>
            </a:r>
          </a:p>
        </p:txBody>
      </p:sp>
    </p:spTree>
    <p:extLst>
      <p:ext uri="{BB962C8B-B14F-4D97-AF65-F5344CB8AC3E}">
        <p14:creationId xmlns:p14="http://schemas.microsoft.com/office/powerpoint/2010/main" val="2907827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841357-B967-FF42-9606-E2FAD9DFA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10937358" cy="1481068"/>
          </a:xfrm>
        </p:spPr>
        <p:txBody>
          <a:bodyPr/>
          <a:lstStyle/>
          <a:p>
            <a:r>
              <a:rPr lang="en-US" dirty="0"/>
              <a:t>Teduglutide, GLP-2 agonist, reduces arterial inflammation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2F2C2C-D41A-FC4E-93B5-67074581CA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619250"/>
            <a:ext cx="5251766" cy="45720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Teduglutide = Glucagon-like-peptide-2 agonist (trophic factor of intestinal epithelial cells)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In animal models: GLP-2 reduce intestinal permeability, </a:t>
            </a:r>
            <a:r>
              <a:rPr lang="en-US" sz="2000" dirty="0" err="1"/>
              <a:t>mircobial</a:t>
            </a:r>
            <a:r>
              <a:rPr lang="en-US" sz="2000" dirty="0"/>
              <a:t> translocation and intestinal inflammation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Randomized double-blind trial : teduglutide 0.05 mg/kg/day </a:t>
            </a:r>
            <a:r>
              <a:rPr lang="en-US" sz="2000" dirty="0" err="1"/>
              <a:t>sc</a:t>
            </a:r>
            <a:r>
              <a:rPr lang="en-US" sz="2000" dirty="0"/>
              <a:t> vs placebo x 6 months</a:t>
            </a:r>
          </a:p>
          <a:p>
            <a:r>
              <a:rPr lang="en-US" sz="2000" dirty="0"/>
              <a:t>32 PLWHIV, 20 analyzed (D0 and M6)</a:t>
            </a:r>
          </a:p>
          <a:p>
            <a:pPr lvl="1"/>
            <a:r>
              <a:rPr lang="en-US" sz="2000" dirty="0"/>
              <a:t>Carotid inflammation by FDG-PET-scan</a:t>
            </a:r>
          </a:p>
          <a:p>
            <a:pPr lvl="1"/>
            <a:r>
              <a:rPr lang="en-US" sz="2000" dirty="0"/>
              <a:t>Flow cytometry analysis of PBMCs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DD9A1E5-B1A8-7E4B-A76D-ADDFF636C85A}"/>
              </a:ext>
            </a:extLst>
          </p:cNvPr>
          <p:cNvSpPr txBox="1"/>
          <p:nvPr/>
        </p:nvSpPr>
        <p:spPr>
          <a:xfrm>
            <a:off x="5905639" y="4271314"/>
            <a:ext cx="5162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 (%)  in monocytes CD14+CD86+CD40+ at M6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760C38B-CC6F-0E4E-A0BF-31015B401FED}"/>
              </a:ext>
            </a:extLst>
          </p:cNvPr>
          <p:cNvSpPr txBox="1"/>
          <p:nvPr/>
        </p:nvSpPr>
        <p:spPr>
          <a:xfrm>
            <a:off x="6350633" y="4875802"/>
            <a:ext cx="3014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dirty="0"/>
              <a:t>0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E146EBD-A09E-2B4D-A05A-38440C63A688}"/>
              </a:ext>
            </a:extLst>
          </p:cNvPr>
          <p:cNvGrpSpPr/>
          <p:nvPr/>
        </p:nvGrpSpPr>
        <p:grpSpPr>
          <a:xfrm>
            <a:off x="6172546" y="4928497"/>
            <a:ext cx="3612625" cy="1727120"/>
            <a:chOff x="6825383" y="4406622"/>
            <a:chExt cx="3612625" cy="2272306"/>
          </a:xfrm>
        </p:grpSpPr>
        <p:sp>
          <p:nvSpPr>
            <p:cNvPr id="8" name="Forme libre : forme 1">
              <a:extLst>
                <a:ext uri="{FF2B5EF4-FFF2-40B4-BE49-F238E27FC236}">
                  <a16:creationId xmlns:a16="http://schemas.microsoft.com/office/drawing/2014/main" id="{8CF737E6-7B0F-8B4D-82F3-25519E160372}"/>
                </a:ext>
              </a:extLst>
            </p:cNvPr>
            <p:cNvSpPr/>
            <p:nvPr/>
          </p:nvSpPr>
          <p:spPr bwMode="auto">
            <a:xfrm>
              <a:off x="7326164" y="4468578"/>
              <a:ext cx="3111844" cy="1848705"/>
            </a:xfrm>
            <a:custGeom>
              <a:avLst/>
              <a:gdLst>
                <a:gd name="connsiteX0" fmla="*/ 0 w 2841625"/>
                <a:gd name="connsiteY0" fmla="*/ 0 h 1955800"/>
                <a:gd name="connsiteX1" fmla="*/ 0 w 2841625"/>
                <a:gd name="connsiteY1" fmla="*/ 1955800 h 1955800"/>
                <a:gd name="connsiteX2" fmla="*/ 2841625 w 2841625"/>
                <a:gd name="connsiteY2" fmla="*/ 1955800 h 195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41625" h="1955800">
                  <a:moveTo>
                    <a:pt x="0" y="0"/>
                  </a:moveTo>
                  <a:lnTo>
                    <a:pt x="0" y="1955800"/>
                  </a:lnTo>
                  <a:lnTo>
                    <a:pt x="2841625" y="195580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B88460FB-D285-8742-B529-271ADAF909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57102" y="4469525"/>
              <a:ext cx="30946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A90AA21-1BEE-5748-9636-FBC1FEA0105C}"/>
                </a:ext>
              </a:extLst>
            </p:cNvPr>
            <p:cNvSpPr txBox="1"/>
            <p:nvPr/>
          </p:nvSpPr>
          <p:spPr>
            <a:xfrm>
              <a:off x="6950341" y="5599388"/>
              <a:ext cx="354584" cy="323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-20</a:t>
              </a: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B1BC88CD-7802-6249-8914-AEB2BE758686}"/>
                </a:ext>
              </a:extLst>
            </p:cNvPr>
            <p:cNvCxnSpPr/>
            <p:nvPr/>
          </p:nvCxnSpPr>
          <p:spPr bwMode="auto">
            <a:xfrm>
              <a:off x="7257102" y="5722498"/>
              <a:ext cx="6563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2B1A029-AAF4-3F4E-BEF9-65E887A19361}"/>
                </a:ext>
              </a:extLst>
            </p:cNvPr>
            <p:cNvSpPr txBox="1"/>
            <p:nvPr/>
          </p:nvSpPr>
          <p:spPr>
            <a:xfrm>
              <a:off x="6950341" y="6216623"/>
              <a:ext cx="354584" cy="323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-30</a:t>
              </a: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1C23FDE6-3D64-1B40-B4B6-C8408949A799}"/>
                </a:ext>
              </a:extLst>
            </p:cNvPr>
            <p:cNvCxnSpPr/>
            <p:nvPr/>
          </p:nvCxnSpPr>
          <p:spPr bwMode="auto">
            <a:xfrm>
              <a:off x="7257102" y="6339733"/>
              <a:ext cx="6563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538D4493-CD37-E444-914D-619304317CA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851066" y="6319697"/>
              <a:ext cx="0" cy="5565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CB4B69DA-7DAC-3D45-AE27-48AEEBD148BA}"/>
                </a:ext>
              </a:extLst>
            </p:cNvPr>
            <p:cNvGrpSpPr/>
            <p:nvPr/>
          </p:nvGrpSpPr>
          <p:grpSpPr>
            <a:xfrm>
              <a:off x="7771401" y="4477885"/>
              <a:ext cx="866366" cy="1502660"/>
              <a:chOff x="8410575" y="2767833"/>
              <a:chExt cx="733425" cy="800867"/>
            </a:xfrm>
          </p:grpSpPr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D65D78E1-4BD6-7C4F-8AB3-FD1B692B76B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780056" y="3384769"/>
                <a:ext cx="0" cy="18393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8BFAFED-CA0C-C641-A4FF-48815B11D45F}"/>
                  </a:ext>
                </a:extLst>
              </p:cNvPr>
              <p:cNvSpPr/>
              <p:nvPr/>
            </p:nvSpPr>
            <p:spPr bwMode="auto">
              <a:xfrm>
                <a:off x="8410575" y="2767833"/>
                <a:ext cx="733425" cy="616936"/>
              </a:xfrm>
              <a:prstGeom prst="rect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6B0B8BC4-AE7A-A344-9B7A-90A40AB20C6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722906" y="3568700"/>
                <a:ext cx="12264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04F7D22E-6A8C-9E40-9D24-8BCB8ED26129}"/>
                </a:ext>
              </a:extLst>
            </p:cNvPr>
            <p:cNvGrpSpPr/>
            <p:nvPr/>
          </p:nvGrpSpPr>
          <p:grpSpPr>
            <a:xfrm rot="10800000" flipV="1">
              <a:off x="9095323" y="4470475"/>
              <a:ext cx="866366" cy="501571"/>
              <a:chOff x="8410577" y="3168266"/>
              <a:chExt cx="733425" cy="400434"/>
            </a:xfrm>
            <a:solidFill>
              <a:srgbClr val="0070C0"/>
            </a:solidFill>
          </p:grpSpPr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30E1C795-DDF9-294D-93F0-FDB0B1DB9774}"/>
                  </a:ext>
                </a:extLst>
              </p:cNvPr>
              <p:cNvCxnSpPr>
                <a:cxnSpLocks/>
                <a:stCxn id="24" idx="2"/>
              </p:cNvCxnSpPr>
              <p:nvPr/>
            </p:nvCxnSpPr>
            <p:spPr bwMode="auto">
              <a:xfrm rot="10800000" flipH="1" flipV="1">
                <a:off x="8777290" y="3321499"/>
                <a:ext cx="2766" cy="247201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F4051EF-5CC7-B949-BC2C-0ACE2875AE73}"/>
                  </a:ext>
                </a:extLst>
              </p:cNvPr>
              <p:cNvSpPr/>
              <p:nvPr/>
            </p:nvSpPr>
            <p:spPr bwMode="auto">
              <a:xfrm>
                <a:off x="8410577" y="3168266"/>
                <a:ext cx="733425" cy="15323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A592F7B2-97C1-074E-9A8A-0F3B2682AEF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722906" y="3568700"/>
                <a:ext cx="122644" cy="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5B6B35B-F50C-A246-8BCC-F4760EF28B52}"/>
                </a:ext>
              </a:extLst>
            </p:cNvPr>
            <p:cNvSpPr txBox="1"/>
            <p:nvPr/>
          </p:nvSpPr>
          <p:spPr>
            <a:xfrm>
              <a:off x="7688094" y="6273998"/>
              <a:ext cx="1058816" cy="404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/>
                <a:t>Teduglutide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7AD587C-F7B3-984D-8C8D-8A817F3D7778}"/>
                </a:ext>
              </a:extLst>
            </p:cNvPr>
            <p:cNvSpPr txBox="1"/>
            <p:nvPr/>
          </p:nvSpPr>
          <p:spPr>
            <a:xfrm>
              <a:off x="6950341" y="4986829"/>
              <a:ext cx="354584" cy="323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-10</a:t>
              </a: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98DAAF1A-CE89-6742-B96B-EA305B83F36E}"/>
                </a:ext>
              </a:extLst>
            </p:cNvPr>
            <p:cNvCxnSpPr/>
            <p:nvPr/>
          </p:nvCxnSpPr>
          <p:spPr bwMode="auto">
            <a:xfrm>
              <a:off x="7257102" y="5109939"/>
              <a:ext cx="6563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2926E04E-4A86-B448-A2EA-E9667C1DAEF0}"/>
                </a:ext>
              </a:extLst>
            </p:cNvPr>
            <p:cNvSpPr txBox="1"/>
            <p:nvPr/>
          </p:nvSpPr>
          <p:spPr>
            <a:xfrm>
              <a:off x="9159784" y="6273998"/>
              <a:ext cx="771365" cy="404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/>
                <a:t>Placebo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8CA2535-F308-7246-9797-7628E1D9927F}"/>
                </a:ext>
              </a:extLst>
            </p:cNvPr>
            <p:cNvSpPr txBox="1"/>
            <p:nvPr/>
          </p:nvSpPr>
          <p:spPr>
            <a:xfrm>
              <a:off x="8462700" y="5709155"/>
              <a:ext cx="686406" cy="364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/>
                <a:t>p &lt; 0.05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079E41CD-BB9B-0145-AD8B-2CD9AEEF6D10}"/>
                </a:ext>
              </a:extLst>
            </p:cNvPr>
            <p:cNvSpPr txBox="1"/>
            <p:nvPr/>
          </p:nvSpPr>
          <p:spPr>
            <a:xfrm>
              <a:off x="6825383" y="4406622"/>
              <a:ext cx="276037" cy="323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%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3DE005A7-69A2-A04D-8216-F02BAE3E4FC1}"/>
              </a:ext>
            </a:extLst>
          </p:cNvPr>
          <p:cNvGrpSpPr/>
          <p:nvPr/>
        </p:nvGrpSpPr>
        <p:grpSpPr>
          <a:xfrm>
            <a:off x="6172546" y="2181726"/>
            <a:ext cx="3612624" cy="1883733"/>
            <a:chOff x="6825383" y="1610413"/>
            <a:chExt cx="3612624" cy="2478356"/>
          </a:xfrm>
        </p:grpSpPr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9F91DBFF-5080-664A-9951-5BB8EA4E33D8}"/>
                </a:ext>
              </a:extLst>
            </p:cNvPr>
            <p:cNvSpPr/>
            <p:nvPr/>
          </p:nvSpPr>
          <p:spPr bwMode="auto">
            <a:xfrm>
              <a:off x="7326162" y="1708129"/>
              <a:ext cx="3111845" cy="2013857"/>
            </a:xfrm>
            <a:custGeom>
              <a:avLst/>
              <a:gdLst>
                <a:gd name="connsiteX0" fmla="*/ 0 w 2634343"/>
                <a:gd name="connsiteY0" fmla="*/ 0 h 2013857"/>
                <a:gd name="connsiteX1" fmla="*/ 0 w 2634343"/>
                <a:gd name="connsiteY1" fmla="*/ 2013857 h 2013857"/>
                <a:gd name="connsiteX2" fmla="*/ 2634343 w 2634343"/>
                <a:gd name="connsiteY2" fmla="*/ 2013857 h 201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34343" h="2013857">
                  <a:moveTo>
                    <a:pt x="0" y="0"/>
                  </a:moveTo>
                  <a:lnTo>
                    <a:pt x="0" y="2013857"/>
                  </a:lnTo>
                  <a:lnTo>
                    <a:pt x="2634343" y="2013857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Forme libre : forme 1">
              <a:extLst>
                <a:ext uri="{FF2B5EF4-FFF2-40B4-BE49-F238E27FC236}">
                  <a16:creationId xmlns:a16="http://schemas.microsoft.com/office/drawing/2014/main" id="{F709AE59-301A-F04B-BA69-49A083358FDD}"/>
                </a:ext>
              </a:extLst>
            </p:cNvPr>
            <p:cNvSpPr/>
            <p:nvPr/>
          </p:nvSpPr>
          <p:spPr bwMode="auto">
            <a:xfrm>
              <a:off x="7326164" y="1766186"/>
              <a:ext cx="3025583" cy="1955800"/>
            </a:xfrm>
            <a:custGeom>
              <a:avLst/>
              <a:gdLst>
                <a:gd name="connsiteX0" fmla="*/ 0 w 2841625"/>
                <a:gd name="connsiteY0" fmla="*/ 0 h 1955800"/>
                <a:gd name="connsiteX1" fmla="*/ 0 w 2841625"/>
                <a:gd name="connsiteY1" fmla="*/ 1955800 h 1955800"/>
                <a:gd name="connsiteX2" fmla="*/ 2841625 w 2841625"/>
                <a:gd name="connsiteY2" fmla="*/ 1955800 h 195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41625" h="1955800">
                  <a:moveTo>
                    <a:pt x="0" y="0"/>
                  </a:moveTo>
                  <a:lnTo>
                    <a:pt x="0" y="1955800"/>
                  </a:lnTo>
                  <a:lnTo>
                    <a:pt x="2841625" y="195580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C970DC79-55CF-FF4C-BE07-B644E777340E}"/>
                </a:ext>
              </a:extLst>
            </p:cNvPr>
            <p:cNvSpPr txBox="1"/>
            <p:nvPr/>
          </p:nvSpPr>
          <p:spPr>
            <a:xfrm>
              <a:off x="6988814" y="1610413"/>
              <a:ext cx="316112" cy="323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20</a:t>
              </a:r>
            </a:p>
          </p:txBody>
        </p: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555C133F-1F20-1043-B143-1C5CE65D50A2}"/>
                </a:ext>
              </a:extLst>
            </p:cNvPr>
            <p:cNvCxnSpPr/>
            <p:nvPr/>
          </p:nvCxnSpPr>
          <p:spPr bwMode="auto">
            <a:xfrm>
              <a:off x="7257102" y="1733523"/>
              <a:ext cx="6563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A46FEB28-F747-5647-9300-EF54BCA5A333}"/>
                </a:ext>
              </a:extLst>
            </p:cNvPr>
            <p:cNvSpPr txBox="1"/>
            <p:nvPr/>
          </p:nvSpPr>
          <p:spPr>
            <a:xfrm>
              <a:off x="7054536" y="2382318"/>
              <a:ext cx="250389" cy="323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0</a:t>
              </a:r>
            </a:p>
          </p:txBody>
        </p: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4395D237-D915-F640-BB00-6C44437525F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57102" y="2505429"/>
              <a:ext cx="30946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A29A7130-0482-474A-858F-AB9E8BCD4D1B}"/>
                </a:ext>
              </a:extLst>
            </p:cNvPr>
            <p:cNvSpPr txBox="1"/>
            <p:nvPr/>
          </p:nvSpPr>
          <p:spPr>
            <a:xfrm>
              <a:off x="6950341" y="2811434"/>
              <a:ext cx="354584" cy="323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-10</a:t>
              </a: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A12C8CBE-3A92-294F-A191-E01921342A79}"/>
                </a:ext>
              </a:extLst>
            </p:cNvPr>
            <p:cNvCxnSpPr/>
            <p:nvPr/>
          </p:nvCxnSpPr>
          <p:spPr bwMode="auto">
            <a:xfrm>
              <a:off x="7257102" y="2934544"/>
              <a:ext cx="6563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0209B80E-2FF4-064C-B8CA-D5842231BBF3}"/>
                </a:ext>
              </a:extLst>
            </p:cNvPr>
            <p:cNvSpPr txBox="1"/>
            <p:nvPr/>
          </p:nvSpPr>
          <p:spPr>
            <a:xfrm>
              <a:off x="6950341" y="3581944"/>
              <a:ext cx="354584" cy="323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-30</a:t>
              </a:r>
            </a:p>
          </p:txBody>
        </p: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E0B22CAC-C867-A74A-B30B-B251DF4A34CE}"/>
                </a:ext>
              </a:extLst>
            </p:cNvPr>
            <p:cNvCxnSpPr/>
            <p:nvPr/>
          </p:nvCxnSpPr>
          <p:spPr bwMode="auto">
            <a:xfrm>
              <a:off x="7257102" y="3705054"/>
              <a:ext cx="6563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5AF9C88B-5311-9944-8B14-429E921EE53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851066" y="3721986"/>
              <a:ext cx="0" cy="5565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78C02711-8415-D549-A09C-30791D449319}"/>
                </a:ext>
              </a:extLst>
            </p:cNvPr>
            <p:cNvGrpSpPr/>
            <p:nvPr/>
          </p:nvGrpSpPr>
          <p:grpSpPr>
            <a:xfrm>
              <a:off x="7771401" y="2505648"/>
              <a:ext cx="866366" cy="800867"/>
              <a:chOff x="8410575" y="2767833"/>
              <a:chExt cx="733425" cy="800867"/>
            </a:xfrm>
          </p:grpSpPr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6C91DF1F-A1D6-E843-A7B2-CF8A1E0B652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780056" y="3384769"/>
                <a:ext cx="0" cy="18393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3E8B735-6836-7440-9171-22C66CA3C6BC}"/>
                  </a:ext>
                </a:extLst>
              </p:cNvPr>
              <p:cNvSpPr/>
              <p:nvPr/>
            </p:nvSpPr>
            <p:spPr bwMode="auto">
              <a:xfrm>
                <a:off x="8410575" y="2767833"/>
                <a:ext cx="733425" cy="616936"/>
              </a:xfrm>
              <a:prstGeom prst="rect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56" name="Connecteur droit 55">
                <a:extLst>
                  <a:ext uri="{FF2B5EF4-FFF2-40B4-BE49-F238E27FC236}">
                    <a16:creationId xmlns:a16="http://schemas.microsoft.com/office/drawing/2014/main" id="{8F59D454-A69E-0148-97BC-8863D6339CC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722906" y="3568700"/>
                <a:ext cx="12264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681199CB-96AB-5545-8810-AAD46D302BF8}"/>
                </a:ext>
              </a:extLst>
            </p:cNvPr>
            <p:cNvGrpSpPr/>
            <p:nvPr/>
          </p:nvGrpSpPr>
          <p:grpSpPr>
            <a:xfrm rot="10800000">
              <a:off x="9095327" y="2104995"/>
              <a:ext cx="866366" cy="400434"/>
              <a:chOff x="8410576" y="3168266"/>
              <a:chExt cx="733425" cy="400434"/>
            </a:xfrm>
            <a:solidFill>
              <a:srgbClr val="0070C0"/>
            </a:solidFill>
          </p:grpSpPr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AE252A0C-61B9-7947-B131-E86382F52C1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780056" y="3384769"/>
                <a:ext cx="0" cy="183931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61122C2-C101-F14A-AD26-14D0DDC694DB}"/>
                  </a:ext>
                </a:extLst>
              </p:cNvPr>
              <p:cNvSpPr/>
              <p:nvPr/>
            </p:nvSpPr>
            <p:spPr bwMode="auto">
              <a:xfrm>
                <a:off x="8410576" y="3168266"/>
                <a:ext cx="733425" cy="21650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E0A416A7-53DE-AA4E-908A-2EA247641F8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722906" y="3568700"/>
                <a:ext cx="122644" cy="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AF05D614-6064-5741-B6DB-0FE55398E458}"/>
                </a:ext>
              </a:extLst>
            </p:cNvPr>
            <p:cNvSpPr txBox="1"/>
            <p:nvPr/>
          </p:nvSpPr>
          <p:spPr>
            <a:xfrm>
              <a:off x="8462700" y="1680494"/>
              <a:ext cx="686406" cy="364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/>
                <a:t>p = 0.04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9F9C8F22-E9F6-4943-8D06-801A446CB5F0}"/>
                </a:ext>
              </a:extLst>
            </p:cNvPr>
            <p:cNvSpPr txBox="1"/>
            <p:nvPr/>
          </p:nvSpPr>
          <p:spPr>
            <a:xfrm>
              <a:off x="6988814" y="1974397"/>
              <a:ext cx="316112" cy="323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10</a:t>
              </a:r>
            </a:p>
          </p:txBody>
        </p: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698A683B-FBB8-924F-96E8-87F80DEC29B9}"/>
                </a:ext>
              </a:extLst>
            </p:cNvPr>
            <p:cNvCxnSpPr/>
            <p:nvPr/>
          </p:nvCxnSpPr>
          <p:spPr bwMode="auto">
            <a:xfrm>
              <a:off x="7257102" y="2097508"/>
              <a:ext cx="6563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832A8000-5890-154A-831E-4DAB20EBB565}"/>
                </a:ext>
              </a:extLst>
            </p:cNvPr>
            <p:cNvSpPr txBox="1"/>
            <p:nvPr/>
          </p:nvSpPr>
          <p:spPr>
            <a:xfrm>
              <a:off x="6950341" y="3230588"/>
              <a:ext cx="354584" cy="323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-20</a:t>
              </a:r>
            </a:p>
          </p:txBody>
        </p: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550E67B7-7E50-BA4D-9E9E-494D64B30D1C}"/>
                </a:ext>
              </a:extLst>
            </p:cNvPr>
            <p:cNvCxnSpPr/>
            <p:nvPr/>
          </p:nvCxnSpPr>
          <p:spPr bwMode="auto">
            <a:xfrm>
              <a:off x="7257102" y="3353698"/>
              <a:ext cx="6563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5C279AF4-6564-F742-A26E-A9FF733AF5D6}"/>
                </a:ext>
              </a:extLst>
            </p:cNvPr>
            <p:cNvSpPr txBox="1"/>
            <p:nvPr/>
          </p:nvSpPr>
          <p:spPr>
            <a:xfrm>
              <a:off x="6825383" y="1742934"/>
              <a:ext cx="276037" cy="323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%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8AEA4995-0D38-7C41-A2D9-C609E5B03BA9}"/>
                </a:ext>
              </a:extLst>
            </p:cNvPr>
            <p:cNvSpPr txBox="1"/>
            <p:nvPr/>
          </p:nvSpPr>
          <p:spPr>
            <a:xfrm>
              <a:off x="7686913" y="3683838"/>
              <a:ext cx="1058816" cy="404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/>
                <a:t>Teduglutide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AABCC9C9-7896-234D-86A7-B838C0786209}"/>
                </a:ext>
              </a:extLst>
            </p:cNvPr>
            <p:cNvSpPr txBox="1"/>
            <p:nvPr/>
          </p:nvSpPr>
          <p:spPr>
            <a:xfrm>
              <a:off x="9168128" y="3683838"/>
              <a:ext cx="771365" cy="404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/>
                <a:t>Placebo</a:t>
              </a:r>
            </a:p>
          </p:txBody>
        </p:sp>
      </p:grpSp>
      <p:sp>
        <p:nvSpPr>
          <p:cNvPr id="57" name="ZoneTexte 56">
            <a:extLst>
              <a:ext uri="{FF2B5EF4-FFF2-40B4-BE49-F238E27FC236}">
                <a16:creationId xmlns:a16="http://schemas.microsoft.com/office/drawing/2014/main" id="{21C20DD7-24C6-5742-9B59-310909B5E600}"/>
              </a:ext>
            </a:extLst>
          </p:cNvPr>
          <p:cNvSpPr txBox="1"/>
          <p:nvPr/>
        </p:nvSpPr>
        <p:spPr>
          <a:xfrm>
            <a:off x="6997703" y="1812927"/>
            <a:ext cx="2810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Carotid inflammatory index</a:t>
            </a:r>
          </a:p>
        </p:txBody>
      </p:sp>
      <p:sp>
        <p:nvSpPr>
          <p:cNvPr id="58" name="Text Box 3">
            <a:extLst>
              <a:ext uri="{FF2B5EF4-FFF2-40B4-BE49-F238E27FC236}">
                <a16:creationId xmlns:a16="http://schemas.microsoft.com/office/drawing/2014/main" id="{B1BF4B5D-FAE3-4A06-9BBB-8F84EABF6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7084" y="6444771"/>
            <a:ext cx="25049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 err="1">
                <a:solidFill>
                  <a:srgbClr val="0070C0"/>
                </a:solidFill>
              </a:rPr>
              <a:t>Diggins</a:t>
            </a:r>
            <a:r>
              <a:rPr lang="fr-FR" sz="1400" i="1" dirty="0">
                <a:solidFill>
                  <a:srgbClr val="0070C0"/>
                </a:solidFill>
              </a:rPr>
              <a:t> CE, CROI 2022, Abs. 134</a:t>
            </a:r>
          </a:p>
        </p:txBody>
      </p:sp>
    </p:spTree>
    <p:extLst>
      <p:ext uri="{BB962C8B-B14F-4D97-AF65-F5344CB8AC3E}">
        <p14:creationId xmlns:p14="http://schemas.microsoft.com/office/powerpoint/2010/main" val="33081208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74FCEB84-5619-4960-A991-FA0FCB3AE52E}"/>
              </a:ext>
            </a:extLst>
          </p:cNvPr>
          <p:cNvSpPr txBox="1"/>
          <p:nvPr/>
        </p:nvSpPr>
        <p:spPr>
          <a:xfrm>
            <a:off x="3712986" y="3131788"/>
            <a:ext cx="4950779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Calibri"/>
              </a:rPr>
              <a:t>Next webinar: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AIDS 2022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Wednesday August 3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rd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29E202-2FAE-46DD-B05E-5FB03FA5B6C8}"/>
              </a:ext>
            </a:extLst>
          </p:cNvPr>
          <p:cNvSpPr/>
          <p:nvPr/>
        </p:nvSpPr>
        <p:spPr>
          <a:xfrm>
            <a:off x="5256653" y="80541"/>
            <a:ext cx="3174976" cy="27850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F55BA89-9D32-477C-9A8C-F2AD9B8ABB4F}"/>
              </a:ext>
            </a:extLst>
          </p:cNvPr>
          <p:cNvSpPr txBox="1"/>
          <p:nvPr/>
        </p:nvSpPr>
        <p:spPr>
          <a:xfrm>
            <a:off x="5688435" y="1576306"/>
            <a:ext cx="2683027" cy="56514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dirty="0">
                <a:ln>
                  <a:noFill/>
                </a:ln>
                <a:solidFill>
                  <a:srgbClr val="00179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LIVE WEBINAR</a:t>
            </a:r>
          </a:p>
        </p:txBody>
      </p:sp>
      <p:pic>
        <p:nvPicPr>
          <p:cNvPr id="23" name="Picture 4" descr="intro">
            <a:extLst>
              <a:ext uri="{FF2B5EF4-FFF2-40B4-BE49-F238E27FC236}">
                <a16:creationId xmlns:a16="http://schemas.microsoft.com/office/drawing/2014/main" id="{D538D1AB-7EAF-4F73-9B85-47231C865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5" t="40521" r="26166" b="24813"/>
          <a:stretch/>
        </p:blipFill>
        <p:spPr bwMode="auto">
          <a:xfrm>
            <a:off x="5522522" y="436948"/>
            <a:ext cx="2549340" cy="40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26B3C3B6-296D-406B-9AB9-BEC0DD67AFE6}"/>
              </a:ext>
            </a:extLst>
          </p:cNvPr>
          <p:cNvSpPr txBox="1"/>
          <p:nvPr/>
        </p:nvSpPr>
        <p:spPr>
          <a:xfrm>
            <a:off x="6503425" y="1033496"/>
            <a:ext cx="1053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dirty="0">
                <a:ln>
                  <a:noFill/>
                </a:ln>
                <a:solidFill>
                  <a:srgbClr val="FE6D0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</a:t>
            </a: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srgbClr val="FE6D0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rgbClr val="FE6D0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9C04751-E3EC-476E-8044-22602A0DF5FF}"/>
              </a:ext>
            </a:extLst>
          </p:cNvPr>
          <p:cNvGrpSpPr/>
          <p:nvPr/>
        </p:nvGrpSpPr>
        <p:grpSpPr>
          <a:xfrm>
            <a:off x="3762375" y="5516862"/>
            <a:ext cx="6123919" cy="952272"/>
            <a:chOff x="3762375" y="5516862"/>
            <a:chExt cx="6123919" cy="952272"/>
          </a:xfrm>
        </p:grpSpPr>
        <p:pic>
          <p:nvPicPr>
            <p:cNvPr id="1030" name="Picture 6" descr="intro">
              <a:extLst>
                <a:ext uri="{FF2B5EF4-FFF2-40B4-BE49-F238E27FC236}">
                  <a16:creationId xmlns:a16="http://schemas.microsoft.com/office/drawing/2014/main" id="{1F6C818C-A852-41FB-9190-08461B24DA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60" t="29333" r="2148"/>
            <a:stretch/>
          </p:blipFill>
          <p:spPr bwMode="auto">
            <a:xfrm>
              <a:off x="3762375" y="5587069"/>
              <a:ext cx="5334000" cy="882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8683EF2-F55B-4457-B71E-1D569F936D1F}"/>
                </a:ext>
              </a:extLst>
            </p:cNvPr>
            <p:cNvSpPr/>
            <p:nvPr/>
          </p:nvSpPr>
          <p:spPr>
            <a:xfrm rot="5400000">
              <a:off x="7588747" y="3424249"/>
              <a:ext cx="204933" cy="439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8315318-4091-41A2-9501-C3B0FA1EB173}"/>
              </a:ext>
            </a:extLst>
          </p:cNvPr>
          <p:cNvGrpSpPr/>
          <p:nvPr/>
        </p:nvGrpSpPr>
        <p:grpSpPr>
          <a:xfrm>
            <a:off x="75676" y="80540"/>
            <a:ext cx="4390160" cy="2669609"/>
            <a:chOff x="972823" y="80540"/>
            <a:chExt cx="4390160" cy="266960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E2010B3-5468-44FA-945C-A2DC780C2B80}"/>
                </a:ext>
              </a:extLst>
            </p:cNvPr>
            <p:cNvSpPr/>
            <p:nvPr/>
          </p:nvSpPr>
          <p:spPr>
            <a:xfrm rot="5400000">
              <a:off x="1833098" y="-779735"/>
              <a:ext cx="2669609" cy="4390160"/>
            </a:xfrm>
            <a:prstGeom prst="rect">
              <a:avLst/>
            </a:prstGeom>
            <a:solidFill>
              <a:srgbClr val="FE6D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12D0B281-2B42-4365-BE28-65E1C6B172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303"/>
            <a:stretch/>
          </p:blipFill>
          <p:spPr bwMode="auto">
            <a:xfrm>
              <a:off x="1177755" y="279689"/>
              <a:ext cx="3980295" cy="1809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37BFEEB0-9DDE-4CB9-B82A-71BABA210F4E}"/>
                </a:ext>
              </a:extLst>
            </p:cNvPr>
            <p:cNvSpPr txBox="1"/>
            <p:nvPr/>
          </p:nvSpPr>
          <p:spPr>
            <a:xfrm>
              <a:off x="2675278" y="2073041"/>
              <a:ext cx="103720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Pedro Cahn</a:t>
              </a:r>
              <a:b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Buenos-Aires</a:t>
              </a:r>
              <a:b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Argentina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6DB7040-3072-4B08-B244-A87A45BDB03C}"/>
                </a:ext>
              </a:extLst>
            </p:cNvPr>
            <p:cNvSpPr txBox="1"/>
            <p:nvPr/>
          </p:nvSpPr>
          <p:spPr>
            <a:xfrm>
              <a:off x="1225493" y="2073041"/>
              <a:ext cx="118391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François </a:t>
              </a:r>
              <a:r>
                <a:rPr kumimoji="0" lang="fr-F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Raffi</a:t>
              </a:r>
              <a:b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Nantes</a:t>
              </a:r>
              <a:b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France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21CCA29A-D098-4CAD-8F47-4400E666AA12}"/>
                </a:ext>
              </a:extLst>
            </p:cNvPr>
            <p:cNvSpPr txBox="1"/>
            <p:nvPr/>
          </p:nvSpPr>
          <p:spPr>
            <a:xfrm>
              <a:off x="3978355" y="2073041"/>
              <a:ext cx="125694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Anton </a:t>
              </a:r>
              <a:r>
                <a:rPr kumimoji="0" lang="fr-F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Pozniak</a:t>
              </a:r>
              <a:b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London</a:t>
              </a:r>
              <a:b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United-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Kingdom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999732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0"/>
            <a:ext cx="10698178" cy="1491539"/>
          </a:xfrm>
        </p:spPr>
        <p:txBody>
          <a:bodyPr/>
          <a:lstStyle/>
          <a:p>
            <a:r>
              <a:rPr lang="en-US" dirty="0"/>
              <a:t>BIC/FTC/TAF as first line ART: results at 5 years (1)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1" y="1376531"/>
            <a:ext cx="11343217" cy="641905"/>
          </a:xfrm>
        </p:spPr>
        <p:txBody>
          <a:bodyPr/>
          <a:lstStyle/>
          <a:p>
            <a:r>
              <a:rPr lang="en-US" sz="2000" dirty="0">
                <a:solidFill>
                  <a:srgbClr val="000000"/>
                </a:solidFill>
              </a:rPr>
              <a:t>2 </a:t>
            </a:r>
            <a:r>
              <a:rPr lang="en-US" sz="2000" dirty="0" err="1">
                <a:solidFill>
                  <a:srgbClr val="000000"/>
                </a:solidFill>
              </a:rPr>
              <a:t>randomised</a:t>
            </a:r>
            <a:r>
              <a:rPr lang="en-US" sz="2000" dirty="0">
                <a:solidFill>
                  <a:srgbClr val="000000"/>
                </a:solidFill>
              </a:rPr>
              <a:t> multicentric, double-blinded trials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975E817-BD39-45EE-876D-3D35623670D9}"/>
              </a:ext>
            </a:extLst>
          </p:cNvPr>
          <p:cNvGrpSpPr/>
          <p:nvPr/>
        </p:nvGrpSpPr>
        <p:grpSpPr>
          <a:xfrm>
            <a:off x="589189" y="1834133"/>
            <a:ext cx="9705706" cy="4567705"/>
            <a:chOff x="589189" y="1834133"/>
            <a:chExt cx="9705706" cy="4567705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AC63D5A-AD60-4715-86F0-9F84901E0F61}"/>
                </a:ext>
              </a:extLst>
            </p:cNvPr>
            <p:cNvSpPr txBox="1"/>
            <p:nvPr/>
          </p:nvSpPr>
          <p:spPr>
            <a:xfrm>
              <a:off x="4970396" y="2080001"/>
              <a:ext cx="4363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/>
                <a:t>W0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EE9EEF4-AACB-41D5-A7DF-532AE4C32A0F}"/>
                </a:ext>
              </a:extLst>
            </p:cNvPr>
            <p:cNvSpPr txBox="1"/>
            <p:nvPr/>
          </p:nvSpPr>
          <p:spPr>
            <a:xfrm>
              <a:off x="5919120" y="2080001"/>
              <a:ext cx="5277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/>
                <a:t>W48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0297475-FFF8-4157-BFBA-3427CF9989D5}"/>
                </a:ext>
              </a:extLst>
            </p:cNvPr>
            <p:cNvSpPr txBox="1"/>
            <p:nvPr/>
          </p:nvSpPr>
          <p:spPr>
            <a:xfrm>
              <a:off x="6841140" y="2080001"/>
              <a:ext cx="5277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/>
                <a:t>W96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367C60D-0E1C-4918-B34D-5BC4CF775479}"/>
                </a:ext>
              </a:extLst>
            </p:cNvPr>
            <p:cNvSpPr txBox="1"/>
            <p:nvPr/>
          </p:nvSpPr>
          <p:spPr>
            <a:xfrm>
              <a:off x="7774625" y="2080001"/>
              <a:ext cx="6190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/>
                <a:t>W144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5B1F978-B7F3-41BC-BD4C-C018CE79DC0A}"/>
                </a:ext>
              </a:extLst>
            </p:cNvPr>
            <p:cNvSpPr txBox="1"/>
            <p:nvPr/>
          </p:nvSpPr>
          <p:spPr>
            <a:xfrm>
              <a:off x="8733142" y="2080001"/>
              <a:ext cx="6222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/>
                <a:t>W192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5196918-316C-49F0-B563-E5DEDABFE6EF}"/>
                </a:ext>
              </a:extLst>
            </p:cNvPr>
            <p:cNvSpPr txBox="1"/>
            <p:nvPr/>
          </p:nvSpPr>
          <p:spPr>
            <a:xfrm>
              <a:off x="9675815" y="2080001"/>
              <a:ext cx="6190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/>
                <a:t>W240</a:t>
              </a: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268563A8-9790-44B4-AB43-132E2339A17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97001" y="2447058"/>
              <a:ext cx="481615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9D69FC5F-ACB5-4066-B357-04F90FDC69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004268" y="2384431"/>
              <a:ext cx="0" cy="626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4E33A6A6-3DB7-4E29-B2AF-F66CB174C62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039862" y="2384431"/>
              <a:ext cx="0" cy="626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47874F36-7680-4433-89CF-EF328FE9E9A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81408" y="2384431"/>
              <a:ext cx="0" cy="626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112B183B-0975-4600-8CD3-4899C5197FE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17002" y="2384431"/>
              <a:ext cx="0" cy="626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4019E18C-6A00-435A-96BA-D63A5662376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71645" y="2384431"/>
              <a:ext cx="0" cy="626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830407AC-DB4F-4C80-8D02-58D0216D2AC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207239" y="2384431"/>
              <a:ext cx="0" cy="626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CFEA043E-E2CB-44FF-955E-ECAE03F73864}"/>
                </a:ext>
              </a:extLst>
            </p:cNvPr>
            <p:cNvSpPr/>
            <p:nvPr/>
          </p:nvSpPr>
          <p:spPr bwMode="auto">
            <a:xfrm>
              <a:off x="5207239" y="2542135"/>
              <a:ext cx="2874169" cy="381000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BIC/FTC/TAF qd</a:t>
              </a: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AA8FC6E0-B55A-4D68-812A-3765C1AB974B}"/>
                </a:ext>
              </a:extLst>
            </p:cNvPr>
            <p:cNvSpPr/>
            <p:nvPr/>
          </p:nvSpPr>
          <p:spPr bwMode="auto">
            <a:xfrm>
              <a:off x="5207239" y="2942358"/>
              <a:ext cx="2874169" cy="38100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DTG/ABC/3TC placebo qd</a:t>
              </a: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5FF193F6-24A5-4371-9BD4-68BE8A7D3E47}"/>
                </a:ext>
              </a:extLst>
            </p:cNvPr>
            <p:cNvSpPr/>
            <p:nvPr/>
          </p:nvSpPr>
          <p:spPr bwMode="auto">
            <a:xfrm>
              <a:off x="5207239" y="3464328"/>
              <a:ext cx="2874169" cy="381000"/>
            </a:xfrm>
            <a:prstGeom prst="round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>
                  <a:solidFill>
                    <a:schemeClr val="bg1"/>
                  </a:solidFill>
                </a:rPr>
                <a:t>DTG/ABC/3TC qd</a:t>
              </a: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7D82B50D-68C3-40FC-B565-7DB6CD033416}"/>
                </a:ext>
              </a:extLst>
            </p:cNvPr>
            <p:cNvSpPr/>
            <p:nvPr/>
          </p:nvSpPr>
          <p:spPr bwMode="auto">
            <a:xfrm>
              <a:off x="5207239" y="3845328"/>
              <a:ext cx="2874169" cy="38100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BIC/FTC/TAF placebo qd</a:t>
              </a: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5EA5A3E1-43FA-4F3A-9980-17B2D9367B99}"/>
                </a:ext>
              </a:extLst>
            </p:cNvPr>
            <p:cNvSpPr/>
            <p:nvPr/>
          </p:nvSpPr>
          <p:spPr bwMode="auto">
            <a:xfrm>
              <a:off x="5207239" y="4717645"/>
              <a:ext cx="2874169" cy="381000"/>
            </a:xfrm>
            <a:prstGeom prst="roundRect">
              <a:avLst/>
            </a:prstGeom>
            <a:solidFill>
              <a:srgbClr val="FF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BIC/FTC/TAF qd</a:t>
              </a:r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1D4295A5-6D4D-4E39-9351-E59B31653D28}"/>
                </a:ext>
              </a:extLst>
            </p:cNvPr>
            <p:cNvSpPr/>
            <p:nvPr/>
          </p:nvSpPr>
          <p:spPr bwMode="auto">
            <a:xfrm>
              <a:off x="5207239" y="5099580"/>
              <a:ext cx="2874169" cy="38100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DTG + F/TAF placebo qd</a:t>
              </a: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17678B43-11DC-4BC3-98EB-3F0A50C10A39}"/>
                </a:ext>
              </a:extLst>
            </p:cNvPr>
            <p:cNvSpPr/>
            <p:nvPr/>
          </p:nvSpPr>
          <p:spPr bwMode="auto">
            <a:xfrm>
              <a:off x="5207239" y="5639838"/>
              <a:ext cx="2874169" cy="381000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>
                  <a:solidFill>
                    <a:schemeClr val="bg1"/>
                  </a:solidFill>
                </a:rPr>
                <a:t>DTG + F/TAF qd</a:t>
              </a: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300B7286-70F3-4978-A6CA-FF362B1FEB0E}"/>
                </a:ext>
              </a:extLst>
            </p:cNvPr>
            <p:cNvSpPr/>
            <p:nvPr/>
          </p:nvSpPr>
          <p:spPr bwMode="auto">
            <a:xfrm>
              <a:off x="5207239" y="6020838"/>
              <a:ext cx="2874169" cy="38100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BIC/FTC/TAF placebo qd</a:t>
              </a: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4CB4E603-4A8B-4ABE-BEAF-E74FCC9D8EAC}"/>
                </a:ext>
              </a:extLst>
            </p:cNvPr>
            <p:cNvSpPr/>
            <p:nvPr/>
          </p:nvSpPr>
          <p:spPr bwMode="auto">
            <a:xfrm>
              <a:off x="8205709" y="2542135"/>
              <a:ext cx="1798559" cy="1664970"/>
            </a:xfrm>
            <a:prstGeom prst="roundRect">
              <a:avLst>
                <a:gd name="adj" fmla="val 8429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</a:rPr>
                <a:t>BIC/FTC/TAF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>
                  <a:solidFill>
                    <a:schemeClr val="bg1"/>
                  </a:solidFill>
                </a:rPr>
                <a:t>Open-label</a:t>
              </a: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D21A8496-BC0B-47C9-BD1C-B9CDB9691381}"/>
                </a:ext>
              </a:extLst>
            </p:cNvPr>
            <p:cNvSpPr txBox="1"/>
            <p:nvPr/>
          </p:nvSpPr>
          <p:spPr>
            <a:xfrm>
              <a:off x="843773" y="2095585"/>
              <a:ext cx="22082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Treatment-Naïve Adults</a:t>
              </a:r>
            </a:p>
          </p:txBody>
        </p:sp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0862732A-8D11-47E5-9E3E-2E64393F58BE}"/>
                </a:ext>
              </a:extLst>
            </p:cNvPr>
            <p:cNvSpPr/>
            <p:nvPr/>
          </p:nvSpPr>
          <p:spPr bwMode="auto">
            <a:xfrm>
              <a:off x="917490" y="2763288"/>
              <a:ext cx="2705100" cy="124968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  <a:t>Study 1489</a:t>
              </a:r>
            </a:p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400">
                  <a:solidFill>
                    <a:schemeClr val="tx1"/>
                  </a:solidFill>
                </a:rPr>
                <a:t>HLA B*5701 negative</a:t>
              </a:r>
            </a:p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  <a:t>Negative for chronic HBV</a:t>
              </a:r>
            </a:p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400">
                  <a:solidFill>
                    <a:schemeClr val="tx1"/>
                  </a:solidFill>
                </a:rPr>
                <a:t>eGFRe</a:t>
              </a:r>
              <a:r>
                <a:rPr lang="en-US" sz="1400" baseline="-25000">
                  <a:solidFill>
                    <a:schemeClr val="tx1"/>
                  </a:solidFill>
                </a:rPr>
                <a:t>CG</a:t>
              </a:r>
              <a:r>
                <a:rPr lang="en-US" sz="1400">
                  <a:solidFill>
                    <a:schemeClr val="tx1"/>
                  </a:solidFill>
                </a:rPr>
                <a:t> </a:t>
              </a:r>
              <a:r>
                <a:rPr lang="en-US" sz="1400" u="sng">
                  <a:solidFill>
                    <a:schemeClr val="tx1"/>
                  </a:solidFill>
                </a:rPr>
                <a:t>&gt;</a:t>
              </a:r>
              <a:r>
                <a:rPr lang="en-US" sz="1400">
                  <a:solidFill>
                    <a:schemeClr val="tx1"/>
                  </a:solidFill>
                </a:rPr>
                <a:t> 50 mL/min </a:t>
              </a: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36" name="Connecteur : en angle 35">
              <a:extLst>
                <a:ext uri="{FF2B5EF4-FFF2-40B4-BE49-F238E27FC236}">
                  <a16:creationId xmlns:a16="http://schemas.microsoft.com/office/drawing/2014/main" id="{07503818-38C0-4EE5-89B0-3DC0894E286D}"/>
                </a:ext>
              </a:extLst>
            </p:cNvPr>
            <p:cNvCxnSpPr/>
            <p:nvPr/>
          </p:nvCxnSpPr>
          <p:spPr bwMode="auto">
            <a:xfrm flipV="1">
              <a:off x="3639300" y="2942358"/>
              <a:ext cx="648889" cy="445770"/>
            </a:xfrm>
            <a:prstGeom prst="bentConnector3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7" name="Connecteur : en angle 36">
              <a:extLst>
                <a:ext uri="{FF2B5EF4-FFF2-40B4-BE49-F238E27FC236}">
                  <a16:creationId xmlns:a16="http://schemas.microsoft.com/office/drawing/2014/main" id="{F3D3EFEE-02A0-4A05-819E-C82053969C6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39300" y="3388128"/>
              <a:ext cx="648889" cy="457200"/>
            </a:xfrm>
            <a:prstGeom prst="bentConnector3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4BA52CCD-CD0C-43CA-B791-2E9C99B9EE7F}"/>
                </a:ext>
              </a:extLst>
            </p:cNvPr>
            <p:cNvSpPr txBox="1"/>
            <p:nvPr/>
          </p:nvSpPr>
          <p:spPr>
            <a:xfrm>
              <a:off x="4266930" y="2746273"/>
              <a:ext cx="7441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N = 314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137FFBA6-B216-428F-9BC7-E975A55B4F2C}"/>
                </a:ext>
              </a:extLst>
            </p:cNvPr>
            <p:cNvSpPr txBox="1"/>
            <p:nvPr/>
          </p:nvSpPr>
          <p:spPr>
            <a:xfrm>
              <a:off x="4266930" y="3678208"/>
              <a:ext cx="7441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N = 315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03751FDC-62EE-4399-880D-3E59A521DE61}"/>
                </a:ext>
              </a:extLst>
            </p:cNvPr>
            <p:cNvSpPr txBox="1"/>
            <p:nvPr/>
          </p:nvSpPr>
          <p:spPr>
            <a:xfrm>
              <a:off x="4029666" y="3184379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1:1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E1CEB89F-C729-4261-A60B-A6DBD21E9F7C}"/>
                </a:ext>
              </a:extLst>
            </p:cNvPr>
            <p:cNvSpPr txBox="1"/>
            <p:nvPr/>
          </p:nvSpPr>
          <p:spPr>
            <a:xfrm>
              <a:off x="589189" y="4090537"/>
              <a:ext cx="362381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Key inclusion criteria for both: </a:t>
              </a:r>
            </a:p>
            <a:p>
              <a:pPr marL="171450" indent="-171450">
                <a:buClr>
                  <a:srgbClr val="0070C0"/>
                </a:buClr>
                <a:buFont typeface="Arial" panose="020B0604020202020204" pitchFamily="34" charset="0"/>
                <a:buChar char="•"/>
              </a:pPr>
              <a:r>
                <a:rPr lang="en-US" sz="1400"/>
                <a:t>No known resistance to FTC, TAF, ABC or 3TC</a:t>
              </a:r>
            </a:p>
            <a:p>
              <a:pPr marL="171450" indent="-171450">
                <a:buClr>
                  <a:srgbClr val="0070C0"/>
                </a:buClr>
                <a:buFont typeface="Arial" panose="020B0604020202020204" pitchFamily="34" charset="0"/>
                <a:buChar char="•"/>
              </a:pPr>
              <a:r>
                <a:rPr lang="en-US" sz="1400"/>
                <a:t>HIV-1 RNA </a:t>
              </a:r>
              <a:r>
                <a:rPr lang="en-US" sz="1400" u="sng"/>
                <a:t>&gt;</a:t>
              </a:r>
              <a:r>
                <a:rPr lang="en-US" sz="1400"/>
                <a:t> 500 c/mL</a:t>
              </a:r>
            </a:p>
          </p:txBody>
        </p:sp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4474C2DB-271A-460E-8EAC-673C16E92E2D}"/>
                </a:ext>
              </a:extLst>
            </p:cNvPr>
            <p:cNvSpPr/>
            <p:nvPr/>
          </p:nvSpPr>
          <p:spPr bwMode="auto">
            <a:xfrm>
              <a:off x="917490" y="4958801"/>
              <a:ext cx="2705100" cy="124968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  <a:t>Study</a:t>
              </a:r>
              <a:r>
                <a:rPr kumimoji="0" lang="en-US" sz="1400" b="1" i="0" u="none" strike="noStrike" cap="none" normalizeH="0">
                  <a:ln>
                    <a:noFill/>
                  </a:ln>
                  <a:solidFill>
                    <a:schemeClr val="tx1"/>
                  </a:solidFill>
                  <a:effectLst/>
                </a:rPr>
                <a:t> </a:t>
              </a:r>
              <a:r>
                <a: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  <a:t>1490</a:t>
              </a:r>
            </a:p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400">
                  <a:solidFill>
                    <a:schemeClr val="tx1"/>
                  </a:solidFill>
                </a:rPr>
                <a:t>Chronic HBV or HCV infection allowed</a:t>
              </a: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400">
                  <a:solidFill>
                    <a:schemeClr val="tx1"/>
                  </a:solidFill>
                </a:rPr>
                <a:t>eGFR</a:t>
              </a:r>
              <a:r>
                <a:rPr lang="en-US" sz="1400" baseline="-25000">
                  <a:solidFill>
                    <a:schemeClr val="tx1"/>
                  </a:solidFill>
                </a:rPr>
                <a:t>CG</a:t>
              </a:r>
              <a:r>
                <a:rPr lang="en-US" sz="1400">
                  <a:solidFill>
                    <a:schemeClr val="tx1"/>
                  </a:solidFill>
                </a:rPr>
                <a:t> </a:t>
              </a:r>
              <a:r>
                <a:rPr lang="en-US" sz="1400" u="sng">
                  <a:solidFill>
                    <a:schemeClr val="tx1"/>
                  </a:solidFill>
                </a:rPr>
                <a:t>&gt;</a:t>
              </a:r>
              <a:r>
                <a:rPr lang="en-US" sz="1400">
                  <a:solidFill>
                    <a:schemeClr val="tx1"/>
                  </a:solidFill>
                </a:rPr>
                <a:t> 30 mL/min </a:t>
              </a: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49" name="Connecteur : en angle 48">
              <a:extLst>
                <a:ext uri="{FF2B5EF4-FFF2-40B4-BE49-F238E27FC236}">
                  <a16:creationId xmlns:a16="http://schemas.microsoft.com/office/drawing/2014/main" id="{B77DD5E1-C0C3-4801-A312-327B2CCF47DD}"/>
                </a:ext>
              </a:extLst>
            </p:cNvPr>
            <p:cNvCxnSpPr/>
            <p:nvPr/>
          </p:nvCxnSpPr>
          <p:spPr bwMode="auto">
            <a:xfrm flipV="1">
              <a:off x="3622590" y="5137871"/>
              <a:ext cx="648889" cy="445770"/>
            </a:xfrm>
            <a:prstGeom prst="bentConnector3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0" name="Connecteur : en angle 49">
              <a:extLst>
                <a:ext uri="{FF2B5EF4-FFF2-40B4-BE49-F238E27FC236}">
                  <a16:creationId xmlns:a16="http://schemas.microsoft.com/office/drawing/2014/main" id="{3539AD3C-641F-426A-B7BF-774007189F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22590" y="5583641"/>
              <a:ext cx="648889" cy="457200"/>
            </a:xfrm>
            <a:prstGeom prst="bentConnector3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CC8D2AB3-D08D-48E7-9BEC-24AE4081FEEE}"/>
                </a:ext>
              </a:extLst>
            </p:cNvPr>
            <p:cNvSpPr txBox="1"/>
            <p:nvPr/>
          </p:nvSpPr>
          <p:spPr>
            <a:xfrm>
              <a:off x="4266930" y="4891650"/>
              <a:ext cx="7441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N = 320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C5CD6EBF-D058-42B7-93E4-CADEC0B9ADDF}"/>
                </a:ext>
              </a:extLst>
            </p:cNvPr>
            <p:cNvSpPr txBox="1"/>
            <p:nvPr/>
          </p:nvSpPr>
          <p:spPr>
            <a:xfrm>
              <a:off x="4266930" y="5840297"/>
              <a:ext cx="7441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N = 325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8B65CB5D-C8F3-4AE2-BCF4-A67C3C2F8A27}"/>
                </a:ext>
              </a:extLst>
            </p:cNvPr>
            <p:cNvSpPr txBox="1"/>
            <p:nvPr/>
          </p:nvSpPr>
          <p:spPr>
            <a:xfrm>
              <a:off x="4079796" y="5346468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1:1</a:t>
              </a:r>
            </a:p>
          </p:txBody>
        </p:sp>
        <p:sp>
          <p:nvSpPr>
            <p:cNvPr id="63" name="Rectangle : coins arrondis 62">
              <a:extLst>
                <a:ext uri="{FF2B5EF4-FFF2-40B4-BE49-F238E27FC236}">
                  <a16:creationId xmlns:a16="http://schemas.microsoft.com/office/drawing/2014/main" id="{784A18CE-8A9D-4D0B-BB76-4CD826B7EC8E}"/>
                </a:ext>
              </a:extLst>
            </p:cNvPr>
            <p:cNvSpPr/>
            <p:nvPr/>
          </p:nvSpPr>
          <p:spPr bwMode="auto">
            <a:xfrm>
              <a:off x="8205709" y="4717645"/>
              <a:ext cx="1798559" cy="1664970"/>
            </a:xfrm>
            <a:prstGeom prst="roundRect">
              <a:avLst>
                <a:gd name="adj" fmla="val 8429"/>
              </a:avLst>
            </a:prstGeom>
            <a:solidFill>
              <a:srgbClr val="FF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</a:rPr>
                <a:t>BIC/FTC/TAF</a:t>
              </a:r>
            </a:p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Open-label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E3CEAC7B-73D2-4A98-8B98-C0A4ABC59684}"/>
                </a:ext>
              </a:extLst>
            </p:cNvPr>
            <p:cNvSpPr txBox="1"/>
            <p:nvPr/>
          </p:nvSpPr>
          <p:spPr>
            <a:xfrm>
              <a:off x="5750441" y="1834133"/>
              <a:ext cx="9350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/>
                <a:t>1° endpoint</a:t>
              </a:r>
            </a:p>
          </p:txBody>
        </p:sp>
      </p:grpSp>
      <p:sp>
        <p:nvSpPr>
          <p:cNvPr id="46" name="Text Box 3">
            <a:extLst>
              <a:ext uri="{FF2B5EF4-FFF2-40B4-BE49-F238E27FC236}">
                <a16:creationId xmlns:a16="http://schemas.microsoft.com/office/drawing/2014/main" id="{6EB6DFAC-20F6-42E9-B147-2D1785C41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1030" y="6444771"/>
            <a:ext cx="23709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de-DE" sz="1400" i="1" dirty="0">
                <a:solidFill>
                  <a:srgbClr val="0070C0"/>
                </a:solidFill>
              </a:rPr>
              <a:t>Wohl DA, CROI 2022, Abs. 494</a:t>
            </a:r>
            <a:endParaRPr lang="en-GB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99781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38" name="Tableau 5237">
            <a:extLst>
              <a:ext uri="{FF2B5EF4-FFF2-40B4-BE49-F238E27FC236}">
                <a16:creationId xmlns:a16="http://schemas.microsoft.com/office/drawing/2014/main" id="{12C58F4B-CFAD-45AE-A135-4290827B17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433904"/>
              </p:ext>
            </p:extLst>
          </p:nvPr>
        </p:nvGraphicFramePr>
        <p:xfrm>
          <a:off x="8257461" y="4275475"/>
          <a:ext cx="3443535" cy="203215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81489">
                  <a:extLst>
                    <a:ext uri="{9D8B030D-6E8A-4147-A177-3AD203B41FA5}">
                      <a16:colId xmlns:a16="http://schemas.microsoft.com/office/drawing/2014/main" val="2103192652"/>
                    </a:ext>
                  </a:extLst>
                </a:gridCol>
                <a:gridCol w="1031023">
                  <a:extLst>
                    <a:ext uri="{9D8B030D-6E8A-4147-A177-3AD203B41FA5}">
                      <a16:colId xmlns:a16="http://schemas.microsoft.com/office/drawing/2014/main" val="286710362"/>
                    </a:ext>
                  </a:extLst>
                </a:gridCol>
                <a:gridCol w="1031023">
                  <a:extLst>
                    <a:ext uri="{9D8B030D-6E8A-4147-A177-3AD203B41FA5}">
                      <a16:colId xmlns:a16="http://schemas.microsoft.com/office/drawing/2014/main" val="3278231938"/>
                    </a:ext>
                  </a:extLst>
                </a:gridCol>
              </a:tblGrid>
              <a:tr h="2694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Study</a:t>
                      </a:r>
                      <a:r>
                        <a:rPr kumimoji="0" lang="fr-FR" sz="110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1489</a:t>
                      </a:r>
                      <a:b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(N = 314)</a:t>
                      </a:r>
                      <a:endParaRPr kumimoji="0" lang="fr-F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Study</a:t>
                      </a: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1490</a:t>
                      </a:r>
                      <a:b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(N = 320)</a:t>
                      </a:r>
                      <a:endParaRPr kumimoji="0" lang="fr-F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67885"/>
                  </a:ext>
                </a:extLst>
              </a:tr>
              <a:tr h="1685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At baseline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511185"/>
                  </a:ext>
                </a:extLst>
              </a:tr>
              <a:tr h="168594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1200" b="1" noProof="0">
                          <a:solidFill>
                            <a:srgbClr val="000000"/>
                          </a:solidFill>
                        </a:rPr>
                        <a:t>Initiated between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120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120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468609"/>
                  </a:ext>
                </a:extLst>
              </a:tr>
              <a:tr h="168594">
                <a:tc>
                  <a:txBody>
                    <a:bodyPr/>
                    <a:lstStyle/>
                    <a:p>
                      <a:pPr marL="182563" marR="0" lvl="0" indent="0" algn="l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D0-W48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kumimoji="0" lang="fr-FR" sz="120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kumimoji="0" lang="fr-FR" sz="120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48084"/>
                  </a:ext>
                </a:extLst>
              </a:tr>
              <a:tr h="168594">
                <a:tc>
                  <a:txBody>
                    <a:bodyPr/>
                    <a:lstStyle/>
                    <a:p>
                      <a:pPr marL="182563" marR="0" lvl="0" indent="0" algn="l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W48-W96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kumimoji="0" lang="fr-FR" sz="120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kumimoji="0" lang="fr-FR" sz="120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954409"/>
                  </a:ext>
                </a:extLst>
              </a:tr>
              <a:tr h="168594">
                <a:tc>
                  <a:txBody>
                    <a:bodyPr/>
                    <a:lstStyle/>
                    <a:p>
                      <a:pPr marL="182563" marR="0" lvl="0" indent="0" algn="l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W96-W144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068087"/>
                  </a:ext>
                </a:extLst>
              </a:tr>
              <a:tr h="168594">
                <a:tc>
                  <a:txBody>
                    <a:bodyPr/>
                    <a:lstStyle/>
                    <a:p>
                      <a:pPr marL="182563" marR="0" lvl="0" indent="0" algn="l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W144-W192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338826"/>
                  </a:ext>
                </a:extLst>
              </a:tr>
              <a:tr h="168594">
                <a:tc>
                  <a:txBody>
                    <a:bodyPr/>
                    <a:lstStyle/>
                    <a:p>
                      <a:pPr marL="182563" marR="0" lvl="0" indent="0" algn="l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W192-W240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556358"/>
                  </a:ext>
                </a:extLst>
              </a:tr>
            </a:tbl>
          </a:graphicData>
        </a:graphic>
      </p:graphicFrame>
      <p:grpSp>
        <p:nvGrpSpPr>
          <p:cNvPr id="5237" name="Groupe 5236">
            <a:extLst>
              <a:ext uri="{FF2B5EF4-FFF2-40B4-BE49-F238E27FC236}">
                <a16:creationId xmlns:a16="http://schemas.microsoft.com/office/drawing/2014/main" id="{7F9D6F55-4A5C-4AB6-83C5-A2F98C55578D}"/>
              </a:ext>
            </a:extLst>
          </p:cNvPr>
          <p:cNvGrpSpPr/>
          <p:nvPr/>
        </p:nvGrpSpPr>
        <p:grpSpPr>
          <a:xfrm>
            <a:off x="6537950" y="4401420"/>
            <a:ext cx="1143426" cy="1763937"/>
            <a:chOff x="6900863" y="2014538"/>
            <a:chExt cx="1217612" cy="1938337"/>
          </a:xfrm>
        </p:grpSpPr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675A10C5-1F88-43BA-953B-916D7A63B3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00863" y="2014538"/>
              <a:ext cx="58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3D204C11-6D37-4066-A90E-5EBF9AE5F7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00863" y="2768600"/>
              <a:ext cx="58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243E1CBF-B172-4750-8649-2025CC0E46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00863" y="2392363"/>
              <a:ext cx="58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91BFE8D6-D3F5-447F-AC28-FDC58FD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9600" y="2014538"/>
              <a:ext cx="0" cy="1884363"/>
            </a:xfrm>
            <a:custGeom>
              <a:avLst/>
              <a:gdLst>
                <a:gd name="T0" fmla="*/ 1187 h 1187"/>
                <a:gd name="T1" fmla="*/ 950 h 1187"/>
                <a:gd name="T2" fmla="*/ 712 h 1187"/>
                <a:gd name="T3" fmla="*/ 475 h 1187"/>
                <a:gd name="T4" fmla="*/ 238 h 1187"/>
                <a:gd name="T5" fmla="*/ 0 h 118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187">
                  <a:moveTo>
                    <a:pt x="0" y="1187"/>
                  </a:moveTo>
                  <a:lnTo>
                    <a:pt x="0" y="950"/>
                  </a:lnTo>
                  <a:lnTo>
                    <a:pt x="0" y="712"/>
                  </a:lnTo>
                  <a:lnTo>
                    <a:pt x="0" y="475"/>
                  </a:lnTo>
                  <a:lnTo>
                    <a:pt x="0" y="23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id="{CA3A6AA3-649F-4492-B52B-A2112B5E10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00863" y="3522663"/>
              <a:ext cx="58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DE82CD6D-55B0-4A8F-8D12-664F932D86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00863" y="3144838"/>
              <a:ext cx="58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14" name="Line 11">
              <a:extLst>
                <a:ext uri="{FF2B5EF4-FFF2-40B4-BE49-F238E27FC236}">
                  <a16:creationId xmlns:a16="http://schemas.microsoft.com/office/drawing/2014/main" id="{08FEB8DE-C9A0-441D-8C0B-8EA3B8108C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00863" y="3898900"/>
              <a:ext cx="58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18" name="Line 15">
              <a:extLst>
                <a:ext uri="{FF2B5EF4-FFF2-40B4-BE49-F238E27FC236}">
                  <a16:creationId xmlns:a16="http://schemas.microsoft.com/office/drawing/2014/main" id="{887748A1-3AD4-4D56-ADF1-E326E2A638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39075" y="3898900"/>
              <a:ext cx="0" cy="5397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19" name="Line 16">
              <a:extLst>
                <a:ext uri="{FF2B5EF4-FFF2-40B4-BE49-F238E27FC236}">
                  <a16:creationId xmlns:a16="http://schemas.microsoft.com/office/drawing/2014/main" id="{33081C46-CC8B-47A6-BF39-71F97DFEEF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96163" y="3898900"/>
              <a:ext cx="0" cy="5397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3541FC77-DACD-44EC-8A3D-09783F599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9600" y="3898900"/>
              <a:ext cx="1158875" cy="0"/>
            </a:xfrm>
            <a:custGeom>
              <a:avLst/>
              <a:gdLst>
                <a:gd name="T0" fmla="*/ 0 w 730"/>
                <a:gd name="T1" fmla="*/ 275 w 730"/>
                <a:gd name="T2" fmla="*/ 554 w 730"/>
                <a:gd name="T3" fmla="*/ 730 w 73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30">
                  <a:moveTo>
                    <a:pt x="0" y="0"/>
                  </a:moveTo>
                  <a:lnTo>
                    <a:pt x="275" y="0"/>
                  </a:lnTo>
                  <a:lnTo>
                    <a:pt x="554" y="0"/>
                  </a:lnTo>
                  <a:lnTo>
                    <a:pt x="730" y="0"/>
                  </a:lnTo>
                </a:path>
              </a:pathLst>
            </a:cu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</p:grpSp>
      <p:grpSp>
        <p:nvGrpSpPr>
          <p:cNvPr id="5236" name="Groupe 5235">
            <a:extLst>
              <a:ext uri="{FF2B5EF4-FFF2-40B4-BE49-F238E27FC236}">
                <a16:creationId xmlns:a16="http://schemas.microsoft.com/office/drawing/2014/main" id="{43603D15-E0BF-4338-993F-5466DEA4E4F3}"/>
              </a:ext>
            </a:extLst>
          </p:cNvPr>
          <p:cNvGrpSpPr/>
          <p:nvPr/>
        </p:nvGrpSpPr>
        <p:grpSpPr>
          <a:xfrm>
            <a:off x="920699" y="4401420"/>
            <a:ext cx="5013485" cy="1763937"/>
            <a:chOff x="919163" y="2014538"/>
            <a:chExt cx="5338762" cy="1938337"/>
          </a:xfrm>
        </p:grpSpPr>
        <p:sp>
          <p:nvSpPr>
            <p:cNvPr id="15" name="Line 12">
              <a:extLst>
                <a:ext uri="{FF2B5EF4-FFF2-40B4-BE49-F238E27FC236}">
                  <a16:creationId xmlns:a16="http://schemas.microsoft.com/office/drawing/2014/main" id="{2666C2F1-623A-4D7E-A20A-005DA2F47D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8188" y="3898900"/>
              <a:ext cx="0" cy="5397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16" name="Line 13">
              <a:extLst>
                <a:ext uri="{FF2B5EF4-FFF2-40B4-BE49-F238E27FC236}">
                  <a16:creationId xmlns:a16="http://schemas.microsoft.com/office/drawing/2014/main" id="{5E1011E2-6A77-4966-A7B8-C71E6A2580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6863" y="3898900"/>
              <a:ext cx="0" cy="5397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8D68A2C1-FECC-4B70-B171-8FB6EB02D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900" y="3898900"/>
              <a:ext cx="5280025" cy="0"/>
            </a:xfrm>
            <a:custGeom>
              <a:avLst/>
              <a:gdLst>
                <a:gd name="T0" fmla="*/ 3326 w 3326"/>
                <a:gd name="T1" fmla="*/ 3049 w 3326"/>
                <a:gd name="T2" fmla="*/ 2771 w 3326"/>
                <a:gd name="T3" fmla="*/ 2217 w 3326"/>
                <a:gd name="T4" fmla="*/ 1939 w 3326"/>
                <a:gd name="T5" fmla="*/ 1385 w 3326"/>
                <a:gd name="T6" fmla="*/ 1107 w 3326"/>
                <a:gd name="T7" fmla="*/ 553 w 3326"/>
                <a:gd name="T8" fmla="*/ 275 w 3326"/>
                <a:gd name="T9" fmla="*/ 0 w 33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3326">
                  <a:moveTo>
                    <a:pt x="3326" y="0"/>
                  </a:moveTo>
                  <a:lnTo>
                    <a:pt x="3049" y="0"/>
                  </a:lnTo>
                  <a:lnTo>
                    <a:pt x="2771" y="0"/>
                  </a:lnTo>
                  <a:lnTo>
                    <a:pt x="2217" y="0"/>
                  </a:lnTo>
                  <a:lnTo>
                    <a:pt x="1939" y="0"/>
                  </a:lnTo>
                  <a:lnTo>
                    <a:pt x="1385" y="0"/>
                  </a:lnTo>
                  <a:lnTo>
                    <a:pt x="1107" y="0"/>
                  </a:lnTo>
                  <a:lnTo>
                    <a:pt x="553" y="0"/>
                  </a:lnTo>
                  <a:lnTo>
                    <a:pt x="275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21" name="Line 18">
              <a:extLst>
                <a:ext uri="{FF2B5EF4-FFF2-40B4-BE49-F238E27FC236}">
                  <a16:creationId xmlns:a16="http://schemas.microsoft.com/office/drawing/2014/main" id="{335A990B-004F-42B4-94D3-7120A657B2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9163" y="2014538"/>
              <a:ext cx="58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22" name="Line 19">
              <a:extLst>
                <a:ext uri="{FF2B5EF4-FFF2-40B4-BE49-F238E27FC236}">
                  <a16:creationId xmlns:a16="http://schemas.microsoft.com/office/drawing/2014/main" id="{F0A69907-E743-45BD-9C8F-63C89CEE17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9163" y="2392363"/>
              <a:ext cx="58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23" name="Line 20">
              <a:extLst>
                <a:ext uri="{FF2B5EF4-FFF2-40B4-BE49-F238E27FC236}">
                  <a16:creationId xmlns:a16="http://schemas.microsoft.com/office/drawing/2014/main" id="{2D7E2522-AB9E-4C31-BA8C-84E4F9A765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9163" y="2768600"/>
              <a:ext cx="58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1B1FB5F7-E300-461A-A332-488FB9356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900" y="2014538"/>
              <a:ext cx="0" cy="1884363"/>
            </a:xfrm>
            <a:custGeom>
              <a:avLst/>
              <a:gdLst>
                <a:gd name="T0" fmla="*/ 1187 h 1187"/>
                <a:gd name="T1" fmla="*/ 950 h 1187"/>
                <a:gd name="T2" fmla="*/ 712 h 1187"/>
                <a:gd name="T3" fmla="*/ 475 h 1187"/>
                <a:gd name="T4" fmla="*/ 238 h 1187"/>
                <a:gd name="T5" fmla="*/ 0 h 118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187">
                  <a:moveTo>
                    <a:pt x="0" y="1187"/>
                  </a:moveTo>
                  <a:lnTo>
                    <a:pt x="0" y="950"/>
                  </a:lnTo>
                  <a:lnTo>
                    <a:pt x="0" y="712"/>
                  </a:lnTo>
                  <a:lnTo>
                    <a:pt x="0" y="475"/>
                  </a:lnTo>
                  <a:lnTo>
                    <a:pt x="0" y="23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25" name="Line 22">
              <a:extLst>
                <a:ext uri="{FF2B5EF4-FFF2-40B4-BE49-F238E27FC236}">
                  <a16:creationId xmlns:a16="http://schemas.microsoft.com/office/drawing/2014/main" id="{C9B37BB7-CE66-4179-88EE-19EEBE7E61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9163" y="3144838"/>
              <a:ext cx="58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26" name="Line 23">
              <a:extLst>
                <a:ext uri="{FF2B5EF4-FFF2-40B4-BE49-F238E27FC236}">
                  <a16:creationId xmlns:a16="http://schemas.microsoft.com/office/drawing/2014/main" id="{19148DFE-666D-4D4F-B583-B374875094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9163" y="3522663"/>
              <a:ext cx="58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27" name="Line 24">
              <a:extLst>
                <a:ext uri="{FF2B5EF4-FFF2-40B4-BE49-F238E27FC236}">
                  <a16:creationId xmlns:a16="http://schemas.microsoft.com/office/drawing/2014/main" id="{3480E814-6FF8-4E08-B614-92F906B1A2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55788" y="3898900"/>
              <a:ext cx="0" cy="5397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28" name="Line 25">
              <a:extLst>
                <a:ext uri="{FF2B5EF4-FFF2-40B4-BE49-F238E27FC236}">
                  <a16:creationId xmlns:a16="http://schemas.microsoft.com/office/drawing/2014/main" id="{7AF57F3F-CB5B-4BDC-B1E3-55770FD926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9163" y="3898900"/>
              <a:ext cx="58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29" name="Line 26">
              <a:extLst>
                <a:ext uri="{FF2B5EF4-FFF2-40B4-BE49-F238E27FC236}">
                  <a16:creationId xmlns:a16="http://schemas.microsoft.com/office/drawing/2014/main" id="{36AAC8A7-EDEC-4761-904C-0CA74FBDDF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4463" y="3898900"/>
              <a:ext cx="0" cy="5397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30" name="Line 27">
              <a:extLst>
                <a:ext uri="{FF2B5EF4-FFF2-40B4-BE49-F238E27FC236}">
                  <a16:creationId xmlns:a16="http://schemas.microsoft.com/office/drawing/2014/main" id="{376EB0CC-5094-4498-8007-BC66466CB7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7388" y="3898900"/>
              <a:ext cx="0" cy="5397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31" name="Line 28">
              <a:extLst>
                <a:ext uri="{FF2B5EF4-FFF2-40B4-BE49-F238E27FC236}">
                  <a16:creationId xmlns:a16="http://schemas.microsoft.com/office/drawing/2014/main" id="{EC9DFB1C-BD67-4829-B719-94591DF0F9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6063" y="3898900"/>
              <a:ext cx="0" cy="5397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32" name="Line 29">
              <a:extLst>
                <a:ext uri="{FF2B5EF4-FFF2-40B4-BE49-F238E27FC236}">
                  <a16:creationId xmlns:a16="http://schemas.microsoft.com/office/drawing/2014/main" id="{23B936BD-D3FA-4BD2-A12F-C4851AD2A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5263" y="3898900"/>
              <a:ext cx="0" cy="5397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33" name="Line 30">
              <a:extLst>
                <a:ext uri="{FF2B5EF4-FFF2-40B4-BE49-F238E27FC236}">
                  <a16:creationId xmlns:a16="http://schemas.microsoft.com/office/drawing/2014/main" id="{17F99C04-AE83-4973-AE4E-E69A52E146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6588" y="3898900"/>
              <a:ext cx="0" cy="5397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</p:grpSp>
      <p:sp>
        <p:nvSpPr>
          <p:cNvPr id="34" name="Rectangle 31">
            <a:extLst>
              <a:ext uri="{FF2B5EF4-FFF2-40B4-BE49-F238E27FC236}">
                <a16:creationId xmlns:a16="http://schemas.microsoft.com/office/drawing/2014/main" id="{161A3FDC-E531-4FB4-906D-60914B1EF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173" y="4330342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2.5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5" name="Rectangle 32">
            <a:extLst>
              <a:ext uri="{FF2B5EF4-FFF2-40B4-BE49-F238E27FC236}">
                <a16:creationId xmlns:a16="http://schemas.microsoft.com/office/drawing/2014/main" id="{41EF3DEC-0DD5-41D1-B0EE-E9F44AC40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573" y="467272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2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6" name="Rectangle 33">
            <a:extLst>
              <a:ext uri="{FF2B5EF4-FFF2-40B4-BE49-F238E27FC236}">
                <a16:creationId xmlns:a16="http://schemas.microsoft.com/office/drawing/2014/main" id="{B7D06EC2-9ABB-41AA-A0B3-F125A55CB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173" y="5015114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1.0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A755C3C5-4387-4F7D-ABB9-E21A08685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573" y="535894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100" dirty="0">
                <a:solidFill>
                  <a:srgbClr val="000066"/>
                </a:solidFill>
                <a:latin typeface="+mn-lt"/>
              </a:rPr>
              <a:t>1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8" name="Rectangle 35">
            <a:extLst>
              <a:ext uri="{FF2B5EF4-FFF2-40B4-BE49-F238E27FC236}">
                <a16:creationId xmlns:a16="http://schemas.microsoft.com/office/drawing/2014/main" id="{D816A5C5-20FB-48A0-92C8-D59F32C3A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682" y="5701330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100" dirty="0">
                <a:solidFill>
                  <a:srgbClr val="000066"/>
                </a:solidFill>
                <a:latin typeface="+mn-lt"/>
              </a:rPr>
              <a:t>0</a:t>
            </a: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.5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9" name="Rectangle 36">
            <a:extLst>
              <a:ext uri="{FF2B5EF4-FFF2-40B4-BE49-F238E27FC236}">
                <a16:creationId xmlns:a16="http://schemas.microsoft.com/office/drawing/2014/main" id="{32F86AE9-44BD-4C86-8986-94FAF3764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082" y="6043717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0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0" name="Rectangle 37">
            <a:extLst>
              <a:ext uri="{FF2B5EF4-FFF2-40B4-BE49-F238E27FC236}">
                <a16:creationId xmlns:a16="http://schemas.microsoft.com/office/drawing/2014/main" id="{C0350BCD-A5A0-4DF3-9265-E884D0B6E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2240" y="618413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0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1" name="Rectangle 38">
            <a:extLst>
              <a:ext uri="{FF2B5EF4-FFF2-40B4-BE49-F238E27FC236}">
                <a16:creationId xmlns:a16="http://schemas.microsoft.com/office/drawing/2014/main" id="{63B9E1F5-1252-4AF1-ACF8-53E2752FF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032" y="6184138"/>
            <a:ext cx="21640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240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2" name="Rectangle 39">
            <a:extLst>
              <a:ext uri="{FF2B5EF4-FFF2-40B4-BE49-F238E27FC236}">
                <a16:creationId xmlns:a16="http://schemas.microsoft.com/office/drawing/2014/main" id="{7A154AD6-87E4-4D6C-B09F-BFC571F9D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2568" y="618413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0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3" name="Rectangle 40">
            <a:extLst>
              <a:ext uri="{FF2B5EF4-FFF2-40B4-BE49-F238E27FC236}">
                <a16:creationId xmlns:a16="http://schemas.microsoft.com/office/drawing/2014/main" id="{039B0066-CC59-4E50-A40E-714783502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6360" y="6184138"/>
            <a:ext cx="21640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240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4" name="Rectangle 41">
            <a:extLst>
              <a:ext uri="{FF2B5EF4-FFF2-40B4-BE49-F238E27FC236}">
                <a16:creationId xmlns:a16="http://schemas.microsoft.com/office/drawing/2014/main" id="{0619A91E-7A9E-4F3B-B3EA-DB46310FB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895" y="618413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0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5" name="Rectangle 42">
            <a:extLst>
              <a:ext uri="{FF2B5EF4-FFF2-40B4-BE49-F238E27FC236}">
                <a16:creationId xmlns:a16="http://schemas.microsoft.com/office/drawing/2014/main" id="{318A2925-3C2A-4F15-9114-B51A326A6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6687" y="6184138"/>
            <a:ext cx="21640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240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6" name="Rectangle 43">
            <a:extLst>
              <a:ext uri="{FF2B5EF4-FFF2-40B4-BE49-F238E27FC236}">
                <a16:creationId xmlns:a16="http://schemas.microsoft.com/office/drawing/2014/main" id="{87F4A832-1656-4E67-9C59-A5157203D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3221" y="618413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0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7" name="Rectangle 44">
            <a:extLst>
              <a:ext uri="{FF2B5EF4-FFF2-40B4-BE49-F238E27FC236}">
                <a16:creationId xmlns:a16="http://schemas.microsoft.com/office/drawing/2014/main" id="{50AC6DC5-79D2-411C-BC33-48978D5A2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7014" y="6184138"/>
            <a:ext cx="21640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240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8" name="Rectangle 45">
            <a:extLst>
              <a:ext uri="{FF2B5EF4-FFF2-40B4-BE49-F238E27FC236}">
                <a16:creationId xmlns:a16="http://schemas.microsoft.com/office/drawing/2014/main" id="{60D9A7CF-A753-44F9-A8A8-5AC1967DD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0333" y="4330342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5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9" name="Rectangle 46">
            <a:extLst>
              <a:ext uri="{FF2B5EF4-FFF2-40B4-BE49-F238E27FC236}">
                <a16:creationId xmlns:a16="http://schemas.microsoft.com/office/drawing/2014/main" id="{3D05CA7C-7DE4-426D-BB3B-2FC12450D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0333" y="467272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4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0" name="Rectangle 47">
            <a:extLst>
              <a:ext uri="{FF2B5EF4-FFF2-40B4-BE49-F238E27FC236}">
                <a16:creationId xmlns:a16="http://schemas.microsoft.com/office/drawing/2014/main" id="{869E3DA7-9F31-4265-8543-CE50D30E9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0333" y="5015114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3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1" name="Rectangle 48">
            <a:extLst>
              <a:ext uri="{FF2B5EF4-FFF2-40B4-BE49-F238E27FC236}">
                <a16:creationId xmlns:a16="http://schemas.microsoft.com/office/drawing/2014/main" id="{36846BD2-FE78-486C-A66C-DB87CD842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0333" y="535894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2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2" name="Rectangle 49">
            <a:extLst>
              <a:ext uri="{FF2B5EF4-FFF2-40B4-BE49-F238E27FC236}">
                <a16:creationId xmlns:a16="http://schemas.microsoft.com/office/drawing/2014/main" id="{C93CDAA1-9A48-4D91-8F19-78E259D5C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0333" y="5701330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1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3" name="Rectangle 50">
            <a:extLst>
              <a:ext uri="{FF2B5EF4-FFF2-40B4-BE49-F238E27FC236}">
                <a16:creationId xmlns:a16="http://schemas.microsoft.com/office/drawing/2014/main" id="{6E643206-33DE-4A06-AB3C-982FDBB7E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0333" y="6043717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0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4" name="Rectangle 51">
            <a:extLst>
              <a:ext uri="{FF2B5EF4-FFF2-40B4-BE49-F238E27FC236}">
                <a16:creationId xmlns:a16="http://schemas.microsoft.com/office/drawing/2014/main" id="{F93A21F6-363A-48CB-BF45-3A469CF33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491" y="618413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0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5" name="Rectangle 52">
            <a:extLst>
              <a:ext uri="{FF2B5EF4-FFF2-40B4-BE49-F238E27FC236}">
                <a16:creationId xmlns:a16="http://schemas.microsoft.com/office/drawing/2014/main" id="{B6954A89-ED70-4074-80ED-FCC85AA3B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3283" y="6184138"/>
            <a:ext cx="21640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240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6" name="Freeform 53">
            <a:extLst>
              <a:ext uri="{FF2B5EF4-FFF2-40B4-BE49-F238E27FC236}">
                <a16:creationId xmlns:a16="http://schemas.microsoft.com/office/drawing/2014/main" id="{40F4EB15-FB25-4E60-826F-9E02684CA3D2}"/>
              </a:ext>
            </a:extLst>
          </p:cNvPr>
          <p:cNvSpPr>
            <a:spLocks/>
          </p:cNvSpPr>
          <p:nvPr/>
        </p:nvSpPr>
        <p:spPr bwMode="auto">
          <a:xfrm>
            <a:off x="1321718" y="5204654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7" name="Line 54">
            <a:extLst>
              <a:ext uri="{FF2B5EF4-FFF2-40B4-BE49-F238E27FC236}">
                <a16:creationId xmlns:a16="http://schemas.microsoft.com/office/drawing/2014/main" id="{882510BF-A910-42B7-B7E0-E17D2A402694}"/>
              </a:ext>
            </a:extLst>
          </p:cNvPr>
          <p:cNvSpPr>
            <a:spLocks noChangeShapeType="1"/>
          </p:cNvSpPr>
          <p:nvPr/>
        </p:nvSpPr>
        <p:spPr bwMode="auto">
          <a:xfrm>
            <a:off x="1357497" y="4876715"/>
            <a:ext cx="0" cy="32794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8" name="Line 55">
            <a:extLst>
              <a:ext uri="{FF2B5EF4-FFF2-40B4-BE49-F238E27FC236}">
                <a16:creationId xmlns:a16="http://schemas.microsoft.com/office/drawing/2014/main" id="{D6A13278-62B3-4402-8A9D-F0B670487A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57497" y="4876715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9" name="Line 56">
            <a:extLst>
              <a:ext uri="{FF2B5EF4-FFF2-40B4-BE49-F238E27FC236}">
                <a16:creationId xmlns:a16="http://schemas.microsoft.com/office/drawing/2014/main" id="{13E07411-5137-402A-A99A-E4B9455A43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21718" y="4876715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60" name="Line 57">
            <a:extLst>
              <a:ext uri="{FF2B5EF4-FFF2-40B4-BE49-F238E27FC236}">
                <a16:creationId xmlns:a16="http://schemas.microsoft.com/office/drawing/2014/main" id="{49C70DE0-5719-4375-83C7-8B42F37AEBF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3424" y="4697576"/>
            <a:ext cx="0" cy="348165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61" name="Freeform 58">
            <a:extLst>
              <a:ext uri="{FF2B5EF4-FFF2-40B4-BE49-F238E27FC236}">
                <a16:creationId xmlns:a16="http://schemas.microsoft.com/office/drawing/2014/main" id="{E15BE6EE-9DD7-48DE-BEB9-92C62374742B}"/>
              </a:ext>
            </a:extLst>
          </p:cNvPr>
          <p:cNvSpPr>
            <a:spLocks/>
          </p:cNvSpPr>
          <p:nvPr/>
        </p:nvSpPr>
        <p:spPr bwMode="auto">
          <a:xfrm>
            <a:off x="1737645" y="4697576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62" name="Freeform 59">
            <a:extLst>
              <a:ext uri="{FF2B5EF4-FFF2-40B4-BE49-F238E27FC236}">
                <a16:creationId xmlns:a16="http://schemas.microsoft.com/office/drawing/2014/main" id="{E750F73A-574F-4F38-B0EE-37F7D9487306}"/>
              </a:ext>
            </a:extLst>
          </p:cNvPr>
          <p:cNvSpPr>
            <a:spLocks/>
          </p:cNvSpPr>
          <p:nvPr/>
        </p:nvSpPr>
        <p:spPr bwMode="auto">
          <a:xfrm>
            <a:off x="1737645" y="5045741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63" name="Line 60">
            <a:extLst>
              <a:ext uri="{FF2B5EF4-FFF2-40B4-BE49-F238E27FC236}">
                <a16:creationId xmlns:a16="http://schemas.microsoft.com/office/drawing/2014/main" id="{C2F93EBB-484D-4F53-9EEB-5DC84B04B6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62045" y="5273998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20" name="Line 61">
            <a:extLst>
              <a:ext uri="{FF2B5EF4-FFF2-40B4-BE49-F238E27FC236}">
                <a16:creationId xmlns:a16="http://schemas.microsoft.com/office/drawing/2014/main" id="{AEBC09F9-EDD6-4347-BB79-D69BD6293FE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7824" y="5273998"/>
            <a:ext cx="0" cy="271597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21" name="Freeform 62">
            <a:extLst>
              <a:ext uri="{FF2B5EF4-FFF2-40B4-BE49-F238E27FC236}">
                <a16:creationId xmlns:a16="http://schemas.microsoft.com/office/drawing/2014/main" id="{3CD443CD-5229-4212-BBE5-BC58F19E3ACD}"/>
              </a:ext>
            </a:extLst>
          </p:cNvPr>
          <p:cNvSpPr>
            <a:spLocks/>
          </p:cNvSpPr>
          <p:nvPr/>
        </p:nvSpPr>
        <p:spPr bwMode="auto">
          <a:xfrm>
            <a:off x="2562045" y="5545596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24" name="Line 63">
            <a:extLst>
              <a:ext uri="{FF2B5EF4-FFF2-40B4-BE49-F238E27FC236}">
                <a16:creationId xmlns:a16="http://schemas.microsoft.com/office/drawing/2014/main" id="{2422EAC8-F53E-40C7-A620-9235B314E0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7824" y="5273998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25" name="Freeform 64">
            <a:extLst>
              <a:ext uri="{FF2B5EF4-FFF2-40B4-BE49-F238E27FC236}">
                <a16:creationId xmlns:a16="http://schemas.microsoft.com/office/drawing/2014/main" id="{C139A9EA-1039-40D1-BCB6-3B887B827CC8}"/>
              </a:ext>
            </a:extLst>
          </p:cNvPr>
          <p:cNvSpPr>
            <a:spLocks/>
          </p:cNvSpPr>
          <p:nvPr/>
        </p:nvSpPr>
        <p:spPr bwMode="auto">
          <a:xfrm>
            <a:off x="2977973" y="5440134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26" name="Line 65">
            <a:extLst>
              <a:ext uri="{FF2B5EF4-FFF2-40B4-BE49-F238E27FC236}">
                <a16:creationId xmlns:a16="http://schemas.microsoft.com/office/drawing/2014/main" id="{2410BEB3-E469-42BF-B70B-C2E3FA86E0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3751" y="5117974"/>
            <a:ext cx="0" cy="322161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27" name="Freeform 66">
            <a:extLst>
              <a:ext uri="{FF2B5EF4-FFF2-40B4-BE49-F238E27FC236}">
                <a16:creationId xmlns:a16="http://schemas.microsoft.com/office/drawing/2014/main" id="{B27F0B9E-A3FA-4AE1-AD44-12FB519D3124}"/>
              </a:ext>
            </a:extLst>
          </p:cNvPr>
          <p:cNvSpPr>
            <a:spLocks/>
          </p:cNvSpPr>
          <p:nvPr/>
        </p:nvSpPr>
        <p:spPr bwMode="auto">
          <a:xfrm>
            <a:off x="2977973" y="5117974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28" name="Line 67">
            <a:extLst>
              <a:ext uri="{FF2B5EF4-FFF2-40B4-BE49-F238E27FC236}">
                <a16:creationId xmlns:a16="http://schemas.microsoft.com/office/drawing/2014/main" id="{580DC57B-477B-43C5-9081-48E5C16F51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38151" y="5880758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29" name="Line 68">
            <a:extLst>
              <a:ext uri="{FF2B5EF4-FFF2-40B4-BE49-F238E27FC236}">
                <a16:creationId xmlns:a16="http://schemas.microsoft.com/office/drawing/2014/main" id="{462894E6-0060-4DA3-B227-AB26DACC90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02372" y="5880758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30" name="Line 69">
            <a:extLst>
              <a:ext uri="{FF2B5EF4-FFF2-40B4-BE49-F238E27FC236}">
                <a16:creationId xmlns:a16="http://schemas.microsoft.com/office/drawing/2014/main" id="{427CBE86-309F-4FBA-9F5D-18EF8B19F5A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8151" y="5768074"/>
            <a:ext cx="0" cy="112684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31" name="Freeform 70">
            <a:extLst>
              <a:ext uri="{FF2B5EF4-FFF2-40B4-BE49-F238E27FC236}">
                <a16:creationId xmlns:a16="http://schemas.microsoft.com/office/drawing/2014/main" id="{FBF59187-7057-47F9-8355-77E7BB9AC8B8}"/>
              </a:ext>
            </a:extLst>
          </p:cNvPr>
          <p:cNvSpPr>
            <a:spLocks/>
          </p:cNvSpPr>
          <p:nvPr/>
        </p:nvSpPr>
        <p:spPr bwMode="auto">
          <a:xfrm>
            <a:off x="3802372" y="5768074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32" name="Line 71">
            <a:extLst>
              <a:ext uri="{FF2B5EF4-FFF2-40B4-BE49-F238E27FC236}">
                <a16:creationId xmlns:a16="http://schemas.microsoft.com/office/drawing/2014/main" id="{6C1291C6-9894-4729-BF07-E4C9A00156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4078" y="5733402"/>
            <a:ext cx="0" cy="104016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33" name="Line 72">
            <a:extLst>
              <a:ext uri="{FF2B5EF4-FFF2-40B4-BE49-F238E27FC236}">
                <a16:creationId xmlns:a16="http://schemas.microsoft.com/office/drawing/2014/main" id="{A2C6F401-6474-4179-B86A-0D712B324D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54078" y="5733402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34" name="Line 73">
            <a:extLst>
              <a:ext uri="{FF2B5EF4-FFF2-40B4-BE49-F238E27FC236}">
                <a16:creationId xmlns:a16="http://schemas.microsoft.com/office/drawing/2014/main" id="{FE67C9A3-6451-4A3F-9876-02008B2A9E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18300" y="5733402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35" name="Freeform 74">
            <a:extLst>
              <a:ext uri="{FF2B5EF4-FFF2-40B4-BE49-F238E27FC236}">
                <a16:creationId xmlns:a16="http://schemas.microsoft.com/office/drawing/2014/main" id="{BDA08D43-B273-4C43-AF0B-2E8505BDC44B}"/>
              </a:ext>
            </a:extLst>
          </p:cNvPr>
          <p:cNvSpPr>
            <a:spLocks/>
          </p:cNvSpPr>
          <p:nvPr/>
        </p:nvSpPr>
        <p:spPr bwMode="auto">
          <a:xfrm>
            <a:off x="4218300" y="5837418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36" name="Line 75">
            <a:extLst>
              <a:ext uri="{FF2B5EF4-FFF2-40B4-BE49-F238E27FC236}">
                <a16:creationId xmlns:a16="http://schemas.microsoft.com/office/drawing/2014/main" id="{1D8B251E-6880-4ED4-835C-E34337C5E0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8478" y="5211877"/>
            <a:ext cx="0" cy="446402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37" name="Freeform 76">
            <a:extLst>
              <a:ext uri="{FF2B5EF4-FFF2-40B4-BE49-F238E27FC236}">
                <a16:creationId xmlns:a16="http://schemas.microsoft.com/office/drawing/2014/main" id="{3F9661D9-FD22-4C4E-A446-66E27C65192E}"/>
              </a:ext>
            </a:extLst>
          </p:cNvPr>
          <p:cNvSpPr>
            <a:spLocks/>
          </p:cNvSpPr>
          <p:nvPr/>
        </p:nvSpPr>
        <p:spPr bwMode="auto">
          <a:xfrm>
            <a:off x="5042699" y="5658280"/>
            <a:ext cx="73049" cy="0"/>
          </a:xfrm>
          <a:custGeom>
            <a:avLst/>
            <a:gdLst>
              <a:gd name="T0" fmla="*/ 49 w 49"/>
              <a:gd name="T1" fmla="*/ 24 w 49"/>
              <a:gd name="T2" fmla="*/ 0 w 4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9">
                <a:moveTo>
                  <a:pt x="49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38" name="Freeform 77">
            <a:extLst>
              <a:ext uri="{FF2B5EF4-FFF2-40B4-BE49-F238E27FC236}">
                <a16:creationId xmlns:a16="http://schemas.microsoft.com/office/drawing/2014/main" id="{9C3BCD5A-A462-4D83-93E7-EAFD949E40F7}"/>
              </a:ext>
            </a:extLst>
          </p:cNvPr>
          <p:cNvSpPr>
            <a:spLocks/>
          </p:cNvSpPr>
          <p:nvPr/>
        </p:nvSpPr>
        <p:spPr bwMode="auto">
          <a:xfrm>
            <a:off x="5042699" y="5211877"/>
            <a:ext cx="73049" cy="0"/>
          </a:xfrm>
          <a:custGeom>
            <a:avLst/>
            <a:gdLst>
              <a:gd name="T0" fmla="*/ 49 w 49"/>
              <a:gd name="T1" fmla="*/ 24 w 49"/>
              <a:gd name="T2" fmla="*/ 0 w 4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9">
                <a:moveTo>
                  <a:pt x="49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39" name="Line 78">
            <a:extLst>
              <a:ext uri="{FF2B5EF4-FFF2-40B4-BE49-F238E27FC236}">
                <a16:creationId xmlns:a16="http://schemas.microsoft.com/office/drawing/2014/main" id="{02A20752-178F-4E6F-8F02-CC053D0F33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58627" y="5026960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40" name="Freeform 79">
            <a:extLst>
              <a:ext uri="{FF2B5EF4-FFF2-40B4-BE49-F238E27FC236}">
                <a16:creationId xmlns:a16="http://schemas.microsoft.com/office/drawing/2014/main" id="{10D7AA80-4424-4495-92F6-39DC0243F9E0}"/>
              </a:ext>
            </a:extLst>
          </p:cNvPr>
          <p:cNvSpPr>
            <a:spLocks/>
          </p:cNvSpPr>
          <p:nvPr/>
        </p:nvSpPr>
        <p:spPr bwMode="auto">
          <a:xfrm>
            <a:off x="5458627" y="5625052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41" name="Line 80">
            <a:extLst>
              <a:ext uri="{FF2B5EF4-FFF2-40B4-BE49-F238E27FC236}">
                <a16:creationId xmlns:a16="http://schemas.microsoft.com/office/drawing/2014/main" id="{D6E04232-EB65-4230-AD07-3DC5CF0777A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4405" y="5026960"/>
            <a:ext cx="0" cy="598092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42" name="Line 81">
            <a:extLst>
              <a:ext uri="{FF2B5EF4-FFF2-40B4-BE49-F238E27FC236}">
                <a16:creationId xmlns:a16="http://schemas.microsoft.com/office/drawing/2014/main" id="{4235C00D-5F5E-4450-9C9A-095C42981B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94405" y="5026960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43" name="Line 82">
            <a:extLst>
              <a:ext uri="{FF2B5EF4-FFF2-40B4-BE49-F238E27FC236}">
                <a16:creationId xmlns:a16="http://schemas.microsoft.com/office/drawing/2014/main" id="{4F00243D-E29B-4780-9498-E11995DEBB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8969" y="5087636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44" name="Line 83">
            <a:extLst>
              <a:ext uri="{FF2B5EF4-FFF2-40B4-BE49-F238E27FC236}">
                <a16:creationId xmlns:a16="http://schemas.microsoft.com/office/drawing/2014/main" id="{C534AB56-37A8-4561-A161-A12646C7EE12}"/>
              </a:ext>
            </a:extLst>
          </p:cNvPr>
          <p:cNvSpPr>
            <a:spLocks noChangeShapeType="1"/>
          </p:cNvSpPr>
          <p:nvPr/>
        </p:nvSpPr>
        <p:spPr bwMode="auto">
          <a:xfrm>
            <a:off x="6974747" y="4502546"/>
            <a:ext cx="0" cy="58509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45" name="Line 84">
            <a:extLst>
              <a:ext uri="{FF2B5EF4-FFF2-40B4-BE49-F238E27FC236}">
                <a16:creationId xmlns:a16="http://schemas.microsoft.com/office/drawing/2014/main" id="{39B3CF89-4721-4949-923D-7DB463BD8F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74747" y="4502546"/>
            <a:ext cx="37270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46" name="Line 85">
            <a:extLst>
              <a:ext uri="{FF2B5EF4-FFF2-40B4-BE49-F238E27FC236}">
                <a16:creationId xmlns:a16="http://schemas.microsoft.com/office/drawing/2014/main" id="{8A7B597C-B9DB-41C2-89BE-DA39130811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74747" y="5087636"/>
            <a:ext cx="37270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47" name="Line 86">
            <a:extLst>
              <a:ext uri="{FF2B5EF4-FFF2-40B4-BE49-F238E27FC236}">
                <a16:creationId xmlns:a16="http://schemas.microsoft.com/office/drawing/2014/main" id="{D25B26FC-10EF-48A0-9201-B5933A8A3C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8969" y="4502546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48" name="Freeform 87">
            <a:extLst>
              <a:ext uri="{FF2B5EF4-FFF2-40B4-BE49-F238E27FC236}">
                <a16:creationId xmlns:a16="http://schemas.microsoft.com/office/drawing/2014/main" id="{5DDB86D1-C4F9-430A-BC23-44576E1E3B94}"/>
              </a:ext>
            </a:extLst>
          </p:cNvPr>
          <p:cNvSpPr>
            <a:spLocks/>
          </p:cNvSpPr>
          <p:nvPr/>
        </p:nvSpPr>
        <p:spPr bwMode="auto">
          <a:xfrm>
            <a:off x="7354896" y="5087636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49" name="Line 88">
            <a:extLst>
              <a:ext uri="{FF2B5EF4-FFF2-40B4-BE49-F238E27FC236}">
                <a16:creationId xmlns:a16="http://schemas.microsoft.com/office/drawing/2014/main" id="{2CEDFA4F-4A00-4C09-9237-0A62E1C2A554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0675" y="4505436"/>
            <a:ext cx="0" cy="582201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50" name="Freeform 89">
            <a:extLst>
              <a:ext uri="{FF2B5EF4-FFF2-40B4-BE49-F238E27FC236}">
                <a16:creationId xmlns:a16="http://schemas.microsoft.com/office/drawing/2014/main" id="{25915144-1D12-4166-ABA1-C04614CB2D4A}"/>
              </a:ext>
            </a:extLst>
          </p:cNvPr>
          <p:cNvSpPr>
            <a:spLocks/>
          </p:cNvSpPr>
          <p:nvPr/>
        </p:nvSpPr>
        <p:spPr bwMode="auto">
          <a:xfrm>
            <a:off x="7354896" y="4505436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51" name="Line 90">
            <a:extLst>
              <a:ext uri="{FF2B5EF4-FFF2-40B4-BE49-F238E27FC236}">
                <a16:creationId xmlns:a16="http://schemas.microsoft.com/office/drawing/2014/main" id="{02FC1894-CE76-4CF3-9DE7-97CE917218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57497" y="4888272"/>
            <a:ext cx="415927" cy="140133"/>
          </a:xfrm>
          <a:prstGeom prst="line">
            <a:avLst/>
          </a:prstGeom>
          <a:noFill/>
          <a:ln w="30163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52" name="Freeform 91">
            <a:extLst>
              <a:ext uri="{FF2B5EF4-FFF2-40B4-BE49-F238E27FC236}">
                <a16:creationId xmlns:a16="http://schemas.microsoft.com/office/drawing/2014/main" id="{946DFC5D-31CD-476F-B7C5-C48A8977BC9D}"/>
              </a:ext>
            </a:extLst>
          </p:cNvPr>
          <p:cNvSpPr>
            <a:spLocks/>
          </p:cNvSpPr>
          <p:nvPr/>
        </p:nvSpPr>
        <p:spPr bwMode="auto">
          <a:xfrm>
            <a:off x="1376877" y="5178650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53" name="Line 92">
            <a:extLst>
              <a:ext uri="{FF2B5EF4-FFF2-40B4-BE49-F238E27FC236}">
                <a16:creationId xmlns:a16="http://schemas.microsoft.com/office/drawing/2014/main" id="{5EDBFBCA-A403-4B0B-A88B-7AAB793377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12656" y="4868047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54" name="Line 93">
            <a:extLst>
              <a:ext uri="{FF2B5EF4-FFF2-40B4-BE49-F238E27FC236}">
                <a16:creationId xmlns:a16="http://schemas.microsoft.com/office/drawing/2014/main" id="{EBF4E9FA-3522-4F75-810F-E7608E78A1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76877" y="4868047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55" name="Line 94">
            <a:extLst>
              <a:ext uri="{FF2B5EF4-FFF2-40B4-BE49-F238E27FC236}">
                <a16:creationId xmlns:a16="http://schemas.microsoft.com/office/drawing/2014/main" id="{DBB011D4-87D6-4A6C-8720-F30A8C1417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2656" y="4868047"/>
            <a:ext cx="0" cy="310604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56" name="Freeform 95">
            <a:extLst>
              <a:ext uri="{FF2B5EF4-FFF2-40B4-BE49-F238E27FC236}">
                <a16:creationId xmlns:a16="http://schemas.microsoft.com/office/drawing/2014/main" id="{EB3F931C-1E1B-4E7A-B18B-882AB964B62B}"/>
              </a:ext>
            </a:extLst>
          </p:cNvPr>
          <p:cNvSpPr>
            <a:spLocks/>
          </p:cNvSpPr>
          <p:nvPr/>
        </p:nvSpPr>
        <p:spPr bwMode="auto">
          <a:xfrm>
            <a:off x="1792804" y="5065966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57" name="Line 96">
            <a:extLst>
              <a:ext uri="{FF2B5EF4-FFF2-40B4-BE49-F238E27FC236}">
                <a16:creationId xmlns:a16="http://schemas.microsoft.com/office/drawing/2014/main" id="{1831DA10-F19A-4E38-98AF-C3ACA94D77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8582" y="4680240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58" name="Line 97">
            <a:extLst>
              <a:ext uri="{FF2B5EF4-FFF2-40B4-BE49-F238E27FC236}">
                <a16:creationId xmlns:a16="http://schemas.microsoft.com/office/drawing/2014/main" id="{A0187F95-21A0-4529-93DE-859A671DF4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92804" y="4680240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59" name="Line 98">
            <a:extLst>
              <a:ext uri="{FF2B5EF4-FFF2-40B4-BE49-F238E27FC236}">
                <a16:creationId xmlns:a16="http://schemas.microsoft.com/office/drawing/2014/main" id="{93730C57-28BE-4406-97AD-0BAA95FE174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582" y="4680240"/>
            <a:ext cx="0" cy="385726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60" name="Line 99">
            <a:extLst>
              <a:ext uri="{FF2B5EF4-FFF2-40B4-BE49-F238E27FC236}">
                <a16:creationId xmlns:a16="http://schemas.microsoft.com/office/drawing/2014/main" id="{7584909E-E437-413C-B803-F2A31D909E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52983" y="5291334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61" name="Line 100">
            <a:extLst>
              <a:ext uri="{FF2B5EF4-FFF2-40B4-BE49-F238E27FC236}">
                <a16:creationId xmlns:a16="http://schemas.microsoft.com/office/drawing/2014/main" id="{AC67ADEC-F006-4E64-8BA3-176FA9E3E1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17204" y="5560042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62" name="Line 101">
            <a:extLst>
              <a:ext uri="{FF2B5EF4-FFF2-40B4-BE49-F238E27FC236}">
                <a16:creationId xmlns:a16="http://schemas.microsoft.com/office/drawing/2014/main" id="{B1AA21E2-2205-4FC4-947F-9917C6A66C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52983" y="5560042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63" name="Line 102">
            <a:extLst>
              <a:ext uri="{FF2B5EF4-FFF2-40B4-BE49-F238E27FC236}">
                <a16:creationId xmlns:a16="http://schemas.microsoft.com/office/drawing/2014/main" id="{35F63941-FA40-4ECA-B49C-191F14DDD44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2983" y="5291334"/>
            <a:ext cx="0" cy="268708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64" name="Line 103">
            <a:extLst>
              <a:ext uri="{FF2B5EF4-FFF2-40B4-BE49-F238E27FC236}">
                <a16:creationId xmlns:a16="http://schemas.microsoft.com/office/drawing/2014/main" id="{9430CC1E-99BF-4E48-9402-20EB242022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17204" y="5291334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65" name="Freeform 104">
            <a:extLst>
              <a:ext uri="{FF2B5EF4-FFF2-40B4-BE49-F238E27FC236}">
                <a16:creationId xmlns:a16="http://schemas.microsoft.com/office/drawing/2014/main" id="{6DEC8353-794D-4792-8C29-189BCA4AFF94}"/>
              </a:ext>
            </a:extLst>
          </p:cNvPr>
          <p:cNvSpPr>
            <a:spLocks/>
          </p:cNvSpPr>
          <p:nvPr/>
        </p:nvSpPr>
        <p:spPr bwMode="auto">
          <a:xfrm>
            <a:off x="3033131" y="5497921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66" name="Line 105">
            <a:extLst>
              <a:ext uri="{FF2B5EF4-FFF2-40B4-BE49-F238E27FC236}">
                <a16:creationId xmlns:a16="http://schemas.microsoft.com/office/drawing/2014/main" id="{72032FC7-DEBA-40FA-9B64-CE5523698A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68909" y="5116529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67" name="Line 106">
            <a:extLst>
              <a:ext uri="{FF2B5EF4-FFF2-40B4-BE49-F238E27FC236}">
                <a16:creationId xmlns:a16="http://schemas.microsoft.com/office/drawing/2014/main" id="{0358687B-A882-4ECC-AA2E-53DFD06492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8909" y="5116529"/>
            <a:ext cx="0" cy="381392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68" name="Line 107">
            <a:extLst>
              <a:ext uri="{FF2B5EF4-FFF2-40B4-BE49-F238E27FC236}">
                <a16:creationId xmlns:a16="http://schemas.microsoft.com/office/drawing/2014/main" id="{20A6A313-6AFB-482B-A923-4629E34316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33131" y="5116529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69" name="Line 108">
            <a:extLst>
              <a:ext uri="{FF2B5EF4-FFF2-40B4-BE49-F238E27FC236}">
                <a16:creationId xmlns:a16="http://schemas.microsoft.com/office/drawing/2014/main" id="{27B23146-C737-4C34-BDD7-2A0359B5840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57531" y="5763740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70" name="Line 109">
            <a:extLst>
              <a:ext uri="{FF2B5EF4-FFF2-40B4-BE49-F238E27FC236}">
                <a16:creationId xmlns:a16="http://schemas.microsoft.com/office/drawing/2014/main" id="{8DCE0209-62CC-42DE-86D3-F45CB857D0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57531" y="5882202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71" name="Line 110">
            <a:extLst>
              <a:ext uri="{FF2B5EF4-FFF2-40B4-BE49-F238E27FC236}">
                <a16:creationId xmlns:a16="http://schemas.microsoft.com/office/drawing/2014/main" id="{8B813C3C-4C2B-4545-9705-9B8C30DEC6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93310" y="5882202"/>
            <a:ext cx="37270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72" name="Line 111">
            <a:extLst>
              <a:ext uri="{FF2B5EF4-FFF2-40B4-BE49-F238E27FC236}">
                <a16:creationId xmlns:a16="http://schemas.microsoft.com/office/drawing/2014/main" id="{C43C1D27-8D05-472F-B957-FD904F91E35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3310" y="5763740"/>
            <a:ext cx="0" cy="118463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73" name="Line 112">
            <a:extLst>
              <a:ext uri="{FF2B5EF4-FFF2-40B4-BE49-F238E27FC236}">
                <a16:creationId xmlns:a16="http://schemas.microsoft.com/office/drawing/2014/main" id="{DCB5AD98-61A4-4E5B-B49D-75BCBC7816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93310" y="5763740"/>
            <a:ext cx="37270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74" name="Line 113">
            <a:extLst>
              <a:ext uri="{FF2B5EF4-FFF2-40B4-BE49-F238E27FC236}">
                <a16:creationId xmlns:a16="http://schemas.microsoft.com/office/drawing/2014/main" id="{56CFEA33-2C3D-4C37-B5E8-E602B29B8E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73458" y="5838862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75" name="Line 114">
            <a:extLst>
              <a:ext uri="{FF2B5EF4-FFF2-40B4-BE49-F238E27FC236}">
                <a16:creationId xmlns:a16="http://schemas.microsoft.com/office/drawing/2014/main" id="{AD1104C0-90F5-4975-A3AF-B947C3A01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9237" y="5726178"/>
            <a:ext cx="0" cy="112684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76" name="Line 115">
            <a:extLst>
              <a:ext uri="{FF2B5EF4-FFF2-40B4-BE49-F238E27FC236}">
                <a16:creationId xmlns:a16="http://schemas.microsoft.com/office/drawing/2014/main" id="{CCFAEE6C-6A65-4758-92CC-D4F386D903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09237" y="5726178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77" name="Line 116">
            <a:extLst>
              <a:ext uri="{FF2B5EF4-FFF2-40B4-BE49-F238E27FC236}">
                <a16:creationId xmlns:a16="http://schemas.microsoft.com/office/drawing/2014/main" id="{F6771396-E90F-481D-8C0A-0C9B35DC46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73458" y="5726178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78" name="Line 117">
            <a:extLst>
              <a:ext uri="{FF2B5EF4-FFF2-40B4-BE49-F238E27FC236}">
                <a16:creationId xmlns:a16="http://schemas.microsoft.com/office/drawing/2014/main" id="{9EA8DF2D-64D8-4187-B17B-23BE6D1BDA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09237" y="5838862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79" name="Line 118">
            <a:extLst>
              <a:ext uri="{FF2B5EF4-FFF2-40B4-BE49-F238E27FC236}">
                <a16:creationId xmlns:a16="http://schemas.microsoft.com/office/drawing/2014/main" id="{3F77D4EA-4C2B-4812-95CE-1134D6DAE2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97858" y="5197430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80" name="Line 119">
            <a:extLst>
              <a:ext uri="{FF2B5EF4-FFF2-40B4-BE49-F238E27FC236}">
                <a16:creationId xmlns:a16="http://schemas.microsoft.com/office/drawing/2014/main" id="{0C3B5F07-1CC0-4DA6-8E90-F4CFA177EE94}"/>
              </a:ext>
            </a:extLst>
          </p:cNvPr>
          <p:cNvSpPr>
            <a:spLocks noChangeShapeType="1"/>
          </p:cNvSpPr>
          <p:nvPr/>
        </p:nvSpPr>
        <p:spPr bwMode="auto">
          <a:xfrm>
            <a:off x="5133637" y="5197430"/>
            <a:ext cx="0" cy="424732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81" name="Line 120">
            <a:extLst>
              <a:ext uri="{FF2B5EF4-FFF2-40B4-BE49-F238E27FC236}">
                <a16:creationId xmlns:a16="http://schemas.microsoft.com/office/drawing/2014/main" id="{1EDBFD28-EA45-4642-A1CE-2E83592ED1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3637" y="5622162"/>
            <a:ext cx="37270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82" name="Line 121">
            <a:extLst>
              <a:ext uri="{FF2B5EF4-FFF2-40B4-BE49-F238E27FC236}">
                <a16:creationId xmlns:a16="http://schemas.microsoft.com/office/drawing/2014/main" id="{1C6EFE5B-67CC-45C2-B78A-9543839777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97858" y="5622162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83" name="Line 122">
            <a:extLst>
              <a:ext uri="{FF2B5EF4-FFF2-40B4-BE49-F238E27FC236}">
                <a16:creationId xmlns:a16="http://schemas.microsoft.com/office/drawing/2014/main" id="{B146AA89-134D-45D9-AA21-67744C70AC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3637" y="5197430"/>
            <a:ext cx="37270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84" name="Line 123">
            <a:extLst>
              <a:ext uri="{FF2B5EF4-FFF2-40B4-BE49-F238E27FC236}">
                <a16:creationId xmlns:a16="http://schemas.microsoft.com/office/drawing/2014/main" id="{5040F76E-CF3F-41DF-813D-6FC99D9331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49564" y="5034184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85" name="Freeform 124">
            <a:extLst>
              <a:ext uri="{FF2B5EF4-FFF2-40B4-BE49-F238E27FC236}">
                <a16:creationId xmlns:a16="http://schemas.microsoft.com/office/drawing/2014/main" id="{780A412B-AA24-466B-AAD6-F0F4CE9A57BF}"/>
              </a:ext>
            </a:extLst>
          </p:cNvPr>
          <p:cNvSpPr>
            <a:spLocks/>
          </p:cNvSpPr>
          <p:nvPr/>
        </p:nvSpPr>
        <p:spPr bwMode="auto">
          <a:xfrm>
            <a:off x="5513785" y="5584601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86" name="Line 125">
            <a:extLst>
              <a:ext uri="{FF2B5EF4-FFF2-40B4-BE49-F238E27FC236}">
                <a16:creationId xmlns:a16="http://schemas.microsoft.com/office/drawing/2014/main" id="{DC943867-D7F2-4830-8078-7CE8A94591A2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9564" y="5034184"/>
            <a:ext cx="0" cy="550418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87" name="Line 126">
            <a:extLst>
              <a:ext uri="{FF2B5EF4-FFF2-40B4-BE49-F238E27FC236}">
                <a16:creationId xmlns:a16="http://schemas.microsoft.com/office/drawing/2014/main" id="{049136A8-DCA9-4B07-AB69-A84952A392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13785" y="5034184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88" name="Line 127">
            <a:extLst>
              <a:ext uri="{FF2B5EF4-FFF2-40B4-BE49-F238E27FC236}">
                <a16:creationId xmlns:a16="http://schemas.microsoft.com/office/drawing/2014/main" id="{2C6A29AA-9118-44B3-B8DF-B8B4DE257F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94128" y="4571890"/>
            <a:ext cx="37270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89" name="Line 128">
            <a:extLst>
              <a:ext uri="{FF2B5EF4-FFF2-40B4-BE49-F238E27FC236}">
                <a16:creationId xmlns:a16="http://schemas.microsoft.com/office/drawing/2014/main" id="{33872E7F-93C7-4F46-A80A-7747710AB3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94128" y="5090525"/>
            <a:ext cx="37270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90" name="Line 129">
            <a:extLst>
              <a:ext uri="{FF2B5EF4-FFF2-40B4-BE49-F238E27FC236}">
                <a16:creationId xmlns:a16="http://schemas.microsoft.com/office/drawing/2014/main" id="{439AAD15-CB22-4CD6-8826-797EBE1128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31397" y="5090525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91" name="Line 130">
            <a:extLst>
              <a:ext uri="{FF2B5EF4-FFF2-40B4-BE49-F238E27FC236}">
                <a16:creationId xmlns:a16="http://schemas.microsoft.com/office/drawing/2014/main" id="{F934FDBA-22C0-42E8-84D5-F88241D992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1397" y="4571890"/>
            <a:ext cx="0" cy="518636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92" name="Line 131">
            <a:extLst>
              <a:ext uri="{FF2B5EF4-FFF2-40B4-BE49-F238E27FC236}">
                <a16:creationId xmlns:a16="http://schemas.microsoft.com/office/drawing/2014/main" id="{6FE1F763-C23B-466A-A962-EBAC50B400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31397" y="4571890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93" name="Line 132">
            <a:extLst>
              <a:ext uri="{FF2B5EF4-FFF2-40B4-BE49-F238E27FC236}">
                <a16:creationId xmlns:a16="http://schemas.microsoft.com/office/drawing/2014/main" id="{939CA271-2D90-403E-8923-0096B1012C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10054" y="4505436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94" name="Line 133">
            <a:extLst>
              <a:ext uri="{FF2B5EF4-FFF2-40B4-BE49-F238E27FC236}">
                <a16:creationId xmlns:a16="http://schemas.microsoft.com/office/drawing/2014/main" id="{C9C3F209-6D3B-4922-8C5D-0A1E7FF84C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10054" y="5087636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95" name="Line 134">
            <a:extLst>
              <a:ext uri="{FF2B5EF4-FFF2-40B4-BE49-F238E27FC236}">
                <a16:creationId xmlns:a16="http://schemas.microsoft.com/office/drawing/2014/main" id="{0835B145-5E78-49F4-9AE2-6488372607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45833" y="5087636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96" name="Line 135">
            <a:extLst>
              <a:ext uri="{FF2B5EF4-FFF2-40B4-BE49-F238E27FC236}">
                <a16:creationId xmlns:a16="http://schemas.microsoft.com/office/drawing/2014/main" id="{AAC3A148-AA15-4691-B740-C7116931F7B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5833" y="4505436"/>
            <a:ext cx="0" cy="582201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97" name="Line 136">
            <a:extLst>
              <a:ext uri="{FF2B5EF4-FFF2-40B4-BE49-F238E27FC236}">
                <a16:creationId xmlns:a16="http://schemas.microsoft.com/office/drawing/2014/main" id="{953BD07D-96AD-4634-BE36-63833827DF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45833" y="4505436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98" name="Line 137">
            <a:extLst>
              <a:ext uri="{FF2B5EF4-FFF2-40B4-BE49-F238E27FC236}">
                <a16:creationId xmlns:a16="http://schemas.microsoft.com/office/drawing/2014/main" id="{441FE99A-E705-4EB2-8EF4-E9CD7FD1A7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7824" y="5279777"/>
            <a:ext cx="415927" cy="147356"/>
          </a:xfrm>
          <a:prstGeom prst="line">
            <a:avLst/>
          </a:prstGeom>
          <a:noFill/>
          <a:ln w="30163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99" name="Line 138">
            <a:extLst>
              <a:ext uri="{FF2B5EF4-FFF2-40B4-BE49-F238E27FC236}">
                <a16:creationId xmlns:a16="http://schemas.microsoft.com/office/drawing/2014/main" id="{D0ACC7C2-69FC-4594-93A6-600D8D1858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38151" y="5785410"/>
            <a:ext cx="415927" cy="39006"/>
          </a:xfrm>
          <a:prstGeom prst="line">
            <a:avLst/>
          </a:prstGeom>
          <a:noFill/>
          <a:ln w="30163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200" name="Line 139">
            <a:extLst>
              <a:ext uri="{FF2B5EF4-FFF2-40B4-BE49-F238E27FC236}">
                <a16:creationId xmlns:a16="http://schemas.microsoft.com/office/drawing/2014/main" id="{E02D5ADB-8894-45C6-BE75-E672BBF6F8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78478" y="5418465"/>
            <a:ext cx="415927" cy="66455"/>
          </a:xfrm>
          <a:prstGeom prst="line">
            <a:avLst/>
          </a:prstGeom>
          <a:noFill/>
          <a:ln w="30163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201" name="Line 140">
            <a:extLst>
              <a:ext uri="{FF2B5EF4-FFF2-40B4-BE49-F238E27FC236}">
                <a16:creationId xmlns:a16="http://schemas.microsoft.com/office/drawing/2014/main" id="{A065FD42-2442-4276-B2E6-5F1CB792C01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74747" y="4844932"/>
            <a:ext cx="415927" cy="36117"/>
          </a:xfrm>
          <a:prstGeom prst="line">
            <a:avLst/>
          </a:prstGeom>
          <a:noFill/>
          <a:ln w="30163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202" name="Line 141">
            <a:extLst>
              <a:ext uri="{FF2B5EF4-FFF2-40B4-BE49-F238E27FC236}">
                <a16:creationId xmlns:a16="http://schemas.microsoft.com/office/drawing/2014/main" id="{7C077959-C7AE-40D2-BB97-07039CF1EE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12656" y="4898385"/>
            <a:ext cx="415927" cy="145912"/>
          </a:xfrm>
          <a:prstGeom prst="line">
            <a:avLst/>
          </a:prstGeom>
          <a:noFill/>
          <a:ln w="301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203" name="Line 142">
            <a:extLst>
              <a:ext uri="{FF2B5EF4-FFF2-40B4-BE49-F238E27FC236}">
                <a16:creationId xmlns:a16="http://schemas.microsoft.com/office/drawing/2014/main" id="{070BCA9C-6DAB-4C04-B220-705B26EE83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52983" y="5307225"/>
            <a:ext cx="415927" cy="143022"/>
          </a:xfrm>
          <a:prstGeom prst="line">
            <a:avLst/>
          </a:prstGeom>
          <a:noFill/>
          <a:ln w="301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204" name="Line 143">
            <a:extLst>
              <a:ext uri="{FF2B5EF4-FFF2-40B4-BE49-F238E27FC236}">
                <a16:creationId xmlns:a16="http://schemas.microsoft.com/office/drawing/2014/main" id="{45868537-0E5B-442E-8F09-0AA6DEA90E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93310" y="5782521"/>
            <a:ext cx="415927" cy="40451"/>
          </a:xfrm>
          <a:prstGeom prst="line">
            <a:avLst/>
          </a:prstGeom>
          <a:noFill/>
          <a:ln w="301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205" name="Line 144">
            <a:extLst>
              <a:ext uri="{FF2B5EF4-FFF2-40B4-BE49-F238E27FC236}">
                <a16:creationId xmlns:a16="http://schemas.microsoft.com/office/drawing/2014/main" id="{9FC63971-C50E-49C8-BF5D-9C1FEE5C43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3637" y="5346232"/>
            <a:ext cx="415927" cy="104016"/>
          </a:xfrm>
          <a:prstGeom prst="line">
            <a:avLst/>
          </a:prstGeom>
          <a:noFill/>
          <a:ln w="301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206" name="Line 145">
            <a:extLst>
              <a:ext uri="{FF2B5EF4-FFF2-40B4-BE49-F238E27FC236}">
                <a16:creationId xmlns:a16="http://schemas.microsoft.com/office/drawing/2014/main" id="{B9654722-CEEF-4CD5-98B5-DB46803E192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28415" y="4849266"/>
            <a:ext cx="417418" cy="2889"/>
          </a:xfrm>
          <a:prstGeom prst="line">
            <a:avLst/>
          </a:prstGeom>
          <a:noFill/>
          <a:ln w="301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207" name="Rectangle 146">
            <a:extLst>
              <a:ext uri="{FF2B5EF4-FFF2-40B4-BE49-F238E27FC236}">
                <a16:creationId xmlns:a16="http://schemas.microsoft.com/office/drawing/2014/main" id="{3BC696C8-51C1-49C9-82E2-06A21E3EB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045" y="4883938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1.59</a:t>
            </a:r>
          </a:p>
        </p:txBody>
      </p:sp>
      <p:sp>
        <p:nvSpPr>
          <p:cNvPr id="5208" name="Rectangle 147">
            <a:extLst>
              <a:ext uri="{FF2B5EF4-FFF2-40B4-BE49-F238E27FC236}">
                <a16:creationId xmlns:a16="http://schemas.microsoft.com/office/drawing/2014/main" id="{77055B02-85EA-43EB-A33F-42E67FF02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045" y="5003845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n-lt"/>
              </a:rPr>
              <a:t>1.56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209" name="Rectangle 148">
            <a:extLst>
              <a:ext uri="{FF2B5EF4-FFF2-40B4-BE49-F238E27FC236}">
                <a16:creationId xmlns:a16="http://schemas.microsoft.com/office/drawing/2014/main" id="{F384BF8A-0144-4FA2-AC0A-49EB35CE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317" y="4730804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1.79</a:t>
            </a:r>
          </a:p>
        </p:txBody>
      </p:sp>
      <p:sp>
        <p:nvSpPr>
          <p:cNvPr id="5210" name="Rectangle 149">
            <a:extLst>
              <a:ext uri="{FF2B5EF4-FFF2-40B4-BE49-F238E27FC236}">
                <a16:creationId xmlns:a16="http://schemas.microsoft.com/office/drawing/2014/main" id="{0BCD3C8D-00B1-4B4F-902A-98C745C8D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317" y="4849266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n-lt"/>
              </a:rPr>
              <a:t>1.78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211" name="Rectangle 150">
            <a:extLst>
              <a:ext uri="{FF2B5EF4-FFF2-40B4-BE49-F238E27FC236}">
                <a16:creationId xmlns:a16="http://schemas.microsoft.com/office/drawing/2014/main" id="{F4AFC393-B3DC-4004-A5EF-A13F70B00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303" y="5288445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1.01</a:t>
            </a:r>
          </a:p>
        </p:txBody>
      </p:sp>
      <p:sp>
        <p:nvSpPr>
          <p:cNvPr id="5212" name="Rectangle 151">
            <a:extLst>
              <a:ext uri="{FF2B5EF4-FFF2-40B4-BE49-F238E27FC236}">
                <a16:creationId xmlns:a16="http://schemas.microsoft.com/office/drawing/2014/main" id="{A3048A8E-9B6D-40DC-8362-703ABF85C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4915" y="5408352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n-lt"/>
              </a:rPr>
              <a:t>0.98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213" name="Rectangle 152">
            <a:extLst>
              <a:ext uri="{FF2B5EF4-FFF2-40B4-BE49-F238E27FC236}">
                <a16:creationId xmlns:a16="http://schemas.microsoft.com/office/drawing/2014/main" id="{88355596-9902-46E2-A25E-3A6774B6D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6867" y="5136755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1.21</a:t>
            </a:r>
          </a:p>
        </p:txBody>
      </p:sp>
      <p:sp>
        <p:nvSpPr>
          <p:cNvPr id="5214" name="Rectangle 153">
            <a:extLst>
              <a:ext uri="{FF2B5EF4-FFF2-40B4-BE49-F238E27FC236}">
                <a16:creationId xmlns:a16="http://schemas.microsoft.com/office/drawing/2014/main" id="{37206756-7D53-481E-8DC1-3EC2B6290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8158" y="5266856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n-lt"/>
              </a:rPr>
              <a:t>1.19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215" name="Rectangle 154">
            <a:extLst>
              <a:ext uri="{FF2B5EF4-FFF2-40B4-BE49-F238E27FC236}">
                <a16:creationId xmlns:a16="http://schemas.microsoft.com/office/drawing/2014/main" id="{717FDD5C-E3E9-46BD-8DEB-8DA39A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2715" y="5796968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0.42</a:t>
            </a:r>
          </a:p>
        </p:txBody>
      </p:sp>
      <p:sp>
        <p:nvSpPr>
          <p:cNvPr id="5216" name="Rectangle 155">
            <a:extLst>
              <a:ext uri="{FF2B5EF4-FFF2-40B4-BE49-F238E27FC236}">
                <a16:creationId xmlns:a16="http://schemas.microsoft.com/office/drawing/2014/main" id="{DDECE8CC-6556-43E8-8260-B16ABAFC1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2715" y="5674170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n-lt"/>
              </a:rPr>
              <a:t>0.43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217" name="Rectangle 156">
            <a:extLst>
              <a:ext uri="{FF2B5EF4-FFF2-40B4-BE49-F238E27FC236}">
                <a16:creationId xmlns:a16="http://schemas.microsoft.com/office/drawing/2014/main" id="{F350E74C-DA2A-42E6-BE08-6FD0ED936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388" y="5646722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0.47</a:t>
            </a:r>
          </a:p>
        </p:txBody>
      </p:sp>
      <p:sp>
        <p:nvSpPr>
          <p:cNvPr id="5218" name="Rectangle 157">
            <a:extLst>
              <a:ext uri="{FF2B5EF4-FFF2-40B4-BE49-F238E27FC236}">
                <a16:creationId xmlns:a16="http://schemas.microsoft.com/office/drawing/2014/main" id="{429E101B-92AE-4993-BF74-284EBC5C9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388" y="5762296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n-lt"/>
              </a:rPr>
              <a:t>0.46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219" name="Rectangle 158">
            <a:extLst>
              <a:ext uri="{FF2B5EF4-FFF2-40B4-BE49-F238E27FC236}">
                <a16:creationId xmlns:a16="http://schemas.microsoft.com/office/drawing/2014/main" id="{29CC84AB-82EE-4B16-B605-4D6FFD57F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1872" y="5431466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0.93</a:t>
            </a:r>
          </a:p>
        </p:txBody>
      </p:sp>
      <p:sp>
        <p:nvSpPr>
          <p:cNvPr id="5220" name="Rectangle 159">
            <a:extLst>
              <a:ext uri="{FF2B5EF4-FFF2-40B4-BE49-F238E27FC236}">
                <a16:creationId xmlns:a16="http://schemas.microsoft.com/office/drawing/2014/main" id="{504812D4-9335-4BD4-9EB6-D2ADC73FB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1872" y="5313004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n-lt"/>
              </a:rPr>
              <a:t>0.97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221" name="Rectangle 160">
            <a:extLst>
              <a:ext uri="{FF2B5EF4-FFF2-40B4-BE49-F238E27FC236}">
                <a16:creationId xmlns:a16="http://schemas.microsoft.com/office/drawing/2014/main" id="{159F31FD-CF69-40BA-BCE9-A6A3C757C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7955" y="5320229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1.02</a:t>
            </a:r>
          </a:p>
        </p:txBody>
      </p:sp>
      <p:sp>
        <p:nvSpPr>
          <p:cNvPr id="5222" name="Rectangle 161">
            <a:extLst>
              <a:ext uri="{FF2B5EF4-FFF2-40B4-BE49-F238E27FC236}">
                <a16:creationId xmlns:a16="http://schemas.microsoft.com/office/drawing/2014/main" id="{0C591697-0B33-4EC5-95FB-AEE507D9D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7955" y="5180095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n-lt"/>
              </a:rPr>
              <a:t>1.13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223" name="Rectangle 162">
            <a:extLst>
              <a:ext uri="{FF2B5EF4-FFF2-40B4-BE49-F238E27FC236}">
                <a16:creationId xmlns:a16="http://schemas.microsoft.com/office/drawing/2014/main" id="{04717C84-649F-41C4-B10C-A21E66C2C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352" y="4800148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3.7</a:t>
            </a:r>
          </a:p>
        </p:txBody>
      </p:sp>
      <p:sp>
        <p:nvSpPr>
          <p:cNvPr id="5224" name="Rectangle 163">
            <a:extLst>
              <a:ext uri="{FF2B5EF4-FFF2-40B4-BE49-F238E27FC236}">
                <a16:creationId xmlns:a16="http://schemas.microsoft.com/office/drawing/2014/main" id="{2ABD1468-FF3F-4530-BB48-E56E8B1F3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352" y="4678796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n-lt"/>
              </a:rPr>
              <a:t>3.7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225" name="Rectangle 164">
            <a:extLst>
              <a:ext uri="{FF2B5EF4-FFF2-40B4-BE49-F238E27FC236}">
                <a16:creationId xmlns:a16="http://schemas.microsoft.com/office/drawing/2014/main" id="{4F0A1461-8D47-4A9A-A3C8-1A1FDBA12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3353" y="4821817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3.6</a:t>
            </a:r>
          </a:p>
        </p:txBody>
      </p:sp>
      <p:sp>
        <p:nvSpPr>
          <p:cNvPr id="5226" name="Rectangle 165">
            <a:extLst>
              <a:ext uri="{FF2B5EF4-FFF2-40B4-BE49-F238E27FC236}">
                <a16:creationId xmlns:a16="http://schemas.microsoft.com/office/drawing/2014/main" id="{2FC621AB-5B77-4FA4-8EB3-5092404A7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3353" y="4703355"/>
            <a:ext cx="179536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n-lt"/>
              </a:rPr>
              <a:t>3.7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227" name="Rectangle 166">
            <a:extLst>
              <a:ext uri="{FF2B5EF4-FFF2-40B4-BE49-F238E27FC236}">
                <a16:creationId xmlns:a16="http://schemas.microsoft.com/office/drawing/2014/main" id="{3A999020-AEAF-4AB7-84CB-E60001E96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329" y="6324270"/>
            <a:ext cx="49385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Weeks</a:t>
            </a:r>
          </a:p>
        </p:txBody>
      </p:sp>
      <p:sp>
        <p:nvSpPr>
          <p:cNvPr id="5228" name="Rectangle 167">
            <a:extLst>
              <a:ext uri="{FF2B5EF4-FFF2-40B4-BE49-F238E27FC236}">
                <a16:creationId xmlns:a16="http://schemas.microsoft.com/office/drawing/2014/main" id="{C45F7993-7FF5-4EE9-AA61-705B6A031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1689" y="6324270"/>
            <a:ext cx="49385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Weeks</a:t>
            </a:r>
          </a:p>
        </p:txBody>
      </p:sp>
      <p:sp>
        <p:nvSpPr>
          <p:cNvPr id="5229" name="Rectangle 168">
            <a:extLst>
              <a:ext uri="{FF2B5EF4-FFF2-40B4-BE49-F238E27FC236}">
                <a16:creationId xmlns:a16="http://schemas.microsoft.com/office/drawing/2014/main" id="{743AB7F6-978B-476A-99D1-1F942ACE4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562" y="4177496"/>
            <a:ext cx="12283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fr-FR" sz="14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T</a:t>
            </a:r>
            <a:r>
              <a:rPr kumimoji="0" lang="en-US" altLang="fr-FR" sz="1400" b="1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cs typeface="Calibri" panose="020F0502020204030204" pitchFamily="34" charset="0"/>
              </a:rPr>
              <a:t>otal cholesterol</a:t>
            </a:r>
            <a:endParaRPr kumimoji="0" lang="en-US" altLang="fr-FR" sz="1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230" name="Rectangle 169">
            <a:extLst>
              <a:ext uri="{FF2B5EF4-FFF2-40B4-BE49-F238E27FC236}">
                <a16:creationId xmlns:a16="http://schemas.microsoft.com/office/drawing/2014/main" id="{24A19ED0-7E66-4D0B-BC80-19858CD08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1355" y="4177496"/>
            <a:ext cx="39433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cs typeface="Calibri" panose="020F0502020204030204" pitchFamily="34" charset="0"/>
              </a:rPr>
              <a:t>LDL-c</a:t>
            </a:r>
          </a:p>
        </p:txBody>
      </p:sp>
      <p:sp>
        <p:nvSpPr>
          <p:cNvPr id="5231" name="Rectangle 170">
            <a:extLst>
              <a:ext uri="{FF2B5EF4-FFF2-40B4-BE49-F238E27FC236}">
                <a16:creationId xmlns:a16="http://schemas.microsoft.com/office/drawing/2014/main" id="{472656BB-588D-442F-A058-D90720D58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192" y="4177496"/>
            <a:ext cx="43281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cs typeface="Calibri" panose="020F0502020204030204" pitchFamily="34" charset="0"/>
              </a:rPr>
              <a:t>HDL-c</a:t>
            </a:r>
          </a:p>
        </p:txBody>
      </p:sp>
      <p:sp>
        <p:nvSpPr>
          <p:cNvPr id="5232" name="Rectangle 171">
            <a:extLst>
              <a:ext uri="{FF2B5EF4-FFF2-40B4-BE49-F238E27FC236}">
                <a16:creationId xmlns:a16="http://schemas.microsoft.com/office/drawing/2014/main" id="{B3072986-F719-4566-9F99-0D57FACA0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471" y="4177496"/>
            <a:ext cx="9326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cs typeface="Calibri" panose="020F0502020204030204" pitchFamily="34" charset="0"/>
              </a:rPr>
              <a:t>Triglycerides</a:t>
            </a:r>
          </a:p>
        </p:txBody>
      </p:sp>
      <p:sp>
        <p:nvSpPr>
          <p:cNvPr id="5233" name="Rectangle 172">
            <a:extLst>
              <a:ext uri="{FF2B5EF4-FFF2-40B4-BE49-F238E27FC236}">
                <a16:creationId xmlns:a16="http://schemas.microsoft.com/office/drawing/2014/main" id="{D2D55632-133B-46E4-B941-AB466AA04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3883" y="4177496"/>
            <a:ext cx="66127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cs typeface="Calibri" panose="020F0502020204030204" pitchFamily="34" charset="0"/>
              </a:rPr>
              <a:t>TC:HDL-c</a:t>
            </a:r>
            <a:endParaRPr kumimoji="0" lang="fr-FR" altLang="fr-FR" sz="1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87" name="Line 139">
            <a:extLst>
              <a:ext uri="{FF2B5EF4-FFF2-40B4-BE49-F238E27FC236}">
                <a16:creationId xmlns:a16="http://schemas.microsoft.com/office/drawing/2014/main" id="{3D705607-56CC-4DE3-A5CA-80087FCDE3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89317" y="4740015"/>
            <a:ext cx="270453" cy="0"/>
          </a:xfrm>
          <a:prstGeom prst="line">
            <a:avLst/>
          </a:prstGeom>
          <a:noFill/>
          <a:ln w="301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188" name="Line 144">
            <a:extLst>
              <a:ext uri="{FF2B5EF4-FFF2-40B4-BE49-F238E27FC236}">
                <a16:creationId xmlns:a16="http://schemas.microsoft.com/office/drawing/2014/main" id="{93CAAF19-1B20-466B-AF35-C2ED02877E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65425" y="4740015"/>
            <a:ext cx="270453" cy="0"/>
          </a:xfrm>
          <a:prstGeom prst="line">
            <a:avLst/>
          </a:prstGeom>
          <a:noFill/>
          <a:ln w="30163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189" name="Rectangle 170">
            <a:extLst>
              <a:ext uri="{FF2B5EF4-FFF2-40B4-BE49-F238E27FC236}">
                <a16:creationId xmlns:a16="http://schemas.microsoft.com/office/drawing/2014/main" id="{C83E06DA-FC46-43A7-81C3-B01DEBF79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445" y="4622434"/>
            <a:ext cx="7902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fr-FR" sz="1400" b="1" dirty="0">
                <a:solidFill>
                  <a:srgbClr val="000000"/>
                </a:solidFill>
                <a:latin typeface="+mn-lt"/>
              </a:rPr>
              <a:t>Study</a:t>
            </a:r>
            <a:r>
              <a:rPr kumimoji="0" lang="en-US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1489</a:t>
            </a:r>
          </a:p>
        </p:txBody>
      </p:sp>
      <p:sp>
        <p:nvSpPr>
          <p:cNvPr id="190" name="Rectangle 170">
            <a:extLst>
              <a:ext uri="{FF2B5EF4-FFF2-40B4-BE49-F238E27FC236}">
                <a16:creationId xmlns:a16="http://schemas.microsoft.com/office/drawing/2014/main" id="{783ECFE6-1495-45C9-A772-92FFE942E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553" y="4622434"/>
            <a:ext cx="8303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fr-FR" sz="1400" b="1" dirty="0">
                <a:solidFill>
                  <a:srgbClr val="000000"/>
                </a:solidFill>
                <a:latin typeface="+mn-lt"/>
              </a:rPr>
              <a:t>Study</a:t>
            </a:r>
            <a:r>
              <a:rPr kumimoji="0" lang="en-US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1490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CABCE6A-8AE3-4007-A98D-3C4767931E53}"/>
              </a:ext>
            </a:extLst>
          </p:cNvPr>
          <p:cNvGrpSpPr/>
          <p:nvPr/>
        </p:nvGrpSpPr>
        <p:grpSpPr>
          <a:xfrm>
            <a:off x="5493053" y="1914307"/>
            <a:ext cx="4299484" cy="1785240"/>
            <a:chOff x="1165334" y="4516259"/>
            <a:chExt cx="6992978" cy="2190403"/>
          </a:xfrm>
        </p:grpSpPr>
        <p:sp>
          <p:nvSpPr>
            <p:cNvPr id="5242" name="Freeform 176">
              <a:extLst>
                <a:ext uri="{FF2B5EF4-FFF2-40B4-BE49-F238E27FC236}">
                  <a16:creationId xmlns:a16="http://schemas.microsoft.com/office/drawing/2014/main" id="{78DE0753-2613-40AB-B8DB-880C6D1CF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4613" y="4817457"/>
              <a:ext cx="59650" cy="0"/>
            </a:xfrm>
            <a:custGeom>
              <a:avLst/>
              <a:gdLst>
                <a:gd name="T0" fmla="*/ 34 w 34"/>
                <a:gd name="T1" fmla="*/ 17 w 34"/>
                <a:gd name="T2" fmla="*/ 0 w 3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4">
                  <a:moveTo>
                    <a:pt x="34" y="0"/>
                  </a:move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5243" name="Line 177">
              <a:extLst>
                <a:ext uri="{FF2B5EF4-FFF2-40B4-BE49-F238E27FC236}">
                  <a16:creationId xmlns:a16="http://schemas.microsoft.com/office/drawing/2014/main" id="{E065743D-C340-4192-8AE5-952F5837C9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14778" y="5092901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5244" name="Line 178">
              <a:extLst>
                <a:ext uri="{FF2B5EF4-FFF2-40B4-BE49-F238E27FC236}">
                  <a16:creationId xmlns:a16="http://schemas.microsoft.com/office/drawing/2014/main" id="{8C0A6175-6F5B-4284-8534-C1CFD95F47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44603" y="5092901"/>
              <a:ext cx="31580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5245" name="Line 179">
              <a:extLst>
                <a:ext uri="{FF2B5EF4-FFF2-40B4-BE49-F238E27FC236}">
                  <a16:creationId xmlns:a16="http://schemas.microsoft.com/office/drawing/2014/main" id="{AE1412BD-BF54-4E95-A2A5-BF3EC3C35C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14778" y="5559577"/>
              <a:ext cx="6140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5246" name="Freeform 180">
              <a:extLst>
                <a:ext uri="{FF2B5EF4-FFF2-40B4-BE49-F238E27FC236}">
                  <a16:creationId xmlns:a16="http://schemas.microsoft.com/office/drawing/2014/main" id="{92BAF202-43EF-4ED5-957C-3BBEC01A3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4603" y="5092901"/>
              <a:ext cx="0" cy="457904"/>
            </a:xfrm>
            <a:custGeom>
              <a:avLst/>
              <a:gdLst>
                <a:gd name="T0" fmla="*/ 0 h 261"/>
                <a:gd name="T1" fmla="*/ 131 h 261"/>
                <a:gd name="T2" fmla="*/ 261 h 26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61">
                  <a:moveTo>
                    <a:pt x="0" y="0"/>
                  </a:moveTo>
                  <a:lnTo>
                    <a:pt x="0" y="131"/>
                  </a:lnTo>
                  <a:lnTo>
                    <a:pt x="0" y="261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5247" name="Freeform 181">
              <a:extLst>
                <a:ext uri="{FF2B5EF4-FFF2-40B4-BE49-F238E27FC236}">
                  <a16:creationId xmlns:a16="http://schemas.microsoft.com/office/drawing/2014/main" id="{47D951AD-1F20-458D-B890-03921FEF0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9505" y="5170095"/>
              <a:ext cx="0" cy="308778"/>
            </a:xfrm>
            <a:custGeom>
              <a:avLst/>
              <a:gdLst>
                <a:gd name="T0" fmla="*/ 0 h 176"/>
                <a:gd name="T1" fmla="*/ 87 h 176"/>
                <a:gd name="T2" fmla="*/ 176 h 17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76">
                  <a:moveTo>
                    <a:pt x="0" y="0"/>
                  </a:moveTo>
                  <a:lnTo>
                    <a:pt x="0" y="87"/>
                  </a:lnTo>
                  <a:lnTo>
                    <a:pt x="0" y="176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28" name="Line 182">
              <a:extLst>
                <a:ext uri="{FF2B5EF4-FFF2-40B4-BE49-F238E27FC236}">
                  <a16:creationId xmlns:a16="http://schemas.microsoft.com/office/drawing/2014/main" id="{D17DBF04-3CCD-466E-AB92-2823E4F97B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79679" y="5478873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29" name="Line 183">
              <a:extLst>
                <a:ext uri="{FF2B5EF4-FFF2-40B4-BE49-F238E27FC236}">
                  <a16:creationId xmlns:a16="http://schemas.microsoft.com/office/drawing/2014/main" id="{AB30EA40-EDFB-41ED-B093-BFECBB1DFF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09505" y="5478873"/>
              <a:ext cx="31580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30" name="Line 184">
              <a:extLst>
                <a:ext uri="{FF2B5EF4-FFF2-40B4-BE49-F238E27FC236}">
                  <a16:creationId xmlns:a16="http://schemas.microsoft.com/office/drawing/2014/main" id="{25E64644-57E9-47F2-9379-C20F3E152C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79679" y="5170095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31" name="Line 185">
              <a:extLst>
                <a:ext uri="{FF2B5EF4-FFF2-40B4-BE49-F238E27FC236}">
                  <a16:creationId xmlns:a16="http://schemas.microsoft.com/office/drawing/2014/main" id="{B6CF8D15-8855-47D2-ABD1-B07DB509D2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09505" y="5170095"/>
              <a:ext cx="31580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32" name="Line 186">
              <a:extLst>
                <a:ext uri="{FF2B5EF4-FFF2-40B4-BE49-F238E27FC236}">
                  <a16:creationId xmlns:a16="http://schemas.microsoft.com/office/drawing/2014/main" id="{6EDC4024-4611-4DFB-8C35-FCCC5CFA91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46273" y="4954301"/>
              <a:ext cx="31580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33" name="Freeform 187">
              <a:extLst>
                <a:ext uri="{FF2B5EF4-FFF2-40B4-BE49-F238E27FC236}">
                  <a16:creationId xmlns:a16="http://schemas.microsoft.com/office/drawing/2014/main" id="{EEA881FC-C511-4FDB-B4D6-A6A4C5669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7388" y="5212201"/>
              <a:ext cx="0" cy="221057"/>
            </a:xfrm>
            <a:custGeom>
              <a:avLst/>
              <a:gdLst>
                <a:gd name="T0" fmla="*/ 0 h 126"/>
                <a:gd name="T1" fmla="*/ 63 h 126"/>
                <a:gd name="T2" fmla="*/ 126 h 12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6">
                  <a:moveTo>
                    <a:pt x="0" y="0"/>
                  </a:moveTo>
                  <a:lnTo>
                    <a:pt x="0" y="63"/>
                  </a:lnTo>
                  <a:lnTo>
                    <a:pt x="0" y="126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34" name="Freeform 188">
              <a:extLst>
                <a:ext uri="{FF2B5EF4-FFF2-40B4-BE49-F238E27FC236}">
                  <a16:creationId xmlns:a16="http://schemas.microsoft.com/office/drawing/2014/main" id="{728AF845-D8FC-4D14-8A65-1E5D7C9EC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563" y="5433258"/>
              <a:ext cx="59650" cy="0"/>
            </a:xfrm>
            <a:custGeom>
              <a:avLst/>
              <a:gdLst>
                <a:gd name="T0" fmla="*/ 34 w 34"/>
                <a:gd name="T1" fmla="*/ 17 w 34"/>
                <a:gd name="T2" fmla="*/ 0 w 3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4">
                  <a:moveTo>
                    <a:pt x="34" y="0"/>
                  </a:move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35" name="Freeform 189">
              <a:extLst>
                <a:ext uri="{FF2B5EF4-FFF2-40B4-BE49-F238E27FC236}">
                  <a16:creationId xmlns:a16="http://schemas.microsoft.com/office/drawing/2014/main" id="{F70D98F0-5B38-4558-9DA4-246202B99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563" y="5212201"/>
              <a:ext cx="59650" cy="0"/>
            </a:xfrm>
            <a:custGeom>
              <a:avLst/>
              <a:gdLst>
                <a:gd name="T0" fmla="*/ 34 w 34"/>
                <a:gd name="T1" fmla="*/ 17 w 34"/>
                <a:gd name="T2" fmla="*/ 0 w 3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4">
                  <a:moveTo>
                    <a:pt x="34" y="0"/>
                  </a:move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36" name="Line 190">
              <a:extLst>
                <a:ext uri="{FF2B5EF4-FFF2-40B4-BE49-F238E27FC236}">
                  <a16:creationId xmlns:a16="http://schemas.microsoft.com/office/drawing/2014/main" id="{4A8B5966-422D-42C2-AF0C-423B5E7023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05973" y="5312203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37" name="Line 191">
              <a:extLst>
                <a:ext uri="{FF2B5EF4-FFF2-40B4-BE49-F238E27FC236}">
                  <a16:creationId xmlns:a16="http://schemas.microsoft.com/office/drawing/2014/main" id="{E8C2B8C7-71C2-4346-BD6D-DBAED445B5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35799" y="5312203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38" name="Line 192">
              <a:extLst>
                <a:ext uri="{FF2B5EF4-FFF2-40B4-BE49-F238E27FC236}">
                  <a16:creationId xmlns:a16="http://schemas.microsoft.com/office/drawing/2014/main" id="{B57D3846-6CD3-448A-B1C6-FCDE62EE00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05973" y="5135007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39" name="Line 193">
              <a:extLst>
                <a:ext uri="{FF2B5EF4-FFF2-40B4-BE49-F238E27FC236}">
                  <a16:creationId xmlns:a16="http://schemas.microsoft.com/office/drawing/2014/main" id="{0707BF62-EB5C-424D-A893-05C2636CA6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35799" y="5135007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40" name="Freeform 194">
              <a:extLst>
                <a:ext uri="{FF2B5EF4-FFF2-40B4-BE49-F238E27FC236}">
                  <a16:creationId xmlns:a16="http://schemas.microsoft.com/office/drawing/2014/main" id="{85BFAF7D-51B7-4F50-8780-A8AE376B3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5799" y="5135007"/>
              <a:ext cx="0" cy="177197"/>
            </a:xfrm>
            <a:custGeom>
              <a:avLst/>
              <a:gdLst>
                <a:gd name="T0" fmla="*/ 0 h 101"/>
                <a:gd name="T1" fmla="*/ 54 h 101"/>
                <a:gd name="T2" fmla="*/ 101 h 10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01">
                  <a:moveTo>
                    <a:pt x="0" y="0"/>
                  </a:moveTo>
                  <a:lnTo>
                    <a:pt x="0" y="54"/>
                  </a:lnTo>
                  <a:lnTo>
                    <a:pt x="0" y="101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41" name="Freeform 195">
              <a:extLst>
                <a:ext uri="{FF2B5EF4-FFF2-40B4-BE49-F238E27FC236}">
                  <a16:creationId xmlns:a16="http://schemas.microsoft.com/office/drawing/2014/main" id="{CCF438DB-D76E-498E-97B3-AFB220A3C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4613" y="5299922"/>
              <a:ext cx="59650" cy="0"/>
            </a:xfrm>
            <a:custGeom>
              <a:avLst/>
              <a:gdLst>
                <a:gd name="T0" fmla="*/ 34 w 34"/>
                <a:gd name="T1" fmla="*/ 17 w 34"/>
                <a:gd name="T2" fmla="*/ 0 w 3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4">
                  <a:moveTo>
                    <a:pt x="34" y="0"/>
                  </a:move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42" name="Freeform 196">
              <a:extLst>
                <a:ext uri="{FF2B5EF4-FFF2-40B4-BE49-F238E27FC236}">
                  <a16:creationId xmlns:a16="http://schemas.microsoft.com/office/drawing/2014/main" id="{49682C82-1F8F-4247-9515-6D5C6B8F9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4438" y="4817457"/>
              <a:ext cx="0" cy="482466"/>
            </a:xfrm>
            <a:custGeom>
              <a:avLst/>
              <a:gdLst>
                <a:gd name="T0" fmla="*/ 0 h 275"/>
                <a:gd name="T1" fmla="*/ 136 h 275"/>
                <a:gd name="T2" fmla="*/ 275 h 27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75">
                  <a:moveTo>
                    <a:pt x="0" y="0"/>
                  </a:moveTo>
                  <a:lnTo>
                    <a:pt x="0" y="136"/>
                  </a:lnTo>
                  <a:lnTo>
                    <a:pt x="0" y="275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43" name="Line 197">
              <a:extLst>
                <a:ext uri="{FF2B5EF4-FFF2-40B4-BE49-F238E27FC236}">
                  <a16:creationId xmlns:a16="http://schemas.microsoft.com/office/drawing/2014/main" id="{2FB00245-E16D-4C3F-8E34-363B59B151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1032" y="4812193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44" name="Line 198">
              <a:extLst>
                <a:ext uri="{FF2B5EF4-FFF2-40B4-BE49-F238E27FC236}">
                  <a16:creationId xmlns:a16="http://schemas.microsoft.com/office/drawing/2014/main" id="{CD72BF69-6D70-4F8E-981E-3B9A0131EF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11206" y="4812193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45" name="Line 199">
              <a:extLst>
                <a:ext uri="{FF2B5EF4-FFF2-40B4-BE49-F238E27FC236}">
                  <a16:creationId xmlns:a16="http://schemas.microsoft.com/office/drawing/2014/main" id="{0F961776-2A65-47DA-9DD4-657FB073BB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33981" y="5024478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46" name="Line 200">
              <a:extLst>
                <a:ext uri="{FF2B5EF4-FFF2-40B4-BE49-F238E27FC236}">
                  <a16:creationId xmlns:a16="http://schemas.microsoft.com/office/drawing/2014/main" id="{9C2DE8F5-9C90-4960-ABB8-4FF6B3C0B3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04156" y="5024478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47" name="Line 201">
              <a:extLst>
                <a:ext uri="{FF2B5EF4-FFF2-40B4-BE49-F238E27FC236}">
                  <a16:creationId xmlns:a16="http://schemas.microsoft.com/office/drawing/2014/main" id="{94DAF4E9-81A5-4644-ABF5-189848AD9C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33981" y="5331502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48" name="Line 202">
              <a:extLst>
                <a:ext uri="{FF2B5EF4-FFF2-40B4-BE49-F238E27FC236}">
                  <a16:creationId xmlns:a16="http://schemas.microsoft.com/office/drawing/2014/main" id="{F79BF400-58B4-4408-B8DD-3823791BA3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04156" y="5331502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49" name="Freeform 203">
              <a:extLst>
                <a:ext uri="{FF2B5EF4-FFF2-40B4-BE49-F238E27FC236}">
                  <a16:creationId xmlns:a16="http://schemas.microsoft.com/office/drawing/2014/main" id="{E2AD01B4-0EF2-44E3-9255-7B1F653B1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981" y="5024478"/>
              <a:ext cx="0" cy="307024"/>
            </a:xfrm>
            <a:custGeom>
              <a:avLst/>
              <a:gdLst>
                <a:gd name="T0" fmla="*/ 0 h 175"/>
                <a:gd name="T1" fmla="*/ 90 h 175"/>
                <a:gd name="T2" fmla="*/ 175 h 17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75">
                  <a:moveTo>
                    <a:pt x="0" y="0"/>
                  </a:moveTo>
                  <a:lnTo>
                    <a:pt x="0" y="90"/>
                  </a:lnTo>
                  <a:lnTo>
                    <a:pt x="0" y="175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50" name="Line 204">
              <a:extLst>
                <a:ext uri="{FF2B5EF4-FFF2-40B4-BE49-F238E27FC236}">
                  <a16:creationId xmlns:a16="http://schemas.microsoft.com/office/drawing/2014/main" id="{7E8BE129-DE20-4218-BB67-65BD92EEBC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2392" y="5338520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51" name="Line 205">
              <a:extLst>
                <a:ext uri="{FF2B5EF4-FFF2-40B4-BE49-F238E27FC236}">
                  <a16:creationId xmlns:a16="http://schemas.microsoft.com/office/drawing/2014/main" id="{90BF1B07-6C34-4A8B-B5AF-D9B8441A80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72567" y="5338520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52" name="Line 206">
              <a:extLst>
                <a:ext uri="{FF2B5EF4-FFF2-40B4-BE49-F238E27FC236}">
                  <a16:creationId xmlns:a16="http://schemas.microsoft.com/office/drawing/2014/main" id="{27A9793F-7D82-42CB-B5B8-2D9466A730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2392" y="5089392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53" name="Line 207">
              <a:extLst>
                <a:ext uri="{FF2B5EF4-FFF2-40B4-BE49-F238E27FC236}">
                  <a16:creationId xmlns:a16="http://schemas.microsoft.com/office/drawing/2014/main" id="{9679F847-E155-4264-B7E7-A0AE553AB4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72567" y="5089392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54" name="Freeform 208">
              <a:extLst>
                <a:ext uri="{FF2B5EF4-FFF2-40B4-BE49-F238E27FC236}">
                  <a16:creationId xmlns:a16="http://schemas.microsoft.com/office/drawing/2014/main" id="{566CD6CE-8C2B-4EAB-B9C3-3012EF056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392" y="5089392"/>
              <a:ext cx="0" cy="249128"/>
            </a:xfrm>
            <a:custGeom>
              <a:avLst/>
              <a:gdLst>
                <a:gd name="T0" fmla="*/ 142 h 142"/>
                <a:gd name="T1" fmla="*/ 72 h 142"/>
                <a:gd name="T2" fmla="*/ 0 h 14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42">
                  <a:moveTo>
                    <a:pt x="0" y="142"/>
                  </a:moveTo>
                  <a:lnTo>
                    <a:pt x="0" y="72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55" name="Line 209">
              <a:extLst>
                <a:ext uri="{FF2B5EF4-FFF2-40B4-BE49-F238E27FC236}">
                  <a16:creationId xmlns:a16="http://schemas.microsoft.com/office/drawing/2014/main" id="{24E291FC-08CE-410E-830D-1AFF68EE24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81371" y="5371854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56" name="Line 210">
              <a:extLst>
                <a:ext uri="{FF2B5EF4-FFF2-40B4-BE49-F238E27FC236}">
                  <a16:creationId xmlns:a16="http://schemas.microsoft.com/office/drawing/2014/main" id="{E4997C77-FDEE-45ED-827A-C7F04B538C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37474" y="5150797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57" name="Line 211">
              <a:extLst>
                <a:ext uri="{FF2B5EF4-FFF2-40B4-BE49-F238E27FC236}">
                  <a16:creationId xmlns:a16="http://schemas.microsoft.com/office/drawing/2014/main" id="{F744BB09-B947-40D1-8679-8A49527B75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07649" y="5150797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58" name="Line 212">
              <a:extLst>
                <a:ext uri="{FF2B5EF4-FFF2-40B4-BE49-F238E27FC236}">
                  <a16:creationId xmlns:a16="http://schemas.microsoft.com/office/drawing/2014/main" id="{7843E74C-920C-4CB2-B84D-0414CAFF6B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37474" y="5350801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59" name="Line 213">
              <a:extLst>
                <a:ext uri="{FF2B5EF4-FFF2-40B4-BE49-F238E27FC236}">
                  <a16:creationId xmlns:a16="http://schemas.microsoft.com/office/drawing/2014/main" id="{036469DF-86EE-481C-AE65-8102ED29F1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07649" y="5350801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60" name="Freeform 214">
              <a:extLst>
                <a:ext uri="{FF2B5EF4-FFF2-40B4-BE49-F238E27FC236}">
                  <a16:creationId xmlns:a16="http://schemas.microsoft.com/office/drawing/2014/main" id="{EF8AEA05-1EF1-404F-9ED5-CB0C41461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7474" y="5150797"/>
              <a:ext cx="0" cy="200004"/>
            </a:xfrm>
            <a:custGeom>
              <a:avLst/>
              <a:gdLst>
                <a:gd name="T0" fmla="*/ 114 h 114"/>
                <a:gd name="T1" fmla="*/ 59 h 114"/>
                <a:gd name="T2" fmla="*/ 0 h 1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14">
                  <a:moveTo>
                    <a:pt x="0" y="114"/>
                  </a:moveTo>
                  <a:lnTo>
                    <a:pt x="0" y="59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61" name="Line 215">
              <a:extLst>
                <a:ext uri="{FF2B5EF4-FFF2-40B4-BE49-F238E27FC236}">
                  <a16:creationId xmlns:a16="http://schemas.microsoft.com/office/drawing/2014/main" id="{C98F7DE9-038B-4F10-8D46-0640F8E3FE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41056" y="5159569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62" name="Line 216">
              <a:extLst>
                <a:ext uri="{FF2B5EF4-FFF2-40B4-BE49-F238E27FC236}">
                  <a16:creationId xmlns:a16="http://schemas.microsoft.com/office/drawing/2014/main" id="{363D2EA3-7C8A-4890-81DA-26BC06257A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70881" y="5159569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63" name="Freeform 217">
              <a:extLst>
                <a:ext uri="{FF2B5EF4-FFF2-40B4-BE49-F238E27FC236}">
                  <a16:creationId xmlns:a16="http://schemas.microsoft.com/office/drawing/2014/main" id="{D0CD05F0-5A6B-4420-8CCE-B2867B57E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1056" y="5013952"/>
              <a:ext cx="59650" cy="0"/>
            </a:xfrm>
            <a:custGeom>
              <a:avLst/>
              <a:gdLst>
                <a:gd name="T0" fmla="*/ 34 w 34"/>
                <a:gd name="T1" fmla="*/ 17 w 34"/>
                <a:gd name="T2" fmla="*/ 0 w 3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4">
                  <a:moveTo>
                    <a:pt x="34" y="0"/>
                  </a:move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64" name="Freeform 218">
              <a:extLst>
                <a:ext uri="{FF2B5EF4-FFF2-40B4-BE49-F238E27FC236}">
                  <a16:creationId xmlns:a16="http://schemas.microsoft.com/office/drawing/2014/main" id="{0A3ECBFA-6823-4C01-8CF7-310748B72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0881" y="5013952"/>
              <a:ext cx="0" cy="145617"/>
            </a:xfrm>
            <a:custGeom>
              <a:avLst/>
              <a:gdLst>
                <a:gd name="T0" fmla="*/ 0 h 83"/>
                <a:gd name="T1" fmla="*/ 41 h 83"/>
                <a:gd name="T2" fmla="*/ 83 h 8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3">
                  <a:moveTo>
                    <a:pt x="0" y="0"/>
                  </a:moveTo>
                  <a:lnTo>
                    <a:pt x="0" y="41"/>
                  </a:lnTo>
                  <a:lnTo>
                    <a:pt x="0" y="83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65" name="Line 219">
              <a:extLst>
                <a:ext uri="{FF2B5EF4-FFF2-40B4-BE49-F238E27FC236}">
                  <a16:creationId xmlns:a16="http://schemas.microsoft.com/office/drawing/2014/main" id="{09E9D5AC-D06B-4F26-A3E9-3BBAECA6D5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1032" y="5264834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66" name="Line 220">
              <a:extLst>
                <a:ext uri="{FF2B5EF4-FFF2-40B4-BE49-F238E27FC236}">
                  <a16:creationId xmlns:a16="http://schemas.microsoft.com/office/drawing/2014/main" id="{81F309D9-50B0-4673-9A4D-50271BA93F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11206" y="5264834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67" name="Freeform 221">
              <a:extLst>
                <a:ext uri="{FF2B5EF4-FFF2-40B4-BE49-F238E27FC236}">
                  <a16:creationId xmlns:a16="http://schemas.microsoft.com/office/drawing/2014/main" id="{3647DCC7-B677-4E5C-9289-7A8967C42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032" y="4812193"/>
              <a:ext cx="0" cy="452641"/>
            </a:xfrm>
            <a:custGeom>
              <a:avLst/>
              <a:gdLst>
                <a:gd name="T0" fmla="*/ 258 h 258"/>
                <a:gd name="T1" fmla="*/ 129 h 258"/>
                <a:gd name="T2" fmla="*/ 0 h 25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8">
                  <a:moveTo>
                    <a:pt x="0" y="258"/>
                  </a:moveTo>
                  <a:lnTo>
                    <a:pt x="0" y="129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68" name="Line 222">
              <a:extLst>
                <a:ext uri="{FF2B5EF4-FFF2-40B4-BE49-F238E27FC236}">
                  <a16:creationId xmlns:a16="http://schemas.microsoft.com/office/drawing/2014/main" id="{E52F2316-6424-4539-AE84-3D9E68AB79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11196" y="4935003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69" name="Line 223">
              <a:extLst>
                <a:ext uri="{FF2B5EF4-FFF2-40B4-BE49-F238E27FC236}">
                  <a16:creationId xmlns:a16="http://schemas.microsoft.com/office/drawing/2014/main" id="{BC5DA384-646E-4F56-80A6-5B466F98DA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81371" y="4935003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70" name="Freeform 224">
              <a:extLst>
                <a:ext uri="{FF2B5EF4-FFF2-40B4-BE49-F238E27FC236}">
                  <a16:creationId xmlns:a16="http://schemas.microsoft.com/office/drawing/2014/main" id="{A4022ADD-BDEA-4A45-B9F2-DDDA31734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196" y="4935003"/>
              <a:ext cx="0" cy="436851"/>
            </a:xfrm>
            <a:custGeom>
              <a:avLst/>
              <a:gdLst>
                <a:gd name="T0" fmla="*/ 0 h 249"/>
                <a:gd name="T1" fmla="*/ 126 h 249"/>
                <a:gd name="T2" fmla="*/ 249 h 24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49">
                  <a:moveTo>
                    <a:pt x="0" y="0"/>
                  </a:moveTo>
                  <a:lnTo>
                    <a:pt x="0" y="126"/>
                  </a:lnTo>
                  <a:lnTo>
                    <a:pt x="0" y="249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71" name="Line 225">
              <a:extLst>
                <a:ext uri="{FF2B5EF4-FFF2-40B4-BE49-F238E27FC236}">
                  <a16:creationId xmlns:a16="http://schemas.microsoft.com/office/drawing/2014/main" id="{D9F63816-4BF9-48B9-8172-EC8C3B3330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77852" y="4954301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72" name="Freeform 226">
              <a:extLst>
                <a:ext uri="{FF2B5EF4-FFF2-40B4-BE49-F238E27FC236}">
                  <a16:creationId xmlns:a16="http://schemas.microsoft.com/office/drawing/2014/main" id="{838DAF70-006B-43A1-BA81-EAA000BC6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852" y="4954301"/>
              <a:ext cx="0" cy="338603"/>
            </a:xfrm>
            <a:custGeom>
              <a:avLst/>
              <a:gdLst>
                <a:gd name="T0" fmla="*/ 0 h 193"/>
                <a:gd name="T1" fmla="*/ 95 h 193"/>
                <a:gd name="T2" fmla="*/ 193 h 1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93">
                  <a:moveTo>
                    <a:pt x="0" y="0"/>
                  </a:moveTo>
                  <a:lnTo>
                    <a:pt x="0" y="95"/>
                  </a:lnTo>
                  <a:lnTo>
                    <a:pt x="0" y="193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73" name="Line 227">
              <a:extLst>
                <a:ext uri="{FF2B5EF4-FFF2-40B4-BE49-F238E27FC236}">
                  <a16:creationId xmlns:a16="http://schemas.microsoft.com/office/drawing/2014/main" id="{A86DB1C2-D8A2-45D4-9BDF-C3B833DFBE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77852" y="5292905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74" name="Line 228">
              <a:extLst>
                <a:ext uri="{FF2B5EF4-FFF2-40B4-BE49-F238E27FC236}">
                  <a16:creationId xmlns:a16="http://schemas.microsoft.com/office/drawing/2014/main" id="{D906E30F-87EB-4717-904B-39DD5D7DF0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11196" y="5371854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75" name="Line 229">
              <a:extLst>
                <a:ext uri="{FF2B5EF4-FFF2-40B4-BE49-F238E27FC236}">
                  <a16:creationId xmlns:a16="http://schemas.microsoft.com/office/drawing/2014/main" id="{997C290D-3693-43AC-97AA-652AA21E56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46273" y="5292905"/>
              <a:ext cx="31580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76" name="Freeform 230">
              <a:extLst>
                <a:ext uri="{FF2B5EF4-FFF2-40B4-BE49-F238E27FC236}">
                  <a16:creationId xmlns:a16="http://schemas.microsoft.com/office/drawing/2014/main" id="{95490DC4-4121-48D7-9225-9D5FDE251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0700" y="4964828"/>
              <a:ext cx="2673738" cy="357902"/>
            </a:xfrm>
            <a:custGeom>
              <a:avLst/>
              <a:gdLst>
                <a:gd name="T0" fmla="*/ 0 w 1524"/>
                <a:gd name="T1" fmla="*/ 0 h 204"/>
                <a:gd name="T2" fmla="*/ 154 w 1524"/>
                <a:gd name="T3" fmla="*/ 69 h 204"/>
                <a:gd name="T4" fmla="*/ 305 w 1524"/>
                <a:gd name="T5" fmla="*/ 151 h 204"/>
                <a:gd name="T6" fmla="*/ 608 w 1524"/>
                <a:gd name="T7" fmla="*/ 204 h 204"/>
                <a:gd name="T8" fmla="*/ 917 w 1524"/>
                <a:gd name="T9" fmla="*/ 204 h 204"/>
                <a:gd name="T10" fmla="*/ 1222 w 1524"/>
                <a:gd name="T11" fmla="*/ 204 h 204"/>
                <a:gd name="T12" fmla="*/ 1524 w 1524"/>
                <a:gd name="T13" fmla="*/ 5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4" h="204">
                  <a:moveTo>
                    <a:pt x="0" y="0"/>
                  </a:moveTo>
                  <a:lnTo>
                    <a:pt x="154" y="69"/>
                  </a:lnTo>
                  <a:lnTo>
                    <a:pt x="305" y="151"/>
                  </a:lnTo>
                  <a:lnTo>
                    <a:pt x="608" y="204"/>
                  </a:lnTo>
                  <a:lnTo>
                    <a:pt x="917" y="204"/>
                  </a:lnTo>
                  <a:lnTo>
                    <a:pt x="1222" y="204"/>
                  </a:lnTo>
                  <a:lnTo>
                    <a:pt x="1524" y="52"/>
                  </a:lnTo>
                </a:path>
              </a:pathLst>
            </a:custGeom>
            <a:noFill/>
            <a:ln w="26988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77" name="Freeform 231">
              <a:extLst>
                <a:ext uri="{FF2B5EF4-FFF2-40B4-BE49-F238E27FC236}">
                  <a16:creationId xmlns:a16="http://schemas.microsoft.com/office/drawing/2014/main" id="{C622872D-EE8D-4BC2-A6D8-9E66ACE8E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293" y="4964828"/>
              <a:ext cx="2673738" cy="289480"/>
            </a:xfrm>
            <a:custGeom>
              <a:avLst/>
              <a:gdLst>
                <a:gd name="T0" fmla="*/ 0 w 1524"/>
                <a:gd name="T1" fmla="*/ 0 h 165"/>
                <a:gd name="T2" fmla="*/ 154 w 1524"/>
                <a:gd name="T3" fmla="*/ 165 h 165"/>
                <a:gd name="T4" fmla="*/ 305 w 1524"/>
                <a:gd name="T5" fmla="*/ 143 h 165"/>
                <a:gd name="T6" fmla="*/ 608 w 1524"/>
                <a:gd name="T7" fmla="*/ 124 h 165"/>
                <a:gd name="T8" fmla="*/ 918 w 1524"/>
                <a:gd name="T9" fmla="*/ 89 h 165"/>
                <a:gd name="T10" fmla="*/ 1222 w 1524"/>
                <a:gd name="T11" fmla="*/ 109 h 165"/>
                <a:gd name="T12" fmla="*/ 1524 w 1524"/>
                <a:gd name="T13" fmla="*/ 4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4" h="165">
                  <a:moveTo>
                    <a:pt x="0" y="0"/>
                  </a:moveTo>
                  <a:lnTo>
                    <a:pt x="154" y="165"/>
                  </a:lnTo>
                  <a:lnTo>
                    <a:pt x="305" y="143"/>
                  </a:lnTo>
                  <a:lnTo>
                    <a:pt x="608" y="124"/>
                  </a:lnTo>
                  <a:lnTo>
                    <a:pt x="918" y="89"/>
                  </a:lnTo>
                  <a:lnTo>
                    <a:pt x="1222" y="109"/>
                  </a:lnTo>
                  <a:lnTo>
                    <a:pt x="1524" y="42"/>
                  </a:lnTo>
                </a:path>
              </a:pathLst>
            </a:custGeom>
            <a:noFill/>
            <a:ln w="26988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79" name="Rectangle 232">
              <a:extLst>
                <a:ext uri="{FF2B5EF4-FFF2-40B4-BE49-F238E27FC236}">
                  <a16:creationId xmlns:a16="http://schemas.microsoft.com/office/drawing/2014/main" id="{47A57A5D-15E5-4ECC-8306-1536B5547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0949" y="6498967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304</a:t>
              </a:r>
            </a:p>
          </p:txBody>
        </p:sp>
        <p:sp>
          <p:nvSpPr>
            <p:cNvPr id="180" name="Rectangle 233">
              <a:extLst>
                <a:ext uri="{FF2B5EF4-FFF2-40B4-BE49-F238E27FC236}">
                  <a16:creationId xmlns:a16="http://schemas.microsoft.com/office/drawing/2014/main" id="{D0BF97B0-7803-4F45-9FB0-187309970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049" y="6498966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284</a:t>
              </a:r>
            </a:p>
          </p:txBody>
        </p:sp>
        <p:sp>
          <p:nvSpPr>
            <p:cNvPr id="181" name="Rectangle 234">
              <a:extLst>
                <a:ext uri="{FF2B5EF4-FFF2-40B4-BE49-F238E27FC236}">
                  <a16:creationId xmlns:a16="http://schemas.microsoft.com/office/drawing/2014/main" id="{A2F82E37-C12E-43F3-A828-7C7506ACF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9393" y="6498966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267</a:t>
              </a:r>
            </a:p>
          </p:txBody>
        </p:sp>
        <p:sp>
          <p:nvSpPr>
            <p:cNvPr id="182" name="Rectangle 235">
              <a:extLst>
                <a:ext uri="{FF2B5EF4-FFF2-40B4-BE49-F238E27FC236}">
                  <a16:creationId xmlns:a16="http://schemas.microsoft.com/office/drawing/2014/main" id="{48C8E2D1-D377-4248-97D7-FA43E28AC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2737" y="6498966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253</a:t>
              </a:r>
            </a:p>
          </p:txBody>
        </p:sp>
        <p:sp>
          <p:nvSpPr>
            <p:cNvPr id="183" name="Rectangle 236">
              <a:extLst>
                <a:ext uri="{FF2B5EF4-FFF2-40B4-BE49-F238E27FC236}">
                  <a16:creationId xmlns:a16="http://schemas.microsoft.com/office/drawing/2014/main" id="{069E3364-9686-47FB-B6DF-443655E93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7835" y="6498966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181</a:t>
              </a:r>
            </a:p>
          </p:txBody>
        </p:sp>
        <p:sp>
          <p:nvSpPr>
            <p:cNvPr id="191" name="Rectangle 237">
              <a:extLst>
                <a:ext uri="{FF2B5EF4-FFF2-40B4-BE49-F238E27FC236}">
                  <a16:creationId xmlns:a16="http://schemas.microsoft.com/office/drawing/2014/main" id="{05F02EDF-BA8A-46C2-8D92-EE64398ED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1179" y="6498966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201</a:t>
              </a:r>
            </a:p>
          </p:txBody>
        </p:sp>
        <p:sp>
          <p:nvSpPr>
            <p:cNvPr id="5248" name="Line 238">
              <a:extLst>
                <a:ext uri="{FF2B5EF4-FFF2-40B4-BE49-F238E27FC236}">
                  <a16:creationId xmlns:a16="http://schemas.microsoft.com/office/drawing/2014/main" id="{FED9E14F-2A5E-4210-9271-949F3BC71D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67293" y="4964828"/>
              <a:ext cx="2722862" cy="0"/>
            </a:xfrm>
            <a:prstGeom prst="line">
              <a:avLst/>
            </a:prstGeom>
            <a:noFill/>
            <a:ln w="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grpSp>
          <p:nvGrpSpPr>
            <p:cNvPr id="5340" name="Groupe 5339">
              <a:extLst>
                <a:ext uri="{FF2B5EF4-FFF2-40B4-BE49-F238E27FC236}">
                  <a16:creationId xmlns:a16="http://schemas.microsoft.com/office/drawing/2014/main" id="{2FB43625-8D06-4A3E-BB35-308435662F3A}"/>
                </a:ext>
              </a:extLst>
            </p:cNvPr>
            <p:cNvGrpSpPr/>
            <p:nvPr/>
          </p:nvGrpSpPr>
          <p:grpSpPr>
            <a:xfrm>
              <a:off x="1625187" y="4642014"/>
              <a:ext cx="2887778" cy="1340378"/>
              <a:chOff x="3079603" y="4817359"/>
              <a:chExt cx="2887778" cy="1340378"/>
            </a:xfrm>
          </p:grpSpPr>
          <p:sp>
            <p:nvSpPr>
              <p:cNvPr id="5250" name="Line 240">
                <a:extLst>
                  <a:ext uri="{FF2B5EF4-FFF2-40B4-BE49-F238E27FC236}">
                    <a16:creationId xmlns:a16="http://schemas.microsoft.com/office/drawing/2014/main" id="{5F35A1F2-36D6-4704-85E2-D886F5CD28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6808" y="6110368"/>
                <a:ext cx="0" cy="4736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51" name="Line 241">
                <a:extLst>
                  <a:ext uri="{FF2B5EF4-FFF2-40B4-BE49-F238E27FC236}">
                    <a16:creationId xmlns:a16="http://schemas.microsoft.com/office/drawing/2014/main" id="{17D368AE-DC29-4CB5-BCFB-7D2C122FE2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23496" y="6110368"/>
                <a:ext cx="0" cy="4736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52" name="Line 242">
                <a:extLst>
                  <a:ext uri="{FF2B5EF4-FFF2-40B4-BE49-F238E27FC236}">
                    <a16:creationId xmlns:a16="http://schemas.microsoft.com/office/drawing/2014/main" id="{F3D5C8A1-F589-43C6-B47D-5FB83B82C5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90152" y="6110368"/>
                <a:ext cx="533344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53" name="Line 243">
                <a:extLst>
                  <a:ext uri="{FF2B5EF4-FFF2-40B4-BE49-F238E27FC236}">
                    <a16:creationId xmlns:a16="http://schemas.microsoft.com/office/drawing/2014/main" id="{8B18CBA5-E704-4BF2-878D-9F03854C77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90152" y="6110368"/>
                <a:ext cx="0" cy="4736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54" name="Line 244">
                <a:extLst>
                  <a:ext uri="{FF2B5EF4-FFF2-40B4-BE49-F238E27FC236}">
                    <a16:creationId xmlns:a16="http://schemas.microsoft.com/office/drawing/2014/main" id="{4354711F-E961-4BA9-BFFC-16E184F9AD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56808" y="6110368"/>
                <a:ext cx="533344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55" name="Line 245">
                <a:extLst>
                  <a:ext uri="{FF2B5EF4-FFF2-40B4-BE49-F238E27FC236}">
                    <a16:creationId xmlns:a16="http://schemas.microsoft.com/office/drawing/2014/main" id="{8FE5B76C-6B55-4922-A8FF-4794E6F939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9603" y="5462987"/>
                <a:ext cx="42106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56" name="Line 246">
                <a:extLst>
                  <a:ext uri="{FF2B5EF4-FFF2-40B4-BE49-F238E27FC236}">
                    <a16:creationId xmlns:a16="http://schemas.microsoft.com/office/drawing/2014/main" id="{D86DA50C-B412-457E-A109-B9678DFD5D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1709" y="5140173"/>
                <a:ext cx="0" cy="322814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57" name="Line 247">
                <a:extLst>
                  <a:ext uri="{FF2B5EF4-FFF2-40B4-BE49-F238E27FC236}">
                    <a16:creationId xmlns:a16="http://schemas.microsoft.com/office/drawing/2014/main" id="{AE00DCA6-50D4-495B-8C61-EE6F78CA0E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9603" y="5140173"/>
                <a:ext cx="42106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58" name="Line 248">
                <a:extLst>
                  <a:ext uri="{FF2B5EF4-FFF2-40B4-BE49-F238E27FC236}">
                    <a16:creationId xmlns:a16="http://schemas.microsoft.com/office/drawing/2014/main" id="{ABBEA2E3-3545-4D12-8FFC-2BBC656FBE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1709" y="6110368"/>
                <a:ext cx="0" cy="4736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59" name="Line 249">
                <a:extLst>
                  <a:ext uri="{FF2B5EF4-FFF2-40B4-BE49-F238E27FC236}">
                    <a16:creationId xmlns:a16="http://schemas.microsoft.com/office/drawing/2014/main" id="{6DA76887-7F3F-4196-9871-F4CC6D9DEC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9603" y="6110368"/>
                <a:ext cx="42106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60" name="Line 250">
                <a:extLst>
                  <a:ext uri="{FF2B5EF4-FFF2-40B4-BE49-F238E27FC236}">
                    <a16:creationId xmlns:a16="http://schemas.microsoft.com/office/drawing/2014/main" id="{C5A50581-C32F-4202-ADF4-0981C2D1C6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1709" y="5787554"/>
                <a:ext cx="0" cy="322814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61" name="Line 251">
                <a:extLst>
                  <a:ext uri="{FF2B5EF4-FFF2-40B4-BE49-F238E27FC236}">
                    <a16:creationId xmlns:a16="http://schemas.microsoft.com/office/drawing/2014/main" id="{83D747FA-0A93-4677-B367-C344CFCC0F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9603" y="5787554"/>
                <a:ext cx="42106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62" name="Line 252">
                <a:extLst>
                  <a:ext uri="{FF2B5EF4-FFF2-40B4-BE49-F238E27FC236}">
                    <a16:creationId xmlns:a16="http://schemas.microsoft.com/office/drawing/2014/main" id="{E0AF59FF-2542-49A7-A0E9-F0FBD232D6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1709" y="5462987"/>
                <a:ext cx="0" cy="324568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63" name="Line 253">
                <a:extLst>
                  <a:ext uri="{FF2B5EF4-FFF2-40B4-BE49-F238E27FC236}">
                    <a16:creationId xmlns:a16="http://schemas.microsoft.com/office/drawing/2014/main" id="{09268AA1-A3B7-4D64-B894-66E96AE51C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21709" y="6110368"/>
                <a:ext cx="535099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64" name="Line 254">
                <a:extLst>
                  <a:ext uri="{FF2B5EF4-FFF2-40B4-BE49-F238E27FC236}">
                    <a16:creationId xmlns:a16="http://schemas.microsoft.com/office/drawing/2014/main" id="{83916E0C-F1C2-4962-974E-7C74A17C5A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56840" y="6110368"/>
                <a:ext cx="0" cy="4736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65" name="Line 255">
                <a:extLst>
                  <a:ext uri="{FF2B5EF4-FFF2-40B4-BE49-F238E27FC236}">
                    <a16:creationId xmlns:a16="http://schemas.microsoft.com/office/drawing/2014/main" id="{17C0BB10-C406-4AF8-A637-D6EF3A1D2E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91939" y="6110368"/>
                <a:ext cx="0" cy="4736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66" name="Line 256">
                <a:extLst>
                  <a:ext uri="{FF2B5EF4-FFF2-40B4-BE49-F238E27FC236}">
                    <a16:creationId xmlns:a16="http://schemas.microsoft.com/office/drawing/2014/main" id="{3F325DFF-7F2C-44ED-B2ED-3945E914A5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56840" y="6110368"/>
                <a:ext cx="535099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67" name="Line 257">
                <a:extLst>
                  <a:ext uri="{FF2B5EF4-FFF2-40B4-BE49-F238E27FC236}">
                    <a16:creationId xmlns:a16="http://schemas.microsoft.com/office/drawing/2014/main" id="{F5650D14-0E40-4D1E-BE56-01DBE0A7AD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91939" y="6110368"/>
                <a:ext cx="175442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68" name="Line 258">
                <a:extLst>
                  <a:ext uri="{FF2B5EF4-FFF2-40B4-BE49-F238E27FC236}">
                    <a16:creationId xmlns:a16="http://schemas.microsoft.com/office/drawing/2014/main" id="{A73038CA-6796-48F2-8890-855498E43B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9603" y="4817359"/>
                <a:ext cx="42106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69" name="Line 259">
                <a:extLst>
                  <a:ext uri="{FF2B5EF4-FFF2-40B4-BE49-F238E27FC236}">
                    <a16:creationId xmlns:a16="http://schemas.microsoft.com/office/drawing/2014/main" id="{C1ABBDC8-7C3E-4714-8354-93601C6EAC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23496" y="6110368"/>
                <a:ext cx="533344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70" name="Line 260">
                <a:extLst>
                  <a:ext uri="{FF2B5EF4-FFF2-40B4-BE49-F238E27FC236}">
                    <a16:creationId xmlns:a16="http://schemas.microsoft.com/office/drawing/2014/main" id="{76EEB372-AA86-4715-973C-35972B6E85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1709" y="4817359"/>
                <a:ext cx="0" cy="322814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</p:grpSp>
        <p:sp>
          <p:nvSpPr>
            <p:cNvPr id="5272" name="Rectangle 262">
              <a:extLst>
                <a:ext uri="{FF2B5EF4-FFF2-40B4-BE49-F238E27FC236}">
                  <a16:creationId xmlns:a16="http://schemas.microsoft.com/office/drawing/2014/main" id="{90FBEB46-3B37-4996-8AB8-F36B337AB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2076" y="4550581"/>
              <a:ext cx="11732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1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273" name="Rectangle 263">
              <a:extLst>
                <a:ext uri="{FF2B5EF4-FFF2-40B4-BE49-F238E27FC236}">
                  <a16:creationId xmlns:a16="http://schemas.microsoft.com/office/drawing/2014/main" id="{DFF163AA-8DAD-4632-8069-DE3FB5E57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2076" y="4873395"/>
              <a:ext cx="11732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0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274" name="Rectangle 264">
              <a:extLst>
                <a:ext uri="{FF2B5EF4-FFF2-40B4-BE49-F238E27FC236}">
                  <a16:creationId xmlns:a16="http://schemas.microsoft.com/office/drawing/2014/main" id="{8173E26C-BC6C-4062-9A38-B016DBA45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1679" y="5197963"/>
              <a:ext cx="187721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-1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275" name="Rectangle 265">
              <a:extLst>
                <a:ext uri="{FF2B5EF4-FFF2-40B4-BE49-F238E27FC236}">
                  <a16:creationId xmlns:a16="http://schemas.microsoft.com/office/drawing/2014/main" id="{C4205F5D-339F-4859-B436-36C2B7C76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1679" y="5520777"/>
              <a:ext cx="187721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-2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276" name="Rectangle 266">
              <a:extLst>
                <a:ext uri="{FF2B5EF4-FFF2-40B4-BE49-F238E27FC236}">
                  <a16:creationId xmlns:a16="http://schemas.microsoft.com/office/drawing/2014/main" id="{3E8D2C70-E8F8-4D5C-AA4A-8C78D9E20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1679" y="5845344"/>
              <a:ext cx="187721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-3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277" name="Rectangle 267">
              <a:extLst>
                <a:ext uri="{FF2B5EF4-FFF2-40B4-BE49-F238E27FC236}">
                  <a16:creationId xmlns:a16="http://schemas.microsoft.com/office/drawing/2014/main" id="{B9F0CB52-FF6A-40D4-9E7A-11499850C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908" y="5997882"/>
              <a:ext cx="11732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0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278" name="Rectangle 268">
              <a:extLst>
                <a:ext uri="{FF2B5EF4-FFF2-40B4-BE49-F238E27FC236}">
                  <a16:creationId xmlns:a16="http://schemas.microsoft.com/office/drawing/2014/main" id="{1FCD0C70-F8CD-4524-9B7D-1D6191AA6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6466" y="5997882"/>
              <a:ext cx="234652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48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279" name="Rectangle 269">
              <a:extLst>
                <a:ext uri="{FF2B5EF4-FFF2-40B4-BE49-F238E27FC236}">
                  <a16:creationId xmlns:a16="http://schemas.microsoft.com/office/drawing/2014/main" id="{D345C161-2809-4522-B9BC-8BC40EAD1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9811" y="5997882"/>
              <a:ext cx="234652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96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280" name="Rectangle 270">
              <a:extLst>
                <a:ext uri="{FF2B5EF4-FFF2-40B4-BE49-F238E27FC236}">
                  <a16:creationId xmlns:a16="http://schemas.microsoft.com/office/drawing/2014/main" id="{03CC4689-13EF-4086-B7E4-E3B3F985E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5370" y="5997882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144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281" name="Rectangle 271">
              <a:extLst>
                <a:ext uri="{FF2B5EF4-FFF2-40B4-BE49-F238E27FC236}">
                  <a16:creationId xmlns:a16="http://schemas.microsoft.com/office/drawing/2014/main" id="{BB6F8F78-F9C0-482A-AB72-81EC2F6B1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0467" y="5997882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192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282" name="Rectangle 272">
              <a:extLst>
                <a:ext uri="{FF2B5EF4-FFF2-40B4-BE49-F238E27FC236}">
                  <a16:creationId xmlns:a16="http://schemas.microsoft.com/office/drawing/2014/main" id="{44B9D875-8533-4B64-9588-BEC76E594B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3812" y="5997882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240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283" name="Rectangle 273">
              <a:extLst>
                <a:ext uri="{FF2B5EF4-FFF2-40B4-BE49-F238E27FC236}">
                  <a16:creationId xmlns:a16="http://schemas.microsoft.com/office/drawing/2014/main" id="{37804E00-E7A4-461F-9C2A-9212D6AC1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3597" y="6221989"/>
              <a:ext cx="803237" cy="264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Weeks</a:t>
              </a:r>
            </a:p>
          </p:txBody>
        </p:sp>
        <p:sp>
          <p:nvSpPr>
            <p:cNvPr id="5284" name="Rectangle 274">
              <a:extLst>
                <a:ext uri="{FF2B5EF4-FFF2-40B4-BE49-F238E27FC236}">
                  <a16:creationId xmlns:a16="http://schemas.microsoft.com/office/drawing/2014/main" id="{4A7501BB-901E-4DD5-BB16-684B845DE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3860" y="5410373"/>
              <a:ext cx="36240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8080"/>
                  </a:solidFill>
                  <a:effectLst/>
                  <a:latin typeface="+mj-lt"/>
                </a:rPr>
                <a:t>-0.8</a:t>
              </a:r>
            </a:p>
          </p:txBody>
        </p:sp>
        <p:sp>
          <p:nvSpPr>
            <p:cNvPr id="5285" name="Rectangle 275">
              <a:extLst>
                <a:ext uri="{FF2B5EF4-FFF2-40B4-BE49-F238E27FC236}">
                  <a16:creationId xmlns:a16="http://schemas.microsoft.com/office/drawing/2014/main" id="{22DB9102-2856-4A45-A495-215BC62F8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5449" y="5401600"/>
              <a:ext cx="36240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8080"/>
                  </a:solidFill>
                  <a:effectLst/>
                  <a:latin typeface="+mj-lt"/>
                </a:rPr>
                <a:t>-0.7</a:t>
              </a:r>
            </a:p>
          </p:txBody>
        </p:sp>
        <p:sp>
          <p:nvSpPr>
            <p:cNvPr id="5286" name="Rectangle 276">
              <a:extLst>
                <a:ext uri="{FF2B5EF4-FFF2-40B4-BE49-F238E27FC236}">
                  <a16:creationId xmlns:a16="http://schemas.microsoft.com/office/drawing/2014/main" id="{9A391CC7-86A9-4846-9800-1B544C3EC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9321" y="5364759"/>
              <a:ext cx="36240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8080"/>
                  </a:solidFill>
                  <a:effectLst/>
                  <a:latin typeface="+mj-lt"/>
                </a:rPr>
                <a:t>-0.5</a:t>
              </a:r>
            </a:p>
          </p:txBody>
        </p:sp>
        <p:sp>
          <p:nvSpPr>
            <p:cNvPr id="5287" name="Rectangle 277">
              <a:extLst>
                <a:ext uri="{FF2B5EF4-FFF2-40B4-BE49-F238E27FC236}">
                  <a16:creationId xmlns:a16="http://schemas.microsoft.com/office/drawing/2014/main" id="{D857BCEB-C61F-4FC0-9FB5-F3B69528B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4419" y="5441952"/>
              <a:ext cx="36240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8080"/>
                  </a:solidFill>
                  <a:effectLst/>
                  <a:latin typeface="+mj-lt"/>
                </a:rPr>
                <a:t>-0.6</a:t>
              </a:r>
            </a:p>
          </p:txBody>
        </p:sp>
        <p:sp>
          <p:nvSpPr>
            <p:cNvPr id="5288" name="Rectangle 278">
              <a:extLst>
                <a:ext uri="{FF2B5EF4-FFF2-40B4-BE49-F238E27FC236}">
                  <a16:creationId xmlns:a16="http://schemas.microsoft.com/office/drawing/2014/main" id="{97F43C20-BC49-4353-BA7E-F0C74092F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2498" y="5334933"/>
              <a:ext cx="36240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8080"/>
                  </a:solidFill>
                  <a:effectLst/>
                  <a:latin typeface="+mj-lt"/>
                </a:rPr>
                <a:t>-0.2</a:t>
              </a:r>
            </a:p>
          </p:txBody>
        </p:sp>
        <p:sp>
          <p:nvSpPr>
            <p:cNvPr id="5289" name="Rectangle 279">
              <a:extLst>
                <a:ext uri="{FF2B5EF4-FFF2-40B4-BE49-F238E27FC236}">
                  <a16:creationId xmlns:a16="http://schemas.microsoft.com/office/drawing/2014/main" id="{CAD08E4E-BD2D-449C-A9FD-DE5E9C60C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5334" y="6498966"/>
              <a:ext cx="315476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N =</a:t>
              </a:r>
            </a:p>
          </p:txBody>
        </p:sp>
        <p:sp>
          <p:nvSpPr>
            <p:cNvPr id="5290" name="Rectangle 280">
              <a:extLst>
                <a:ext uri="{FF2B5EF4-FFF2-40B4-BE49-F238E27FC236}">
                  <a16:creationId xmlns:a16="http://schemas.microsoft.com/office/drawing/2014/main" id="{B265E43C-1578-4AB3-A6A6-580CF501C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4665" y="4516259"/>
              <a:ext cx="670060" cy="264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4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+mj-lt"/>
                  <a:cs typeface="Calibri" panose="020F0502020204030204" pitchFamily="34" charset="0"/>
                </a:rPr>
                <a:t>Spine</a:t>
              </a:r>
            </a:p>
          </p:txBody>
        </p:sp>
        <p:sp>
          <p:nvSpPr>
            <p:cNvPr id="5291" name="Rectangle 281">
              <a:extLst>
                <a:ext uri="{FF2B5EF4-FFF2-40B4-BE49-F238E27FC236}">
                  <a16:creationId xmlns:a16="http://schemas.microsoft.com/office/drawing/2014/main" id="{9902D7E9-3485-4C83-9ED2-7DF689C5C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356" y="6498966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300</a:t>
              </a:r>
            </a:p>
          </p:txBody>
        </p:sp>
        <p:sp>
          <p:nvSpPr>
            <p:cNvPr id="5292" name="Rectangle 282">
              <a:extLst>
                <a:ext uri="{FF2B5EF4-FFF2-40B4-BE49-F238E27FC236}">
                  <a16:creationId xmlns:a16="http://schemas.microsoft.com/office/drawing/2014/main" id="{099A5B91-4C3A-4476-9549-619B6AAA0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7700" y="6498966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278</a:t>
              </a:r>
            </a:p>
          </p:txBody>
        </p:sp>
        <p:sp>
          <p:nvSpPr>
            <p:cNvPr id="5293" name="Rectangle 283">
              <a:extLst>
                <a:ext uri="{FF2B5EF4-FFF2-40B4-BE49-F238E27FC236}">
                  <a16:creationId xmlns:a16="http://schemas.microsoft.com/office/drawing/2014/main" id="{A6C1C5F0-FE20-4B24-BEA4-4B092E6D0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2800" y="6498966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261</a:t>
              </a:r>
            </a:p>
          </p:txBody>
        </p:sp>
        <p:sp>
          <p:nvSpPr>
            <p:cNvPr id="5294" name="Rectangle 284">
              <a:extLst>
                <a:ext uri="{FF2B5EF4-FFF2-40B4-BE49-F238E27FC236}">
                  <a16:creationId xmlns:a16="http://schemas.microsoft.com/office/drawing/2014/main" id="{AC2C3BD7-5089-4212-B32C-6BF550E50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6144" y="6498966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246</a:t>
              </a:r>
            </a:p>
          </p:txBody>
        </p:sp>
        <p:sp>
          <p:nvSpPr>
            <p:cNvPr id="5295" name="Rectangle 285">
              <a:extLst>
                <a:ext uri="{FF2B5EF4-FFF2-40B4-BE49-F238E27FC236}">
                  <a16:creationId xmlns:a16="http://schemas.microsoft.com/office/drawing/2014/main" id="{C2B81FF9-86BC-4CB7-98F1-D024EF884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9487" y="6498966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179</a:t>
              </a:r>
            </a:p>
          </p:txBody>
        </p:sp>
        <p:sp>
          <p:nvSpPr>
            <p:cNvPr id="5296" name="Rectangle 286">
              <a:extLst>
                <a:ext uri="{FF2B5EF4-FFF2-40B4-BE49-F238E27FC236}">
                  <a16:creationId xmlns:a16="http://schemas.microsoft.com/office/drawing/2014/main" id="{8FF72711-4ABB-40E8-B159-A49A27AD2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4586" y="6498966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197</a:t>
              </a:r>
            </a:p>
          </p:txBody>
        </p:sp>
        <p:sp>
          <p:nvSpPr>
            <p:cNvPr id="5297" name="Line 287">
              <a:extLst>
                <a:ext uri="{FF2B5EF4-FFF2-40B4-BE49-F238E27FC236}">
                  <a16:creationId xmlns:a16="http://schemas.microsoft.com/office/drawing/2014/main" id="{45401B1F-DEF0-488B-9103-FBFFC03E34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00700" y="4964828"/>
              <a:ext cx="2722862" cy="0"/>
            </a:xfrm>
            <a:prstGeom prst="line">
              <a:avLst/>
            </a:prstGeom>
            <a:noFill/>
            <a:ln w="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grpSp>
          <p:nvGrpSpPr>
            <p:cNvPr id="5341" name="Groupe 5340">
              <a:extLst>
                <a:ext uri="{FF2B5EF4-FFF2-40B4-BE49-F238E27FC236}">
                  <a16:creationId xmlns:a16="http://schemas.microsoft.com/office/drawing/2014/main" id="{C06805E2-AF7D-49FA-93B5-B062888FFDAA}"/>
                </a:ext>
              </a:extLst>
            </p:cNvPr>
            <p:cNvGrpSpPr/>
            <p:nvPr/>
          </p:nvGrpSpPr>
          <p:grpSpPr>
            <a:xfrm>
              <a:off x="5256840" y="4642014"/>
              <a:ext cx="2889532" cy="1340378"/>
              <a:chOff x="6711256" y="4817359"/>
              <a:chExt cx="2889532" cy="1340378"/>
            </a:xfrm>
          </p:grpSpPr>
          <p:sp>
            <p:nvSpPr>
              <p:cNvPr id="5298" name="Line 288">
                <a:extLst>
                  <a:ext uri="{FF2B5EF4-FFF2-40B4-BE49-F238E27FC236}">
                    <a16:creationId xmlns:a16="http://schemas.microsoft.com/office/drawing/2014/main" id="{C4DDC01D-A799-41A9-B17B-CBC7C9DFFE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11256" y="4817359"/>
                <a:ext cx="43861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99" name="Line 289">
                <a:extLst>
                  <a:ext uri="{FF2B5EF4-FFF2-40B4-BE49-F238E27FC236}">
                    <a16:creationId xmlns:a16="http://schemas.microsoft.com/office/drawing/2014/main" id="{009FFBE9-BD21-4572-BE01-F8B321F521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288460" y="6110368"/>
                <a:ext cx="0" cy="4736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00" name="Line 290">
                <a:extLst>
                  <a:ext uri="{FF2B5EF4-FFF2-40B4-BE49-F238E27FC236}">
                    <a16:creationId xmlns:a16="http://schemas.microsoft.com/office/drawing/2014/main" id="{F30B833D-45AC-43DA-BA4D-233034FA16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823559" y="6110368"/>
                <a:ext cx="533344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01" name="Line 291">
                <a:extLst>
                  <a:ext uri="{FF2B5EF4-FFF2-40B4-BE49-F238E27FC236}">
                    <a16:creationId xmlns:a16="http://schemas.microsoft.com/office/drawing/2014/main" id="{F8E63978-5790-4FB4-8E5F-7FDC127B93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56903" y="6110368"/>
                <a:ext cx="0" cy="4736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02" name="Line 292">
                <a:extLst>
                  <a:ext uri="{FF2B5EF4-FFF2-40B4-BE49-F238E27FC236}">
                    <a16:creationId xmlns:a16="http://schemas.microsoft.com/office/drawing/2014/main" id="{80CD15F8-0644-45F1-BBC0-8F533D0A67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23559" y="6110368"/>
                <a:ext cx="0" cy="4736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03" name="Line 293">
                <a:extLst>
                  <a:ext uri="{FF2B5EF4-FFF2-40B4-BE49-F238E27FC236}">
                    <a16:creationId xmlns:a16="http://schemas.microsoft.com/office/drawing/2014/main" id="{6303DD69-AA7C-4C93-9EC6-CCB8C79104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88460" y="6110368"/>
                <a:ext cx="535099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04" name="Line 294">
                <a:extLst>
                  <a:ext uri="{FF2B5EF4-FFF2-40B4-BE49-F238E27FC236}">
                    <a16:creationId xmlns:a16="http://schemas.microsoft.com/office/drawing/2014/main" id="{26BB3FD9-B8D6-47F6-9957-FD0D295CE6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11256" y="5140173"/>
                <a:ext cx="43861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05" name="Line 295">
                <a:extLst>
                  <a:ext uri="{FF2B5EF4-FFF2-40B4-BE49-F238E27FC236}">
                    <a16:creationId xmlns:a16="http://schemas.microsoft.com/office/drawing/2014/main" id="{1DF6C159-25DF-47CE-B82F-6C463E21D2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55116" y="5140173"/>
                <a:ext cx="0" cy="322814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06" name="Line 296">
                <a:extLst>
                  <a:ext uri="{FF2B5EF4-FFF2-40B4-BE49-F238E27FC236}">
                    <a16:creationId xmlns:a16="http://schemas.microsoft.com/office/drawing/2014/main" id="{614E66FE-BBF6-4532-B65D-5DC1D8AF9A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11256" y="5462987"/>
                <a:ext cx="43861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07" name="Line 297">
                <a:extLst>
                  <a:ext uri="{FF2B5EF4-FFF2-40B4-BE49-F238E27FC236}">
                    <a16:creationId xmlns:a16="http://schemas.microsoft.com/office/drawing/2014/main" id="{620BFA2D-B627-4F16-9279-CA503C0F4C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11256" y="5787554"/>
                <a:ext cx="43861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08" name="Line 298">
                <a:extLst>
                  <a:ext uri="{FF2B5EF4-FFF2-40B4-BE49-F238E27FC236}">
                    <a16:creationId xmlns:a16="http://schemas.microsoft.com/office/drawing/2014/main" id="{4EAAD084-7F91-4B51-A23D-F7BA1E3EBA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55116" y="5787554"/>
                <a:ext cx="0" cy="322814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09" name="Line 299">
                <a:extLst>
                  <a:ext uri="{FF2B5EF4-FFF2-40B4-BE49-F238E27FC236}">
                    <a16:creationId xmlns:a16="http://schemas.microsoft.com/office/drawing/2014/main" id="{B5E9C096-7B40-4716-BB75-BE68708484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11256" y="6110368"/>
                <a:ext cx="43861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10" name="Line 300">
                <a:extLst>
                  <a:ext uri="{FF2B5EF4-FFF2-40B4-BE49-F238E27FC236}">
                    <a16:creationId xmlns:a16="http://schemas.microsoft.com/office/drawing/2014/main" id="{0C8B1A5B-0A9B-4FB0-B9F5-0E3CE8CC3D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55116" y="6110368"/>
                <a:ext cx="0" cy="4736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11" name="Line 301">
                <a:extLst>
                  <a:ext uri="{FF2B5EF4-FFF2-40B4-BE49-F238E27FC236}">
                    <a16:creationId xmlns:a16="http://schemas.microsoft.com/office/drawing/2014/main" id="{5D6E1D94-FEC4-409E-88EF-781DC6D9BC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55116" y="5462987"/>
                <a:ext cx="0" cy="324568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12" name="Line 302">
                <a:extLst>
                  <a:ext uri="{FF2B5EF4-FFF2-40B4-BE49-F238E27FC236}">
                    <a16:creationId xmlns:a16="http://schemas.microsoft.com/office/drawing/2014/main" id="{98A855AD-0C85-4778-941D-E16E78DDC7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55116" y="6110368"/>
                <a:ext cx="533344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13" name="Line 303">
                <a:extLst>
                  <a:ext uri="{FF2B5EF4-FFF2-40B4-BE49-F238E27FC236}">
                    <a16:creationId xmlns:a16="http://schemas.microsoft.com/office/drawing/2014/main" id="{B5454AA5-58EB-48D0-B65F-B418D6AA0B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90247" y="6110368"/>
                <a:ext cx="0" cy="4736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14" name="Line 304">
                <a:extLst>
                  <a:ext uri="{FF2B5EF4-FFF2-40B4-BE49-F238E27FC236}">
                    <a16:creationId xmlns:a16="http://schemas.microsoft.com/office/drawing/2014/main" id="{80109000-0A45-48FB-A3AC-232A6965AB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425346" y="6110368"/>
                <a:ext cx="0" cy="4736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15" name="Line 305">
                <a:extLst>
                  <a:ext uri="{FF2B5EF4-FFF2-40B4-BE49-F238E27FC236}">
                    <a16:creationId xmlns:a16="http://schemas.microsoft.com/office/drawing/2014/main" id="{0D685BCD-5528-49F4-8D6A-9C38526ED9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890247" y="6110368"/>
                <a:ext cx="535099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16" name="Line 306">
                <a:extLst>
                  <a:ext uri="{FF2B5EF4-FFF2-40B4-BE49-F238E27FC236}">
                    <a16:creationId xmlns:a16="http://schemas.microsoft.com/office/drawing/2014/main" id="{014E5AA4-5B2A-4602-99E1-C59D427B60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25346" y="6110368"/>
                <a:ext cx="175442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17" name="Line 307">
                <a:extLst>
                  <a:ext uri="{FF2B5EF4-FFF2-40B4-BE49-F238E27FC236}">
                    <a16:creationId xmlns:a16="http://schemas.microsoft.com/office/drawing/2014/main" id="{226F2FF8-AF37-45CD-808D-13A1AE13E5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55116" y="4817359"/>
                <a:ext cx="0" cy="322814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19" name="Line 309">
                <a:extLst>
                  <a:ext uri="{FF2B5EF4-FFF2-40B4-BE49-F238E27FC236}">
                    <a16:creationId xmlns:a16="http://schemas.microsoft.com/office/drawing/2014/main" id="{438E4F6B-A772-4B35-A920-7993354A6B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56903" y="6110368"/>
                <a:ext cx="533344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</p:grpSp>
        <p:sp>
          <p:nvSpPr>
            <p:cNvPr id="5321" name="Rectangle 311">
              <a:extLst>
                <a:ext uri="{FF2B5EF4-FFF2-40B4-BE49-F238E27FC236}">
                  <a16:creationId xmlns:a16="http://schemas.microsoft.com/office/drawing/2014/main" id="{4FF52F84-4506-4154-8E30-CC6566167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5483" y="4550581"/>
              <a:ext cx="11732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1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322" name="Rectangle 312">
              <a:extLst>
                <a:ext uri="{FF2B5EF4-FFF2-40B4-BE49-F238E27FC236}">
                  <a16:creationId xmlns:a16="http://schemas.microsoft.com/office/drawing/2014/main" id="{C5625B36-26E8-4759-B91A-D3C90B674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5483" y="4873395"/>
              <a:ext cx="11732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0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323" name="Rectangle 313">
              <a:extLst>
                <a:ext uri="{FF2B5EF4-FFF2-40B4-BE49-F238E27FC236}">
                  <a16:creationId xmlns:a16="http://schemas.microsoft.com/office/drawing/2014/main" id="{4BCDF9A3-ECDE-4374-8F20-A23C9EBB7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5086" y="5197963"/>
              <a:ext cx="187721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-1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324" name="Rectangle 314">
              <a:extLst>
                <a:ext uri="{FF2B5EF4-FFF2-40B4-BE49-F238E27FC236}">
                  <a16:creationId xmlns:a16="http://schemas.microsoft.com/office/drawing/2014/main" id="{170C3397-5F1A-4B76-9913-1AB7E1225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5086" y="5520777"/>
              <a:ext cx="187721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-2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325" name="Rectangle 315">
              <a:extLst>
                <a:ext uri="{FF2B5EF4-FFF2-40B4-BE49-F238E27FC236}">
                  <a16:creationId xmlns:a16="http://schemas.microsoft.com/office/drawing/2014/main" id="{8BB1DBC2-B9AC-4B88-A443-1439EABA1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5086" y="5845344"/>
              <a:ext cx="187721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-3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326" name="Rectangle 316">
              <a:extLst>
                <a:ext uri="{FF2B5EF4-FFF2-40B4-BE49-F238E27FC236}">
                  <a16:creationId xmlns:a16="http://schemas.microsoft.com/office/drawing/2014/main" id="{93294A30-079F-40F1-8ABA-61FC466AE8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4313" y="5997882"/>
              <a:ext cx="11732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0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327" name="Rectangle 317">
              <a:extLst>
                <a:ext uri="{FF2B5EF4-FFF2-40B4-BE49-F238E27FC236}">
                  <a16:creationId xmlns:a16="http://schemas.microsoft.com/office/drawing/2014/main" id="{2C0F61F1-D721-457B-8B9F-9833843C40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9873" y="5997882"/>
              <a:ext cx="234652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48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328" name="Rectangle 318">
              <a:extLst>
                <a:ext uri="{FF2B5EF4-FFF2-40B4-BE49-F238E27FC236}">
                  <a16:creationId xmlns:a16="http://schemas.microsoft.com/office/drawing/2014/main" id="{BA31082E-45B1-4A41-9797-3D0B16F54D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3219" y="5997882"/>
              <a:ext cx="234652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96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329" name="Rectangle 319">
              <a:extLst>
                <a:ext uri="{FF2B5EF4-FFF2-40B4-BE49-F238E27FC236}">
                  <a16:creationId xmlns:a16="http://schemas.microsoft.com/office/drawing/2014/main" id="{B47C8305-54F9-4B7D-8898-AA90AAE14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8777" y="5997882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144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330" name="Rectangle 320">
              <a:extLst>
                <a:ext uri="{FF2B5EF4-FFF2-40B4-BE49-F238E27FC236}">
                  <a16:creationId xmlns:a16="http://schemas.microsoft.com/office/drawing/2014/main" id="{A0574BB2-061B-4A39-BC80-40841B41E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2121" y="5997882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192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331" name="Rectangle 321">
              <a:extLst>
                <a:ext uri="{FF2B5EF4-FFF2-40B4-BE49-F238E27FC236}">
                  <a16:creationId xmlns:a16="http://schemas.microsoft.com/office/drawing/2014/main" id="{635F2315-E7B3-4A39-87BA-0BECC3714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7219" y="5997882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240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332" name="Rectangle 322">
              <a:extLst>
                <a:ext uri="{FF2B5EF4-FFF2-40B4-BE49-F238E27FC236}">
                  <a16:creationId xmlns:a16="http://schemas.microsoft.com/office/drawing/2014/main" id="{9388ECFE-D878-4B87-BC2B-DCE4D0A76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5249" y="6221989"/>
              <a:ext cx="803237" cy="264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Weeks</a:t>
              </a:r>
            </a:p>
          </p:txBody>
        </p:sp>
        <p:sp>
          <p:nvSpPr>
            <p:cNvPr id="5333" name="Rectangle 323">
              <a:extLst>
                <a:ext uri="{FF2B5EF4-FFF2-40B4-BE49-F238E27FC236}">
                  <a16:creationId xmlns:a16="http://schemas.microsoft.com/office/drawing/2014/main" id="{7F44913D-110B-4901-A62B-6C76A9A3C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7267" y="5380548"/>
              <a:ext cx="36240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8080"/>
                  </a:solidFill>
                  <a:effectLst/>
                  <a:latin typeface="+mj-lt"/>
                </a:rPr>
                <a:t>-0.8</a:t>
              </a:r>
            </a:p>
          </p:txBody>
        </p:sp>
        <p:sp>
          <p:nvSpPr>
            <p:cNvPr id="5334" name="Rectangle 324">
              <a:extLst>
                <a:ext uri="{FF2B5EF4-FFF2-40B4-BE49-F238E27FC236}">
                  <a16:creationId xmlns:a16="http://schemas.microsoft.com/office/drawing/2014/main" id="{0E269BEB-9D89-4AE8-A7F4-47F326671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8856" y="5527919"/>
              <a:ext cx="36240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8080"/>
                  </a:solidFill>
                  <a:effectLst/>
                  <a:latin typeface="+mj-lt"/>
                </a:rPr>
                <a:t>-1.1</a:t>
              </a:r>
            </a:p>
          </p:txBody>
        </p:sp>
        <p:sp>
          <p:nvSpPr>
            <p:cNvPr id="5335" name="Rectangle 325">
              <a:extLst>
                <a:ext uri="{FF2B5EF4-FFF2-40B4-BE49-F238E27FC236}">
                  <a16:creationId xmlns:a16="http://schemas.microsoft.com/office/drawing/2014/main" id="{FB51D526-2012-42E7-B2E3-78BCB165E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2726" y="5552481"/>
              <a:ext cx="36240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8080"/>
                  </a:solidFill>
                  <a:effectLst/>
                  <a:latin typeface="+mj-lt"/>
                </a:rPr>
                <a:t>-1.1</a:t>
              </a:r>
            </a:p>
          </p:txBody>
        </p:sp>
        <p:sp>
          <p:nvSpPr>
            <p:cNvPr id="5336" name="Rectangle 326">
              <a:extLst>
                <a:ext uri="{FF2B5EF4-FFF2-40B4-BE49-F238E27FC236}">
                  <a16:creationId xmlns:a16="http://schemas.microsoft.com/office/drawing/2014/main" id="{6D3557DE-A19A-4E4D-82FD-5F8965778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7826" y="5634938"/>
              <a:ext cx="36240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8080"/>
                  </a:solidFill>
                  <a:effectLst/>
                  <a:latin typeface="+mj-lt"/>
                </a:rPr>
                <a:t>-1.1</a:t>
              </a:r>
            </a:p>
          </p:txBody>
        </p:sp>
        <p:sp>
          <p:nvSpPr>
            <p:cNvPr id="5337" name="Rectangle 327">
              <a:extLst>
                <a:ext uri="{FF2B5EF4-FFF2-40B4-BE49-F238E27FC236}">
                  <a16:creationId xmlns:a16="http://schemas.microsoft.com/office/drawing/2014/main" id="{F7B60B98-F171-4910-88B3-9C849B548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5905" y="5380548"/>
              <a:ext cx="36240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8080"/>
                  </a:solidFill>
                  <a:effectLst/>
                  <a:latin typeface="+mj-lt"/>
                </a:rPr>
                <a:t>-0.3</a:t>
              </a:r>
            </a:p>
          </p:txBody>
        </p:sp>
        <p:sp>
          <p:nvSpPr>
            <p:cNvPr id="5338" name="Rectangle 328">
              <a:extLst>
                <a:ext uri="{FF2B5EF4-FFF2-40B4-BE49-F238E27FC236}">
                  <a16:creationId xmlns:a16="http://schemas.microsoft.com/office/drawing/2014/main" id="{5E749165-35A6-4D45-8B9A-2FBFD489D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8742" y="6498966"/>
              <a:ext cx="315476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N =</a:t>
              </a:r>
            </a:p>
          </p:txBody>
        </p:sp>
        <p:sp>
          <p:nvSpPr>
            <p:cNvPr id="5339" name="Rectangle 329">
              <a:extLst>
                <a:ext uri="{FF2B5EF4-FFF2-40B4-BE49-F238E27FC236}">
                  <a16:creationId xmlns:a16="http://schemas.microsoft.com/office/drawing/2014/main" id="{9657BFAB-6038-4F0B-9CFF-177A0004D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5825" y="4516259"/>
              <a:ext cx="414551" cy="264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400" b="1" dirty="0">
                  <a:solidFill>
                    <a:srgbClr val="0070C0"/>
                  </a:solidFill>
                  <a:latin typeface="+mj-lt"/>
                  <a:cs typeface="Calibri" panose="020F0502020204030204" pitchFamily="34" charset="0"/>
                </a:rPr>
                <a:t>Hip</a:t>
              </a:r>
              <a:endParaRPr kumimoji="0" lang="en-US" altLang="fr-FR" sz="1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336" name="Espace réservé du contenu 3">
            <a:extLst>
              <a:ext uri="{FF2B5EF4-FFF2-40B4-BE49-F238E27FC236}">
                <a16:creationId xmlns:a16="http://schemas.microsoft.com/office/drawing/2014/main" id="{922D6679-22D8-4632-A501-8134819CB687}"/>
              </a:ext>
            </a:extLst>
          </p:cNvPr>
          <p:cNvSpPr txBox="1">
            <a:spLocks/>
          </p:cNvSpPr>
          <p:nvPr/>
        </p:nvSpPr>
        <p:spPr bwMode="auto">
          <a:xfrm>
            <a:off x="5815285" y="1544450"/>
            <a:ext cx="3389474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 change in BMD (%, 95 % CI)</a:t>
            </a:r>
            <a:br>
              <a:rPr lang="en-US" sz="1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00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" name="Espace réservé du contenu 3">
            <a:extLst>
              <a:ext uri="{FF2B5EF4-FFF2-40B4-BE49-F238E27FC236}">
                <a16:creationId xmlns:a16="http://schemas.microsoft.com/office/drawing/2014/main" id="{CBD5EF42-2379-4F24-B16A-9A5A493463CB}"/>
              </a:ext>
            </a:extLst>
          </p:cNvPr>
          <p:cNvSpPr txBox="1">
            <a:spLocks/>
          </p:cNvSpPr>
          <p:nvPr/>
        </p:nvSpPr>
        <p:spPr bwMode="auto">
          <a:xfrm>
            <a:off x="599656" y="3751733"/>
            <a:ext cx="699249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600" kern="0" dirty="0">
                <a:solidFill>
                  <a:srgbClr val="0070C0"/>
                </a:solidFill>
                <a:cs typeface="Calibri" panose="020F0502020204030204" pitchFamily="34" charset="0"/>
              </a:rPr>
              <a:t>Median (IQR))change in fasting lipids (g/L)</a:t>
            </a:r>
          </a:p>
        </p:txBody>
      </p:sp>
      <p:sp>
        <p:nvSpPr>
          <p:cNvPr id="339" name="Espace réservé du contenu 3">
            <a:extLst>
              <a:ext uri="{FF2B5EF4-FFF2-40B4-BE49-F238E27FC236}">
                <a16:creationId xmlns:a16="http://schemas.microsoft.com/office/drawing/2014/main" id="{B82266B8-143E-4630-80E3-46233B1CFFBB}"/>
              </a:ext>
            </a:extLst>
          </p:cNvPr>
          <p:cNvSpPr txBox="1">
            <a:spLocks/>
          </p:cNvSpPr>
          <p:nvPr/>
        </p:nvSpPr>
        <p:spPr bwMode="auto">
          <a:xfrm>
            <a:off x="7851095" y="3943245"/>
            <a:ext cx="425626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600" ker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Participants on hypolipidemic drug (%)</a:t>
            </a:r>
          </a:p>
        </p:txBody>
      </p:sp>
      <p:sp>
        <p:nvSpPr>
          <p:cNvPr id="341" name="Espace réservé du contenu 3">
            <a:extLst>
              <a:ext uri="{FF2B5EF4-FFF2-40B4-BE49-F238E27FC236}">
                <a16:creationId xmlns:a16="http://schemas.microsoft.com/office/drawing/2014/main" id="{3958E731-3A8E-634B-9151-CD7D7E16851E}"/>
              </a:ext>
            </a:extLst>
          </p:cNvPr>
          <p:cNvSpPr txBox="1">
            <a:spLocks/>
          </p:cNvSpPr>
          <p:nvPr/>
        </p:nvSpPr>
        <p:spPr bwMode="auto">
          <a:xfrm>
            <a:off x="609601" y="1341438"/>
            <a:ext cx="4525925" cy="234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>
                <a:srgbClr val="3C549F"/>
              </a:buClr>
            </a:pPr>
            <a:r>
              <a:rPr lang="en-US" sz="1800" kern="0" dirty="0">
                <a:solidFill>
                  <a:srgbClr val="0070C0"/>
                </a:solidFill>
              </a:rPr>
              <a:t>Adverse events at W240</a:t>
            </a:r>
          </a:p>
          <a:p>
            <a:pPr lvl="1">
              <a:buClr>
                <a:srgbClr val="3C549F"/>
              </a:buClr>
            </a:pPr>
            <a:r>
              <a:rPr lang="en-US" sz="1600" kern="0" dirty="0">
                <a:solidFill>
                  <a:srgbClr val="000000"/>
                </a:solidFill>
              </a:rPr>
              <a:t>Adverse events leading to discontinuation. N = 10/634 (1.6 %) of whom 5 were considered related to ARV</a:t>
            </a:r>
          </a:p>
          <a:p>
            <a:pPr lvl="1">
              <a:buClr>
                <a:srgbClr val="3C549F"/>
              </a:buClr>
            </a:pPr>
            <a:r>
              <a:rPr lang="en-US" sz="1600" kern="0" dirty="0">
                <a:solidFill>
                  <a:srgbClr val="000000"/>
                </a:solidFill>
              </a:rPr>
              <a:t>Most frequent grade 3-4 l</a:t>
            </a:r>
            <a:r>
              <a:rPr lang="en-US" sz="1600" b="0" kern="0" dirty="0">
                <a:solidFill>
                  <a:srgbClr val="000000"/>
                </a:solidFill>
              </a:rPr>
              <a:t>aboratory abnormality</a:t>
            </a:r>
            <a:r>
              <a:rPr lang="en-US" sz="1600" kern="0" dirty="0">
                <a:solidFill>
                  <a:srgbClr val="000000"/>
                </a:solidFill>
              </a:rPr>
              <a:t> : CK increase = 3.4 %</a:t>
            </a:r>
          </a:p>
          <a:p>
            <a:pPr lvl="1">
              <a:buClr>
                <a:srgbClr val="3C549F"/>
              </a:buClr>
            </a:pPr>
            <a:r>
              <a:rPr lang="en-US" sz="1600" kern="0" dirty="0">
                <a:solidFill>
                  <a:srgbClr val="000000"/>
                </a:solidFill>
              </a:rPr>
              <a:t>No discontinuation for renal adverse event, no proximal tubulopathy</a:t>
            </a:r>
            <a:br>
              <a:rPr lang="en-US" sz="1600" kern="0" dirty="0">
                <a:solidFill>
                  <a:srgbClr val="000000"/>
                </a:solidFill>
              </a:rPr>
            </a:br>
            <a:br>
              <a:rPr lang="en-US" sz="1600" b="0" kern="0" dirty="0"/>
            </a:br>
            <a:endParaRPr lang="en-US" sz="1600" b="0" kern="0" dirty="0"/>
          </a:p>
        </p:txBody>
      </p:sp>
      <p:sp>
        <p:nvSpPr>
          <p:cNvPr id="343" name="Titre 1">
            <a:extLst>
              <a:ext uri="{FF2B5EF4-FFF2-40B4-BE49-F238E27FC236}">
                <a16:creationId xmlns:a16="http://schemas.microsoft.com/office/drawing/2014/main" id="{69DDEA50-16AC-5C4B-A52A-4D29612F6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0831027" cy="1491539"/>
          </a:xfrm>
        </p:spPr>
        <p:txBody>
          <a:bodyPr/>
          <a:lstStyle/>
          <a:p>
            <a:r>
              <a:rPr lang="en-US" dirty="0"/>
              <a:t>BIC/FTC/TAF as first line ART: results at 5 years (2)</a:t>
            </a:r>
          </a:p>
        </p:txBody>
      </p:sp>
      <p:sp>
        <p:nvSpPr>
          <p:cNvPr id="338" name="Text Box 3">
            <a:extLst>
              <a:ext uri="{FF2B5EF4-FFF2-40B4-BE49-F238E27FC236}">
                <a16:creationId xmlns:a16="http://schemas.microsoft.com/office/drawing/2014/main" id="{8CE26CEE-A157-4D1C-8E4A-BFCBE4ABF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1030" y="6444771"/>
            <a:ext cx="23709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de-DE" sz="1400" i="1" dirty="0">
                <a:solidFill>
                  <a:srgbClr val="0070C0"/>
                </a:solidFill>
              </a:rPr>
              <a:t>Wohl DA, CROI 2022, Abs. 494</a:t>
            </a:r>
            <a:endParaRPr lang="en-GB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401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5">
            <a:extLst>
              <a:ext uri="{FF2B5EF4-FFF2-40B4-BE49-F238E27FC236}">
                <a16:creationId xmlns:a16="http://schemas.microsoft.com/office/drawing/2014/main" id="{EDBAEDCB-8A78-46FC-8881-E92FF8FCC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6225" y="2223159"/>
            <a:ext cx="9505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Study 1489</a:t>
            </a:r>
          </a:p>
        </p:txBody>
      </p:sp>
      <p:sp>
        <p:nvSpPr>
          <p:cNvPr id="49" name="Rectangle 47">
            <a:extLst>
              <a:ext uri="{FF2B5EF4-FFF2-40B4-BE49-F238E27FC236}">
                <a16:creationId xmlns:a16="http://schemas.microsoft.com/office/drawing/2014/main" id="{FE487E8F-BBED-48DE-A29D-362752731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0819" y="2223159"/>
            <a:ext cx="9505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fr-FR" sz="16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Study</a:t>
            </a:r>
            <a:r>
              <a:rPr kumimoji="0" lang="en-US" altLang="fr-FR" sz="1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1490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8D0BCFD-B917-422B-A119-E9CBA2017CAD}"/>
              </a:ext>
            </a:extLst>
          </p:cNvPr>
          <p:cNvGrpSpPr/>
          <p:nvPr/>
        </p:nvGrpSpPr>
        <p:grpSpPr>
          <a:xfrm>
            <a:off x="1543430" y="2458349"/>
            <a:ext cx="8329329" cy="2698890"/>
            <a:chOff x="1543430" y="1993656"/>
            <a:chExt cx="8329329" cy="2698890"/>
          </a:xfrm>
        </p:grpSpPr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6B5F246E-49EF-4F7E-A264-5615050A1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8569" y="2921005"/>
              <a:ext cx="181185" cy="166712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latin typeface="+mj-lt"/>
              </a:endParaRP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2A3B9CAA-6C1B-44AB-9EB6-9DA2F3EA8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7343" y="2419515"/>
              <a:ext cx="1726406" cy="647716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+mj-lt"/>
                </a:rPr>
                <a:t>1.8</a:t>
              </a: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ADD84424-05B4-46FE-B64E-805B0DAFE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7343" y="3063320"/>
              <a:ext cx="1726406" cy="458116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+mj-lt"/>
                </a:rPr>
                <a:t>1.3</a:t>
              </a: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35C07599-8E1C-4419-9B7C-608C07D33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7343" y="3521437"/>
              <a:ext cx="1726406" cy="1080236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sz="1200" dirty="0">
                  <a:solidFill>
                    <a:srgbClr val="002060"/>
                  </a:solidFill>
                  <a:latin typeface="+mj-lt"/>
                </a:rPr>
                <a:t>3.0</a:t>
              </a: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8E54DAD2-4A3B-45AE-B7AF-E9480677D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8569" y="3387254"/>
              <a:ext cx="181185" cy="16671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latin typeface="+mj-lt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CF290A4B-2D96-4C1D-8634-00E80B989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8569" y="3853504"/>
              <a:ext cx="181185" cy="166712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latin typeface="+mj-lt"/>
              </a:endParaRPr>
            </a:p>
          </p:txBody>
        </p:sp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53A2A4A5-C854-4FEB-8111-A2536C422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2747" y="2419515"/>
              <a:ext cx="1724933" cy="748169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+mj-lt"/>
                </a:rPr>
                <a:t>2.1</a:t>
              </a:r>
            </a:p>
          </p:txBody>
        </p:sp>
        <p:sp>
          <p:nvSpPr>
            <p:cNvPr id="20" name="Rectangle 18">
              <a:extLst>
                <a:ext uri="{FF2B5EF4-FFF2-40B4-BE49-F238E27FC236}">
                  <a16:creationId xmlns:a16="http://schemas.microsoft.com/office/drawing/2014/main" id="{B32062B5-9C7E-4459-8729-000536B2A5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2747" y="3567520"/>
              <a:ext cx="1724933" cy="1034153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sz="1200" dirty="0">
                  <a:solidFill>
                    <a:srgbClr val="002060"/>
                  </a:solidFill>
                  <a:latin typeface="+mj-lt"/>
                </a:rPr>
                <a:t>2.9</a:t>
              </a:r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D4C64374-C8EE-479E-8609-5E59DACFA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2747" y="3167683"/>
              <a:ext cx="1724933" cy="414829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+mj-lt"/>
                </a:rPr>
                <a:t>1.1</a:t>
              </a:r>
            </a:p>
          </p:txBody>
        </p: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B1FDD718-2A26-4F34-9995-20FD58756859}"/>
                </a:ext>
              </a:extLst>
            </p:cNvPr>
            <p:cNvGrpSpPr/>
            <p:nvPr/>
          </p:nvGrpSpPr>
          <p:grpSpPr>
            <a:xfrm>
              <a:off x="1669999" y="2087448"/>
              <a:ext cx="6971911" cy="2516935"/>
              <a:chOff x="1685925" y="2401888"/>
              <a:chExt cx="7513638" cy="2947987"/>
            </a:xfrm>
          </p:grpSpPr>
          <p:sp>
            <p:nvSpPr>
              <p:cNvPr id="22" name="Line 20">
                <a:extLst>
                  <a:ext uri="{FF2B5EF4-FFF2-40B4-BE49-F238E27FC236}">
                    <a16:creationId xmlns:a16="http://schemas.microsoft.com/office/drawing/2014/main" id="{44064E28-0708-40E3-B9DD-C44769A3EF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5925" y="2822575"/>
                <a:ext cx="8255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AAF77292-AA55-49EF-9AC6-6DB6D3AAD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5925" y="2401888"/>
                <a:ext cx="82550" cy="420688"/>
              </a:xfrm>
              <a:custGeom>
                <a:avLst/>
                <a:gdLst>
                  <a:gd name="T0" fmla="*/ 52 w 52"/>
                  <a:gd name="T1" fmla="*/ 265 h 265"/>
                  <a:gd name="T2" fmla="*/ 52 w 52"/>
                  <a:gd name="T3" fmla="*/ 0 h 265"/>
                  <a:gd name="T4" fmla="*/ 0 w 52"/>
                  <a:gd name="T5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265">
                    <a:moveTo>
                      <a:pt x="52" y="265"/>
                    </a:moveTo>
                    <a:lnTo>
                      <a:pt x="52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24" name="Line 22">
                <a:extLst>
                  <a:ext uri="{FF2B5EF4-FFF2-40B4-BE49-F238E27FC236}">
                    <a16:creationId xmlns:a16="http://schemas.microsoft.com/office/drawing/2014/main" id="{64F36E16-1C71-4A3E-AAB2-E2A440A0BB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5925" y="3663950"/>
                <a:ext cx="8255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25" name="Line 23">
                <a:extLst>
                  <a:ext uri="{FF2B5EF4-FFF2-40B4-BE49-F238E27FC236}">
                    <a16:creationId xmlns:a16="http://schemas.microsoft.com/office/drawing/2014/main" id="{49CC5BE2-FEFF-4DE4-A2B2-DCC4881934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475" y="3243263"/>
                <a:ext cx="0" cy="420688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26" name="Line 24">
                <a:extLst>
                  <a:ext uri="{FF2B5EF4-FFF2-40B4-BE49-F238E27FC236}">
                    <a16:creationId xmlns:a16="http://schemas.microsoft.com/office/drawing/2014/main" id="{1542A209-160A-45ED-81F1-1931E33104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5925" y="3243263"/>
                <a:ext cx="8255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27" name="Line 25">
                <a:extLst>
                  <a:ext uri="{FF2B5EF4-FFF2-40B4-BE49-F238E27FC236}">
                    <a16:creationId xmlns:a16="http://schemas.microsoft.com/office/drawing/2014/main" id="{1CFC536F-4752-4AB8-982E-12584CE832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475" y="2822575"/>
                <a:ext cx="0" cy="420688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28" name="Line 26">
                <a:extLst>
                  <a:ext uri="{FF2B5EF4-FFF2-40B4-BE49-F238E27FC236}">
                    <a16:creationId xmlns:a16="http://schemas.microsoft.com/office/drawing/2014/main" id="{9BAE03F2-D05D-4FC6-BB75-ED0D2449D7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5925" y="4505325"/>
                <a:ext cx="8255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29" name="Line 27">
                <a:extLst>
                  <a:ext uri="{FF2B5EF4-FFF2-40B4-BE49-F238E27FC236}">
                    <a16:creationId xmlns:a16="http://schemas.microsoft.com/office/drawing/2014/main" id="{F4D12BF3-88F8-4117-915C-6E2EEA7364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475" y="4084638"/>
                <a:ext cx="0" cy="420688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30" name="Line 28">
                <a:extLst>
                  <a:ext uri="{FF2B5EF4-FFF2-40B4-BE49-F238E27FC236}">
                    <a16:creationId xmlns:a16="http://schemas.microsoft.com/office/drawing/2014/main" id="{5A4B9017-0F20-4AD0-A6EB-F16211BA25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5925" y="4084638"/>
                <a:ext cx="8255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31" name="Line 29">
                <a:extLst>
                  <a:ext uri="{FF2B5EF4-FFF2-40B4-BE49-F238E27FC236}">
                    <a16:creationId xmlns:a16="http://schemas.microsoft.com/office/drawing/2014/main" id="{2C6040D2-4B16-41AA-8126-2745608E92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5925" y="5346700"/>
                <a:ext cx="8255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32" name="Line 30">
                <a:extLst>
                  <a:ext uri="{FF2B5EF4-FFF2-40B4-BE49-F238E27FC236}">
                    <a16:creationId xmlns:a16="http://schemas.microsoft.com/office/drawing/2014/main" id="{56B9A6FC-995E-4B7A-989E-56C0FE231F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475" y="5346700"/>
                <a:ext cx="0" cy="3175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33" name="Line 31">
                <a:extLst>
                  <a:ext uri="{FF2B5EF4-FFF2-40B4-BE49-F238E27FC236}">
                    <a16:creationId xmlns:a16="http://schemas.microsoft.com/office/drawing/2014/main" id="{BFEE83B3-8725-40F3-8585-6621141AF7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475" y="4926013"/>
                <a:ext cx="0" cy="420688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34" name="Line 32">
                <a:extLst>
                  <a:ext uri="{FF2B5EF4-FFF2-40B4-BE49-F238E27FC236}">
                    <a16:creationId xmlns:a16="http://schemas.microsoft.com/office/drawing/2014/main" id="{51E1F9D8-95FF-4F3B-A3A7-215E2A523F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5925" y="4926013"/>
                <a:ext cx="8255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35" name="Line 33">
                <a:extLst>
                  <a:ext uri="{FF2B5EF4-FFF2-40B4-BE49-F238E27FC236}">
                    <a16:creationId xmlns:a16="http://schemas.microsoft.com/office/drawing/2014/main" id="{6A8E457E-0289-4AA9-950D-0DD2CB7331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475" y="4505325"/>
                <a:ext cx="0" cy="420688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36" name="Line 34">
                <a:extLst>
                  <a:ext uri="{FF2B5EF4-FFF2-40B4-BE49-F238E27FC236}">
                    <a16:creationId xmlns:a16="http://schemas.microsoft.com/office/drawing/2014/main" id="{BBB1EE31-5444-4D65-8B6B-E9BB711DEE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475" y="3663950"/>
                <a:ext cx="0" cy="420688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37" name="Line 35">
                <a:extLst>
                  <a:ext uri="{FF2B5EF4-FFF2-40B4-BE49-F238E27FC236}">
                    <a16:creationId xmlns:a16="http://schemas.microsoft.com/office/drawing/2014/main" id="{BA9FAC2F-A2FE-4F01-9C73-B78E17D605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68475" y="5346700"/>
                <a:ext cx="7431088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</p:grpSp>
        <p:sp>
          <p:nvSpPr>
            <p:cNvPr id="38" name="Rectangle 36">
              <a:extLst>
                <a:ext uri="{FF2B5EF4-FFF2-40B4-BE49-F238E27FC236}">
                  <a16:creationId xmlns:a16="http://schemas.microsoft.com/office/drawing/2014/main" id="{55ECD54C-E392-4926-B560-8B85D6C76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430" y="1993656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7</a:t>
              </a:r>
              <a:endParaRPr kumimoji="0" lang="fr-FR" altLang="fr-FR" sz="1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9" name="Rectangle 37">
              <a:extLst>
                <a:ext uri="{FF2B5EF4-FFF2-40B4-BE49-F238E27FC236}">
                  <a16:creationId xmlns:a16="http://schemas.microsoft.com/office/drawing/2014/main" id="{62654A36-FC78-46DF-BD0B-9D062BB7D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430" y="2352831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6</a:t>
              </a:r>
              <a:endParaRPr kumimoji="0" lang="fr-FR" altLang="fr-FR" sz="1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40" name="Rectangle 38">
              <a:extLst>
                <a:ext uri="{FF2B5EF4-FFF2-40B4-BE49-F238E27FC236}">
                  <a16:creationId xmlns:a16="http://schemas.microsoft.com/office/drawing/2014/main" id="{00241A63-0AA6-4C92-BD6A-B8D5FF34E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430" y="2712006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5</a:t>
              </a:r>
              <a:endParaRPr kumimoji="0" lang="fr-FR" altLang="fr-FR" sz="1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41" name="Rectangle 39">
              <a:extLst>
                <a:ext uri="{FF2B5EF4-FFF2-40B4-BE49-F238E27FC236}">
                  <a16:creationId xmlns:a16="http://schemas.microsoft.com/office/drawing/2014/main" id="{CE8B3133-1D98-448A-A9E1-428894C4E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430" y="3071180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4</a:t>
              </a:r>
              <a:endParaRPr kumimoji="0" lang="fr-FR" altLang="fr-FR" sz="1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42" name="Rectangle 40">
              <a:extLst>
                <a:ext uri="{FF2B5EF4-FFF2-40B4-BE49-F238E27FC236}">
                  <a16:creationId xmlns:a16="http://schemas.microsoft.com/office/drawing/2014/main" id="{8762B3BD-09C9-4B83-8A9A-D194C6D65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430" y="3430355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3</a:t>
              </a:r>
              <a:endParaRPr kumimoji="0" lang="fr-FR" altLang="fr-FR" sz="1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43" name="Rectangle 41">
              <a:extLst>
                <a:ext uri="{FF2B5EF4-FFF2-40B4-BE49-F238E27FC236}">
                  <a16:creationId xmlns:a16="http://schemas.microsoft.com/office/drawing/2014/main" id="{371AC969-10D7-482A-B4DC-36E01F3F0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430" y="3789530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2</a:t>
              </a:r>
              <a:endParaRPr kumimoji="0" lang="fr-FR" altLang="fr-FR" sz="1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44" name="Rectangle 42">
              <a:extLst>
                <a:ext uri="{FF2B5EF4-FFF2-40B4-BE49-F238E27FC236}">
                  <a16:creationId xmlns:a16="http://schemas.microsoft.com/office/drawing/2014/main" id="{153F09E5-B61D-40EC-B8F2-47830B36A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430" y="4148706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1</a:t>
              </a:r>
              <a:endParaRPr kumimoji="0" lang="fr-FR" altLang="fr-FR" sz="1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45" name="Rectangle 43">
              <a:extLst>
                <a:ext uri="{FF2B5EF4-FFF2-40B4-BE49-F238E27FC236}">
                  <a16:creationId xmlns:a16="http://schemas.microsoft.com/office/drawing/2014/main" id="{B9C7C317-520D-4086-976A-F1BDB1DC6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430" y="4507880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0</a:t>
              </a:r>
              <a:endParaRPr kumimoji="0" lang="fr-FR" altLang="fr-FR" sz="1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46" name="Rectangle 44">
              <a:extLst>
                <a:ext uri="{FF2B5EF4-FFF2-40B4-BE49-F238E27FC236}">
                  <a16:creationId xmlns:a16="http://schemas.microsoft.com/office/drawing/2014/main" id="{880DC306-F4D2-4DA6-94DA-08B39595B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541" y="2137597"/>
              <a:ext cx="26289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6.1</a:t>
              </a:r>
            </a:p>
          </p:txBody>
        </p:sp>
        <p:sp>
          <p:nvSpPr>
            <p:cNvPr id="48" name="Rectangle 46">
              <a:extLst>
                <a:ext uri="{FF2B5EF4-FFF2-40B4-BE49-F238E27FC236}">
                  <a16:creationId xmlns:a16="http://schemas.microsoft.com/office/drawing/2014/main" id="{BF03F5D9-E3F6-4A81-A590-69E03D23A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6137" y="2137597"/>
              <a:ext cx="26289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6.1</a:t>
              </a:r>
            </a:p>
          </p:txBody>
        </p:sp>
        <p:sp>
          <p:nvSpPr>
            <p:cNvPr id="50" name="Rectangle 48">
              <a:extLst>
                <a:ext uri="{FF2B5EF4-FFF2-40B4-BE49-F238E27FC236}">
                  <a16:creationId xmlns:a16="http://schemas.microsoft.com/office/drawing/2014/main" id="{97CF6510-0FEF-4037-B59E-0942A7F7F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2867" y="2889831"/>
              <a:ext cx="100989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1400" b="1" dirty="0">
                  <a:solidFill>
                    <a:srgbClr val="000000"/>
                  </a:solidFill>
                  <a:latin typeface="+mj-lt"/>
                </a:rPr>
                <a:t>W</a:t>
              </a:r>
              <a:r>
                <a:rPr kumimoji="0" lang="fr-FR" altLang="fr-FR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144 - W240</a:t>
              </a:r>
            </a:p>
          </p:txBody>
        </p:sp>
        <p:sp>
          <p:nvSpPr>
            <p:cNvPr id="52" name="Rectangle 50">
              <a:extLst>
                <a:ext uri="{FF2B5EF4-FFF2-40B4-BE49-F238E27FC236}">
                  <a16:creationId xmlns:a16="http://schemas.microsoft.com/office/drawing/2014/main" id="{FF45E936-3C10-41FA-A3D2-C147C6D8C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2867" y="3356081"/>
              <a:ext cx="91852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1400" b="1" dirty="0">
                  <a:solidFill>
                    <a:srgbClr val="000000"/>
                  </a:solidFill>
                  <a:latin typeface="+mj-lt"/>
                </a:rPr>
                <a:t>W</a:t>
              </a:r>
              <a:r>
                <a:rPr kumimoji="0" lang="fr-FR" altLang="fr-FR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48 - W144</a:t>
              </a:r>
            </a:p>
          </p:txBody>
        </p:sp>
        <p:sp>
          <p:nvSpPr>
            <p:cNvPr id="54" name="Rectangle 52">
              <a:extLst>
                <a:ext uri="{FF2B5EF4-FFF2-40B4-BE49-F238E27FC236}">
                  <a16:creationId xmlns:a16="http://schemas.microsoft.com/office/drawing/2014/main" id="{D06AA7DB-F57F-46C2-9D03-BFF5B1A87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2867" y="3823686"/>
              <a:ext cx="68608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D0 - W48</a:t>
              </a:r>
            </a:p>
          </p:txBody>
        </p:sp>
      </p:grpSp>
      <p:sp>
        <p:nvSpPr>
          <p:cNvPr id="58" name="Espace réservé du contenu 3">
            <a:extLst>
              <a:ext uri="{FF2B5EF4-FFF2-40B4-BE49-F238E27FC236}">
                <a16:creationId xmlns:a16="http://schemas.microsoft.com/office/drawing/2014/main" id="{05202F7A-8BF9-46CF-BB44-728708532F0B}"/>
              </a:ext>
            </a:extLst>
          </p:cNvPr>
          <p:cNvSpPr txBox="1">
            <a:spLocks/>
          </p:cNvSpPr>
          <p:nvPr/>
        </p:nvSpPr>
        <p:spPr bwMode="auto">
          <a:xfrm>
            <a:off x="531223" y="1645033"/>
            <a:ext cx="950135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000" kern="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Median weight change (kg) at W240 </a:t>
            </a:r>
          </a:p>
        </p:txBody>
      </p:sp>
      <p:sp>
        <p:nvSpPr>
          <p:cNvPr id="63" name="Espace réservé du contenu 3">
            <a:extLst>
              <a:ext uri="{FF2B5EF4-FFF2-40B4-BE49-F238E27FC236}">
                <a16:creationId xmlns:a16="http://schemas.microsoft.com/office/drawing/2014/main" id="{1271A291-9007-44F0-B013-8F3F1C39A11A}"/>
              </a:ext>
            </a:extLst>
          </p:cNvPr>
          <p:cNvSpPr txBox="1">
            <a:spLocks/>
          </p:cNvSpPr>
          <p:nvPr/>
        </p:nvSpPr>
        <p:spPr bwMode="auto">
          <a:xfrm>
            <a:off x="640078" y="5529932"/>
            <a:ext cx="11343217" cy="91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>
                <a:srgbClr val="4F81BD"/>
              </a:buClr>
            </a:pPr>
            <a:r>
              <a:rPr lang="en-US" sz="2000" b="0" kern="0" dirty="0">
                <a:solidFill>
                  <a:srgbClr val="000000"/>
                </a:solidFill>
              </a:rPr>
              <a:t>Gain weight at W144 (</a:t>
            </a:r>
            <a:r>
              <a:rPr lang="en-US" sz="2000" b="0" kern="0" dirty="0" err="1">
                <a:solidFill>
                  <a:srgbClr val="000000"/>
                </a:solidFill>
              </a:rPr>
              <a:t>randomised</a:t>
            </a:r>
            <a:r>
              <a:rPr lang="en-US" sz="2000" b="0" kern="0" dirty="0">
                <a:solidFill>
                  <a:srgbClr val="000000"/>
                </a:solidFill>
              </a:rPr>
              <a:t> double-blind phase) </a:t>
            </a:r>
            <a:r>
              <a:rPr lang="en-US" sz="2000" b="0" i="1" kern="0" dirty="0">
                <a:solidFill>
                  <a:srgbClr val="000000"/>
                </a:solidFill>
              </a:rPr>
              <a:t>(Orkin C, Lancet HIV 2020)</a:t>
            </a:r>
          </a:p>
          <a:p>
            <a:pPr lvl="1">
              <a:buClr>
                <a:srgbClr val="4F81BD"/>
              </a:buClr>
            </a:pPr>
            <a:r>
              <a:rPr lang="en-US" sz="2000" kern="0" dirty="0">
                <a:solidFill>
                  <a:srgbClr val="000000"/>
                </a:solidFill>
              </a:rPr>
              <a:t>Study 1489: + 4.1 kg vs + 3.5 kg (DTG/3TC/ABC)</a:t>
            </a:r>
          </a:p>
          <a:p>
            <a:pPr lvl="1">
              <a:buClr>
                <a:srgbClr val="4F81BD"/>
              </a:buClr>
            </a:pPr>
            <a:r>
              <a:rPr lang="en-US" sz="2000" kern="0" dirty="0">
                <a:solidFill>
                  <a:srgbClr val="000000"/>
                </a:solidFill>
              </a:rPr>
              <a:t>Study 1490: + 4.4 kg vs + 5.0 kg (DTG/FTC/TAF)</a:t>
            </a:r>
            <a:endParaRPr lang="en-US" sz="2000" b="0" kern="0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sz="2000" b="0" kern="0" dirty="0">
              <a:solidFill>
                <a:srgbClr val="000000"/>
              </a:solidFill>
            </a:endParaRPr>
          </a:p>
        </p:txBody>
      </p:sp>
      <p:sp>
        <p:nvSpPr>
          <p:cNvPr id="59" name="Titre 1">
            <a:extLst>
              <a:ext uri="{FF2B5EF4-FFF2-40B4-BE49-F238E27FC236}">
                <a16:creationId xmlns:a16="http://schemas.microsoft.com/office/drawing/2014/main" id="{94041FF2-4151-6246-A34D-B21C3B080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9422975" cy="1491539"/>
          </a:xfrm>
        </p:spPr>
        <p:txBody>
          <a:bodyPr/>
          <a:lstStyle/>
          <a:p>
            <a:r>
              <a:rPr lang="en-US" dirty="0"/>
              <a:t>BIC/FTC/TAF as first line ART: results at 5 years (3)</a:t>
            </a:r>
          </a:p>
        </p:txBody>
      </p:sp>
      <p:sp>
        <p:nvSpPr>
          <p:cNvPr id="51" name="Text Box 3">
            <a:extLst>
              <a:ext uri="{FF2B5EF4-FFF2-40B4-BE49-F238E27FC236}">
                <a16:creationId xmlns:a16="http://schemas.microsoft.com/office/drawing/2014/main" id="{62573446-4760-4C91-8C4D-F181D92A3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1030" y="6444771"/>
            <a:ext cx="23709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de-DE" sz="1400" i="1" dirty="0">
                <a:solidFill>
                  <a:srgbClr val="0070C0"/>
                </a:solidFill>
              </a:rPr>
              <a:t>Wohl DA, CROI 2022, Abs. 494</a:t>
            </a:r>
            <a:endParaRPr lang="en-GB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83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68FB49BD-44E7-534C-A9A4-075FA4E44B59}"/>
              </a:ext>
            </a:extLst>
          </p:cNvPr>
          <p:cNvGrpSpPr/>
          <p:nvPr/>
        </p:nvGrpSpPr>
        <p:grpSpPr>
          <a:xfrm>
            <a:off x="2741344" y="2479675"/>
            <a:ext cx="9353287" cy="3882495"/>
            <a:chOff x="3202504" y="1730375"/>
            <a:chExt cx="8070334" cy="3944264"/>
          </a:xfrm>
        </p:grpSpPr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FE4A2177-C670-496C-B911-58DE4E350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2463" y="1806575"/>
              <a:ext cx="169863" cy="4826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65A51B67-6A4A-458D-AF26-5015376BD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2463" y="2289175"/>
              <a:ext cx="169863" cy="3175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D3FF777B-3E0B-47B4-94BD-0FC2ED319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2463" y="2320925"/>
              <a:ext cx="169863" cy="101600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217D131E-D8ED-4379-B4DA-B9F8D6C2D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2463" y="2422525"/>
              <a:ext cx="169863" cy="297815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F6344878-B281-4844-8222-6C9A6794A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2446338"/>
              <a:ext cx="171450" cy="28575"/>
            </a:xfrm>
            <a:custGeom>
              <a:avLst/>
              <a:gdLst>
                <a:gd name="T0" fmla="*/ 107 w 108"/>
                <a:gd name="T1" fmla="*/ 18 h 18"/>
                <a:gd name="T2" fmla="*/ 108 w 108"/>
                <a:gd name="T3" fmla="*/ 18 h 18"/>
                <a:gd name="T4" fmla="*/ 108 w 108"/>
                <a:gd name="T5" fmla="*/ 0 h 18"/>
                <a:gd name="T6" fmla="*/ 0 w 108"/>
                <a:gd name="T7" fmla="*/ 0 h 18"/>
                <a:gd name="T8" fmla="*/ 0 w 108"/>
                <a:gd name="T9" fmla="*/ 18 h 18"/>
                <a:gd name="T10" fmla="*/ 107 w 108"/>
                <a:gd name="T1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8">
                  <a:moveTo>
                    <a:pt x="107" y="18"/>
                  </a:moveTo>
                  <a:lnTo>
                    <a:pt x="108" y="18"/>
                  </a:lnTo>
                  <a:lnTo>
                    <a:pt x="108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07" y="18"/>
                  </a:lnTo>
                  <a:close/>
                </a:path>
              </a:pathLst>
            </a:cu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DA15F5DA-FDA7-4A53-A447-02E44BEF7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0350" y="2339975"/>
              <a:ext cx="171450" cy="10636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217B02BD-4D21-42C6-9E05-F5937939B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0350" y="1806575"/>
              <a:ext cx="171450" cy="5334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E567D69-9E16-432B-B916-11E10C0D6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2474913"/>
              <a:ext cx="169863" cy="2925763"/>
            </a:xfrm>
            <a:custGeom>
              <a:avLst/>
              <a:gdLst>
                <a:gd name="T0" fmla="*/ 0 w 107"/>
                <a:gd name="T1" fmla="*/ 0 h 1843"/>
                <a:gd name="T2" fmla="*/ 0 w 107"/>
                <a:gd name="T3" fmla="*/ 0 h 1843"/>
                <a:gd name="T4" fmla="*/ 0 w 107"/>
                <a:gd name="T5" fmla="*/ 1843 h 1843"/>
                <a:gd name="T6" fmla="*/ 107 w 107"/>
                <a:gd name="T7" fmla="*/ 1843 h 1843"/>
                <a:gd name="T8" fmla="*/ 107 w 107"/>
                <a:gd name="T9" fmla="*/ 0 h 1843"/>
                <a:gd name="T10" fmla="*/ 0 w 107"/>
                <a:gd name="T11" fmla="*/ 0 h 1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1843">
                  <a:moveTo>
                    <a:pt x="0" y="0"/>
                  </a:moveTo>
                  <a:lnTo>
                    <a:pt x="0" y="0"/>
                  </a:lnTo>
                  <a:lnTo>
                    <a:pt x="0" y="1843"/>
                  </a:lnTo>
                  <a:lnTo>
                    <a:pt x="107" y="1843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A9D34229-F9BB-4592-A4F4-495E6261D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5188" y="2474913"/>
              <a:ext cx="169863" cy="2925763"/>
            </a:xfrm>
            <a:custGeom>
              <a:avLst/>
              <a:gdLst>
                <a:gd name="T0" fmla="*/ 0 w 107"/>
                <a:gd name="T1" fmla="*/ 0 h 1843"/>
                <a:gd name="T2" fmla="*/ 0 w 107"/>
                <a:gd name="T3" fmla="*/ 0 h 1843"/>
                <a:gd name="T4" fmla="*/ 0 w 107"/>
                <a:gd name="T5" fmla="*/ 1843 h 1843"/>
                <a:gd name="T6" fmla="*/ 107 w 107"/>
                <a:gd name="T7" fmla="*/ 1843 h 1843"/>
                <a:gd name="T8" fmla="*/ 107 w 107"/>
                <a:gd name="T9" fmla="*/ 0 h 1843"/>
                <a:gd name="T10" fmla="*/ 0 w 107"/>
                <a:gd name="T11" fmla="*/ 0 h 1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1843">
                  <a:moveTo>
                    <a:pt x="0" y="0"/>
                  </a:moveTo>
                  <a:lnTo>
                    <a:pt x="0" y="0"/>
                  </a:lnTo>
                  <a:lnTo>
                    <a:pt x="0" y="1843"/>
                  </a:lnTo>
                  <a:lnTo>
                    <a:pt x="107" y="1843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2852B4E5-C2C3-4A6F-8BC2-3ADC0952E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5188" y="2463800"/>
              <a:ext cx="169863" cy="11113"/>
            </a:xfrm>
            <a:custGeom>
              <a:avLst/>
              <a:gdLst>
                <a:gd name="T0" fmla="*/ 0 w 107"/>
                <a:gd name="T1" fmla="*/ 0 h 7"/>
                <a:gd name="T2" fmla="*/ 0 w 107"/>
                <a:gd name="T3" fmla="*/ 7 h 7"/>
                <a:gd name="T4" fmla="*/ 107 w 107"/>
                <a:gd name="T5" fmla="*/ 7 h 7"/>
                <a:gd name="T6" fmla="*/ 107 w 107"/>
                <a:gd name="T7" fmla="*/ 7 h 7"/>
                <a:gd name="T8" fmla="*/ 107 w 107"/>
                <a:gd name="T9" fmla="*/ 0 h 7"/>
                <a:gd name="T10" fmla="*/ 0 w 107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7">
                  <a:moveTo>
                    <a:pt x="0" y="0"/>
                  </a:moveTo>
                  <a:lnTo>
                    <a:pt x="0" y="7"/>
                  </a:lnTo>
                  <a:lnTo>
                    <a:pt x="107" y="7"/>
                  </a:lnTo>
                  <a:lnTo>
                    <a:pt x="107" y="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787483B6-4BC6-480E-908B-D6CF1C71A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5188" y="2306638"/>
              <a:ext cx="169863" cy="15716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7B74865D-80C6-473D-A055-4E702D838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5188" y="1806575"/>
              <a:ext cx="169863" cy="5000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1" name="Rectangle 17">
              <a:extLst>
                <a:ext uri="{FF2B5EF4-FFF2-40B4-BE49-F238E27FC236}">
                  <a16:creationId xmlns:a16="http://schemas.microsoft.com/office/drawing/2014/main" id="{4C99C4F9-768C-40D6-A1A1-5785E7A5C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7625" y="1806575"/>
              <a:ext cx="169863" cy="4873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2" name="Rectangle 18">
              <a:extLst>
                <a:ext uri="{FF2B5EF4-FFF2-40B4-BE49-F238E27FC236}">
                  <a16:creationId xmlns:a16="http://schemas.microsoft.com/office/drawing/2014/main" id="{591C4350-3541-4E56-A2CB-158F567C5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7625" y="2293938"/>
              <a:ext cx="169863" cy="3333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5D4946F7-0313-4D57-B907-C53C945A4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7625" y="2327275"/>
              <a:ext cx="169863" cy="11113"/>
            </a:xfrm>
            <a:prstGeom prst="rect">
              <a:avLst/>
            </a:prstGeom>
            <a:solidFill>
              <a:srgbClr val="AAD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4" name="Rectangle 20">
              <a:extLst>
                <a:ext uri="{FF2B5EF4-FFF2-40B4-BE49-F238E27FC236}">
                  <a16:creationId xmlns:a16="http://schemas.microsoft.com/office/drawing/2014/main" id="{61C8EA7F-DB6A-451C-8129-14995A779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7625" y="2338388"/>
              <a:ext cx="169863" cy="84138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id="{EC98DD53-6E1D-48C8-8A59-55925A7D3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7625" y="2422525"/>
              <a:ext cx="169863" cy="297815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6" name="Rectangle 22">
              <a:extLst>
                <a:ext uri="{FF2B5EF4-FFF2-40B4-BE49-F238E27FC236}">
                  <a16:creationId xmlns:a16="http://schemas.microsoft.com/office/drawing/2014/main" id="{28C27860-A844-4964-9029-F8CDBF43E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788" y="1806575"/>
              <a:ext cx="169863" cy="4826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33AC031F-6E41-4E8B-95B9-8DA0ACCCB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788" y="2289175"/>
              <a:ext cx="169863" cy="3333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8" name="Rectangle 24">
              <a:extLst>
                <a:ext uri="{FF2B5EF4-FFF2-40B4-BE49-F238E27FC236}">
                  <a16:creationId xmlns:a16="http://schemas.microsoft.com/office/drawing/2014/main" id="{0BA50DA2-EA58-4F65-9780-467927648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788" y="2322513"/>
              <a:ext cx="169863" cy="447675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7C65F8CB-4778-4B14-BC1E-9B5C08413E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788" y="2770188"/>
              <a:ext cx="169863" cy="2630488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E2E668F4-5653-41B4-B08B-5044D1DB1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5513" y="1806575"/>
              <a:ext cx="171450" cy="639763"/>
            </a:xfrm>
            <a:custGeom>
              <a:avLst/>
              <a:gdLst>
                <a:gd name="T0" fmla="*/ 108 w 108"/>
                <a:gd name="T1" fmla="*/ 0 h 403"/>
                <a:gd name="T2" fmla="*/ 0 w 108"/>
                <a:gd name="T3" fmla="*/ 0 h 403"/>
                <a:gd name="T4" fmla="*/ 0 w 108"/>
                <a:gd name="T5" fmla="*/ 204 h 403"/>
                <a:gd name="T6" fmla="*/ 0 w 108"/>
                <a:gd name="T7" fmla="*/ 204 h 403"/>
                <a:gd name="T8" fmla="*/ 0 w 108"/>
                <a:gd name="T9" fmla="*/ 403 h 403"/>
                <a:gd name="T10" fmla="*/ 108 w 108"/>
                <a:gd name="T11" fmla="*/ 403 h 403"/>
                <a:gd name="T12" fmla="*/ 108 w 108"/>
                <a:gd name="T13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403">
                  <a:moveTo>
                    <a:pt x="108" y="0"/>
                  </a:moveTo>
                  <a:lnTo>
                    <a:pt x="0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403"/>
                  </a:lnTo>
                  <a:lnTo>
                    <a:pt x="108" y="403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A6920A98-5171-4E82-92C6-038978A5A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5513" y="2446338"/>
              <a:ext cx="171450" cy="115888"/>
            </a:xfrm>
            <a:custGeom>
              <a:avLst/>
              <a:gdLst>
                <a:gd name="T0" fmla="*/ 108 w 108"/>
                <a:gd name="T1" fmla="*/ 0 h 73"/>
                <a:gd name="T2" fmla="*/ 0 w 108"/>
                <a:gd name="T3" fmla="*/ 0 h 73"/>
                <a:gd name="T4" fmla="*/ 0 w 108"/>
                <a:gd name="T5" fmla="*/ 73 h 73"/>
                <a:gd name="T6" fmla="*/ 107 w 108"/>
                <a:gd name="T7" fmla="*/ 73 h 73"/>
                <a:gd name="T8" fmla="*/ 107 w 108"/>
                <a:gd name="T9" fmla="*/ 18 h 73"/>
                <a:gd name="T10" fmla="*/ 108 w 108"/>
                <a:gd name="T11" fmla="*/ 18 h 73"/>
                <a:gd name="T12" fmla="*/ 108 w 108"/>
                <a:gd name="T1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73">
                  <a:moveTo>
                    <a:pt x="108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107" y="73"/>
                  </a:lnTo>
                  <a:lnTo>
                    <a:pt x="10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0F59C054-BB41-48AE-99D2-680B3765C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5513" y="2562225"/>
              <a:ext cx="169863" cy="374650"/>
            </a:xfrm>
            <a:prstGeom prst="rect">
              <a:avLst/>
            </a:pr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7907C025-F657-4EC8-9D77-1F52A0B59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5513" y="2936875"/>
              <a:ext cx="169863" cy="24638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4" name="Rectangle 30">
              <a:extLst>
                <a:ext uri="{FF2B5EF4-FFF2-40B4-BE49-F238E27FC236}">
                  <a16:creationId xmlns:a16="http://schemas.microsoft.com/office/drawing/2014/main" id="{A48EFE66-89D9-4871-A2D5-521693A0B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0675" y="1806575"/>
              <a:ext cx="171450" cy="333375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5" name="Rectangle 31">
              <a:extLst>
                <a:ext uri="{FF2B5EF4-FFF2-40B4-BE49-F238E27FC236}">
                  <a16:creationId xmlns:a16="http://schemas.microsoft.com/office/drawing/2014/main" id="{3F7ABADF-5153-40E9-9371-3947D932B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0675" y="2139950"/>
              <a:ext cx="171450" cy="9048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50DEE7A3-1A9C-4211-8C03-3804BF873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0675" y="2230438"/>
              <a:ext cx="171450" cy="603250"/>
            </a:xfrm>
            <a:custGeom>
              <a:avLst/>
              <a:gdLst>
                <a:gd name="T0" fmla="*/ 0 w 108"/>
                <a:gd name="T1" fmla="*/ 27 h 380"/>
                <a:gd name="T2" fmla="*/ 0 w 108"/>
                <a:gd name="T3" fmla="*/ 27 h 380"/>
                <a:gd name="T4" fmla="*/ 0 w 108"/>
                <a:gd name="T5" fmla="*/ 380 h 380"/>
                <a:gd name="T6" fmla="*/ 107 w 108"/>
                <a:gd name="T7" fmla="*/ 380 h 380"/>
                <a:gd name="T8" fmla="*/ 107 w 108"/>
                <a:gd name="T9" fmla="*/ 154 h 380"/>
                <a:gd name="T10" fmla="*/ 108 w 108"/>
                <a:gd name="T11" fmla="*/ 154 h 380"/>
                <a:gd name="T12" fmla="*/ 108 w 108"/>
                <a:gd name="T13" fmla="*/ 0 h 380"/>
                <a:gd name="T14" fmla="*/ 0 w 108"/>
                <a:gd name="T15" fmla="*/ 0 h 380"/>
                <a:gd name="T16" fmla="*/ 0 w 108"/>
                <a:gd name="T17" fmla="*/ 27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380">
                  <a:moveTo>
                    <a:pt x="0" y="27"/>
                  </a:moveTo>
                  <a:lnTo>
                    <a:pt x="0" y="27"/>
                  </a:lnTo>
                  <a:lnTo>
                    <a:pt x="0" y="380"/>
                  </a:lnTo>
                  <a:lnTo>
                    <a:pt x="107" y="380"/>
                  </a:lnTo>
                  <a:lnTo>
                    <a:pt x="107" y="154"/>
                  </a:lnTo>
                  <a:lnTo>
                    <a:pt x="108" y="154"/>
                  </a:lnTo>
                  <a:lnTo>
                    <a:pt x="108" y="0"/>
                  </a:lnTo>
                  <a:lnTo>
                    <a:pt x="0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7" name="Rectangle 33">
              <a:extLst>
                <a:ext uri="{FF2B5EF4-FFF2-40B4-BE49-F238E27FC236}">
                  <a16:creationId xmlns:a16="http://schemas.microsoft.com/office/drawing/2014/main" id="{54A1A23B-697C-4F1A-ACCD-548198578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0675" y="2833688"/>
              <a:ext cx="169863" cy="256698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8" name="Rectangle 34">
              <a:extLst>
                <a:ext uri="{FF2B5EF4-FFF2-40B4-BE49-F238E27FC236}">
                  <a16:creationId xmlns:a16="http://schemas.microsoft.com/office/drawing/2014/main" id="{3D8CE1DF-19F5-4E45-8B4E-724FDE996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7950" y="1806575"/>
              <a:ext cx="169863" cy="3429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9" name="Rectangle 35">
              <a:extLst>
                <a:ext uri="{FF2B5EF4-FFF2-40B4-BE49-F238E27FC236}">
                  <a16:creationId xmlns:a16="http://schemas.microsoft.com/office/drawing/2014/main" id="{37F9D616-0F95-4582-A1D7-183CF0D84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7950" y="2168525"/>
              <a:ext cx="169863" cy="12700"/>
            </a:xfrm>
            <a:prstGeom prst="rect">
              <a:avLst/>
            </a:prstGeom>
            <a:solidFill>
              <a:srgbClr val="AAD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0" name="Rectangle 36">
              <a:extLst>
                <a:ext uri="{FF2B5EF4-FFF2-40B4-BE49-F238E27FC236}">
                  <a16:creationId xmlns:a16="http://schemas.microsoft.com/office/drawing/2014/main" id="{CEA4DE60-FCF8-4F47-AF85-DE5E9BACA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7950" y="2149475"/>
              <a:ext cx="169863" cy="1905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1" name="Rectangle 37">
              <a:extLst>
                <a:ext uri="{FF2B5EF4-FFF2-40B4-BE49-F238E27FC236}">
                  <a16:creationId xmlns:a16="http://schemas.microsoft.com/office/drawing/2014/main" id="{C7C79157-3340-4022-A5D2-8C197CBB4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7950" y="2181225"/>
              <a:ext cx="169863" cy="463550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2" name="Rectangle 38">
              <a:extLst>
                <a:ext uri="{FF2B5EF4-FFF2-40B4-BE49-F238E27FC236}">
                  <a16:creationId xmlns:a16="http://schemas.microsoft.com/office/drawing/2014/main" id="{5BE39C0E-3FA8-4F4B-A8E3-71D48FBE3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7950" y="2644775"/>
              <a:ext cx="169863" cy="275590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3" name="Rectangle 39">
              <a:extLst>
                <a:ext uri="{FF2B5EF4-FFF2-40B4-BE49-F238E27FC236}">
                  <a16:creationId xmlns:a16="http://schemas.microsoft.com/office/drawing/2014/main" id="{B8F331D2-01A7-4D60-9C19-1898BEEBA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5838" y="1806575"/>
              <a:ext cx="171450" cy="2921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4" name="Rectangle 40">
              <a:extLst>
                <a:ext uri="{FF2B5EF4-FFF2-40B4-BE49-F238E27FC236}">
                  <a16:creationId xmlns:a16="http://schemas.microsoft.com/office/drawing/2014/main" id="{794AB26C-F828-4C30-976E-E3ECC387C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5838" y="2098675"/>
              <a:ext cx="171450" cy="8255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5" name="Freeform 41">
              <a:extLst>
                <a:ext uri="{FF2B5EF4-FFF2-40B4-BE49-F238E27FC236}">
                  <a16:creationId xmlns:a16="http://schemas.microsoft.com/office/drawing/2014/main" id="{E5B37CFC-87DB-431E-996A-B4A1BE46D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5838" y="2181225"/>
              <a:ext cx="171450" cy="596900"/>
            </a:xfrm>
            <a:custGeom>
              <a:avLst/>
              <a:gdLst>
                <a:gd name="T0" fmla="*/ 108 w 108"/>
                <a:gd name="T1" fmla="*/ 0 h 376"/>
                <a:gd name="T2" fmla="*/ 0 w 108"/>
                <a:gd name="T3" fmla="*/ 0 h 376"/>
                <a:gd name="T4" fmla="*/ 0 w 108"/>
                <a:gd name="T5" fmla="*/ 24 h 376"/>
                <a:gd name="T6" fmla="*/ 0 w 108"/>
                <a:gd name="T7" fmla="*/ 24 h 376"/>
                <a:gd name="T8" fmla="*/ 0 w 108"/>
                <a:gd name="T9" fmla="*/ 376 h 376"/>
                <a:gd name="T10" fmla="*/ 107 w 108"/>
                <a:gd name="T11" fmla="*/ 376 h 376"/>
                <a:gd name="T12" fmla="*/ 107 w 108"/>
                <a:gd name="T13" fmla="*/ 185 h 376"/>
                <a:gd name="T14" fmla="*/ 108 w 108"/>
                <a:gd name="T15" fmla="*/ 185 h 376"/>
                <a:gd name="T16" fmla="*/ 108 w 108"/>
                <a:gd name="T17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376">
                  <a:moveTo>
                    <a:pt x="108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76"/>
                  </a:lnTo>
                  <a:lnTo>
                    <a:pt x="107" y="376"/>
                  </a:lnTo>
                  <a:lnTo>
                    <a:pt x="107" y="185"/>
                  </a:lnTo>
                  <a:lnTo>
                    <a:pt x="108" y="185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6" name="Rectangle 42">
              <a:extLst>
                <a:ext uri="{FF2B5EF4-FFF2-40B4-BE49-F238E27FC236}">
                  <a16:creationId xmlns:a16="http://schemas.microsoft.com/office/drawing/2014/main" id="{6A02C596-EACE-4528-B492-85E874867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5838" y="2778125"/>
              <a:ext cx="169863" cy="262255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7" name="Rectangle 43">
              <a:extLst>
                <a:ext uri="{FF2B5EF4-FFF2-40B4-BE49-F238E27FC236}">
                  <a16:creationId xmlns:a16="http://schemas.microsoft.com/office/drawing/2014/main" id="{2F7DE7B4-9DC2-4DB3-825D-CB3870F49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3113" y="2159000"/>
              <a:ext cx="169863" cy="476250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8" name="Rectangle 44">
              <a:extLst>
                <a:ext uri="{FF2B5EF4-FFF2-40B4-BE49-F238E27FC236}">
                  <a16:creationId xmlns:a16="http://schemas.microsoft.com/office/drawing/2014/main" id="{4835DCB5-23DA-480A-879F-EDBC8C376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3113" y="2109788"/>
              <a:ext cx="169863" cy="2063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9" name="Rectangle 45">
              <a:extLst>
                <a:ext uri="{FF2B5EF4-FFF2-40B4-BE49-F238E27FC236}">
                  <a16:creationId xmlns:a16="http://schemas.microsoft.com/office/drawing/2014/main" id="{557D514A-4713-4BE1-AE31-14AD49548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3113" y="2130425"/>
              <a:ext cx="169863" cy="28575"/>
            </a:xfrm>
            <a:prstGeom prst="rect">
              <a:avLst/>
            </a:prstGeom>
            <a:solidFill>
              <a:srgbClr val="AAD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0" name="Rectangle 46">
              <a:extLst>
                <a:ext uri="{FF2B5EF4-FFF2-40B4-BE49-F238E27FC236}">
                  <a16:creationId xmlns:a16="http://schemas.microsoft.com/office/drawing/2014/main" id="{73EC307C-82C4-413B-874A-BA4220464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3113" y="1806575"/>
              <a:ext cx="169863" cy="30321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1" name="Rectangle 47">
              <a:extLst>
                <a:ext uri="{FF2B5EF4-FFF2-40B4-BE49-F238E27FC236}">
                  <a16:creationId xmlns:a16="http://schemas.microsoft.com/office/drawing/2014/main" id="{447AB57B-3B18-4B9A-9187-B5EE8306C7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3113" y="2635250"/>
              <a:ext cx="169863" cy="2765425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2" name="Rectangle 48">
              <a:extLst>
                <a:ext uri="{FF2B5EF4-FFF2-40B4-BE49-F238E27FC236}">
                  <a16:creationId xmlns:a16="http://schemas.microsoft.com/office/drawing/2014/main" id="{1990194B-5581-44E7-A161-240BB2092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1000" y="1806575"/>
              <a:ext cx="171450" cy="2286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3" name="Rectangle 49">
              <a:extLst>
                <a:ext uri="{FF2B5EF4-FFF2-40B4-BE49-F238E27FC236}">
                  <a16:creationId xmlns:a16="http://schemas.microsoft.com/office/drawing/2014/main" id="{61081FB6-F996-4AC4-AB71-EEC95CB1A6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1000" y="2035175"/>
              <a:ext cx="171450" cy="635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4" name="Freeform 50">
              <a:extLst>
                <a:ext uri="{FF2B5EF4-FFF2-40B4-BE49-F238E27FC236}">
                  <a16:creationId xmlns:a16="http://schemas.microsoft.com/office/drawing/2014/main" id="{60430921-F0AC-44EE-8B2A-F44197FCD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000" y="2098675"/>
              <a:ext cx="171450" cy="731838"/>
            </a:xfrm>
            <a:custGeom>
              <a:avLst/>
              <a:gdLst>
                <a:gd name="T0" fmla="*/ 108 w 108"/>
                <a:gd name="T1" fmla="*/ 0 h 461"/>
                <a:gd name="T2" fmla="*/ 0 w 108"/>
                <a:gd name="T3" fmla="*/ 0 h 461"/>
                <a:gd name="T4" fmla="*/ 0 w 108"/>
                <a:gd name="T5" fmla="*/ 109 h 461"/>
                <a:gd name="T6" fmla="*/ 0 w 108"/>
                <a:gd name="T7" fmla="*/ 109 h 461"/>
                <a:gd name="T8" fmla="*/ 0 w 108"/>
                <a:gd name="T9" fmla="*/ 461 h 461"/>
                <a:gd name="T10" fmla="*/ 107 w 108"/>
                <a:gd name="T11" fmla="*/ 461 h 461"/>
                <a:gd name="T12" fmla="*/ 107 w 108"/>
                <a:gd name="T13" fmla="*/ 237 h 461"/>
                <a:gd name="T14" fmla="*/ 108 w 108"/>
                <a:gd name="T15" fmla="*/ 237 h 461"/>
                <a:gd name="T16" fmla="*/ 108 w 108"/>
                <a:gd name="T17" fmla="*/ 0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61">
                  <a:moveTo>
                    <a:pt x="108" y="0"/>
                  </a:moveTo>
                  <a:lnTo>
                    <a:pt x="0" y="0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461"/>
                  </a:lnTo>
                  <a:lnTo>
                    <a:pt x="107" y="461"/>
                  </a:lnTo>
                  <a:lnTo>
                    <a:pt x="107" y="237"/>
                  </a:lnTo>
                  <a:lnTo>
                    <a:pt x="108" y="23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5" name="Rectangle 51">
              <a:extLst>
                <a:ext uri="{FF2B5EF4-FFF2-40B4-BE49-F238E27FC236}">
                  <a16:creationId xmlns:a16="http://schemas.microsoft.com/office/drawing/2014/main" id="{5FCCBA4E-5E95-48B0-9C1C-D7ADC60F2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1000" y="2830513"/>
              <a:ext cx="169863" cy="257016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6" name="Rectangle 52">
              <a:extLst>
                <a:ext uri="{FF2B5EF4-FFF2-40B4-BE49-F238E27FC236}">
                  <a16:creationId xmlns:a16="http://schemas.microsoft.com/office/drawing/2014/main" id="{D75861A1-44C6-401B-840E-5284CCB46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8275" y="2062163"/>
              <a:ext cx="171450" cy="254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7" name="Rectangle 53">
              <a:extLst>
                <a:ext uri="{FF2B5EF4-FFF2-40B4-BE49-F238E27FC236}">
                  <a16:creationId xmlns:a16="http://schemas.microsoft.com/office/drawing/2014/main" id="{F58AA470-3529-4250-B46E-3EB8C1C666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8275" y="1806575"/>
              <a:ext cx="171450" cy="255588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8" name="Rectangle 54">
              <a:extLst>
                <a:ext uri="{FF2B5EF4-FFF2-40B4-BE49-F238E27FC236}">
                  <a16:creationId xmlns:a16="http://schemas.microsoft.com/office/drawing/2014/main" id="{AF620F75-C04E-433E-8B52-BF6174F2A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8275" y="2087563"/>
              <a:ext cx="171450" cy="615950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9" name="Rectangle 55">
              <a:extLst>
                <a:ext uri="{FF2B5EF4-FFF2-40B4-BE49-F238E27FC236}">
                  <a16:creationId xmlns:a16="http://schemas.microsoft.com/office/drawing/2014/main" id="{EFF37FCC-A17B-470F-92D6-DB48E35BF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8275" y="2703513"/>
              <a:ext cx="171450" cy="2697163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0" name="Rectangle 56">
              <a:extLst>
                <a:ext uri="{FF2B5EF4-FFF2-40B4-BE49-F238E27FC236}">
                  <a16:creationId xmlns:a16="http://schemas.microsoft.com/office/drawing/2014/main" id="{BE71FD6A-C448-43F2-9AE5-4E10B8A04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7750" y="2052638"/>
              <a:ext cx="169863" cy="28575"/>
            </a:xfrm>
            <a:prstGeom prst="rect">
              <a:avLst/>
            </a:prstGeom>
            <a:solidFill>
              <a:srgbClr val="FCC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1" name="Rectangle 57">
              <a:extLst>
                <a:ext uri="{FF2B5EF4-FFF2-40B4-BE49-F238E27FC236}">
                  <a16:creationId xmlns:a16="http://schemas.microsoft.com/office/drawing/2014/main" id="{92CE37F5-847F-4544-BECC-251A6B8DF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7750" y="2014538"/>
              <a:ext cx="169863" cy="381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2" name="Rectangle 58">
              <a:extLst>
                <a:ext uri="{FF2B5EF4-FFF2-40B4-BE49-F238E27FC236}">
                  <a16:creationId xmlns:a16="http://schemas.microsoft.com/office/drawing/2014/main" id="{4A7C6F82-A31B-4711-94E6-D6160E78E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7750" y="1806575"/>
              <a:ext cx="169863" cy="2079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3" name="Freeform 59">
              <a:extLst>
                <a:ext uri="{FF2B5EF4-FFF2-40B4-BE49-F238E27FC236}">
                  <a16:creationId xmlns:a16="http://schemas.microsoft.com/office/drawing/2014/main" id="{F16F149C-F2AA-44DB-A171-AD1E29CD9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6163" y="2081213"/>
              <a:ext cx="171450" cy="579438"/>
            </a:xfrm>
            <a:custGeom>
              <a:avLst/>
              <a:gdLst>
                <a:gd name="T0" fmla="*/ 108 w 108"/>
                <a:gd name="T1" fmla="*/ 0 h 365"/>
                <a:gd name="T2" fmla="*/ 1 w 108"/>
                <a:gd name="T3" fmla="*/ 0 h 365"/>
                <a:gd name="T4" fmla="*/ 1 w 108"/>
                <a:gd name="T5" fmla="*/ 118 h 365"/>
                <a:gd name="T6" fmla="*/ 0 w 108"/>
                <a:gd name="T7" fmla="*/ 118 h 365"/>
                <a:gd name="T8" fmla="*/ 0 w 108"/>
                <a:gd name="T9" fmla="*/ 365 h 365"/>
                <a:gd name="T10" fmla="*/ 108 w 108"/>
                <a:gd name="T11" fmla="*/ 365 h 365"/>
                <a:gd name="T12" fmla="*/ 108 w 108"/>
                <a:gd name="T13" fmla="*/ 248 h 365"/>
                <a:gd name="T14" fmla="*/ 108 w 108"/>
                <a:gd name="T15" fmla="*/ 248 h 365"/>
                <a:gd name="T16" fmla="*/ 108 w 108"/>
                <a:gd name="T17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365">
                  <a:moveTo>
                    <a:pt x="108" y="0"/>
                  </a:moveTo>
                  <a:lnTo>
                    <a:pt x="1" y="0"/>
                  </a:lnTo>
                  <a:lnTo>
                    <a:pt x="1" y="118"/>
                  </a:lnTo>
                  <a:lnTo>
                    <a:pt x="0" y="118"/>
                  </a:lnTo>
                  <a:lnTo>
                    <a:pt x="0" y="365"/>
                  </a:lnTo>
                  <a:lnTo>
                    <a:pt x="108" y="365"/>
                  </a:lnTo>
                  <a:lnTo>
                    <a:pt x="108" y="248"/>
                  </a:lnTo>
                  <a:lnTo>
                    <a:pt x="108" y="24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4" name="Rectangle 60">
              <a:extLst>
                <a:ext uri="{FF2B5EF4-FFF2-40B4-BE49-F238E27FC236}">
                  <a16:creationId xmlns:a16="http://schemas.microsoft.com/office/drawing/2014/main" id="{C176AF7C-D229-4808-9C2C-CD572CB97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6163" y="2660650"/>
              <a:ext cx="171450" cy="27400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5" name="Rectangle 61">
              <a:extLst>
                <a:ext uri="{FF2B5EF4-FFF2-40B4-BE49-F238E27FC236}">
                  <a16:creationId xmlns:a16="http://schemas.microsoft.com/office/drawing/2014/main" id="{40B7463E-92CC-4FA4-B084-CFEFD98E8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2913" y="1965325"/>
              <a:ext cx="169863" cy="66675"/>
            </a:xfrm>
            <a:prstGeom prst="rect">
              <a:avLst/>
            </a:prstGeom>
            <a:solidFill>
              <a:srgbClr val="FCC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6" name="Rectangle 62">
              <a:extLst>
                <a:ext uri="{FF2B5EF4-FFF2-40B4-BE49-F238E27FC236}">
                  <a16:creationId xmlns:a16="http://schemas.microsoft.com/office/drawing/2014/main" id="{CA7F7045-E286-4C31-BBB6-692E07C2A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2913" y="1806575"/>
              <a:ext cx="169863" cy="15875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7" name="Freeform 63">
              <a:extLst>
                <a:ext uri="{FF2B5EF4-FFF2-40B4-BE49-F238E27FC236}">
                  <a16:creationId xmlns:a16="http://schemas.microsoft.com/office/drawing/2014/main" id="{E86576C4-58DF-4465-9F84-795ED0ACC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2032000"/>
              <a:ext cx="171450" cy="531813"/>
            </a:xfrm>
            <a:custGeom>
              <a:avLst/>
              <a:gdLst>
                <a:gd name="T0" fmla="*/ 0 w 108"/>
                <a:gd name="T1" fmla="*/ 57 h 335"/>
                <a:gd name="T2" fmla="*/ 0 w 108"/>
                <a:gd name="T3" fmla="*/ 335 h 335"/>
                <a:gd name="T4" fmla="*/ 108 w 108"/>
                <a:gd name="T5" fmla="*/ 335 h 335"/>
                <a:gd name="T6" fmla="*/ 108 w 108"/>
                <a:gd name="T7" fmla="*/ 279 h 335"/>
                <a:gd name="T8" fmla="*/ 108 w 108"/>
                <a:gd name="T9" fmla="*/ 279 h 335"/>
                <a:gd name="T10" fmla="*/ 108 w 108"/>
                <a:gd name="T11" fmla="*/ 0 h 335"/>
                <a:gd name="T12" fmla="*/ 1 w 108"/>
                <a:gd name="T13" fmla="*/ 0 h 335"/>
                <a:gd name="T14" fmla="*/ 1 w 108"/>
                <a:gd name="T15" fmla="*/ 57 h 335"/>
                <a:gd name="T16" fmla="*/ 0 w 108"/>
                <a:gd name="T17" fmla="*/ 5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335">
                  <a:moveTo>
                    <a:pt x="0" y="57"/>
                  </a:moveTo>
                  <a:lnTo>
                    <a:pt x="0" y="335"/>
                  </a:lnTo>
                  <a:lnTo>
                    <a:pt x="108" y="335"/>
                  </a:lnTo>
                  <a:lnTo>
                    <a:pt x="108" y="279"/>
                  </a:lnTo>
                  <a:lnTo>
                    <a:pt x="108" y="279"/>
                  </a:lnTo>
                  <a:lnTo>
                    <a:pt x="108" y="0"/>
                  </a:lnTo>
                  <a:lnTo>
                    <a:pt x="1" y="0"/>
                  </a:lnTo>
                  <a:lnTo>
                    <a:pt x="1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8" name="Rectangle 64">
              <a:extLst>
                <a:ext uri="{FF2B5EF4-FFF2-40B4-BE49-F238E27FC236}">
                  <a16:creationId xmlns:a16="http://schemas.microsoft.com/office/drawing/2014/main" id="{A526E294-EDED-408C-9C6D-3A8DC2BD11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1325" y="2563813"/>
              <a:ext cx="171450" cy="283686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9" name="Rectangle 65">
              <a:extLst>
                <a:ext uri="{FF2B5EF4-FFF2-40B4-BE49-F238E27FC236}">
                  <a16:creationId xmlns:a16="http://schemas.microsoft.com/office/drawing/2014/main" id="{3528BAAC-3E0F-4192-9AC7-B0203D46C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5025" y="2057400"/>
              <a:ext cx="169863" cy="22225"/>
            </a:xfrm>
            <a:prstGeom prst="rect">
              <a:avLst/>
            </a:prstGeom>
            <a:solidFill>
              <a:srgbClr val="AAD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id="{B5A90107-55F3-4AFA-BE91-82239F91C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5025" y="2032000"/>
              <a:ext cx="169863" cy="254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1" name="Rectangle 67">
              <a:extLst>
                <a:ext uri="{FF2B5EF4-FFF2-40B4-BE49-F238E27FC236}">
                  <a16:creationId xmlns:a16="http://schemas.microsoft.com/office/drawing/2014/main" id="{1934358E-F5F9-4875-B5A3-9320978FE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5025" y="1806575"/>
              <a:ext cx="169863" cy="225425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2" name="Rectangle 68">
              <a:extLst>
                <a:ext uri="{FF2B5EF4-FFF2-40B4-BE49-F238E27FC236}">
                  <a16:creationId xmlns:a16="http://schemas.microsoft.com/office/drawing/2014/main" id="{F17EE426-D3B3-4565-8493-AE24B349A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5025" y="2079625"/>
              <a:ext cx="169863" cy="488950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3" name="Rectangle 69">
              <a:extLst>
                <a:ext uri="{FF2B5EF4-FFF2-40B4-BE49-F238E27FC236}">
                  <a16:creationId xmlns:a16="http://schemas.microsoft.com/office/drawing/2014/main" id="{6C235FD7-658F-4B02-AA5E-AF651D8C4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5025" y="2568575"/>
              <a:ext cx="169863" cy="283210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4" name="Rectangle 70">
              <a:extLst>
                <a:ext uri="{FF2B5EF4-FFF2-40B4-BE49-F238E27FC236}">
                  <a16:creationId xmlns:a16="http://schemas.microsoft.com/office/drawing/2014/main" id="{D689C490-CDEF-4D27-B570-ECB9C64D2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8075" y="1906588"/>
              <a:ext cx="169863" cy="2063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5" name="Rectangle 71">
              <a:extLst>
                <a:ext uri="{FF2B5EF4-FFF2-40B4-BE49-F238E27FC236}">
                  <a16:creationId xmlns:a16="http://schemas.microsoft.com/office/drawing/2014/main" id="{8664F958-BD5E-4CF8-BB9C-9DF81729F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8075" y="1806575"/>
              <a:ext cx="169863" cy="10001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6" name="Freeform 72">
              <a:extLst>
                <a:ext uri="{FF2B5EF4-FFF2-40B4-BE49-F238E27FC236}">
                  <a16:creationId xmlns:a16="http://schemas.microsoft.com/office/drawing/2014/main" id="{8AF3832C-D1B5-4ECF-8083-BE0251163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075" y="1927225"/>
              <a:ext cx="169863" cy="58738"/>
            </a:xfrm>
            <a:custGeom>
              <a:avLst/>
              <a:gdLst>
                <a:gd name="T0" fmla="*/ 107 w 107"/>
                <a:gd name="T1" fmla="*/ 37 h 37"/>
                <a:gd name="T2" fmla="*/ 107 w 107"/>
                <a:gd name="T3" fmla="*/ 0 h 37"/>
                <a:gd name="T4" fmla="*/ 0 w 107"/>
                <a:gd name="T5" fmla="*/ 0 h 37"/>
                <a:gd name="T6" fmla="*/ 0 w 107"/>
                <a:gd name="T7" fmla="*/ 15 h 37"/>
                <a:gd name="T8" fmla="*/ 0 w 107"/>
                <a:gd name="T9" fmla="*/ 37 h 37"/>
                <a:gd name="T10" fmla="*/ 107 w 107"/>
                <a:gd name="T1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37">
                  <a:moveTo>
                    <a:pt x="107" y="37"/>
                  </a:moveTo>
                  <a:lnTo>
                    <a:pt x="10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0" y="37"/>
                  </a:lnTo>
                  <a:lnTo>
                    <a:pt x="107" y="37"/>
                  </a:lnTo>
                  <a:close/>
                </a:path>
              </a:pathLst>
            </a:custGeom>
            <a:solidFill>
              <a:srgbClr val="FCC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7" name="Freeform 73">
              <a:extLst>
                <a:ext uri="{FF2B5EF4-FFF2-40B4-BE49-F238E27FC236}">
                  <a16:creationId xmlns:a16="http://schemas.microsoft.com/office/drawing/2014/main" id="{6C89986F-4CD1-4CF5-8114-3ABE1846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6488" y="1951038"/>
              <a:ext cx="171450" cy="558800"/>
            </a:xfrm>
            <a:custGeom>
              <a:avLst/>
              <a:gdLst>
                <a:gd name="T0" fmla="*/ 108 w 108"/>
                <a:gd name="T1" fmla="*/ 330 h 352"/>
                <a:gd name="T2" fmla="*/ 108 w 108"/>
                <a:gd name="T3" fmla="*/ 330 h 352"/>
                <a:gd name="T4" fmla="*/ 108 w 108"/>
                <a:gd name="T5" fmla="*/ 22 h 352"/>
                <a:gd name="T6" fmla="*/ 1 w 108"/>
                <a:gd name="T7" fmla="*/ 22 h 352"/>
                <a:gd name="T8" fmla="*/ 1 w 108"/>
                <a:gd name="T9" fmla="*/ 0 h 352"/>
                <a:gd name="T10" fmla="*/ 0 w 108"/>
                <a:gd name="T11" fmla="*/ 0 h 352"/>
                <a:gd name="T12" fmla="*/ 0 w 108"/>
                <a:gd name="T13" fmla="*/ 352 h 352"/>
                <a:gd name="T14" fmla="*/ 108 w 108"/>
                <a:gd name="T15" fmla="*/ 352 h 352"/>
                <a:gd name="T16" fmla="*/ 108 w 108"/>
                <a:gd name="T17" fmla="*/ 33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352">
                  <a:moveTo>
                    <a:pt x="108" y="330"/>
                  </a:moveTo>
                  <a:lnTo>
                    <a:pt x="108" y="330"/>
                  </a:lnTo>
                  <a:lnTo>
                    <a:pt x="108" y="22"/>
                  </a:lnTo>
                  <a:lnTo>
                    <a:pt x="1" y="22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52"/>
                  </a:lnTo>
                  <a:lnTo>
                    <a:pt x="108" y="352"/>
                  </a:lnTo>
                  <a:lnTo>
                    <a:pt x="108" y="330"/>
                  </a:lnTo>
                  <a:close/>
                </a:path>
              </a:pathLst>
            </a:cu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8" name="Rectangle 74">
              <a:extLst>
                <a:ext uri="{FF2B5EF4-FFF2-40B4-BE49-F238E27FC236}">
                  <a16:creationId xmlns:a16="http://schemas.microsoft.com/office/drawing/2014/main" id="{3A29FD15-2292-4742-82CC-54C9B8B145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6488" y="2509838"/>
              <a:ext cx="171450" cy="289083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9" name="Rectangle 75">
              <a:extLst>
                <a:ext uri="{FF2B5EF4-FFF2-40B4-BE49-F238E27FC236}">
                  <a16:creationId xmlns:a16="http://schemas.microsoft.com/office/drawing/2014/main" id="{024C31DA-D890-4A17-BCF9-7BDB5E22F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188" y="2028825"/>
              <a:ext cx="169863" cy="11113"/>
            </a:xfrm>
            <a:prstGeom prst="rect">
              <a:avLst/>
            </a:prstGeom>
            <a:solidFill>
              <a:srgbClr val="AAD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0" name="Rectangle 76">
              <a:extLst>
                <a:ext uri="{FF2B5EF4-FFF2-40B4-BE49-F238E27FC236}">
                  <a16:creationId xmlns:a16="http://schemas.microsoft.com/office/drawing/2014/main" id="{B7864984-16DC-4734-83DF-0D03F247F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188" y="2009775"/>
              <a:ext cx="169863" cy="1905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1" name="Rectangle 77">
              <a:extLst>
                <a:ext uri="{FF2B5EF4-FFF2-40B4-BE49-F238E27FC236}">
                  <a16:creationId xmlns:a16="http://schemas.microsoft.com/office/drawing/2014/main" id="{D9DC7CAB-C864-40F7-965C-C68D605CD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188" y="1806575"/>
              <a:ext cx="169863" cy="203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2" name="Rectangle 78">
              <a:extLst>
                <a:ext uri="{FF2B5EF4-FFF2-40B4-BE49-F238E27FC236}">
                  <a16:creationId xmlns:a16="http://schemas.microsoft.com/office/drawing/2014/main" id="{2C5B510A-EC95-4CDD-81A9-BC6661470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188" y="2039938"/>
              <a:ext cx="169863" cy="528638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3" name="Rectangle 79">
              <a:extLst>
                <a:ext uri="{FF2B5EF4-FFF2-40B4-BE49-F238E27FC236}">
                  <a16:creationId xmlns:a16="http://schemas.microsoft.com/office/drawing/2014/main" id="{EEBE397E-AB0E-4F34-9561-94CB6E464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188" y="2568575"/>
              <a:ext cx="169863" cy="283210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4" name="Rectangle 80">
              <a:extLst>
                <a:ext uri="{FF2B5EF4-FFF2-40B4-BE49-F238E27FC236}">
                  <a16:creationId xmlns:a16="http://schemas.microsoft.com/office/drawing/2014/main" id="{96CB48E4-7EEF-4620-BDF4-744DF2D32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5350" y="1806575"/>
              <a:ext cx="169863" cy="1698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5" name="Rectangle 81">
              <a:extLst>
                <a:ext uri="{FF2B5EF4-FFF2-40B4-BE49-F238E27FC236}">
                  <a16:creationId xmlns:a16="http://schemas.microsoft.com/office/drawing/2014/main" id="{2CF049E3-4C15-4B41-A648-69BB2DD64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5350" y="1976438"/>
              <a:ext cx="169863" cy="127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6" name="Rectangle 82">
              <a:extLst>
                <a:ext uri="{FF2B5EF4-FFF2-40B4-BE49-F238E27FC236}">
                  <a16:creationId xmlns:a16="http://schemas.microsoft.com/office/drawing/2014/main" id="{D8553BA6-464F-412C-BB4E-4AE6AB08D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5350" y="1989138"/>
              <a:ext cx="169863" cy="22225"/>
            </a:xfrm>
            <a:prstGeom prst="rect">
              <a:avLst/>
            </a:prstGeom>
            <a:solidFill>
              <a:srgbClr val="AAD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7" name="Rectangle 83">
              <a:extLst>
                <a:ext uri="{FF2B5EF4-FFF2-40B4-BE49-F238E27FC236}">
                  <a16:creationId xmlns:a16="http://schemas.microsoft.com/office/drawing/2014/main" id="{3CC25458-30A8-4B82-8EED-5656AC19E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5350" y="2011363"/>
              <a:ext cx="169863" cy="612775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8" name="Rectangle 84">
              <a:extLst>
                <a:ext uri="{FF2B5EF4-FFF2-40B4-BE49-F238E27FC236}">
                  <a16:creationId xmlns:a16="http://schemas.microsoft.com/office/drawing/2014/main" id="{AC9EBF6A-1B72-46E7-A2FC-F758A205B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5350" y="2624138"/>
              <a:ext cx="169863" cy="2776538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9" name="Rectangle 85">
              <a:extLst>
                <a:ext uri="{FF2B5EF4-FFF2-40B4-BE49-F238E27FC236}">
                  <a16:creationId xmlns:a16="http://schemas.microsoft.com/office/drawing/2014/main" id="{914E176F-DCE5-453F-BBE8-BECE10885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1806575"/>
              <a:ext cx="169863" cy="130175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0" name="Rectangle 86">
              <a:extLst>
                <a:ext uri="{FF2B5EF4-FFF2-40B4-BE49-F238E27FC236}">
                  <a16:creationId xmlns:a16="http://schemas.microsoft.com/office/drawing/2014/main" id="{0DD9CF91-514A-4B77-AFFC-326CC73D3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1936750"/>
              <a:ext cx="169863" cy="41275"/>
            </a:xfrm>
            <a:prstGeom prst="rect">
              <a:avLst/>
            </a:prstGeom>
            <a:solidFill>
              <a:srgbClr val="AAD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1" name="Rectangle 87">
              <a:extLst>
                <a:ext uri="{FF2B5EF4-FFF2-40B4-BE49-F238E27FC236}">
                  <a16:creationId xmlns:a16="http://schemas.microsoft.com/office/drawing/2014/main" id="{2F62DB34-8A5C-4684-83A2-2792507F7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1978025"/>
              <a:ext cx="169863" cy="500063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2" name="Rectangle 88">
              <a:extLst>
                <a:ext uri="{FF2B5EF4-FFF2-40B4-BE49-F238E27FC236}">
                  <a16:creationId xmlns:a16="http://schemas.microsoft.com/office/drawing/2014/main" id="{E0F05F22-EA03-4D0E-84BE-1C29975C0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2478088"/>
              <a:ext cx="169863" cy="2922588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3" name="Rectangle 89">
              <a:extLst>
                <a:ext uri="{FF2B5EF4-FFF2-40B4-BE49-F238E27FC236}">
                  <a16:creationId xmlns:a16="http://schemas.microsoft.com/office/drawing/2014/main" id="{B2DE127B-2E01-46A8-88FC-C0704A54C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3238" y="1806575"/>
              <a:ext cx="169863" cy="85725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4" name="Rectangle 90">
              <a:extLst>
                <a:ext uri="{FF2B5EF4-FFF2-40B4-BE49-F238E27FC236}">
                  <a16:creationId xmlns:a16="http://schemas.microsoft.com/office/drawing/2014/main" id="{67696238-9321-4B4E-A03E-C468665D8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3238" y="1892300"/>
              <a:ext cx="169863" cy="74613"/>
            </a:xfrm>
            <a:prstGeom prst="rect">
              <a:avLst/>
            </a:prstGeom>
            <a:solidFill>
              <a:srgbClr val="FCC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5" name="Freeform 91">
              <a:extLst>
                <a:ext uri="{FF2B5EF4-FFF2-40B4-BE49-F238E27FC236}">
                  <a16:creationId xmlns:a16="http://schemas.microsoft.com/office/drawing/2014/main" id="{EE46A788-E383-4748-83C3-4F418C167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0" y="1966913"/>
              <a:ext cx="171450" cy="679450"/>
            </a:xfrm>
            <a:custGeom>
              <a:avLst/>
              <a:gdLst>
                <a:gd name="T0" fmla="*/ 108 w 108"/>
                <a:gd name="T1" fmla="*/ 0 h 428"/>
                <a:gd name="T2" fmla="*/ 1 w 108"/>
                <a:gd name="T3" fmla="*/ 0 h 428"/>
                <a:gd name="T4" fmla="*/ 1 w 108"/>
                <a:gd name="T5" fmla="*/ 108 h 428"/>
                <a:gd name="T6" fmla="*/ 0 w 108"/>
                <a:gd name="T7" fmla="*/ 108 h 428"/>
                <a:gd name="T8" fmla="*/ 0 w 108"/>
                <a:gd name="T9" fmla="*/ 428 h 428"/>
                <a:gd name="T10" fmla="*/ 108 w 108"/>
                <a:gd name="T11" fmla="*/ 428 h 428"/>
                <a:gd name="T12" fmla="*/ 108 w 108"/>
                <a:gd name="T13" fmla="*/ 320 h 428"/>
                <a:gd name="T14" fmla="*/ 108 w 108"/>
                <a:gd name="T15" fmla="*/ 320 h 428"/>
                <a:gd name="T16" fmla="*/ 108 w 108"/>
                <a:gd name="T17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28">
                  <a:moveTo>
                    <a:pt x="108" y="0"/>
                  </a:moveTo>
                  <a:lnTo>
                    <a:pt x="1" y="0"/>
                  </a:lnTo>
                  <a:lnTo>
                    <a:pt x="1" y="108"/>
                  </a:lnTo>
                  <a:lnTo>
                    <a:pt x="0" y="108"/>
                  </a:lnTo>
                  <a:lnTo>
                    <a:pt x="0" y="428"/>
                  </a:lnTo>
                  <a:lnTo>
                    <a:pt x="108" y="428"/>
                  </a:lnTo>
                  <a:lnTo>
                    <a:pt x="108" y="320"/>
                  </a:lnTo>
                  <a:lnTo>
                    <a:pt x="108" y="320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6" name="Rectangle 92">
              <a:extLst>
                <a:ext uri="{FF2B5EF4-FFF2-40B4-BE49-F238E27FC236}">
                  <a16:creationId xmlns:a16="http://schemas.microsoft.com/office/drawing/2014/main" id="{A4DE5A11-6D9B-436A-8388-DB8E8D825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2646363"/>
              <a:ext cx="171450" cy="275431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7" name="Rectangle 93">
              <a:extLst>
                <a:ext uri="{FF2B5EF4-FFF2-40B4-BE49-F238E27FC236}">
                  <a16:creationId xmlns:a16="http://schemas.microsoft.com/office/drawing/2014/main" id="{AC04B164-801C-4625-A7E5-367315952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5675" y="1806575"/>
              <a:ext cx="169863" cy="13335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8" name="Rectangle 94">
              <a:extLst>
                <a:ext uri="{FF2B5EF4-FFF2-40B4-BE49-F238E27FC236}">
                  <a16:creationId xmlns:a16="http://schemas.microsoft.com/office/drawing/2014/main" id="{FA76602A-1601-476D-BFAE-F77B01B3E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5675" y="1939925"/>
              <a:ext cx="169863" cy="41275"/>
            </a:xfrm>
            <a:prstGeom prst="rect">
              <a:avLst/>
            </a:prstGeom>
            <a:solidFill>
              <a:srgbClr val="AAD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9" name="Rectangle 95">
              <a:extLst>
                <a:ext uri="{FF2B5EF4-FFF2-40B4-BE49-F238E27FC236}">
                  <a16:creationId xmlns:a16="http://schemas.microsoft.com/office/drawing/2014/main" id="{0378013B-F539-4F9F-AED5-E17A603DD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5675" y="1981200"/>
              <a:ext cx="169863" cy="709613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0" name="Rectangle 96">
              <a:extLst>
                <a:ext uri="{FF2B5EF4-FFF2-40B4-BE49-F238E27FC236}">
                  <a16:creationId xmlns:a16="http://schemas.microsoft.com/office/drawing/2014/main" id="{1020393B-D8EB-4F67-94D9-1A0E5AEB4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5675" y="2690813"/>
              <a:ext cx="169863" cy="2709863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1" name="Rectangle 97">
              <a:extLst>
                <a:ext uri="{FF2B5EF4-FFF2-40B4-BE49-F238E27FC236}">
                  <a16:creationId xmlns:a16="http://schemas.microsoft.com/office/drawing/2014/main" id="{BA6D7E56-C738-4884-90D3-F7F252CD7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400" y="1806575"/>
              <a:ext cx="169863" cy="809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2" name="Freeform 98">
              <a:extLst>
                <a:ext uri="{FF2B5EF4-FFF2-40B4-BE49-F238E27FC236}">
                  <a16:creationId xmlns:a16="http://schemas.microsoft.com/office/drawing/2014/main" id="{FD265E45-CA83-4C46-8FB8-6C7DE1595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400" y="1974850"/>
              <a:ext cx="169863" cy="600075"/>
            </a:xfrm>
            <a:custGeom>
              <a:avLst/>
              <a:gdLst>
                <a:gd name="T0" fmla="*/ 0 w 107"/>
                <a:gd name="T1" fmla="*/ 25 h 378"/>
                <a:gd name="T2" fmla="*/ 0 w 107"/>
                <a:gd name="T3" fmla="*/ 25 h 378"/>
                <a:gd name="T4" fmla="*/ 0 w 107"/>
                <a:gd name="T5" fmla="*/ 378 h 378"/>
                <a:gd name="T6" fmla="*/ 107 w 107"/>
                <a:gd name="T7" fmla="*/ 378 h 378"/>
                <a:gd name="T8" fmla="*/ 107 w 107"/>
                <a:gd name="T9" fmla="*/ 315 h 378"/>
                <a:gd name="T10" fmla="*/ 107 w 107"/>
                <a:gd name="T11" fmla="*/ 315 h 378"/>
                <a:gd name="T12" fmla="*/ 107 w 107"/>
                <a:gd name="T13" fmla="*/ 0 h 378"/>
                <a:gd name="T14" fmla="*/ 0 w 107"/>
                <a:gd name="T15" fmla="*/ 0 h 378"/>
                <a:gd name="T16" fmla="*/ 0 w 107"/>
                <a:gd name="T17" fmla="*/ 25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378">
                  <a:moveTo>
                    <a:pt x="0" y="25"/>
                  </a:moveTo>
                  <a:lnTo>
                    <a:pt x="0" y="25"/>
                  </a:lnTo>
                  <a:lnTo>
                    <a:pt x="0" y="378"/>
                  </a:lnTo>
                  <a:lnTo>
                    <a:pt x="107" y="378"/>
                  </a:lnTo>
                  <a:lnTo>
                    <a:pt x="107" y="315"/>
                  </a:lnTo>
                  <a:lnTo>
                    <a:pt x="107" y="315"/>
                  </a:lnTo>
                  <a:lnTo>
                    <a:pt x="107" y="0"/>
                  </a:lnTo>
                  <a:lnTo>
                    <a:pt x="0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3" name="Rectangle 99">
              <a:extLst>
                <a:ext uri="{FF2B5EF4-FFF2-40B4-BE49-F238E27FC236}">
                  <a16:creationId xmlns:a16="http://schemas.microsoft.com/office/drawing/2014/main" id="{346F3A3F-6CCB-4815-B8E7-1DD71663D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400" y="1887538"/>
              <a:ext cx="169863" cy="87313"/>
            </a:xfrm>
            <a:prstGeom prst="rect">
              <a:avLst/>
            </a:prstGeom>
            <a:solidFill>
              <a:srgbClr val="FCC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4" name="Rectangle 100">
              <a:extLst>
                <a:ext uri="{FF2B5EF4-FFF2-40B4-BE49-F238E27FC236}">
                  <a16:creationId xmlns:a16="http://schemas.microsoft.com/office/drawing/2014/main" id="{BAC10091-FCF3-4702-B33A-34BC2DD6E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400" y="2574925"/>
              <a:ext cx="169863" cy="282575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5" name="Rectangle 101">
              <a:extLst>
                <a:ext uri="{FF2B5EF4-FFF2-40B4-BE49-F238E27FC236}">
                  <a16:creationId xmlns:a16="http://schemas.microsoft.com/office/drawing/2014/main" id="{9521E785-FE2B-404C-A71A-A0A795419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0838" y="1874838"/>
              <a:ext cx="169863" cy="58738"/>
            </a:xfrm>
            <a:prstGeom prst="rect">
              <a:avLst/>
            </a:prstGeom>
            <a:solidFill>
              <a:srgbClr val="AAD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6" name="Rectangle 102">
              <a:extLst>
                <a:ext uri="{FF2B5EF4-FFF2-40B4-BE49-F238E27FC236}">
                  <a16:creationId xmlns:a16="http://schemas.microsoft.com/office/drawing/2014/main" id="{3B0F95E5-A4FC-49A9-BC1E-7322AAFE1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0838" y="1806575"/>
              <a:ext cx="169863" cy="682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7" name="Rectangle 103">
              <a:extLst>
                <a:ext uri="{FF2B5EF4-FFF2-40B4-BE49-F238E27FC236}">
                  <a16:creationId xmlns:a16="http://schemas.microsoft.com/office/drawing/2014/main" id="{9700F042-DD10-4F92-BF26-5B5A75EBA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0838" y="1933575"/>
              <a:ext cx="169863" cy="666750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8" name="Rectangle 104">
              <a:extLst>
                <a:ext uri="{FF2B5EF4-FFF2-40B4-BE49-F238E27FC236}">
                  <a16:creationId xmlns:a16="http://schemas.microsoft.com/office/drawing/2014/main" id="{36C6D720-40C5-49B4-9AB0-76985D989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0838" y="2600325"/>
              <a:ext cx="169863" cy="280035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9" name="Rectangle 105">
              <a:extLst>
                <a:ext uri="{FF2B5EF4-FFF2-40B4-BE49-F238E27FC236}">
                  <a16:creationId xmlns:a16="http://schemas.microsoft.com/office/drawing/2014/main" id="{8C57A1FB-60D4-4C41-9E8A-750115454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3563" y="1806575"/>
              <a:ext cx="169863" cy="555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0" name="Rectangle 106">
              <a:extLst>
                <a:ext uri="{FF2B5EF4-FFF2-40B4-BE49-F238E27FC236}">
                  <a16:creationId xmlns:a16="http://schemas.microsoft.com/office/drawing/2014/main" id="{BC0C84EB-FC5F-4119-B457-2905D5896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3563" y="1862138"/>
              <a:ext cx="169863" cy="88900"/>
            </a:xfrm>
            <a:prstGeom prst="rect">
              <a:avLst/>
            </a:prstGeom>
            <a:solidFill>
              <a:srgbClr val="FCC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1" name="Freeform 107">
              <a:extLst>
                <a:ext uri="{FF2B5EF4-FFF2-40B4-BE49-F238E27FC236}">
                  <a16:creationId xmlns:a16="http://schemas.microsoft.com/office/drawing/2014/main" id="{AC6CFDA4-8176-4163-A537-250037190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3563" y="1951038"/>
              <a:ext cx="169863" cy="660400"/>
            </a:xfrm>
            <a:custGeom>
              <a:avLst/>
              <a:gdLst>
                <a:gd name="T0" fmla="*/ 107 w 107"/>
                <a:gd name="T1" fmla="*/ 0 h 416"/>
                <a:gd name="T2" fmla="*/ 0 w 107"/>
                <a:gd name="T3" fmla="*/ 0 h 416"/>
                <a:gd name="T4" fmla="*/ 0 w 107"/>
                <a:gd name="T5" fmla="*/ 330 h 416"/>
                <a:gd name="T6" fmla="*/ 0 w 107"/>
                <a:gd name="T7" fmla="*/ 416 h 416"/>
                <a:gd name="T8" fmla="*/ 107 w 107"/>
                <a:gd name="T9" fmla="*/ 416 h 416"/>
                <a:gd name="T10" fmla="*/ 107 w 107"/>
                <a:gd name="T11" fmla="*/ 416 h 416"/>
                <a:gd name="T12" fmla="*/ 107 w 107"/>
                <a:gd name="T13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416">
                  <a:moveTo>
                    <a:pt x="107" y="0"/>
                  </a:moveTo>
                  <a:lnTo>
                    <a:pt x="0" y="0"/>
                  </a:lnTo>
                  <a:lnTo>
                    <a:pt x="0" y="330"/>
                  </a:lnTo>
                  <a:lnTo>
                    <a:pt x="0" y="416"/>
                  </a:lnTo>
                  <a:lnTo>
                    <a:pt x="107" y="416"/>
                  </a:lnTo>
                  <a:lnTo>
                    <a:pt x="107" y="416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2" name="Freeform 108">
              <a:extLst>
                <a:ext uri="{FF2B5EF4-FFF2-40B4-BE49-F238E27FC236}">
                  <a16:creationId xmlns:a16="http://schemas.microsoft.com/office/drawing/2014/main" id="{69BC36EF-7CA5-4905-9200-DD80FD135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3563" y="2474913"/>
              <a:ext cx="169863" cy="2925763"/>
            </a:xfrm>
            <a:custGeom>
              <a:avLst/>
              <a:gdLst>
                <a:gd name="T0" fmla="*/ 107 w 107"/>
                <a:gd name="T1" fmla="*/ 86 h 1843"/>
                <a:gd name="T2" fmla="*/ 0 w 107"/>
                <a:gd name="T3" fmla="*/ 86 h 1843"/>
                <a:gd name="T4" fmla="*/ 0 w 107"/>
                <a:gd name="T5" fmla="*/ 0 h 1843"/>
                <a:gd name="T6" fmla="*/ 0 w 107"/>
                <a:gd name="T7" fmla="*/ 0 h 1843"/>
                <a:gd name="T8" fmla="*/ 0 w 107"/>
                <a:gd name="T9" fmla="*/ 1843 h 1843"/>
                <a:gd name="T10" fmla="*/ 107 w 107"/>
                <a:gd name="T11" fmla="*/ 1843 h 1843"/>
                <a:gd name="T12" fmla="*/ 107 w 107"/>
                <a:gd name="T13" fmla="*/ 86 h 1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843">
                  <a:moveTo>
                    <a:pt x="107" y="86"/>
                  </a:moveTo>
                  <a:lnTo>
                    <a:pt x="0" y="8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843"/>
                  </a:lnTo>
                  <a:lnTo>
                    <a:pt x="107" y="1843"/>
                  </a:lnTo>
                  <a:lnTo>
                    <a:pt x="107" y="86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3" name="Rectangle 109">
              <a:extLst>
                <a:ext uri="{FF2B5EF4-FFF2-40B4-BE49-F238E27FC236}">
                  <a16:creationId xmlns:a16="http://schemas.microsoft.com/office/drawing/2014/main" id="{3FA90F15-EFE4-4FC7-A124-36D2D0005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725" y="1806575"/>
              <a:ext cx="169863" cy="107950"/>
            </a:xfrm>
            <a:prstGeom prst="rect">
              <a:avLst/>
            </a:prstGeom>
            <a:solidFill>
              <a:srgbClr val="FCC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4" name="Freeform 110">
              <a:extLst>
                <a:ext uri="{FF2B5EF4-FFF2-40B4-BE49-F238E27FC236}">
                  <a16:creationId xmlns:a16="http://schemas.microsoft.com/office/drawing/2014/main" id="{ABCC3320-108B-49C4-9B87-9A0A0A8C5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1914525"/>
              <a:ext cx="169863" cy="560388"/>
            </a:xfrm>
            <a:custGeom>
              <a:avLst/>
              <a:gdLst>
                <a:gd name="T0" fmla="*/ 107 w 107"/>
                <a:gd name="T1" fmla="*/ 0 h 353"/>
                <a:gd name="T2" fmla="*/ 0 w 107"/>
                <a:gd name="T3" fmla="*/ 0 h 353"/>
                <a:gd name="T4" fmla="*/ 0 w 107"/>
                <a:gd name="T5" fmla="*/ 353 h 353"/>
                <a:gd name="T6" fmla="*/ 107 w 107"/>
                <a:gd name="T7" fmla="*/ 353 h 353"/>
                <a:gd name="T8" fmla="*/ 107 w 107"/>
                <a:gd name="T9" fmla="*/ 353 h 353"/>
                <a:gd name="T10" fmla="*/ 107 w 107"/>
                <a:gd name="T11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353">
                  <a:moveTo>
                    <a:pt x="107" y="0"/>
                  </a:moveTo>
                  <a:lnTo>
                    <a:pt x="0" y="0"/>
                  </a:lnTo>
                  <a:lnTo>
                    <a:pt x="0" y="353"/>
                  </a:lnTo>
                  <a:lnTo>
                    <a:pt x="107" y="353"/>
                  </a:lnTo>
                  <a:lnTo>
                    <a:pt x="107" y="353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5" name="Freeform 111">
              <a:extLst>
                <a:ext uri="{FF2B5EF4-FFF2-40B4-BE49-F238E27FC236}">
                  <a16:creationId xmlns:a16="http://schemas.microsoft.com/office/drawing/2014/main" id="{B714CF3C-55A8-401A-8413-0DE2FF28A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7138" y="2474913"/>
              <a:ext cx="171450" cy="2925763"/>
            </a:xfrm>
            <a:custGeom>
              <a:avLst/>
              <a:gdLst>
                <a:gd name="T0" fmla="*/ 108 w 108"/>
                <a:gd name="T1" fmla="*/ 0 h 1843"/>
                <a:gd name="T2" fmla="*/ 1 w 108"/>
                <a:gd name="T3" fmla="*/ 0 h 1843"/>
                <a:gd name="T4" fmla="*/ 0 w 108"/>
                <a:gd name="T5" fmla="*/ 0 h 1843"/>
                <a:gd name="T6" fmla="*/ 0 w 108"/>
                <a:gd name="T7" fmla="*/ 1843 h 1843"/>
                <a:gd name="T8" fmla="*/ 108 w 108"/>
                <a:gd name="T9" fmla="*/ 1843 h 1843"/>
                <a:gd name="T10" fmla="*/ 108 w 108"/>
                <a:gd name="T11" fmla="*/ 0 h 1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843">
                  <a:moveTo>
                    <a:pt x="108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843"/>
                  </a:lnTo>
                  <a:lnTo>
                    <a:pt x="108" y="1843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6" name="Rectangle 112">
              <a:extLst>
                <a:ext uri="{FF2B5EF4-FFF2-40B4-BE49-F238E27FC236}">
                  <a16:creationId xmlns:a16="http://schemas.microsoft.com/office/drawing/2014/main" id="{61F0BB47-00BD-419F-AD14-D527BEB0E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00" y="1806575"/>
              <a:ext cx="169863" cy="107950"/>
            </a:xfrm>
            <a:prstGeom prst="rect">
              <a:avLst/>
            </a:prstGeom>
            <a:solidFill>
              <a:srgbClr val="AAD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7" name="Rectangle 113">
              <a:extLst>
                <a:ext uri="{FF2B5EF4-FFF2-40B4-BE49-F238E27FC236}">
                  <a16:creationId xmlns:a16="http://schemas.microsoft.com/office/drawing/2014/main" id="{3E56277D-033D-4BF4-8386-6A269637D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00" y="1914525"/>
              <a:ext cx="169863" cy="508000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8" name="Rectangle 114">
              <a:extLst>
                <a:ext uri="{FF2B5EF4-FFF2-40B4-BE49-F238E27FC236}">
                  <a16:creationId xmlns:a16="http://schemas.microsoft.com/office/drawing/2014/main" id="{84405231-E61B-4955-BF4E-56C18D7CA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00" y="2422525"/>
              <a:ext cx="169863" cy="297815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9" name="Rectangle 115">
              <a:extLst>
                <a:ext uri="{FF2B5EF4-FFF2-40B4-BE49-F238E27FC236}">
                  <a16:creationId xmlns:a16="http://schemas.microsoft.com/office/drawing/2014/main" id="{66B3D310-4BCB-4811-AC61-48AB4499B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2504" y="1730375"/>
              <a:ext cx="203319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100</a:t>
              </a:r>
              <a:endParaRPr kumimoji="0" lang="fr-FR" altLang="fr-FR" sz="28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20" name="Rectangle 116">
              <a:extLst>
                <a:ext uri="{FF2B5EF4-FFF2-40B4-BE49-F238E27FC236}">
                  <a16:creationId xmlns:a16="http://schemas.microsoft.com/office/drawing/2014/main" id="{02DD9536-4979-4B4B-8E76-682DA88BB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78" y="2090738"/>
              <a:ext cx="135546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90</a:t>
              </a:r>
              <a:endParaRPr kumimoji="0" lang="fr-FR" altLang="fr-FR" sz="28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21" name="Rectangle 117">
              <a:extLst>
                <a:ext uri="{FF2B5EF4-FFF2-40B4-BE49-F238E27FC236}">
                  <a16:creationId xmlns:a16="http://schemas.microsoft.com/office/drawing/2014/main" id="{3D159A32-B89A-409E-AC87-57A837FCF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78" y="2449513"/>
              <a:ext cx="135546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80</a:t>
              </a:r>
              <a:endParaRPr kumimoji="0" lang="fr-FR" altLang="fr-FR" sz="28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22" name="Rectangle 118">
              <a:extLst>
                <a:ext uri="{FF2B5EF4-FFF2-40B4-BE49-F238E27FC236}">
                  <a16:creationId xmlns:a16="http://schemas.microsoft.com/office/drawing/2014/main" id="{4C503DC7-9DCC-4C59-8ECF-861897F75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78" y="3527425"/>
              <a:ext cx="135546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50</a:t>
              </a:r>
              <a:endParaRPr kumimoji="0" lang="fr-FR" altLang="fr-FR" sz="28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23" name="Rectangle 119">
              <a:extLst>
                <a:ext uri="{FF2B5EF4-FFF2-40B4-BE49-F238E27FC236}">
                  <a16:creationId xmlns:a16="http://schemas.microsoft.com/office/drawing/2014/main" id="{20A52A50-DE59-4BC5-B70B-870446471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78" y="2808288"/>
              <a:ext cx="135546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70</a:t>
              </a:r>
              <a:endParaRPr kumimoji="0" lang="fr-FR" altLang="fr-FR" sz="28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24" name="Rectangle 120">
              <a:extLst>
                <a:ext uri="{FF2B5EF4-FFF2-40B4-BE49-F238E27FC236}">
                  <a16:creationId xmlns:a16="http://schemas.microsoft.com/office/drawing/2014/main" id="{4C7A0D0F-540C-4E91-B783-34D3F46CD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78" y="3168650"/>
              <a:ext cx="135546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60</a:t>
              </a:r>
              <a:endParaRPr kumimoji="0" lang="fr-FR" altLang="fr-FR" sz="28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25" name="Rectangle 121">
              <a:extLst>
                <a:ext uri="{FF2B5EF4-FFF2-40B4-BE49-F238E27FC236}">
                  <a16:creationId xmlns:a16="http://schemas.microsoft.com/office/drawing/2014/main" id="{BD5D18FC-AD0E-43DF-8039-F80A395B5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78" y="4246563"/>
              <a:ext cx="135546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30</a:t>
              </a:r>
              <a:endParaRPr kumimoji="0" lang="fr-FR" altLang="fr-FR" sz="28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26" name="Rectangle 122">
              <a:extLst>
                <a:ext uri="{FF2B5EF4-FFF2-40B4-BE49-F238E27FC236}">
                  <a16:creationId xmlns:a16="http://schemas.microsoft.com/office/drawing/2014/main" id="{075590D8-C7F0-41ED-AF8F-9EFC1B737B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78" y="3887788"/>
              <a:ext cx="135546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40</a:t>
              </a:r>
              <a:endParaRPr kumimoji="0" lang="fr-FR" altLang="fr-FR" sz="28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27" name="Rectangle 123">
              <a:extLst>
                <a:ext uri="{FF2B5EF4-FFF2-40B4-BE49-F238E27FC236}">
                  <a16:creationId xmlns:a16="http://schemas.microsoft.com/office/drawing/2014/main" id="{D5568405-8C02-4F9A-99BE-D01DBB0C1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78" y="4606925"/>
              <a:ext cx="135546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20</a:t>
              </a:r>
              <a:endParaRPr kumimoji="0" lang="fr-FR" altLang="fr-FR" sz="28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28" name="Rectangle 124">
              <a:extLst>
                <a:ext uri="{FF2B5EF4-FFF2-40B4-BE49-F238E27FC236}">
                  <a16:creationId xmlns:a16="http://schemas.microsoft.com/office/drawing/2014/main" id="{C25FE955-F1F9-40F4-8837-C5E834976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78" y="4965700"/>
              <a:ext cx="135546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10</a:t>
              </a:r>
              <a:endParaRPr kumimoji="0" lang="fr-FR" altLang="fr-FR" sz="28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29" name="Rectangle 125">
              <a:extLst>
                <a:ext uri="{FF2B5EF4-FFF2-40B4-BE49-F238E27FC236}">
                  <a16:creationId xmlns:a16="http://schemas.microsoft.com/office/drawing/2014/main" id="{2D0B066C-9CB0-4210-844D-148F40F10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8051" y="5324475"/>
              <a:ext cx="67774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0</a:t>
              </a:r>
              <a:endParaRPr kumimoji="0" lang="fr-FR" altLang="fr-FR" sz="28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grpSp>
          <p:nvGrpSpPr>
            <p:cNvPr id="155" name="Groupe 154">
              <a:extLst>
                <a:ext uri="{FF2B5EF4-FFF2-40B4-BE49-F238E27FC236}">
                  <a16:creationId xmlns:a16="http://schemas.microsoft.com/office/drawing/2014/main" id="{A7649396-BE51-4D89-921F-AD6350227982}"/>
                </a:ext>
              </a:extLst>
            </p:cNvPr>
            <p:cNvGrpSpPr/>
            <p:nvPr/>
          </p:nvGrpSpPr>
          <p:grpSpPr>
            <a:xfrm>
              <a:off x="3444875" y="1806575"/>
              <a:ext cx="7827963" cy="3594100"/>
              <a:chOff x="3444875" y="1806575"/>
              <a:chExt cx="7827963" cy="3594100"/>
            </a:xfrm>
          </p:grpSpPr>
          <p:sp>
            <p:nvSpPr>
              <p:cNvPr id="130" name="Line 126">
                <a:extLst>
                  <a:ext uri="{FF2B5EF4-FFF2-40B4-BE49-F238E27FC236}">
                    <a16:creationId xmlns:a16="http://schemas.microsoft.com/office/drawing/2014/main" id="{9D035435-FADD-4119-9C8E-AA2A6F0025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4875" y="1806575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8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31" name="Line 127">
                <a:extLst>
                  <a:ext uri="{FF2B5EF4-FFF2-40B4-BE49-F238E27FC236}">
                    <a16:creationId xmlns:a16="http://schemas.microsoft.com/office/drawing/2014/main" id="{4CBE725E-CF89-40C1-8E64-FE50E6D0CE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4875" y="2525713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8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32" name="Freeform 128">
                <a:extLst>
                  <a:ext uri="{FF2B5EF4-FFF2-40B4-BE49-F238E27FC236}">
                    <a16:creationId xmlns:a16="http://schemas.microsoft.com/office/drawing/2014/main" id="{D2CBB3CE-DEDF-474F-B497-4342B720E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438" y="1806575"/>
                <a:ext cx="0" cy="3594100"/>
              </a:xfrm>
              <a:custGeom>
                <a:avLst/>
                <a:gdLst>
                  <a:gd name="T0" fmla="*/ 2264 h 2264"/>
                  <a:gd name="T1" fmla="*/ 2038 h 2264"/>
                  <a:gd name="T2" fmla="*/ 1811 h 2264"/>
                  <a:gd name="T3" fmla="*/ 1585 h 2264"/>
                  <a:gd name="T4" fmla="*/ 1358 h 2264"/>
                  <a:gd name="T5" fmla="*/ 1132 h 2264"/>
                  <a:gd name="T6" fmla="*/ 906 h 2264"/>
                  <a:gd name="T7" fmla="*/ 679 h 2264"/>
                  <a:gd name="T8" fmla="*/ 453 h 2264"/>
                  <a:gd name="T9" fmla="*/ 226 h 2264"/>
                  <a:gd name="T10" fmla="*/ 0 h 226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</a:cxnLst>
                <a:rect l="0" t="0" r="r" b="b"/>
                <a:pathLst>
                  <a:path h="2264">
                    <a:moveTo>
                      <a:pt x="0" y="2264"/>
                    </a:moveTo>
                    <a:lnTo>
                      <a:pt x="0" y="2038"/>
                    </a:lnTo>
                    <a:lnTo>
                      <a:pt x="0" y="1811"/>
                    </a:lnTo>
                    <a:lnTo>
                      <a:pt x="0" y="1585"/>
                    </a:lnTo>
                    <a:lnTo>
                      <a:pt x="0" y="1358"/>
                    </a:lnTo>
                    <a:lnTo>
                      <a:pt x="0" y="1132"/>
                    </a:lnTo>
                    <a:lnTo>
                      <a:pt x="0" y="906"/>
                    </a:lnTo>
                    <a:lnTo>
                      <a:pt x="0" y="679"/>
                    </a:lnTo>
                    <a:lnTo>
                      <a:pt x="0" y="453"/>
                    </a:lnTo>
                    <a:lnTo>
                      <a:pt x="0" y="22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8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33" name="Line 129">
                <a:extLst>
                  <a:ext uri="{FF2B5EF4-FFF2-40B4-BE49-F238E27FC236}">
                    <a16:creationId xmlns:a16="http://schemas.microsoft.com/office/drawing/2014/main" id="{2ACC3D8C-3C5D-46FC-B466-EF85437E89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4875" y="2165350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8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34" name="Line 130">
                <a:extLst>
                  <a:ext uri="{FF2B5EF4-FFF2-40B4-BE49-F238E27FC236}">
                    <a16:creationId xmlns:a16="http://schemas.microsoft.com/office/drawing/2014/main" id="{A9D7B872-392C-4E6C-8513-DAAEF357A8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4875" y="3244850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8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35" name="Line 131">
                <a:extLst>
                  <a:ext uri="{FF2B5EF4-FFF2-40B4-BE49-F238E27FC236}">
                    <a16:creationId xmlns:a16="http://schemas.microsoft.com/office/drawing/2014/main" id="{8AFBA609-7473-4CD3-A33B-269F79F17C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4875" y="2884488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8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36" name="Line 132">
                <a:extLst>
                  <a:ext uri="{FF2B5EF4-FFF2-40B4-BE49-F238E27FC236}">
                    <a16:creationId xmlns:a16="http://schemas.microsoft.com/office/drawing/2014/main" id="{78D227CD-B671-4F8A-BCF7-0350C6A53A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4875" y="3962400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8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37" name="Line 133">
                <a:extLst>
                  <a:ext uri="{FF2B5EF4-FFF2-40B4-BE49-F238E27FC236}">
                    <a16:creationId xmlns:a16="http://schemas.microsoft.com/office/drawing/2014/main" id="{02798A13-D7A4-460F-8921-A501D6000A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4875" y="3603625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8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38" name="Line 134">
                <a:extLst>
                  <a:ext uri="{FF2B5EF4-FFF2-40B4-BE49-F238E27FC236}">
                    <a16:creationId xmlns:a16="http://schemas.microsoft.com/office/drawing/2014/main" id="{AD9F210E-338A-45CD-B4D5-6992321B79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4875" y="4681538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8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39" name="Line 135">
                <a:extLst>
                  <a:ext uri="{FF2B5EF4-FFF2-40B4-BE49-F238E27FC236}">
                    <a16:creationId xmlns:a16="http://schemas.microsoft.com/office/drawing/2014/main" id="{CE5D9942-AF31-49C4-8DD2-369EB34F74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4875" y="4322763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8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40" name="Line 136">
                <a:extLst>
                  <a:ext uri="{FF2B5EF4-FFF2-40B4-BE49-F238E27FC236}">
                    <a16:creationId xmlns:a16="http://schemas.microsoft.com/office/drawing/2014/main" id="{EDFF2C88-D34F-49FD-BA7E-AE6BE4000D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4875" y="5041900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8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41" name="Freeform 137">
                <a:extLst>
                  <a:ext uri="{FF2B5EF4-FFF2-40B4-BE49-F238E27FC236}">
                    <a16:creationId xmlns:a16="http://schemas.microsoft.com/office/drawing/2014/main" id="{3CE93B97-B52D-4BFA-9A54-EFC414F0F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875" y="5400675"/>
                <a:ext cx="7827963" cy="0"/>
              </a:xfrm>
              <a:custGeom>
                <a:avLst/>
                <a:gdLst>
                  <a:gd name="T0" fmla="*/ 0 w 4931"/>
                  <a:gd name="T1" fmla="*/ 35 w 4931"/>
                  <a:gd name="T2" fmla="*/ 4931 w 493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931">
                    <a:moveTo>
                      <a:pt x="0" y="0"/>
                    </a:moveTo>
                    <a:lnTo>
                      <a:pt x="35" y="0"/>
                    </a:lnTo>
                    <a:lnTo>
                      <a:pt x="4931" y="0"/>
                    </a:lnTo>
                  </a:path>
                </a:pathLst>
              </a:cu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800">
                  <a:solidFill>
                    <a:srgbClr val="000000"/>
                  </a:solidFill>
                  <a:latin typeface="+mj-lt"/>
                </a:endParaRPr>
              </a:p>
            </p:txBody>
          </p:sp>
        </p:grpSp>
        <p:sp>
          <p:nvSpPr>
            <p:cNvPr id="142" name="Rectangle 138">
              <a:extLst>
                <a:ext uri="{FF2B5EF4-FFF2-40B4-BE49-F238E27FC236}">
                  <a16:creationId xmlns:a16="http://schemas.microsoft.com/office/drawing/2014/main" id="{323D2C15-0885-4FF1-B695-7A39E03CB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1756" y="5487035"/>
              <a:ext cx="112033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1200" b="1" dirty="0">
                  <a:solidFill>
                    <a:srgbClr val="000000"/>
                  </a:solidFill>
                  <a:latin typeface="+mj-lt"/>
                </a:rPr>
                <a:t>J0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43" name="Rectangle 139">
              <a:extLst>
                <a:ext uri="{FF2B5EF4-FFF2-40B4-BE49-F238E27FC236}">
                  <a16:creationId xmlns:a16="http://schemas.microsoft.com/office/drawing/2014/main" id="{89106AB6-09F8-42CA-BAE1-101F52565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9348" y="5487035"/>
              <a:ext cx="188105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W4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44" name="Rectangle 140">
              <a:extLst>
                <a:ext uri="{FF2B5EF4-FFF2-40B4-BE49-F238E27FC236}">
                  <a16:creationId xmlns:a16="http://schemas.microsoft.com/office/drawing/2014/main" id="{B9EE7E20-E2C0-4139-8E19-7F6FE823A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4189" y="5487035"/>
              <a:ext cx="188105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W8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45" name="Rectangle 141">
              <a:extLst>
                <a:ext uri="{FF2B5EF4-FFF2-40B4-BE49-F238E27FC236}">
                  <a16:creationId xmlns:a16="http://schemas.microsoft.com/office/drawing/2014/main" id="{30447FBC-6361-4FE0-B025-F741AE17C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4341" y="5487035"/>
              <a:ext cx="255879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W12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46" name="Rectangle 142">
              <a:extLst>
                <a:ext uri="{FF2B5EF4-FFF2-40B4-BE49-F238E27FC236}">
                  <a16:creationId xmlns:a16="http://schemas.microsoft.com/office/drawing/2014/main" id="{16D2E7A7-468B-4564-ACD8-3C5FA06B5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9180" y="5487035"/>
              <a:ext cx="255879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W24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47" name="Rectangle 143">
              <a:extLst>
                <a:ext uri="{FF2B5EF4-FFF2-40B4-BE49-F238E27FC236}">
                  <a16:creationId xmlns:a16="http://schemas.microsoft.com/office/drawing/2014/main" id="{A1B0B93A-663C-4F10-8AE3-9FB0EDFAB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4018" y="5487035"/>
              <a:ext cx="255879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W36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48" name="Rectangle 144">
              <a:extLst>
                <a:ext uri="{FF2B5EF4-FFF2-40B4-BE49-F238E27FC236}">
                  <a16:creationId xmlns:a16="http://schemas.microsoft.com/office/drawing/2014/main" id="{36A4808E-76C1-4F46-BEA4-A52F83077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8856" y="5487035"/>
              <a:ext cx="255879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W48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49" name="Rectangle 145">
              <a:extLst>
                <a:ext uri="{FF2B5EF4-FFF2-40B4-BE49-F238E27FC236}">
                  <a16:creationId xmlns:a16="http://schemas.microsoft.com/office/drawing/2014/main" id="{FE749031-1545-4735-B4B4-6FD90FF44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3692" y="5487035"/>
              <a:ext cx="255879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W60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50" name="Rectangle 146">
              <a:extLst>
                <a:ext uri="{FF2B5EF4-FFF2-40B4-BE49-F238E27FC236}">
                  <a16:creationId xmlns:a16="http://schemas.microsoft.com/office/drawing/2014/main" id="{7E347471-D3BA-4676-AB2A-2028DC643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6943" y="5487035"/>
              <a:ext cx="255879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W72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51" name="Rectangle 147">
              <a:extLst>
                <a:ext uri="{FF2B5EF4-FFF2-40B4-BE49-F238E27FC236}">
                  <a16:creationId xmlns:a16="http://schemas.microsoft.com/office/drawing/2014/main" id="{7416A2AF-7A14-4493-93C0-26EBF2FD7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1781" y="5487035"/>
              <a:ext cx="255879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W84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52" name="Rectangle 148">
              <a:extLst>
                <a:ext uri="{FF2B5EF4-FFF2-40B4-BE49-F238E27FC236}">
                  <a16:creationId xmlns:a16="http://schemas.microsoft.com/office/drawing/2014/main" id="{C20D347A-6AC8-448D-9655-AE65EF5F2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6618" y="5487035"/>
              <a:ext cx="255879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W96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53" name="Rectangle 149">
              <a:extLst>
                <a:ext uri="{FF2B5EF4-FFF2-40B4-BE49-F238E27FC236}">
                  <a16:creationId xmlns:a16="http://schemas.microsoft.com/office/drawing/2014/main" id="{EE90D582-B777-45FD-8738-43C5366AF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8366" y="5487035"/>
              <a:ext cx="323652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W120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54" name="Rectangle 150">
              <a:extLst>
                <a:ext uri="{FF2B5EF4-FFF2-40B4-BE49-F238E27FC236}">
                  <a16:creationId xmlns:a16="http://schemas.microsoft.com/office/drawing/2014/main" id="{B0495302-FFB3-4F46-B02A-CE1C7BF1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43204" y="5487035"/>
              <a:ext cx="323652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W144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</p:grpSp>
      <p:sp>
        <p:nvSpPr>
          <p:cNvPr id="156" name="Rectangle 112">
            <a:extLst>
              <a:ext uri="{FF2B5EF4-FFF2-40B4-BE49-F238E27FC236}">
                <a16:creationId xmlns:a16="http://schemas.microsoft.com/office/drawing/2014/main" id="{F567A371-88CA-4356-BD4A-9642A43D8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140" y="3620556"/>
            <a:ext cx="144000" cy="187343"/>
          </a:xfrm>
          <a:prstGeom prst="rect">
            <a:avLst/>
          </a:prstGeom>
          <a:solidFill>
            <a:srgbClr val="AA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7" name="Rectangle 113">
            <a:extLst>
              <a:ext uri="{FF2B5EF4-FFF2-40B4-BE49-F238E27FC236}">
                <a16:creationId xmlns:a16="http://schemas.microsoft.com/office/drawing/2014/main" id="{25F32F0C-DC2B-483B-84CB-47958862B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140" y="3909964"/>
            <a:ext cx="144000" cy="187343"/>
          </a:xfrm>
          <a:prstGeom prst="rect">
            <a:avLst/>
          </a:prstGeom>
          <a:solidFill>
            <a:srgbClr val="40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8" name="Rectangle 114">
            <a:extLst>
              <a:ext uri="{FF2B5EF4-FFF2-40B4-BE49-F238E27FC236}">
                <a16:creationId xmlns:a16="http://schemas.microsoft.com/office/drawing/2014/main" id="{51E46C49-F7CB-45BA-A0E6-445ED811B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140" y="4199372"/>
            <a:ext cx="144000" cy="187343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9" name="Rectangle 112">
            <a:extLst>
              <a:ext uri="{FF2B5EF4-FFF2-40B4-BE49-F238E27FC236}">
                <a16:creationId xmlns:a16="http://schemas.microsoft.com/office/drawing/2014/main" id="{29B97870-1C0A-49E4-B64A-72D546757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140" y="3331147"/>
            <a:ext cx="144000" cy="187343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0" name="Rectangle 112">
            <a:extLst>
              <a:ext uri="{FF2B5EF4-FFF2-40B4-BE49-F238E27FC236}">
                <a16:creationId xmlns:a16="http://schemas.microsoft.com/office/drawing/2014/main" id="{1DF7E78C-B9F1-4134-8F49-61B269FD8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140" y="3041738"/>
            <a:ext cx="144000" cy="187343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3" name="Rectangle 112">
            <a:extLst>
              <a:ext uri="{FF2B5EF4-FFF2-40B4-BE49-F238E27FC236}">
                <a16:creationId xmlns:a16="http://schemas.microsoft.com/office/drawing/2014/main" id="{4ED91EB5-4682-4738-A8EE-0BB1A4455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2" y="3620556"/>
            <a:ext cx="144000" cy="187343"/>
          </a:xfrm>
          <a:prstGeom prst="rect">
            <a:avLst/>
          </a:prstGeom>
          <a:solidFill>
            <a:srgbClr val="FCCAA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4" name="Rectangle 113">
            <a:extLst>
              <a:ext uri="{FF2B5EF4-FFF2-40B4-BE49-F238E27FC236}">
                <a16:creationId xmlns:a16="http://schemas.microsoft.com/office/drawing/2014/main" id="{78E0F2E1-0334-4345-9C4B-B992E1E79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2" y="3909964"/>
            <a:ext cx="144000" cy="187343"/>
          </a:xfrm>
          <a:prstGeom prst="rect">
            <a:avLst/>
          </a:prstGeom>
          <a:solidFill>
            <a:srgbClr val="F69A5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5" name="Rectangle 114">
            <a:extLst>
              <a:ext uri="{FF2B5EF4-FFF2-40B4-BE49-F238E27FC236}">
                <a16:creationId xmlns:a16="http://schemas.microsoft.com/office/drawing/2014/main" id="{D49F472A-B9C5-4FA9-970B-E09DBC390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2" y="4199372"/>
            <a:ext cx="144000" cy="18734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6" name="Rectangle 112">
            <a:extLst>
              <a:ext uri="{FF2B5EF4-FFF2-40B4-BE49-F238E27FC236}">
                <a16:creationId xmlns:a16="http://schemas.microsoft.com/office/drawing/2014/main" id="{D016E55F-B174-40EC-B21D-E6809CDE2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2" y="3331147"/>
            <a:ext cx="144000" cy="187343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7" name="Rectangle 112">
            <a:extLst>
              <a:ext uri="{FF2B5EF4-FFF2-40B4-BE49-F238E27FC236}">
                <a16:creationId xmlns:a16="http://schemas.microsoft.com/office/drawing/2014/main" id="{C322883E-CB05-46B4-89E3-5DA80FA2B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2" y="3041738"/>
            <a:ext cx="144000" cy="187343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8" name="Rectangle 115">
            <a:extLst>
              <a:ext uri="{FF2B5EF4-FFF2-40B4-BE49-F238E27FC236}">
                <a16:creationId xmlns:a16="http://schemas.microsoft.com/office/drawing/2014/main" id="{A6E2BF12-67F8-46A6-A729-5EA116308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72" y="2474998"/>
            <a:ext cx="5754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DTG/3TC</a:t>
            </a:r>
            <a:b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</a:br>
            <a:r>
              <a:rPr kumimoji="0" lang="fr-FR" altLang="fr-FR" sz="1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(N = 369)</a:t>
            </a:r>
            <a:endParaRPr kumimoji="0" lang="fr-FR" altLang="fr-FR" sz="28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69" name="Rectangle 115">
            <a:extLst>
              <a:ext uri="{FF2B5EF4-FFF2-40B4-BE49-F238E27FC236}">
                <a16:creationId xmlns:a16="http://schemas.microsoft.com/office/drawing/2014/main" id="{783B32A7-D126-44E8-BDA4-737D28F62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097" y="2474998"/>
            <a:ext cx="9528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TAF-based 3DR</a:t>
            </a:r>
            <a:br>
              <a:rPr kumimoji="0" lang="en-US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</a:br>
            <a:r>
              <a:rPr kumimoji="0" lang="en-US" altLang="fr-FR" sz="1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(N = 372)</a:t>
            </a:r>
            <a:endParaRPr kumimoji="0" lang="en-US" altLang="fr-FR" sz="28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70" name="Rectangle 115">
            <a:extLst>
              <a:ext uri="{FF2B5EF4-FFF2-40B4-BE49-F238E27FC236}">
                <a16:creationId xmlns:a16="http://schemas.microsoft.com/office/drawing/2014/main" id="{39C9BB54-E5D1-4F64-9C5C-6A0A31886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797" y="3052220"/>
            <a:ext cx="46326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No data</a:t>
            </a:r>
            <a:endParaRPr kumimoji="0" lang="fr-FR" altLang="fr-FR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71" name="Rectangle 115">
            <a:extLst>
              <a:ext uri="{FF2B5EF4-FFF2-40B4-BE49-F238E27FC236}">
                <a16:creationId xmlns:a16="http://schemas.microsoft.com/office/drawing/2014/main" id="{304CE697-6612-4A14-B4A8-57BCD49A1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797" y="3342762"/>
            <a:ext cx="182806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fr-FR" sz="1100" b="1" dirty="0">
                <a:solidFill>
                  <a:srgbClr val="000000"/>
                </a:solidFill>
                <a:latin typeface="+mj-lt"/>
              </a:rPr>
              <a:t>Discontinuation other reason</a:t>
            </a:r>
            <a:endParaRPr kumimoji="0" lang="en-US" altLang="fr-FR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72" name="Rectangle 115">
            <a:extLst>
              <a:ext uri="{FF2B5EF4-FFF2-40B4-BE49-F238E27FC236}">
                <a16:creationId xmlns:a16="http://schemas.microsoft.com/office/drawing/2014/main" id="{B2B248FA-DAC9-4D37-8C87-C9461E30B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797" y="3631038"/>
            <a:ext cx="11060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HIV RNA ≥ 40 c/</a:t>
            </a:r>
            <a:r>
              <a:rPr kumimoji="0" lang="fr-FR" altLang="fr-FR" sz="11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mL</a:t>
            </a:r>
            <a:endParaRPr kumimoji="0" lang="fr-FR" altLang="fr-FR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73" name="Rectangle 115">
            <a:extLst>
              <a:ext uri="{FF2B5EF4-FFF2-40B4-BE49-F238E27FC236}">
                <a16:creationId xmlns:a16="http://schemas.microsoft.com/office/drawing/2014/main" id="{F2DE386E-F063-4519-89B4-00D904994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797" y="3920446"/>
            <a:ext cx="133369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HIV RNA &lt; 40 c/</a:t>
            </a:r>
            <a:r>
              <a:rPr kumimoji="0" lang="fr-FR" altLang="fr-FR" sz="11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mL</a:t>
            </a:r>
            <a:r>
              <a:rPr lang="fr-FR" altLang="fr-FR" sz="1100" b="1" dirty="0">
                <a:solidFill>
                  <a:srgbClr val="000000"/>
                </a:solidFill>
                <a:latin typeface="+mj-lt"/>
              </a:rPr>
              <a:t>, TD</a:t>
            </a:r>
            <a:endParaRPr kumimoji="0" lang="fr-FR" altLang="fr-FR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74" name="Rectangle 115">
            <a:extLst>
              <a:ext uri="{FF2B5EF4-FFF2-40B4-BE49-F238E27FC236}">
                <a16:creationId xmlns:a16="http://schemas.microsoft.com/office/drawing/2014/main" id="{EA38804D-455E-4776-94A3-D172BF3A8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797" y="4209854"/>
            <a:ext cx="142667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HIV RNA &lt; 40 c/</a:t>
            </a:r>
            <a:r>
              <a:rPr kumimoji="0" lang="fr-FR" altLang="fr-FR" sz="11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mL</a:t>
            </a:r>
            <a:r>
              <a:rPr lang="fr-FR" altLang="fr-FR" sz="1100" b="1" dirty="0">
                <a:solidFill>
                  <a:srgbClr val="000000"/>
                </a:solidFill>
                <a:latin typeface="+mj-lt"/>
              </a:rPr>
              <a:t>, TND</a:t>
            </a:r>
            <a:endParaRPr kumimoji="0" lang="fr-FR" altLang="fr-FR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77" name="Text Box 2">
            <a:extLst>
              <a:ext uri="{FF2B5EF4-FFF2-40B4-BE49-F238E27FC236}">
                <a16:creationId xmlns:a16="http://schemas.microsoft.com/office/drawing/2014/main" id="{41051EA6-62C5-AB41-BF9B-0546A91ED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988" y="2002285"/>
            <a:ext cx="6019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Arial" charset="0"/>
              </a:rPr>
              <a:t>% </a:t>
            </a:r>
            <a:r>
              <a:rPr lang="da-DK" sz="2000" b="1" dirty="0">
                <a:solidFill>
                  <a:srgbClr val="0070C0"/>
                </a:solidFill>
                <a:latin typeface="+mj-lt"/>
                <a:ea typeface="ＭＳ Ｐゴシック" pitchFamily="34" charset="-128"/>
                <a:cs typeface="Arial" charset="0"/>
              </a:rPr>
              <a:t>of</a:t>
            </a: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Arial" charset="0"/>
              </a:rPr>
              <a:t> patients with HIV RNA &lt; 40 c/</a:t>
            </a:r>
            <a:r>
              <a:rPr kumimoji="0" lang="da-DK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Arial" charset="0"/>
              </a:rPr>
              <a:t>mL</a:t>
            </a: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Arial" charset="0"/>
              </a:rPr>
              <a:t> TD et TND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ＭＳ Ｐゴシック" pitchFamily="34" charset="-128"/>
              <a:cs typeface="Arial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48B6B8-45B8-2449-8431-FA44190A1875}"/>
              </a:ext>
            </a:extLst>
          </p:cNvPr>
          <p:cNvSpPr txBox="1"/>
          <p:nvPr/>
        </p:nvSpPr>
        <p:spPr>
          <a:xfrm>
            <a:off x="228600" y="6196667"/>
            <a:ext cx="2103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TD = Target detected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TND = Target not detected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E6690D-0481-C744-A166-812036ABB872}"/>
              </a:ext>
            </a:extLst>
          </p:cNvPr>
          <p:cNvSpPr txBox="1"/>
          <p:nvPr/>
        </p:nvSpPr>
        <p:spPr>
          <a:xfrm>
            <a:off x="2882900" y="2184400"/>
            <a:ext cx="316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+mj-lt"/>
              </a:rPr>
              <a:t>%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E7C856A-82C2-224B-A4EF-82C561325201}"/>
              </a:ext>
            </a:extLst>
          </p:cNvPr>
          <p:cNvSpPr txBox="1"/>
          <p:nvPr/>
        </p:nvSpPr>
        <p:spPr>
          <a:xfrm>
            <a:off x="11473858" y="3196428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+mj-lt"/>
              </a:rPr>
              <a:t>76</a:t>
            </a:r>
          </a:p>
        </p:txBody>
      </p:sp>
      <p:sp>
        <p:nvSpPr>
          <p:cNvPr id="178" name="ZoneTexte 177">
            <a:extLst>
              <a:ext uri="{FF2B5EF4-FFF2-40B4-BE49-F238E27FC236}">
                <a16:creationId xmlns:a16="http://schemas.microsoft.com/office/drawing/2014/main" id="{6953DB8A-5695-9D44-BE64-CA78E4866460}"/>
              </a:ext>
            </a:extLst>
          </p:cNvPr>
          <p:cNvSpPr txBox="1"/>
          <p:nvPr/>
        </p:nvSpPr>
        <p:spPr>
          <a:xfrm>
            <a:off x="11740050" y="3243351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+mj-lt"/>
              </a:rPr>
              <a:t>72</a:t>
            </a:r>
          </a:p>
        </p:txBody>
      </p:sp>
      <p:sp>
        <p:nvSpPr>
          <p:cNvPr id="179" name="Titre 2">
            <a:extLst>
              <a:ext uri="{FF2B5EF4-FFF2-40B4-BE49-F238E27FC236}">
                <a16:creationId xmlns:a16="http://schemas.microsoft.com/office/drawing/2014/main" id="{B9DC7FFA-311B-C142-97AC-F81233D1E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TANGO Study: residual replication at W144</a:t>
            </a:r>
          </a:p>
        </p:txBody>
      </p:sp>
      <p:sp>
        <p:nvSpPr>
          <p:cNvPr id="180" name="Rectangle 3">
            <a:extLst>
              <a:ext uri="{FF2B5EF4-FFF2-40B4-BE49-F238E27FC236}">
                <a16:creationId xmlns:a16="http://schemas.microsoft.com/office/drawing/2014/main" id="{54461CC5-E202-DB48-9EDE-5310120A631A}"/>
              </a:ext>
            </a:extLst>
          </p:cNvPr>
          <p:cNvSpPr txBox="1">
            <a:spLocks noChangeArrowheads="1"/>
          </p:cNvSpPr>
          <p:nvPr/>
        </p:nvSpPr>
        <p:spPr>
          <a:xfrm>
            <a:off x="442922" y="1284876"/>
            <a:ext cx="8560732" cy="77016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4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C549F"/>
              </a:buClr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Randomised</a:t>
            </a: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clinical trial in HIV+/</a:t>
            </a:r>
            <a:r>
              <a:rPr lang="en-US" sz="2000" kern="0" dirty="0">
                <a:solidFill>
                  <a:schemeClr val="tx1"/>
                </a:solidFill>
                <a:latin typeface="+mj-lt"/>
              </a:rPr>
              <a:t>HBV- </a:t>
            </a: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patients </a:t>
            </a:r>
            <a:r>
              <a:rPr lang="en-US" sz="2000" kern="0" dirty="0">
                <a:solidFill>
                  <a:schemeClr val="tx1"/>
                </a:solidFill>
                <a:latin typeface="+mj-lt"/>
              </a:rPr>
              <a:t>with </a:t>
            </a:r>
            <a:r>
              <a:rPr lang="en-US" sz="2000" kern="0" dirty="0" err="1">
                <a:solidFill>
                  <a:schemeClr val="tx1"/>
                </a:solidFill>
                <a:latin typeface="+mj-lt"/>
              </a:rPr>
              <a:t>pVL</a:t>
            </a: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&lt; 50 c/mL on ARV: </a:t>
            </a:r>
            <a:br>
              <a:rPr kumimoji="0" lang="en-US" sz="20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</a:b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non inferiority of DTG/3TC (N = 369) vs continuation of 3DR with TAF (N = 372)</a:t>
            </a:r>
          </a:p>
        </p:txBody>
      </p:sp>
      <p:sp>
        <p:nvSpPr>
          <p:cNvPr id="182" name="Text Box 3">
            <a:extLst>
              <a:ext uri="{FF2B5EF4-FFF2-40B4-BE49-F238E27FC236}">
                <a16:creationId xmlns:a16="http://schemas.microsoft.com/office/drawing/2014/main" id="{122512E2-78D0-4E31-9924-902D06674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1030" y="6444771"/>
            <a:ext cx="23709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1400" i="1" dirty="0">
                <a:solidFill>
                  <a:srgbClr val="0070C0"/>
                </a:solidFill>
              </a:rPr>
              <a:t>Wang R, CROI 2022, Abs. 484</a:t>
            </a:r>
          </a:p>
        </p:txBody>
      </p:sp>
    </p:spTree>
    <p:extLst>
      <p:ext uri="{BB962C8B-B14F-4D97-AF65-F5344CB8AC3E}">
        <p14:creationId xmlns:p14="http://schemas.microsoft.com/office/powerpoint/2010/main" val="98706573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E69C05-9D8D-2343-A30E-68F335E9A520}"/>
              </a:ext>
            </a:extLst>
          </p:cNvPr>
          <p:cNvSpPr txBox="1">
            <a:spLocks noChangeArrowheads="1"/>
          </p:cNvSpPr>
          <p:nvPr/>
        </p:nvSpPr>
        <p:spPr>
          <a:xfrm>
            <a:off x="442922" y="1478374"/>
            <a:ext cx="11767080" cy="12678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4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266700" lvl="0" indent="-266700" defTabSz="914400" eaLnBrk="1" hangingPunct="1">
              <a:buClr>
                <a:schemeClr val="accent1"/>
              </a:buClr>
              <a:defRPr/>
            </a:pPr>
            <a:r>
              <a:rPr kumimoji="0" lang="en-US" sz="1800" b="0" i="0" u="none" strike="noStrike" kern="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Randomised</a:t>
            </a:r>
            <a:r>
              <a:rPr kumimoji="0" lang="en-US" sz="18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clinical </a:t>
            </a:r>
            <a:r>
              <a:rPr lang="en-US" sz="18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trial in HIV+/HBV- patients with </a:t>
            </a:r>
            <a:r>
              <a:rPr lang="en-US" sz="1800" kern="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pVL</a:t>
            </a:r>
            <a:r>
              <a:rPr lang="en-US" sz="18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&lt; 50 c/mL on ARV: </a:t>
            </a:r>
            <a:br>
              <a:rPr lang="en-US" sz="18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US" sz="18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non inferiority at W</a:t>
            </a:r>
            <a:r>
              <a:rPr kumimoji="0" lang="en-US" sz="18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48 </a:t>
            </a:r>
            <a:r>
              <a:rPr lang="en-US" sz="18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of</a:t>
            </a:r>
            <a:r>
              <a:rPr kumimoji="0" lang="en-US" sz="18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DTG/3TC (n = </a:t>
            </a:r>
            <a:r>
              <a:rPr lang="en-US" sz="18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246</a:t>
            </a:r>
            <a:r>
              <a:rPr kumimoji="0" lang="en-US" sz="18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) vs continuation of ongoing </a:t>
            </a:r>
            <a:r>
              <a:rPr kumimoji="0" lang="en-US" sz="1800" b="0" i="0" u="none" strike="noStrike" kern="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cART</a:t>
            </a:r>
            <a:r>
              <a:rPr kumimoji="0" lang="en-US" sz="18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(n = </a:t>
            </a:r>
            <a:r>
              <a:rPr lang="en-US" sz="18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247</a:t>
            </a:r>
            <a:r>
              <a:rPr kumimoji="0" lang="en-US" sz="18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)</a:t>
            </a:r>
          </a:p>
          <a:p>
            <a:pPr marL="266700" lvl="0" indent="-266700" eaLnBrk="1" hangingPunct="1">
              <a:buClr>
                <a:schemeClr val="accent1"/>
              </a:buClr>
              <a:defRPr/>
            </a:pPr>
            <a:r>
              <a:rPr lang="en-US" sz="18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Post-hoc analysis: baseline </a:t>
            </a:r>
            <a:r>
              <a:rPr lang="en-US" sz="1800" kern="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proviral</a:t>
            </a:r>
            <a:r>
              <a:rPr lang="en-US" sz="18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genotype (cutoff 15 %), % of patients attaining stringent virological response at W48:  HIV RNA &lt; 40 c/mL </a:t>
            </a:r>
            <a:r>
              <a:rPr lang="en-US" sz="1800" u="sng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and</a:t>
            </a:r>
            <a:r>
              <a:rPr lang="en-US" sz="18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Target Not Detected</a:t>
            </a:r>
            <a:endParaRPr kumimoji="0" lang="en-US" sz="1800" b="0" i="0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baseline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DE90F5C-4C6B-104E-82E6-1FBA1844D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151776"/>
              </p:ext>
            </p:extLst>
          </p:nvPr>
        </p:nvGraphicFramePr>
        <p:xfrm>
          <a:off x="627380" y="3209544"/>
          <a:ext cx="10937240" cy="3291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268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0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28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noProof="0">
                        <a:solidFill>
                          <a:srgbClr val="000066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DTG/3TC </a:t>
                      </a: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246)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Continuation of 3DR </a:t>
                      </a: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247)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Baseline </a:t>
                      </a:r>
                      <a:r>
                        <a:rPr kumimoji="0" lang="en-US" sz="1400" b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proviral</a:t>
                      </a: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genotype available, N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192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185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NRTI mutations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M184I /M184V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8 %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 / 3 %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&lt; 1% / 2 %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NNRTI mutations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15 %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PI mutations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7 %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206938"/>
                  </a:ext>
                </a:extLst>
              </a:tr>
              <a:tr h="8347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Major INSTI mutations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Q148R, N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Y143C, N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Y143H, N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&lt; 1 %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924024"/>
                  </a:ext>
                </a:extLst>
              </a:tr>
              <a:tr h="269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Minor INSTI mutations (E138K, E92G, L74M, S153F, T97A)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072186"/>
                  </a:ext>
                </a:extLst>
              </a:tr>
              <a:tr h="269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Other INSTI mutations (including E157Q, G193E, L74I, V151I)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31 %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29 %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82497"/>
                  </a:ext>
                </a:extLst>
              </a:tr>
            </a:tbl>
          </a:graphicData>
        </a:graphic>
      </p:graphicFrame>
      <p:sp>
        <p:nvSpPr>
          <p:cNvPr id="8" name="Text Box 2">
            <a:extLst>
              <a:ext uri="{FF2B5EF4-FFF2-40B4-BE49-F238E27FC236}">
                <a16:creationId xmlns:a16="http://schemas.microsoft.com/office/drawing/2014/main" id="{C110E5CC-C372-8144-973D-6AF4802B6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181" y="2757084"/>
            <a:ext cx="80145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rPr>
              <a:t>Archived mutations </a:t>
            </a:r>
            <a:r>
              <a:rPr lang="en-US" sz="2000" b="1">
                <a:solidFill>
                  <a:srgbClr val="0070C0"/>
                </a:solidFill>
                <a:latin typeface="Calibri" pitchFamily="34" charset="0"/>
                <a:ea typeface="ＭＳ Ｐゴシック" pitchFamily="34" charset="-128"/>
              </a:rPr>
              <a:t>(baseline resistance on proviral genotype) </a:t>
            </a:r>
            <a:r>
              <a:rPr lang="en-US" sz="2000" b="1">
                <a:solidFill>
                  <a:srgbClr val="0070C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at D</a:t>
            </a: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rPr>
              <a:t>0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32570D2B-0BCD-4E2A-8085-FA28B4BCC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7263" y="6444771"/>
            <a:ext cx="27847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400" i="1" dirty="0">
                <a:solidFill>
                  <a:srgbClr val="0070C0"/>
                </a:solidFill>
              </a:rPr>
              <a:t>Underwood M, CROI 2022, Abs. 481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F7288F7F-197D-4740-87F9-CC2787C9A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11582400" cy="1481068"/>
          </a:xfrm>
        </p:spPr>
        <p:txBody>
          <a:bodyPr/>
          <a:lstStyle/>
          <a:p>
            <a:r>
              <a:rPr lang="en-US" dirty="0"/>
              <a:t>SALSA study: archived resistance and stringent virologic </a:t>
            </a:r>
            <a:br>
              <a:rPr lang="en-US" dirty="0"/>
            </a:br>
            <a:r>
              <a:rPr lang="en-US" dirty="0"/>
              <a:t>response (1)</a:t>
            </a:r>
          </a:p>
        </p:txBody>
      </p:sp>
    </p:spTree>
    <p:extLst>
      <p:ext uri="{BB962C8B-B14F-4D97-AF65-F5344CB8AC3E}">
        <p14:creationId xmlns:p14="http://schemas.microsoft.com/office/powerpoint/2010/main" val="3824344567"/>
      </p:ext>
    </p:extLst>
  </p:cSld>
  <p:clrMapOvr>
    <a:masterClrMapping/>
  </p:clrMapOvr>
</p:sld>
</file>

<file path=ppt/theme/theme1.xml><?xml version="1.0" encoding="utf-8"?>
<a:theme xmlns:a="http://schemas.openxmlformats.org/drawingml/2006/main" name="ARV-trials - CROI 2022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7740</Words>
  <Application>Microsoft Office PowerPoint</Application>
  <PresentationFormat>Grand écran</PresentationFormat>
  <Paragraphs>1936</Paragraphs>
  <Slides>44</Slides>
  <Notes>44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1" baseType="lpstr">
      <vt:lpstr>ＭＳ Ｐゴシック</vt:lpstr>
      <vt:lpstr>Arial</vt:lpstr>
      <vt:lpstr>Calibri</vt:lpstr>
      <vt:lpstr>Police système Courant</vt:lpstr>
      <vt:lpstr>Times New Roman</vt:lpstr>
      <vt:lpstr>Wingdings</vt:lpstr>
      <vt:lpstr>ARV-trials - CROI 2022</vt:lpstr>
      <vt:lpstr>CONFERENCE ON RETROVIRUSES AND OPPORTUNISTIC INFECTIONS (CROI 2022)</vt:lpstr>
      <vt:lpstr>Disclosure </vt:lpstr>
      <vt:lpstr>Présentation PowerPoint</vt:lpstr>
      <vt:lpstr>Présentation PowerPoint</vt:lpstr>
      <vt:lpstr>BIC/FTC/TAF as first line ART: results at 5 years (1)</vt:lpstr>
      <vt:lpstr>BIC/FTC/TAF as first line ART: results at 5 years (2)</vt:lpstr>
      <vt:lpstr>BIC/FTC/TAF as first line ART: results at 5 years (3)</vt:lpstr>
      <vt:lpstr>TANGO Study: residual replication at W144</vt:lpstr>
      <vt:lpstr>SALSA study: archived resistance and stringent virologic  response (1)</vt:lpstr>
      <vt:lpstr>SALSA study: archived resistanceand stringent virologic response (2)</vt:lpstr>
      <vt:lpstr>NADIA Study: DTG vs DRV/r + TDF + 3TC vs ZDV + 3TC  as 2nd line ART (1)</vt:lpstr>
      <vt:lpstr>NADIA Study: DTG vs DRV/r + TDF + 3TC  vs ZDV + 3TC as 2nd line ART (2)</vt:lpstr>
      <vt:lpstr>NADIA Study: DTG vs DRV/r + TDF + 3TC vs ZDV + 3TC as 2nd line ART (3)</vt:lpstr>
      <vt:lpstr>NADIA Study: DTG vs DRV/r + TDF + 3TC vs ZDV + 3TC as 2nd line ART (4)</vt:lpstr>
      <vt:lpstr>VISEND: DTG-Based ART vs PI-Based ART for Second-line Therapy</vt:lpstr>
      <vt:lpstr>VISEND: W48 outcome</vt:lpstr>
      <vt:lpstr>VISEND : W48 Results</vt:lpstr>
      <vt:lpstr>ATLAS-2M study: LA CAB + RPV every 2 Months – W152 Results (1)</vt:lpstr>
      <vt:lpstr>ATLAS-2M study: LA CAB + RPV every 2 Months – W152 Results (2)</vt:lpstr>
      <vt:lpstr>ATLAS-2M study: LA CAB + RPV every 2 Months – W152 Results (3)</vt:lpstr>
      <vt:lpstr>ATLAS-2M study: LA CAB + RPV every 2 Months – W152 Results (4)</vt:lpstr>
      <vt:lpstr>CALIBRATE: Study Design</vt:lpstr>
      <vt:lpstr>CALIBRATE study: phase 2 of LEN as initial ART W54 Results (1)</vt:lpstr>
      <vt:lpstr>CALIBRATE study: phase 2 of LEN as initial ART W54 Results (2)</vt:lpstr>
      <vt:lpstr>CALIBRATE study: phase 2 of LEN as initial ART W54 Results (3)</vt:lpstr>
      <vt:lpstr>CAPELLA Study: LEN in PLWHIV with multiresistant HIV-1- W52 Results (1)</vt:lpstr>
      <vt:lpstr>CAPELLA Study: LEN in PLWHIV with multiresistant HIV-1- W52 Results (2)</vt:lpstr>
      <vt:lpstr>CAPELLA Study: LEN in PLWHIV with multiresistant HIV-1- W52 Results (3)</vt:lpstr>
      <vt:lpstr>Présentation PowerPoint</vt:lpstr>
      <vt:lpstr>HPTN 083 Study: updated results of CAB LA IM Q 2 months versus TDF/FTC PO for PrEP (1)</vt:lpstr>
      <vt:lpstr>HPTN 083 Study: updated results of CAB LA IM Q 2 months versus TDF/FTC PO for PrEP (2)</vt:lpstr>
      <vt:lpstr>HPTN 083 Study: updated results of CAB LA IM Q 2 months versus TDF/FTC PO for PrEP (3)</vt:lpstr>
      <vt:lpstr>ISL PO QM for PrEP: Additional results</vt:lpstr>
      <vt:lpstr>Combination anti-HIV neutralizing antibodies (bnAbs): Phase 1</vt:lpstr>
      <vt:lpstr>ANRS 12345 TA-PROHM study: prevention of HBV MTCT without Immunoglobulins</vt:lpstr>
      <vt:lpstr>Imbokodo: Phase IIb Trial of Heterologous HIV-1 Vaccine Regimen Among Women in Sub-Saharan Africa at High Risk for HIV Infection</vt:lpstr>
      <vt:lpstr>Feasibility of Long-Acting Combination HIV and Pregnancy Prevention Implant in Mouse Model</vt:lpstr>
      <vt:lpstr>Présentation PowerPoint</vt:lpstr>
      <vt:lpstr>CD4/CD8 ratio recovery after 2DR or 3DR INSTI based 1st line regimens</vt:lpstr>
      <vt:lpstr>Declining prevalence of HAND with new ART</vt:lpstr>
      <vt:lpstr>InMIND study (ACTG A5324): Intensification of ART in patients with cognitive impairment </vt:lpstr>
      <vt:lpstr>Anticholinergic drugs associated with falls and frailty</vt:lpstr>
      <vt:lpstr>Teduglutide, GLP-2 agonist, reduces arterial inflammation</vt:lpstr>
      <vt:lpstr>Présentation PowerPoint</vt:lpstr>
    </vt:vector>
  </TitlesOfParts>
  <Manager/>
  <Company>AEI - www.aei.fr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Webinar CROI 2022</dc:title>
  <dc:subject/>
  <dc:creator>Pedro Cahn, Anton Pozniak, François Raffi</dc:creator>
  <cp:keywords/>
  <dc:description/>
  <cp:lastModifiedBy>Ludovic Brunet</cp:lastModifiedBy>
  <cp:revision>913</cp:revision>
  <dcterms:created xsi:type="dcterms:W3CDTF">2018-10-26T15:18:15Z</dcterms:created>
  <dcterms:modified xsi:type="dcterms:W3CDTF">2025-02-28T16:44:26Z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